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2" r:id="rId17"/>
    <p:sldId id="273" r:id="rId18"/>
    <p:sldId id="271" r:id="rId19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155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5299-B667-4CA2-A0FB-7ADDADC220DC}" type="datetimeFigureOut">
              <a:rPr lang="fa-IR" smtClean="0"/>
              <a:t>1442/12/12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B2E0-EC85-4FFB-87BE-0060857B1E60}" type="slidenum">
              <a:rPr lang="fa-IR" smtClean="0"/>
              <a:t>‹#›</a:t>
            </a:fld>
            <a:endParaRPr lang="fa-I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261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5299-B667-4CA2-A0FB-7ADDADC220DC}" type="datetimeFigureOut">
              <a:rPr lang="fa-IR" smtClean="0"/>
              <a:t>1442/12/12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B2E0-EC85-4FFB-87BE-0060857B1E6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75873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5299-B667-4CA2-A0FB-7ADDADC220DC}" type="datetimeFigureOut">
              <a:rPr lang="fa-IR" smtClean="0"/>
              <a:t>1442/12/12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B2E0-EC85-4FFB-87BE-0060857B1E6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81105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5299-B667-4CA2-A0FB-7ADDADC220DC}" type="datetimeFigureOut">
              <a:rPr lang="fa-IR" smtClean="0"/>
              <a:t>1442/12/12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B2E0-EC85-4FFB-87BE-0060857B1E60}" type="slidenum">
              <a:rPr lang="fa-IR" smtClean="0"/>
              <a:t>‹#›</a:t>
            </a:fld>
            <a:endParaRPr lang="fa-I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0241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5299-B667-4CA2-A0FB-7ADDADC220DC}" type="datetimeFigureOut">
              <a:rPr lang="fa-IR" smtClean="0"/>
              <a:t>1442/12/12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B2E0-EC85-4FFB-87BE-0060857B1E6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8716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5299-B667-4CA2-A0FB-7ADDADC220DC}" type="datetimeFigureOut">
              <a:rPr lang="fa-IR" smtClean="0"/>
              <a:t>1442/12/12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B2E0-EC85-4FFB-87BE-0060857B1E60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0570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5299-B667-4CA2-A0FB-7ADDADC220DC}" type="datetimeFigureOut">
              <a:rPr lang="fa-IR" smtClean="0"/>
              <a:t>1442/12/12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B2E0-EC85-4FFB-87BE-0060857B1E6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26490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5299-B667-4CA2-A0FB-7ADDADC220DC}" type="datetimeFigureOut">
              <a:rPr lang="fa-IR" smtClean="0"/>
              <a:t>1442/12/12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B2E0-EC85-4FFB-87BE-0060857B1E6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80761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5299-B667-4CA2-A0FB-7ADDADC220DC}" type="datetimeFigureOut">
              <a:rPr lang="fa-IR" smtClean="0"/>
              <a:t>1442/12/12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B2E0-EC85-4FFB-87BE-0060857B1E6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99178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5299-B667-4CA2-A0FB-7ADDADC220DC}" type="datetimeFigureOut">
              <a:rPr lang="fa-IR" smtClean="0"/>
              <a:t>1442/12/12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B2E0-EC85-4FFB-87BE-0060857B1E6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5143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5299-B667-4CA2-A0FB-7ADDADC220DC}" type="datetimeFigureOut">
              <a:rPr lang="fa-IR" smtClean="0"/>
              <a:t>1442/12/12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B2E0-EC85-4FFB-87BE-0060857B1E6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04485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5299-B667-4CA2-A0FB-7ADDADC220DC}" type="datetimeFigureOut">
              <a:rPr lang="fa-IR" smtClean="0"/>
              <a:t>1442/12/12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B2E0-EC85-4FFB-87BE-0060857B1E6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45444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5299-B667-4CA2-A0FB-7ADDADC220DC}" type="datetimeFigureOut">
              <a:rPr lang="fa-IR" smtClean="0"/>
              <a:t>1442/12/12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B2E0-EC85-4FFB-87BE-0060857B1E6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5882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5299-B667-4CA2-A0FB-7ADDADC220DC}" type="datetimeFigureOut">
              <a:rPr lang="fa-IR" smtClean="0"/>
              <a:t>1442/12/12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B2E0-EC85-4FFB-87BE-0060857B1E6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0588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5299-B667-4CA2-A0FB-7ADDADC220DC}" type="datetimeFigureOut">
              <a:rPr lang="fa-IR" smtClean="0"/>
              <a:t>1442/12/12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B2E0-EC85-4FFB-87BE-0060857B1E6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70712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5299-B667-4CA2-A0FB-7ADDADC220DC}" type="datetimeFigureOut">
              <a:rPr lang="fa-IR" smtClean="0"/>
              <a:t>1442/12/12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B2E0-EC85-4FFB-87BE-0060857B1E6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8121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5299-B667-4CA2-A0FB-7ADDADC220DC}" type="datetimeFigureOut">
              <a:rPr lang="fa-IR" smtClean="0"/>
              <a:t>1442/12/12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B2E0-EC85-4FFB-87BE-0060857B1E6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5298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EE75299-B667-4CA2-A0FB-7ADDADC220DC}" type="datetimeFigureOut">
              <a:rPr lang="fa-IR" smtClean="0"/>
              <a:t>1442/12/12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E7BB2E0-EC85-4FFB-87BE-0060857B1E6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679724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775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2912" y="572557"/>
            <a:ext cx="8534400" cy="1507067"/>
          </a:xfrm>
        </p:spPr>
        <p:txBody>
          <a:bodyPr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ارزشیابی </a:t>
            </a:r>
            <a:r>
              <a:rPr lang="fa-IR" b="1" dirty="0" smtClean="0">
                <a:cs typeface="B Nazanin" panose="00000400000000000000" pitchFamily="2" charset="-78"/>
              </a:rPr>
              <a:t>اثر</a:t>
            </a: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2271712"/>
            <a:ext cx="10102851" cy="3615267"/>
          </a:xfrm>
        </p:spPr>
        <p:txBody>
          <a:bodyPr>
            <a:normAutofit/>
          </a:bodyPr>
          <a:lstStyle/>
          <a:p>
            <a:r>
              <a:rPr lang="fa-IR" sz="3200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B Nazanin" panose="00000400000000000000" pitchFamily="2" charset="-78"/>
              </a:rPr>
              <a:t>بررسی، ارزشیابی و اندازه گیري اثرات فوري بر گرفته شده از برنامه</a:t>
            </a:r>
          </a:p>
          <a:p>
            <a:r>
              <a:rPr lang="fa-IR" sz="3200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B Nazanin" panose="00000400000000000000" pitchFamily="2" charset="-78"/>
              </a:rPr>
              <a:t>در واقع در این </a:t>
            </a:r>
            <a:r>
              <a:rPr lang="fa-IR" sz="3200" cap="all" dirty="0" smtClean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B Nazanin" panose="00000400000000000000" pitchFamily="2" charset="-78"/>
              </a:rPr>
              <a:t>نوع ارزشیابی</a:t>
            </a:r>
            <a:r>
              <a:rPr lang="fa-IR" sz="3200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B Nazanin" panose="00000400000000000000" pitchFamily="2" charset="-78"/>
              </a:rPr>
              <a:t>، تغییرات کوتاه مدت ناشی از انجام برنامه مورد بررسی قرار می گیرد.</a:t>
            </a:r>
          </a:p>
        </p:txBody>
      </p:sp>
    </p:spTree>
    <p:extLst>
      <p:ext uri="{BB962C8B-B14F-4D97-AF65-F5344CB8AC3E}">
        <p14:creationId xmlns:p14="http://schemas.microsoft.com/office/powerpoint/2010/main" val="3399936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29682"/>
            <a:ext cx="8534400" cy="1507067"/>
          </a:xfrm>
        </p:spPr>
        <p:txBody>
          <a:bodyPr/>
          <a:lstStyle/>
          <a:p>
            <a:pPr algn="ctr"/>
            <a:r>
              <a:rPr lang="fa-IR" dirty="0" smtClean="0"/>
              <a:t>ارزشیابی نتیجه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37" y="1828801"/>
            <a:ext cx="9317038" cy="4215342"/>
          </a:xfrm>
        </p:spPr>
        <p:txBody>
          <a:bodyPr>
            <a:normAutofit/>
          </a:bodyPr>
          <a:lstStyle/>
          <a:p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بررسی، ارزشیابی و اندازه گیري نتایج بلند مدت ناشی از اجراي برنامه. </a:t>
            </a:r>
            <a:endParaRPr lang="fa-IR" sz="2800" b="1" dirty="0" smtClean="0">
              <a:solidFill>
                <a:schemeClr val="tx1">
                  <a:lumMod val="95000"/>
                </a:schemeClr>
              </a:solidFill>
              <a:cs typeface="B Nazanin" panose="00000400000000000000" pitchFamily="2" charset="-78"/>
            </a:endParaRPr>
          </a:p>
          <a:p>
            <a:endParaRPr lang="fa-IR" sz="2800" b="1" dirty="0" smtClean="0">
              <a:solidFill>
                <a:schemeClr val="tx1">
                  <a:lumMod val="95000"/>
                </a:schemeClr>
              </a:solidFill>
              <a:cs typeface="B Nazanin" panose="00000400000000000000" pitchFamily="2" charset="-78"/>
            </a:endParaRPr>
          </a:p>
          <a:p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ارزشیابی </a:t>
            </a:r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نتیجه به این دلیل انجام می گردد تا قضاوتی صحیح در مورد این که آیا اهداف کلی </a:t>
            </a:r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برنامه محقق </a:t>
            </a:r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گردیده است یا خیر به انجام رسد.</a:t>
            </a:r>
            <a:endParaRPr lang="fa-IR" sz="2800" dirty="0">
              <a:solidFill>
                <a:schemeClr val="tx1">
                  <a:lumMod val="9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0335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69962" y="329670"/>
            <a:ext cx="8534400" cy="1507067"/>
          </a:xfrm>
        </p:spPr>
        <p:txBody>
          <a:bodyPr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شاخص هاي اندازه گیري براي بررسی و ارزشیابی </a:t>
            </a:r>
            <a:r>
              <a:rPr lang="fa-IR" b="1" dirty="0" smtClean="0">
                <a:cs typeface="B Nazanin" panose="00000400000000000000" pitchFamily="2" charset="-78"/>
              </a:rPr>
              <a:t>اثر و نتیجه </a:t>
            </a: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41362" y="2471737"/>
            <a:ext cx="8534400" cy="3615267"/>
          </a:xfrm>
        </p:spPr>
        <p:txBody>
          <a:bodyPr>
            <a:normAutofit/>
          </a:bodyPr>
          <a:lstStyle/>
          <a:p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تغییراتی که </a:t>
            </a:r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در آگاهی، دانش، باور، نگرش و رفتار </a:t>
            </a:r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مردم در </a:t>
            </a:r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مورد سلامت ایجاد می </a:t>
            </a:r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شود.</a:t>
            </a:r>
          </a:p>
          <a:p>
            <a:pPr marL="0" indent="0">
              <a:buNone/>
            </a:pPr>
            <a:endParaRPr lang="fa-IR" sz="2800" b="1" dirty="0" smtClean="0">
              <a:solidFill>
                <a:schemeClr val="tx1">
                  <a:lumMod val="95000"/>
                </a:schemeClr>
              </a:solidFill>
              <a:cs typeface="B Nazanin" panose="00000400000000000000" pitchFamily="2" charset="-78"/>
            </a:endParaRPr>
          </a:p>
          <a:p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تغییراتی </a:t>
            </a:r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است که در محیط هاي فیزیکی یا سیاست هاي جاري در </a:t>
            </a:r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مورد سلامت </a:t>
            </a:r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در جامعه رخ می </a:t>
            </a:r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دهد.</a:t>
            </a:r>
            <a:endParaRPr lang="fa-IR" sz="2800" dirty="0">
              <a:solidFill>
                <a:schemeClr val="tx1">
                  <a:lumMod val="9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4219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186795"/>
            <a:ext cx="8534400" cy="1507067"/>
          </a:xfrm>
        </p:spPr>
        <p:txBody>
          <a:bodyPr/>
          <a:lstStyle/>
          <a:p>
            <a:pPr algn="ctr"/>
            <a:r>
              <a:rPr lang="fa-IR" dirty="0" smtClean="0"/>
              <a:t>مثال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2328862"/>
            <a:ext cx="9474201" cy="3943351"/>
          </a:xfrm>
        </p:spPr>
        <p:txBody>
          <a:bodyPr>
            <a:normAutofit/>
          </a:bodyPr>
          <a:lstStyle/>
          <a:p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در برنامه پیشگیري از فشارخون، آیا بسیج اطلاع رسانی – آموزشی تدارك شده براي </a:t>
            </a:r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برنامه،باعث </a:t>
            </a:r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افزایش سطح اطلاعات مردم درباره </a:t>
            </a:r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تغذیه سالم شده </a:t>
            </a:r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است</a:t>
            </a:r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؟</a:t>
            </a:r>
          </a:p>
          <a:p>
            <a:endParaRPr lang="fa-IR" sz="2800" b="1" dirty="0">
              <a:solidFill>
                <a:schemeClr val="tx1">
                  <a:lumMod val="95000"/>
                </a:schemeClr>
              </a:solidFill>
              <a:cs typeface="B Nazanin" panose="00000400000000000000" pitchFamily="2" charset="-78"/>
            </a:endParaRPr>
          </a:p>
          <a:p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در </a:t>
            </a:r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برنامه کاهش استرس ، </a:t>
            </a:r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مهارتهای گروه هدف در خصوص کنترل استرس ارتقاء  پیدا کرده است؟</a:t>
            </a:r>
            <a:endParaRPr lang="fa-IR" sz="2800" b="1" dirty="0">
              <a:solidFill>
                <a:schemeClr val="tx1">
                  <a:lumMod val="9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00479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01094"/>
            <a:ext cx="8534400" cy="1507067"/>
          </a:xfrm>
        </p:spPr>
        <p:txBody>
          <a:bodyPr/>
          <a:lstStyle/>
          <a:p>
            <a:pPr algn="ctr"/>
            <a:r>
              <a:rPr lang="fa-IR" dirty="0" smtClean="0"/>
              <a:t>مثال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137" y="1671638"/>
            <a:ext cx="8534400" cy="3615267"/>
          </a:xfrm>
        </p:spPr>
        <p:txBody>
          <a:bodyPr>
            <a:normAutofit/>
          </a:bodyPr>
          <a:lstStyle/>
          <a:p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در برنامه پیشگیري از </a:t>
            </a:r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فشارخون،آیا شیوع بیماری فشارخون در اثر اجرای برنامه کاهش پیدا کرده است ؟</a:t>
            </a:r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2491528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5674" y="21696"/>
            <a:ext cx="8534400" cy="1507067"/>
          </a:xfrm>
        </p:spPr>
        <p:txBody>
          <a:bodyPr/>
          <a:lstStyle/>
          <a:p>
            <a:pPr algn="ctr"/>
            <a:r>
              <a:rPr lang="fa-IR" dirty="0" smtClean="0"/>
              <a:t>رابطه اهداف با انواع ارزشیابی 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85913"/>
            <a:ext cx="12192000" cy="532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589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5863" y="128569"/>
            <a:ext cx="9153556" cy="1012810"/>
          </a:xfrm>
        </p:spPr>
        <p:txBody>
          <a:bodyPr>
            <a:normAutofit/>
          </a:bodyPr>
          <a:lstStyle/>
          <a:p>
            <a:pPr algn="ctr"/>
            <a:r>
              <a:rPr lang="fa-IR" sz="3200" b="1" dirty="0">
                <a:solidFill>
                  <a:schemeClr val="tx1">
                    <a:lumMod val="95000"/>
                  </a:schemeClr>
                </a:solidFill>
                <a:effectLst/>
                <a:cs typeface="B Nazanin" panose="00000400000000000000" pitchFamily="2" charset="-78"/>
              </a:rPr>
              <a:t>با استفاده از چه ابزاری</a:t>
            </a:r>
            <a:r>
              <a:rPr lang="en-US" sz="3200" b="1" dirty="0">
                <a:solidFill>
                  <a:schemeClr val="tx1">
                    <a:lumMod val="95000"/>
                  </a:schemeClr>
                </a:solidFill>
                <a:effectLst/>
                <a:cs typeface="B Nazanin" panose="00000400000000000000" pitchFamily="2" charset="-78"/>
              </a:rPr>
              <a:t>(tools) 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idx="1"/>
          </p:nvPr>
        </p:nvSpPr>
        <p:spPr>
          <a:xfrm>
            <a:off x="585787" y="985838"/>
            <a:ext cx="11272837" cy="5672137"/>
          </a:xfrm>
        </p:spPr>
        <p:txBody>
          <a:bodyPr>
            <a:normAutofit fontScale="92500" lnSpcReduction="20000"/>
          </a:bodyPr>
          <a:lstStyle/>
          <a:p>
            <a:pPr algn="r">
              <a:lnSpc>
                <a:spcPct val="80000"/>
              </a:lnSpc>
              <a:buNone/>
            </a:pPr>
            <a:r>
              <a:rPr lang="fa-IR" sz="32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ابزار چیست؟</a:t>
            </a:r>
          </a:p>
          <a:p>
            <a:pPr lvl="1" algn="r">
              <a:lnSpc>
                <a:spcPct val="80000"/>
              </a:lnSpc>
              <a:buNone/>
            </a:pPr>
            <a:r>
              <a:rPr lang="fa-IR" sz="2800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ابزار وسیله ای است برای انجام یک کار، که بوسیله </a:t>
            </a:r>
            <a:r>
              <a:rPr lang="fa-IR" sz="2800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آن پایش</a:t>
            </a:r>
            <a:r>
              <a:rPr lang="fa-IR" sz="2800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، نظارت و ارزیابی صورت می گیرد </a:t>
            </a:r>
            <a:r>
              <a:rPr lang="fa-IR" sz="2800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و عملکرد </a:t>
            </a:r>
            <a:r>
              <a:rPr lang="fa-IR" sz="2800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اندازه گیری می شود </a:t>
            </a:r>
          </a:p>
          <a:p>
            <a:pPr algn="r">
              <a:lnSpc>
                <a:spcPct val="80000"/>
              </a:lnSpc>
              <a:buNone/>
            </a:pPr>
            <a:r>
              <a:rPr lang="fa-IR" sz="2800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تعداد از ابزارهای کاربردی در پایش، نظارت و ارزیابی عملکرد نظام قضایی </a:t>
            </a:r>
          </a:p>
          <a:p>
            <a:pPr lvl="1" algn="r">
              <a:lnSpc>
                <a:spcPct val="80000"/>
              </a:lnSpc>
              <a:buNone/>
            </a:pPr>
            <a:r>
              <a:rPr lang="fa-IR" sz="2800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- مشاهده </a:t>
            </a:r>
          </a:p>
          <a:p>
            <a:pPr lvl="1" algn="r">
              <a:lnSpc>
                <a:spcPct val="80000"/>
              </a:lnSpc>
              <a:buNone/>
            </a:pPr>
            <a:r>
              <a:rPr lang="fa-IR" sz="2800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- مصاحبه </a:t>
            </a:r>
          </a:p>
          <a:p>
            <a:pPr lvl="1" algn="r">
              <a:lnSpc>
                <a:spcPct val="80000"/>
              </a:lnSpc>
              <a:buNone/>
            </a:pPr>
            <a:r>
              <a:rPr lang="fa-IR" sz="2800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- فرم جمع آوری اطلاعات </a:t>
            </a:r>
          </a:p>
          <a:p>
            <a:pPr lvl="1" algn="r">
              <a:lnSpc>
                <a:spcPct val="80000"/>
              </a:lnSpc>
              <a:buNone/>
            </a:pPr>
            <a:r>
              <a:rPr lang="fa-IR" sz="2800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- پرسشنامه </a:t>
            </a:r>
          </a:p>
          <a:p>
            <a:pPr lvl="2" algn="r">
              <a:lnSpc>
                <a:spcPct val="80000"/>
              </a:lnSpc>
              <a:buNone/>
            </a:pPr>
            <a:r>
              <a:rPr lang="fa-IR" sz="2800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سوالات آری یا نه </a:t>
            </a:r>
          </a:p>
          <a:p>
            <a:pPr lvl="2" algn="r">
              <a:lnSpc>
                <a:spcPct val="80000"/>
              </a:lnSpc>
              <a:buNone/>
            </a:pPr>
            <a:r>
              <a:rPr lang="fa-IR" sz="2800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تیک زدنی </a:t>
            </a:r>
          </a:p>
          <a:p>
            <a:pPr lvl="2" algn="r">
              <a:lnSpc>
                <a:spcPct val="80000"/>
              </a:lnSpc>
              <a:buNone/>
            </a:pPr>
            <a:r>
              <a:rPr lang="fa-IR" sz="2800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سوالات چند جوابی </a:t>
            </a:r>
          </a:p>
          <a:p>
            <a:pPr lvl="2" algn="r">
              <a:lnSpc>
                <a:spcPct val="80000"/>
              </a:lnSpc>
              <a:buNone/>
            </a:pPr>
            <a:r>
              <a:rPr lang="fa-IR" sz="2800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سوالات رتبه بندی شده </a:t>
            </a:r>
          </a:p>
          <a:p>
            <a:pPr lvl="2" algn="r">
              <a:lnSpc>
                <a:spcPct val="80000"/>
              </a:lnSpc>
              <a:buNone/>
            </a:pPr>
            <a:r>
              <a:rPr lang="fa-IR" sz="2800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سوالات باز </a:t>
            </a:r>
          </a:p>
          <a:p>
            <a:pPr lvl="1" algn="r">
              <a:lnSpc>
                <a:spcPct val="80000"/>
              </a:lnSpc>
              <a:buNone/>
            </a:pPr>
            <a:r>
              <a:rPr lang="fa-IR" sz="2800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- فرم تهیه گزارش اعم از الکترونیکی یا غیر الکترونیکی </a:t>
            </a:r>
          </a:p>
        </p:txBody>
      </p:sp>
    </p:spTree>
    <p:extLst>
      <p:ext uri="{BB962C8B-B14F-4D97-AF65-F5344CB8AC3E}">
        <p14:creationId xmlns:p14="http://schemas.microsoft.com/office/powerpoint/2010/main" val="2725294385"/>
      </p:ext>
    </p:extLst>
  </p:cSld>
  <p:clrMapOvr>
    <a:masterClrMapping/>
  </p:clrMapOvr>
  <p:transition advTm="118213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025" y="0"/>
            <a:ext cx="8534400" cy="1013355"/>
          </a:xfrm>
        </p:spPr>
        <p:txBody>
          <a:bodyPr/>
          <a:lstStyle/>
          <a:p>
            <a:pPr algn="ctr"/>
            <a:r>
              <a:rPr lang="fa-IR" dirty="0" smtClean="0"/>
              <a:t>ابزار اندازه گیری در انواع ارزشیابی 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1114425"/>
            <a:ext cx="12192000" cy="574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318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7" y="129644"/>
            <a:ext cx="8534400" cy="1507067"/>
          </a:xfrm>
        </p:spPr>
        <p:txBody>
          <a:bodyPr/>
          <a:lstStyle/>
          <a:p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-128587" y="5815013"/>
            <a:ext cx="730091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Thanks for Your Attention</a:t>
            </a:r>
            <a:endParaRPr lang="fa-IR" sz="4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595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2588" y="1315507"/>
            <a:ext cx="8534400" cy="1507067"/>
          </a:xfrm>
        </p:spPr>
        <p:txBody>
          <a:bodyPr/>
          <a:lstStyle/>
          <a:p>
            <a:pPr algn="ctr"/>
            <a:r>
              <a:rPr lang="fa-IR" dirty="0" smtClean="0"/>
              <a:t>پایش و ارزشیابی مداخلات ارتقاء سلامت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924" y="3814763"/>
            <a:ext cx="9517064" cy="2057929"/>
          </a:xfrm>
        </p:spPr>
        <p:txBody>
          <a:bodyPr>
            <a:normAutofit/>
          </a:bodyPr>
          <a:lstStyle/>
          <a:p>
            <a:r>
              <a:rPr lang="fa-IR" sz="4000" dirty="0" smtClean="0">
                <a:solidFill>
                  <a:schemeClr val="tx1">
                    <a:lumMod val="95000"/>
                  </a:schemeClr>
                </a:solidFill>
                <a:cs typeface="B Tabassom" panose="00000400000000000000" pitchFamily="2" charset="-78"/>
              </a:rPr>
              <a:t>مریم رحمتی </a:t>
            </a:r>
          </a:p>
          <a:p>
            <a:r>
              <a:rPr lang="fa-IR" sz="4000" dirty="0" smtClean="0">
                <a:solidFill>
                  <a:schemeClr val="tx1">
                    <a:lumMod val="95000"/>
                  </a:schemeClr>
                </a:solidFill>
                <a:cs typeface="B Tabassom" panose="00000400000000000000" pitchFamily="2" charset="-78"/>
              </a:rPr>
              <a:t>تیر 1400</a:t>
            </a:r>
            <a:endParaRPr lang="fa-IR" sz="4000" dirty="0">
              <a:solidFill>
                <a:schemeClr val="tx1">
                  <a:lumMod val="95000"/>
                </a:schemeClr>
              </a:solidFill>
              <a:cs typeface="B Tabassom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38358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825" y="172507"/>
            <a:ext cx="8534400" cy="1507067"/>
          </a:xfrm>
        </p:spPr>
        <p:txBody>
          <a:bodyPr/>
          <a:lstStyle/>
          <a:p>
            <a:pPr algn="ctr"/>
            <a:r>
              <a:rPr lang="fa-IR" dirty="0">
                <a:cs typeface="2  Titr" pitchFamily="2" charset="-78"/>
              </a:rPr>
              <a:t>پايش برنامه </a:t>
            </a:r>
            <a:r>
              <a:rPr lang="en-US" dirty="0">
                <a:cs typeface="2  Titr" pitchFamily="2" charset="-78"/>
              </a:rPr>
              <a:t> Monitoring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2825" y="2143125"/>
            <a:ext cx="8534400" cy="3615267"/>
          </a:xfrm>
        </p:spPr>
        <p:txBody>
          <a:bodyPr/>
          <a:lstStyle/>
          <a:p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نظارت، مشاهده منظم و ثبت و </a:t>
            </a:r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نگهداري </a:t>
            </a:r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کلیه وقایعی است که در طی انجام فعالیت هاي اجرایی برنامه رخ داده است</a:t>
            </a:r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.</a:t>
            </a:r>
          </a:p>
          <a:p>
            <a:endParaRPr lang="fa-IR" sz="2800" b="1" dirty="0">
              <a:solidFill>
                <a:schemeClr val="tx1">
                  <a:lumMod val="95000"/>
                </a:schemeClr>
              </a:solidFill>
              <a:cs typeface="B Nazanin" panose="00000400000000000000" pitchFamily="2" charset="-78"/>
            </a:endParaRPr>
          </a:p>
          <a:p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پايش عبارت است از نظارت بر نحوه اجراي برنامه </a:t>
            </a:r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بر </a:t>
            </a:r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اساس پيش بيني اجرائي و هم چنين زمان بندي آن </a:t>
            </a:r>
          </a:p>
          <a:p>
            <a:endParaRPr lang="fa-IR" b="1" dirty="0" smtClean="0">
              <a:solidFill>
                <a:schemeClr val="tx1">
                  <a:lumMod val="95000"/>
                </a:schemeClr>
              </a:solidFill>
            </a:endParaRPr>
          </a:p>
          <a:p>
            <a:endParaRPr lang="fa-IR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636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pPr algn="ctr"/>
            <a:r>
              <a:rPr lang="fa-IR" dirty="0" smtClean="0"/>
              <a:t>ارزشیابی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2414587"/>
            <a:ext cx="9288463" cy="3615267"/>
          </a:xfrm>
        </p:spPr>
        <p:txBody>
          <a:bodyPr>
            <a:normAutofit/>
          </a:bodyPr>
          <a:lstStyle/>
          <a:p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فرآیندی ست برای تعیین ارزش و شایستگی یک چیز یا یک </a:t>
            </a:r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موضوع</a:t>
            </a:r>
          </a:p>
          <a:p>
            <a:endParaRPr lang="fa-IR" sz="2800" b="1" dirty="0">
              <a:solidFill>
                <a:schemeClr val="tx1">
                  <a:lumMod val="95000"/>
                </a:schemeClr>
              </a:solidFill>
              <a:cs typeface="B Nazanin" panose="00000400000000000000" pitchFamily="2" charset="-78"/>
            </a:endParaRPr>
          </a:p>
          <a:p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ارزشیابی برنامه: مبتنی بر اهداف برنامه است، بنابراین اهداف برنامه به </a:t>
            </a:r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معیارهای قابل </a:t>
            </a:r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سنجش تبدیل میشود تا بتواند موفقیت برنامه را ارزشیابی کنند.</a:t>
            </a:r>
            <a:endParaRPr lang="fa-IR" sz="2800" dirty="0">
              <a:solidFill>
                <a:schemeClr val="tx1">
                  <a:lumMod val="9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34903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312" y="101070"/>
            <a:ext cx="8534400" cy="1141943"/>
          </a:xfrm>
        </p:spPr>
        <p:txBody>
          <a:bodyPr/>
          <a:lstStyle/>
          <a:p>
            <a:pPr algn="ctr"/>
            <a:r>
              <a:rPr lang="fa-IR" dirty="0" smtClean="0"/>
              <a:t>اهداف ارزشیابی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7074" y="1728787"/>
            <a:ext cx="10345739" cy="4814887"/>
          </a:xfrm>
        </p:spPr>
        <p:txBody>
          <a:bodyPr>
            <a:noAutofit/>
          </a:bodyPr>
          <a:lstStyle/>
          <a:p>
            <a:r>
              <a:rPr lang="fa-IR" sz="24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هدف اصلی قضاوت در مورد ارزش و اثر برخی موارد موجود در برنامه می باشد</a:t>
            </a:r>
            <a:r>
              <a:rPr lang="fa-IR" sz="24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.</a:t>
            </a:r>
          </a:p>
          <a:p>
            <a:endParaRPr lang="fa-IR" sz="2400" b="1" dirty="0">
              <a:solidFill>
                <a:schemeClr val="tx1">
                  <a:lumMod val="95000"/>
                </a:schemeClr>
              </a:solidFill>
              <a:cs typeface="B Nazanin" panose="00000400000000000000" pitchFamily="2" charset="-78"/>
            </a:endParaRPr>
          </a:p>
          <a:p>
            <a:r>
              <a:rPr lang="fa-IR" sz="24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در این مرحله قرار است که مجریان برنامه، آگاه شوند که آیا به آن هدفی که قرار </a:t>
            </a:r>
            <a:r>
              <a:rPr lang="fa-IR" sz="24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بوده برسند</a:t>
            </a:r>
            <a:r>
              <a:rPr lang="fa-IR" sz="24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، رسیده اند یا </a:t>
            </a:r>
            <a:r>
              <a:rPr lang="fa-IR" sz="24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خیر</a:t>
            </a:r>
          </a:p>
          <a:p>
            <a:endParaRPr lang="fa-IR" sz="2400" b="1" dirty="0" smtClean="0">
              <a:solidFill>
                <a:schemeClr val="tx1">
                  <a:lumMod val="95000"/>
                </a:schemeClr>
              </a:solidFill>
              <a:cs typeface="B Nazanin" panose="00000400000000000000" pitchFamily="2" charset="-78"/>
            </a:endParaRPr>
          </a:p>
          <a:p>
            <a:r>
              <a:rPr lang="fa-IR" sz="24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بررسی نمایند که چگونه با انجام فعالیت </a:t>
            </a:r>
            <a:r>
              <a:rPr lang="fa-IR" sz="24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هاي اجرایی </a:t>
            </a:r>
            <a:r>
              <a:rPr lang="fa-IR" sz="24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موجود در برنامه به اهداف مورد نظر نزدیک تر شده </a:t>
            </a:r>
            <a:r>
              <a:rPr lang="fa-IR" sz="24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اند.</a:t>
            </a:r>
          </a:p>
          <a:p>
            <a:endParaRPr lang="fa-IR" sz="2400" b="1" dirty="0" smtClean="0">
              <a:solidFill>
                <a:schemeClr val="tx1">
                  <a:lumMod val="95000"/>
                </a:schemeClr>
              </a:solidFill>
              <a:cs typeface="B Nazanin" panose="00000400000000000000" pitchFamily="2" charset="-78"/>
            </a:endParaRPr>
          </a:p>
          <a:p>
            <a:r>
              <a:rPr lang="fa-IR" sz="24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ارزشیابی معیاري براي ارزیابی اثربخشی، بهره وري و تناسب اثرات برنامه می باشد. به این معنی که به وسیله ارزشیابی می توان نشان داد که برنامه تا چه حدي به توقعات مورد انتظار رسیده است.</a:t>
            </a:r>
            <a:endParaRPr lang="fa-IR" sz="2400" dirty="0">
              <a:solidFill>
                <a:schemeClr val="tx1">
                  <a:lumMod val="95000"/>
                </a:schemeClr>
              </a:solidFill>
              <a:cs typeface="B Nazanin" panose="00000400000000000000" pitchFamily="2" charset="-78"/>
            </a:endParaRPr>
          </a:p>
          <a:p>
            <a:endParaRPr lang="fa-IR" sz="2400" dirty="0">
              <a:solidFill>
                <a:schemeClr val="tx1">
                  <a:lumMod val="9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32213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1317" y="0"/>
            <a:ext cx="8534400" cy="1507067"/>
          </a:xfrm>
        </p:spPr>
        <p:txBody>
          <a:bodyPr/>
          <a:lstStyle/>
          <a:p>
            <a:pPr algn="ctr"/>
            <a:r>
              <a:rPr lang="fa-IR" dirty="0" smtClean="0"/>
              <a:t>دلیل انجام ارزشیابی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2228850"/>
            <a:ext cx="10488613" cy="4286250"/>
          </a:xfrm>
        </p:spPr>
        <p:txBody>
          <a:bodyPr>
            <a:noAutofit/>
          </a:bodyPr>
          <a:lstStyle/>
          <a:p>
            <a:r>
              <a:rPr lang="fa-IR" sz="24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به وسیله آن می توان پاسخگو روند پیشرفت برنامه بود.</a:t>
            </a:r>
          </a:p>
          <a:p>
            <a:r>
              <a:rPr lang="fa-IR" sz="24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براي </a:t>
            </a:r>
            <a:r>
              <a:rPr lang="fa-IR" sz="24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تشخیص این که آیا برنامه همانطور که توقع می رفته پیشرفت کرده.</a:t>
            </a:r>
          </a:p>
          <a:p>
            <a:r>
              <a:rPr lang="fa-IR" sz="24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fa-IR" sz="24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براي تشخیص این که برنامه به اهداف مورد نظر رسیده یاخیر.</a:t>
            </a:r>
          </a:p>
          <a:p>
            <a:r>
              <a:rPr lang="fa-IR" sz="24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می </a:t>
            </a:r>
            <a:r>
              <a:rPr lang="fa-IR" sz="24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تواند با شناساندن نقاط قوت و ضعف برنامه، ابزاري کارا براي برنامه ریزي بهتر در آینده باشد.</a:t>
            </a:r>
          </a:p>
          <a:p>
            <a:r>
              <a:rPr lang="fa-IR" sz="24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بوسیله </a:t>
            </a:r>
            <a:r>
              <a:rPr lang="fa-IR" sz="24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ارزشیابی می توان فرصت هاي جدید موجود در برنامه را که می توانند ابزاري براي ارتقا </a:t>
            </a:r>
            <a:r>
              <a:rPr lang="fa-IR" sz="24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و پیشرفت </a:t>
            </a:r>
            <a:r>
              <a:rPr lang="fa-IR" sz="24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برنامه باشند، را شناسایی کرد.</a:t>
            </a:r>
          </a:p>
          <a:p>
            <a:r>
              <a:rPr lang="fa-IR" sz="24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ارزشیابی</a:t>
            </a:r>
            <a:r>
              <a:rPr lang="fa-IR" sz="24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، فرآیند مناسبی است که مسئولین و دست اندرکاران برنامه از وضعیت بکارگیري بودجه </a:t>
            </a:r>
            <a:r>
              <a:rPr lang="fa-IR" sz="24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مالی در </a:t>
            </a:r>
            <a:r>
              <a:rPr lang="fa-IR" sz="24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حین اجراي برنامه مطلع شوند.</a:t>
            </a:r>
          </a:p>
          <a:p>
            <a:r>
              <a:rPr lang="fa-IR" sz="24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 </a:t>
            </a:r>
            <a:endParaRPr lang="fa-IR" sz="2400" dirty="0">
              <a:solidFill>
                <a:schemeClr val="tx1">
                  <a:lumMod val="9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6840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962" y="401107"/>
            <a:ext cx="8534400" cy="1507067"/>
          </a:xfrm>
        </p:spPr>
        <p:txBody>
          <a:bodyPr/>
          <a:lstStyle/>
          <a:p>
            <a:pPr algn="ctr"/>
            <a:r>
              <a:rPr lang="fa-IR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ارزشیابی </a:t>
            </a:r>
            <a:r>
              <a:rPr lang="fa-IR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فرآیند</a:t>
            </a:r>
            <a:endParaRPr lang="fa-IR" b="1" dirty="0">
              <a:solidFill>
                <a:schemeClr val="tx1">
                  <a:lumMod val="9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087" y="1908174"/>
            <a:ext cx="9631363" cy="3615267"/>
          </a:xfrm>
        </p:spPr>
        <p:txBody>
          <a:bodyPr>
            <a:normAutofit/>
          </a:bodyPr>
          <a:lstStyle/>
          <a:p>
            <a:endParaRPr lang="fa-IR" sz="2800" b="1" dirty="0" smtClean="0">
              <a:solidFill>
                <a:schemeClr val="tx1">
                  <a:lumMod val="95000"/>
                </a:schemeClr>
              </a:solidFill>
              <a:cs typeface="B Nazanin" panose="00000400000000000000" pitchFamily="2" charset="-78"/>
            </a:endParaRPr>
          </a:p>
          <a:p>
            <a:pPr marL="0" indent="0" algn="ctr">
              <a:buNone/>
            </a:pPr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بررسی</a:t>
            </a:r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، ارزشیابی و اندازه گیري میزان و نحوه پیشرفت فعالیت هاي در نظر </a:t>
            </a:r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گرفته شده </a:t>
            </a:r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براي راهکارهاي برنامه. به عبارت ساده تر ارزشیابی فرآیند، سنجش کیفیت انجام فعالیت </a:t>
            </a:r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هاي اجرایی </a:t>
            </a:r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برنامه براي حصول به نتایج برنامه می باشد.</a:t>
            </a:r>
            <a:endParaRPr lang="fa-IR" sz="2800" dirty="0">
              <a:solidFill>
                <a:schemeClr val="tx1">
                  <a:lumMod val="9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5551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215369"/>
            <a:ext cx="10417176" cy="1507067"/>
          </a:xfrm>
        </p:spPr>
        <p:txBody>
          <a:bodyPr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شاخص هاي اندازه گیري براي بررسی و ارزشیابی فرآیند</a:t>
            </a: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722436"/>
            <a:ext cx="10217151" cy="3615267"/>
          </a:xfrm>
        </p:spPr>
        <p:txBody>
          <a:bodyPr/>
          <a:lstStyle/>
          <a:p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زمان</a:t>
            </a:r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، بودجه و مواد مورد کاربرد در برنامه. </a:t>
            </a:r>
            <a:endParaRPr lang="fa-IR" sz="2800" b="1" dirty="0" smtClean="0">
              <a:solidFill>
                <a:schemeClr val="tx1">
                  <a:lumMod val="95000"/>
                </a:schemeClr>
              </a:solidFill>
              <a:cs typeface="B Nazanin" panose="00000400000000000000" pitchFamily="2" charset="-78"/>
            </a:endParaRPr>
          </a:p>
          <a:p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در </a:t>
            </a:r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این نوع </a:t>
            </a:r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ارزشیابی،بررسی </a:t>
            </a:r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می شود که آیا فعالیت هاي اجرایی منطبق با زمان، بودجه و امکانات پیش بینی شده به درستی </a:t>
            </a:r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به انجام </a:t>
            </a:r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رسیده است یا </a:t>
            </a:r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خیر.</a:t>
            </a:r>
            <a:endParaRPr lang="fa-IR" sz="2800" dirty="0">
              <a:solidFill>
                <a:schemeClr val="tx1">
                  <a:lumMod val="9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1839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225" y="586845"/>
            <a:ext cx="8534400" cy="1507067"/>
          </a:xfrm>
        </p:spPr>
        <p:txBody>
          <a:bodyPr/>
          <a:lstStyle/>
          <a:p>
            <a:pPr algn="ctr"/>
            <a:r>
              <a:rPr lang="fa-IR" dirty="0" smtClean="0"/>
              <a:t>مثال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238" y="2422524"/>
            <a:ext cx="8945562" cy="3615267"/>
          </a:xfrm>
        </p:spPr>
        <p:txBody>
          <a:bodyPr>
            <a:normAutofit/>
          </a:bodyPr>
          <a:lstStyle/>
          <a:p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در برنامه پیشگیري از </a:t>
            </a:r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فشارخون ، </a:t>
            </a:r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چند نفر در برنامه هاي آموزشی بالابردن آگاهی ها در </a:t>
            </a:r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مورد تغذیه سالم شرکت </a:t>
            </a:r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کرده اند</a:t>
            </a:r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؟</a:t>
            </a:r>
          </a:p>
          <a:p>
            <a:endParaRPr lang="fa-IR" sz="2800" b="1" dirty="0">
              <a:solidFill>
                <a:schemeClr val="tx1">
                  <a:lumMod val="95000"/>
                </a:schemeClr>
              </a:solidFill>
              <a:cs typeface="B Nazanin" panose="00000400000000000000" pitchFamily="2" charset="-78"/>
            </a:endParaRPr>
          </a:p>
          <a:p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در </a:t>
            </a:r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برنامه </a:t>
            </a:r>
            <a:r>
              <a:rPr lang="fa-IR" sz="2800" b="1" dirty="0" smtClean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ارتقاء تحرک فیزیکی ، چند کلاس آموزشی برگزار شده است؟</a:t>
            </a:r>
            <a:endParaRPr lang="fa-IR" sz="2800" dirty="0">
              <a:solidFill>
                <a:schemeClr val="tx1">
                  <a:lumMod val="9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1735671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191</TotalTime>
  <Words>730</Words>
  <Application>Microsoft Office PowerPoint</Application>
  <PresentationFormat>Widescreen</PresentationFormat>
  <Paragraphs>71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2  Titr</vt:lpstr>
      <vt:lpstr>B Nazanin</vt:lpstr>
      <vt:lpstr>B Tabassom</vt:lpstr>
      <vt:lpstr>Century Gothic</vt:lpstr>
      <vt:lpstr>Tahoma</vt:lpstr>
      <vt:lpstr>Wingdings 3</vt:lpstr>
      <vt:lpstr>Slice</vt:lpstr>
      <vt:lpstr>PowerPoint Presentation</vt:lpstr>
      <vt:lpstr>پایش و ارزشیابی مداخلات ارتقاء سلامت </vt:lpstr>
      <vt:lpstr>پايش برنامه  Monitoring</vt:lpstr>
      <vt:lpstr>ارزشیابی </vt:lpstr>
      <vt:lpstr>اهداف ارزشیابی </vt:lpstr>
      <vt:lpstr>دلیل انجام ارزشیابی </vt:lpstr>
      <vt:lpstr>ارزشیابی فرآیند</vt:lpstr>
      <vt:lpstr>شاخص هاي اندازه گیري براي بررسی و ارزشیابی فرآیند</vt:lpstr>
      <vt:lpstr>مثال</vt:lpstr>
      <vt:lpstr>ارزشیابی اثر</vt:lpstr>
      <vt:lpstr>ارزشیابی نتیجه </vt:lpstr>
      <vt:lpstr>شاخص هاي اندازه گیري براي بررسی و ارزشیابی اثر و نتیجه </vt:lpstr>
      <vt:lpstr>مثال </vt:lpstr>
      <vt:lpstr>مثال </vt:lpstr>
      <vt:lpstr>رابطه اهداف با انواع ارزشیابی </vt:lpstr>
      <vt:lpstr>با استفاده از چه ابزاری(tools) </vt:lpstr>
      <vt:lpstr>ابزار اندازه گیری در انواع ارزشیابی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fana</dc:creator>
  <cp:lastModifiedBy>fana</cp:lastModifiedBy>
  <cp:revision>60</cp:revision>
  <dcterms:created xsi:type="dcterms:W3CDTF">2021-07-16T15:42:45Z</dcterms:created>
  <dcterms:modified xsi:type="dcterms:W3CDTF">2021-07-21T08:00:24Z</dcterms:modified>
</cp:coreProperties>
</file>