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sldIdLst>
    <p:sldId id="263" r:id="rId2"/>
    <p:sldId id="257" r:id="rId3"/>
    <p:sldId id="258" r:id="rId4"/>
    <p:sldId id="259" r:id="rId5"/>
    <p:sldId id="260" r:id="rId6"/>
    <p:sldId id="311" r:id="rId7"/>
    <p:sldId id="261" r:id="rId8"/>
    <p:sldId id="264" r:id="rId9"/>
    <p:sldId id="266" r:id="rId10"/>
    <p:sldId id="267" r:id="rId11"/>
    <p:sldId id="265" r:id="rId12"/>
    <p:sldId id="312" r:id="rId13"/>
    <p:sldId id="268" r:id="rId14"/>
    <p:sldId id="304" r:id="rId15"/>
    <p:sldId id="269" r:id="rId16"/>
    <p:sldId id="313" r:id="rId17"/>
    <p:sldId id="270" r:id="rId18"/>
    <p:sldId id="271" r:id="rId19"/>
    <p:sldId id="272" r:id="rId20"/>
    <p:sldId id="314" r:id="rId21"/>
    <p:sldId id="273" r:id="rId22"/>
    <p:sldId id="274" r:id="rId23"/>
    <p:sldId id="305" r:id="rId24"/>
    <p:sldId id="276" r:id="rId25"/>
    <p:sldId id="277" r:id="rId26"/>
    <p:sldId id="315" r:id="rId27"/>
    <p:sldId id="306" r:id="rId28"/>
    <p:sldId id="278" r:id="rId29"/>
    <p:sldId id="279" r:id="rId30"/>
    <p:sldId id="280" r:id="rId31"/>
    <p:sldId id="281" r:id="rId32"/>
    <p:sldId id="284" r:id="rId33"/>
    <p:sldId id="316" r:id="rId34"/>
    <p:sldId id="307" r:id="rId35"/>
    <p:sldId id="285" r:id="rId36"/>
    <p:sldId id="286" r:id="rId37"/>
    <p:sldId id="308" r:id="rId38"/>
    <p:sldId id="287" r:id="rId39"/>
    <p:sldId id="317" r:id="rId40"/>
    <p:sldId id="309" r:id="rId41"/>
    <p:sldId id="288" r:id="rId42"/>
    <p:sldId id="289" r:id="rId43"/>
    <p:sldId id="290" r:id="rId44"/>
    <p:sldId id="291" r:id="rId45"/>
    <p:sldId id="292" r:id="rId46"/>
    <p:sldId id="293" r:id="rId47"/>
    <p:sldId id="294" r:id="rId48"/>
    <p:sldId id="295" r:id="rId49"/>
    <p:sldId id="296" r:id="rId50"/>
    <p:sldId id="297" r:id="rId51"/>
    <p:sldId id="298" r:id="rId52"/>
    <p:sldId id="300" r:id="rId53"/>
    <p:sldId id="320" r:id="rId54"/>
    <p:sldId id="310" r:id="rId55"/>
    <p:sldId id="301" r:id="rId56"/>
    <p:sldId id="302" r:id="rId57"/>
    <p:sldId id="303"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91" d="100"/>
          <a:sy n="91" d="100"/>
        </p:scale>
        <p:origin x="3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E8EB1EB-8BE8-4733-8FB0-56C44A25ABBF}" type="datetimeFigureOut">
              <a:rPr lang="en-US" smtClean="0"/>
              <a:t>8/18/2025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B0330FD-409E-4643-B4DD-9BFBCE0DE9E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19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8EB1EB-8BE8-4733-8FB0-56C44A25ABBF}"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330FD-409E-4643-B4DD-9BFBCE0DE9EC}" type="slidenum">
              <a:rPr lang="en-US" smtClean="0"/>
              <a:t>‹#›</a:t>
            </a:fld>
            <a:endParaRPr lang="en-US"/>
          </a:p>
        </p:txBody>
      </p:sp>
    </p:spTree>
    <p:extLst>
      <p:ext uri="{BB962C8B-B14F-4D97-AF65-F5344CB8AC3E}">
        <p14:creationId xmlns:p14="http://schemas.microsoft.com/office/powerpoint/2010/main" val="157958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8EB1EB-8BE8-4733-8FB0-56C44A25ABB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30FD-409E-4643-B4DD-9BFBCE0DE9E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72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8EB1EB-8BE8-4733-8FB0-56C44A25ABB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30FD-409E-4643-B4DD-9BFBCE0DE9E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038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8EB1EB-8BE8-4733-8FB0-56C44A25ABB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30FD-409E-4643-B4DD-9BFBCE0DE9EC}" type="slidenum">
              <a:rPr lang="en-US" smtClean="0"/>
              <a:t>‹#›</a:t>
            </a:fld>
            <a:endParaRPr lang="en-US"/>
          </a:p>
        </p:txBody>
      </p:sp>
    </p:spTree>
    <p:extLst>
      <p:ext uri="{BB962C8B-B14F-4D97-AF65-F5344CB8AC3E}">
        <p14:creationId xmlns:p14="http://schemas.microsoft.com/office/powerpoint/2010/main" val="4200881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8EB1EB-8BE8-4733-8FB0-56C44A25ABB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30FD-409E-4643-B4DD-9BFBCE0DE9E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8425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8EB1EB-8BE8-4733-8FB0-56C44A25ABB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30FD-409E-4643-B4DD-9BFBCE0DE9E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3953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8EB1EB-8BE8-4733-8FB0-56C44A25ABB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30FD-409E-4643-B4DD-9BFBCE0DE9E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065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8EB1EB-8BE8-4733-8FB0-56C44A25ABB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30FD-409E-4643-B4DD-9BFBCE0DE9E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42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8EB1EB-8BE8-4733-8FB0-56C44A25ABB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30FD-409E-4643-B4DD-9BFBCE0DE9EC}" type="slidenum">
              <a:rPr lang="en-US" smtClean="0"/>
              <a:t>‹#›</a:t>
            </a:fld>
            <a:endParaRPr lang="en-US"/>
          </a:p>
        </p:txBody>
      </p:sp>
    </p:spTree>
    <p:extLst>
      <p:ext uri="{BB962C8B-B14F-4D97-AF65-F5344CB8AC3E}">
        <p14:creationId xmlns:p14="http://schemas.microsoft.com/office/powerpoint/2010/main" val="259483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8EB1EB-8BE8-4733-8FB0-56C44A25ABB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30FD-409E-4643-B4DD-9BFBCE0DE9E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78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8EB1EB-8BE8-4733-8FB0-56C44A25ABBF}"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330FD-409E-4643-B4DD-9BFBCE0DE9EC}" type="slidenum">
              <a:rPr lang="en-US" smtClean="0"/>
              <a:t>‹#›</a:t>
            </a:fld>
            <a:endParaRPr lang="en-US"/>
          </a:p>
        </p:txBody>
      </p:sp>
    </p:spTree>
    <p:extLst>
      <p:ext uri="{BB962C8B-B14F-4D97-AF65-F5344CB8AC3E}">
        <p14:creationId xmlns:p14="http://schemas.microsoft.com/office/powerpoint/2010/main" val="28829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8EB1EB-8BE8-4733-8FB0-56C44A25ABBF}" type="datetimeFigureOut">
              <a:rPr lang="en-US" smtClean="0"/>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330FD-409E-4643-B4DD-9BFBCE0DE9E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11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8EB1EB-8BE8-4733-8FB0-56C44A25ABBF}" type="datetimeFigureOut">
              <a:rPr lang="en-US" smtClean="0"/>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330FD-409E-4643-B4DD-9BFBCE0DE9E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696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EB1EB-8BE8-4733-8FB0-56C44A25ABBF}" type="datetimeFigureOut">
              <a:rPr lang="en-US" smtClean="0"/>
              <a:t>8/18/2025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330FD-409E-4643-B4DD-9BFBCE0DE9EC}" type="slidenum">
              <a:rPr lang="en-US" smtClean="0"/>
              <a:t>‹#›</a:t>
            </a:fld>
            <a:endParaRPr lang="en-US"/>
          </a:p>
        </p:txBody>
      </p:sp>
    </p:spTree>
    <p:extLst>
      <p:ext uri="{BB962C8B-B14F-4D97-AF65-F5344CB8AC3E}">
        <p14:creationId xmlns:p14="http://schemas.microsoft.com/office/powerpoint/2010/main" val="123852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8EB1EB-8BE8-4733-8FB0-56C44A25ABBF}"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330FD-409E-4643-B4DD-9BFBCE0DE9E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31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8EB1EB-8BE8-4733-8FB0-56C44A25ABBF}"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330FD-409E-4643-B4DD-9BFBCE0DE9EC}" type="slidenum">
              <a:rPr lang="en-US" smtClean="0"/>
              <a:t>‹#›</a:t>
            </a:fld>
            <a:endParaRPr lang="en-US"/>
          </a:p>
        </p:txBody>
      </p:sp>
    </p:spTree>
    <p:extLst>
      <p:ext uri="{BB962C8B-B14F-4D97-AF65-F5344CB8AC3E}">
        <p14:creationId xmlns:p14="http://schemas.microsoft.com/office/powerpoint/2010/main" val="261368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8EB1EB-8BE8-4733-8FB0-56C44A25ABBF}" type="datetimeFigureOut">
              <a:rPr lang="en-US" smtClean="0"/>
              <a:t>8/18/2025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0330FD-409E-4643-B4DD-9BFBCE0DE9EC}" type="slidenum">
              <a:rPr lang="en-US" smtClean="0"/>
              <a:t>‹#›</a:t>
            </a:fld>
            <a:endParaRPr lang="en-US"/>
          </a:p>
        </p:txBody>
      </p:sp>
    </p:spTree>
    <p:extLst>
      <p:ext uri="{BB962C8B-B14F-4D97-AF65-F5344CB8AC3E}">
        <p14:creationId xmlns:p14="http://schemas.microsoft.com/office/powerpoint/2010/main" val="261832261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harmacare.com.au/fefol/" TargetMode="External"/><Relationship Id="rId2" Type="http://schemas.openxmlformats.org/officeDocument/2006/relationships/hyperlink" Target="https://centurysupplements.com/" TargetMode="External"/><Relationship Id="rId1" Type="http://schemas.openxmlformats.org/officeDocument/2006/relationships/slideLayout" Target="../slideLayouts/slideLayout2.xml"/><Relationship Id="rId5" Type="http://schemas.openxmlformats.org/officeDocument/2006/relationships/hyperlink" Target="https://www.sofarfarm.it/en/products/gynaecology-and-urological-area/pregnancy-area/foliron-24-sachets/" TargetMode="External"/><Relationship Id="rId4" Type="http://schemas.openxmlformats.org/officeDocument/2006/relationships/hyperlink" Target="https://www.vitanepharma.com/products/irovit-capsule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193783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87972" y="982131"/>
            <a:ext cx="10258097" cy="5208461"/>
          </a:xfrm>
        </p:spPr>
        <p:txBody>
          <a:bodyPr>
            <a:normAutofit/>
          </a:bodyPr>
          <a:lstStyle/>
          <a:p>
            <a:pPr algn="r" rtl="1">
              <a:buFont typeface="Wingdings" panose="05000000000000000000" pitchFamily="2" charset="2"/>
              <a:buChar char="v"/>
            </a:pPr>
            <a:r>
              <a:rPr lang="fa-IR" sz="2300" dirty="0">
                <a:cs typeface="B Nazanin" panose="00000400000000000000" pitchFamily="2" charset="-78"/>
              </a:rPr>
              <a:t>از دست دادن آهن فیزیولوژیکی تقریباً 1 میلی‌گرم در روز در بزرگسالان است. زنان در سن باروری برای جبران قاعدگی به آهن روزانه اضافی نیاز دارند (تقریباً 0.8 میلی‌گرم در روز</a:t>
            </a:r>
            <a:r>
              <a:rPr lang="fa-IR" sz="2300" dirty="0" smtClean="0">
                <a:cs typeface="B Nazanin" panose="00000400000000000000" pitchFamily="2" charset="-78"/>
              </a:rPr>
              <a:t>).</a:t>
            </a:r>
            <a:endParaRPr lang="en-US" sz="2300" dirty="0">
              <a:cs typeface="B Nazanin" panose="00000400000000000000" pitchFamily="2" charset="-78"/>
            </a:endParaRPr>
          </a:p>
          <a:p>
            <a:pPr algn="r" rtl="1">
              <a:buFont typeface="Wingdings" panose="05000000000000000000" pitchFamily="2" charset="2"/>
              <a:buChar char="v"/>
            </a:pPr>
            <a:r>
              <a:rPr lang="fa-IR" sz="2300" dirty="0" smtClean="0">
                <a:cs typeface="B Nazanin" panose="00000400000000000000" pitchFamily="2" charset="-78"/>
              </a:rPr>
              <a:t>نیاز </a:t>
            </a:r>
            <a:r>
              <a:rPr lang="fa-IR" sz="2300" dirty="0">
                <a:cs typeface="B Nazanin" panose="00000400000000000000" pitchFamily="2" charset="-78"/>
              </a:rPr>
              <a:t>به آهن در دوران بارداری به دلیل افزایش حجم خون مادر و نیاز به آهن برای تولید گلبول‌های قرمز جنین و رشد جنین-جفت به طور چشمگیری افزایش می‌یابد. • کل نیاز تجمعی برای افزایش توده گلبول‌های قرمز مادر و تولید گلبول‌های قرمز جنین/رشد جنین-جفت به ترتیب تقریباً ۵۰۰ میلی‌گرم و ۳۰۰ تا ۳۵۰ میلی‌گرم است.</a:t>
            </a:r>
            <a:endParaRPr lang="en-US" sz="2300" dirty="0">
              <a:cs typeface="B Nazanin" panose="00000400000000000000" pitchFamily="2" charset="-78"/>
            </a:endParaRPr>
          </a:p>
          <a:p>
            <a:pPr algn="r" rtl="1">
              <a:buFont typeface="Wingdings" panose="05000000000000000000" pitchFamily="2" charset="2"/>
              <a:buChar char="v"/>
            </a:pPr>
            <a:r>
              <a:rPr lang="fa-IR" sz="2300" dirty="0">
                <a:cs typeface="B Nazanin" panose="00000400000000000000" pitchFamily="2" charset="-78"/>
              </a:rPr>
              <a:t>در </a:t>
            </a:r>
            <a:r>
              <a:rPr lang="fa-IR" sz="2300" u="sng" dirty="0">
                <a:solidFill>
                  <a:srgbClr val="FF0000"/>
                </a:solidFill>
                <a:cs typeface="B Nazanin" panose="00000400000000000000" pitchFamily="2" charset="-78"/>
              </a:rPr>
              <a:t>سه ماهه اول</a:t>
            </a:r>
            <a:r>
              <a:rPr lang="fa-IR" sz="2300" u="sng" dirty="0">
                <a:cs typeface="B Nazanin" panose="00000400000000000000" pitchFamily="2" charset="-78"/>
              </a:rPr>
              <a:t>، </a:t>
            </a:r>
            <a:r>
              <a:rPr lang="fa-IR" sz="2300" dirty="0">
                <a:cs typeface="B Nazanin" panose="00000400000000000000" pitchFamily="2" charset="-78"/>
              </a:rPr>
              <a:t>به دلیل ریزش طبیعی دستگاه گوارش و افزایش توده گلبول‌های قرمز مرتبط با اوایل بارداری، تقریباً ۱ تا ۲ میلی‌گرم در روز آهن مورد نیاز </a:t>
            </a:r>
            <a:r>
              <a:rPr lang="fa-IR" sz="2300" dirty="0" smtClean="0">
                <a:cs typeface="B Nazanin" panose="00000400000000000000" pitchFamily="2" charset="-78"/>
              </a:rPr>
              <a:t>است.</a:t>
            </a:r>
            <a:r>
              <a:rPr lang="fa-IR" sz="2300" dirty="0">
                <a:cs typeface="B Nazanin" panose="00000400000000000000" pitchFamily="2" charset="-78"/>
              </a:rPr>
              <a:t>ا</a:t>
            </a:r>
            <a:r>
              <a:rPr lang="fa-IR" sz="2300" dirty="0" smtClean="0">
                <a:cs typeface="B Nazanin" panose="00000400000000000000" pitchFamily="2" charset="-78"/>
              </a:rPr>
              <a:t>ین </a:t>
            </a:r>
            <a:r>
              <a:rPr lang="fa-IR" sz="2300" dirty="0">
                <a:cs typeface="B Nazanin" panose="00000400000000000000" pitchFamily="2" charset="-78"/>
              </a:rPr>
              <a:t>مقدار مشابه نیازهای طبیعی در حالت غیربارداری است.</a:t>
            </a:r>
            <a:endParaRPr lang="en-US" sz="2300" dirty="0">
              <a:cs typeface="B Nazanin" panose="00000400000000000000" pitchFamily="2" charset="-78"/>
            </a:endParaRPr>
          </a:p>
          <a:p>
            <a:pPr algn="r" rtl="1">
              <a:buFont typeface="Wingdings" panose="05000000000000000000" pitchFamily="2" charset="2"/>
              <a:buChar char="v"/>
            </a:pPr>
            <a:r>
              <a:rPr lang="fa-IR" sz="2300" dirty="0" smtClean="0">
                <a:cs typeface="B Nazanin" panose="00000400000000000000" pitchFamily="2" charset="-78"/>
              </a:rPr>
              <a:t>-</a:t>
            </a:r>
            <a:r>
              <a:rPr lang="fa-IR" sz="2300" dirty="0">
                <a:cs typeface="B Nazanin" panose="00000400000000000000" pitchFamily="2" charset="-78"/>
              </a:rPr>
              <a:t>تا </a:t>
            </a:r>
            <a:r>
              <a:rPr lang="fa-IR" sz="2300" u="sng" dirty="0">
                <a:solidFill>
                  <a:srgbClr val="FF0000"/>
                </a:solidFill>
                <a:cs typeface="B Nazanin" panose="00000400000000000000" pitchFamily="2" charset="-78"/>
              </a:rPr>
              <a:t>سه ماهه دوم</a:t>
            </a:r>
            <a:r>
              <a:rPr lang="fa-IR" sz="2300" dirty="0">
                <a:cs typeface="B Nazanin" panose="00000400000000000000" pitchFamily="2" charset="-78"/>
              </a:rPr>
              <a:t>، نیاز به آهن به ۴ تا ۵ میلی‌گرم در روز افزایش می‌یابد</a:t>
            </a:r>
            <a:r>
              <a:rPr lang="fa-IR" sz="2300" dirty="0" smtClean="0">
                <a:cs typeface="B Nazanin" panose="00000400000000000000" pitchFamily="2" charset="-78"/>
              </a:rPr>
              <a:t>.</a:t>
            </a:r>
            <a:r>
              <a:rPr lang="fa-IR" sz="2300" dirty="0">
                <a:cs typeface="B Nazanin" panose="00000400000000000000" pitchFamily="2" charset="-78"/>
              </a:rPr>
              <a:t> </a:t>
            </a:r>
            <a:endParaRPr lang="en-US" sz="2300" dirty="0">
              <a:cs typeface="B Nazanin" panose="00000400000000000000" pitchFamily="2" charset="-78"/>
            </a:endParaRPr>
          </a:p>
          <a:p>
            <a:pPr algn="r" rtl="1">
              <a:buFont typeface="Wingdings" panose="05000000000000000000" pitchFamily="2" charset="2"/>
              <a:buChar char="v"/>
            </a:pPr>
            <a:r>
              <a:rPr lang="fa-IR" sz="2300" dirty="0">
                <a:cs typeface="B Nazanin" panose="00000400000000000000" pitchFamily="2" charset="-78"/>
              </a:rPr>
              <a:t>-در </a:t>
            </a:r>
            <a:r>
              <a:rPr lang="fa-IR" sz="2300" u="sng" dirty="0">
                <a:solidFill>
                  <a:srgbClr val="FF0000"/>
                </a:solidFill>
                <a:cs typeface="B Nazanin" panose="00000400000000000000" pitchFamily="2" charset="-78"/>
              </a:rPr>
              <a:t>سه ماهه سوم</a:t>
            </a:r>
            <a:r>
              <a:rPr lang="fa-IR" sz="2300" dirty="0">
                <a:cs typeface="B Nazanin" panose="00000400000000000000" pitchFamily="2" charset="-78"/>
              </a:rPr>
              <a:t>، به دلیل تولید مداوم گلبول‌های قرمز خون مادر و جنین و رشد جنین-جفت، نیاز به آهن به تقریباً ۶ میلی‌گرم در روز افزایش می‌یابد.</a:t>
            </a:r>
            <a:endParaRPr lang="en-US" sz="2300" dirty="0">
              <a:cs typeface="B Nazanin" panose="00000400000000000000" pitchFamily="2" charset="-78"/>
            </a:endParaRPr>
          </a:p>
          <a:p>
            <a:pPr rtl="1">
              <a:buFont typeface="Wingdings" panose="05000000000000000000" pitchFamily="2" charset="2"/>
              <a:buChar char="v"/>
            </a:pPr>
            <a:endParaRPr lang="en-US" dirty="0">
              <a:cs typeface="B Nazanin" panose="00000400000000000000" pitchFamily="2" charset="-78"/>
            </a:endParaRPr>
          </a:p>
        </p:txBody>
      </p:sp>
    </p:spTree>
    <p:extLst>
      <p:ext uri="{BB962C8B-B14F-4D97-AF65-F5344CB8AC3E}">
        <p14:creationId xmlns:p14="http://schemas.microsoft.com/office/powerpoint/2010/main" val="44062801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1187669"/>
            <a:ext cx="9601196" cy="4688199"/>
          </a:xfrm>
        </p:spPr>
        <p:txBody>
          <a:bodyPr>
            <a:normAutofit lnSpcReduction="10000"/>
          </a:bodyPr>
          <a:lstStyle/>
          <a:p>
            <a:pPr algn="r" rtl="1">
              <a:lnSpc>
                <a:spcPct val="200000"/>
              </a:lnSpc>
              <a:buFont typeface="Wingdings" panose="05000000000000000000" pitchFamily="2" charset="2"/>
              <a:buChar char="v"/>
            </a:pPr>
            <a:r>
              <a:rPr lang="fa-IR" u="sng" dirty="0">
                <a:solidFill>
                  <a:srgbClr val="FF0000"/>
                </a:solidFill>
                <a:cs typeface="B Nazanin" panose="00000400000000000000" pitchFamily="2" charset="-78"/>
              </a:rPr>
              <a:t>زایمان</a:t>
            </a:r>
            <a:r>
              <a:rPr lang="fa-IR" dirty="0">
                <a:cs typeface="B Nazanin" panose="00000400000000000000" pitchFamily="2" charset="-78"/>
              </a:rPr>
              <a:t> منجر به از دست دادن تقریباً ۲۵۰ میلی‌گرم آهن عنصری می‌شود.</a:t>
            </a:r>
            <a:endParaRPr lang="en-US" dirty="0">
              <a:cs typeface="B Nazanin" panose="00000400000000000000" pitchFamily="2" charset="-78"/>
            </a:endParaRPr>
          </a:p>
          <a:p>
            <a:pPr algn="r" rtl="1">
              <a:lnSpc>
                <a:spcPct val="200000"/>
              </a:lnSpc>
              <a:buFont typeface="Wingdings" panose="05000000000000000000" pitchFamily="2" charset="2"/>
              <a:buChar char="v"/>
            </a:pPr>
            <a:r>
              <a:rPr lang="fa-IR" dirty="0">
                <a:cs typeface="B Nazanin" panose="00000400000000000000" pitchFamily="2" charset="-78"/>
              </a:rPr>
              <a:t>برخی از بیماری‌های زمینه‌ای که مانع از دریافت کافی آهن، اختلال در جذب آهن یا از دست دادن خون می‌شوند، می‌توانند باعث یا افزایش خطر کمبود آهن در دوران بارداری شوند، به خصوص اگر فرد مکمل کافی دریافت نکرده باشد.مثال‌ها شامل بیماری سلیاک، تهوع و استفراغ بارداری، بیماری التهابی روده، جراحی چاقی (مثلاً بای پس معده)، خونریزی دستگاه گوارش فوقانی یا تحتانی و سایر بیماری‌ها است.</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743116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578069"/>
            <a:ext cx="10909738" cy="5675586"/>
          </a:xfrm>
        </p:spPr>
      </p:pic>
    </p:spTree>
    <p:extLst>
      <p:ext uri="{BB962C8B-B14F-4D97-AF65-F5344CB8AC3E}">
        <p14:creationId xmlns:p14="http://schemas.microsoft.com/office/powerpoint/2010/main" val="3335769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a:cs typeface="B Nazanin" panose="00000400000000000000" pitchFamily="2" charset="-78"/>
              </a:rPr>
              <a:t>سایر علل کم‌خونی علاوه بر کم‌خونی فیزیولوژیکی و کمبود آهن، در دوران بارداری بسیار کمتر رایج هستند.</a:t>
            </a:r>
            <a:endParaRPr lang="en-US" sz="2000" dirty="0">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a:r>
              <a:rPr lang="fa-IR" u="sng" dirty="0">
                <a:cs typeface="B Nazanin" panose="00000400000000000000" pitchFamily="2" charset="-78"/>
              </a:rPr>
              <a:t>برخی از علل ارثی و اکتسابی </a:t>
            </a:r>
            <a:r>
              <a:rPr lang="fa-IR" u="sng" dirty="0" smtClean="0">
                <a:cs typeface="B Nazanin" panose="00000400000000000000" pitchFamily="2" charset="-78"/>
              </a:rPr>
              <a:t>کم‌خونی</a:t>
            </a:r>
          </a:p>
          <a:p>
            <a:pPr marL="457200" indent="-457200" algn="r" rtl="1">
              <a:buFont typeface="+mj-lt"/>
              <a:buAutoNum type="arabicParenR"/>
            </a:pPr>
            <a:r>
              <a:rPr lang="fa-IR" dirty="0" smtClean="0">
                <a:cs typeface="B Nazanin" panose="00000400000000000000" pitchFamily="2" charset="-78"/>
              </a:rPr>
              <a:t>هموگلوبینوپاتی‌ها</a:t>
            </a:r>
            <a:endParaRPr lang="en-US" dirty="0">
              <a:cs typeface="B Nazanin" panose="00000400000000000000" pitchFamily="2" charset="-78"/>
            </a:endParaRPr>
          </a:p>
          <a:p>
            <a:pPr marL="457200" indent="-457200" algn="r" rtl="1">
              <a:buFont typeface="+mj-lt"/>
              <a:buAutoNum type="arabicParenR"/>
            </a:pPr>
            <a:r>
              <a:rPr lang="fa-IR" dirty="0" smtClean="0">
                <a:cs typeface="B Nazanin" panose="00000400000000000000" pitchFamily="2" charset="-78"/>
              </a:rPr>
              <a:t>تالاسمی</a:t>
            </a:r>
            <a:endParaRPr lang="en-US" dirty="0">
              <a:cs typeface="B Nazanin" panose="00000400000000000000" pitchFamily="2" charset="-78"/>
            </a:endParaRPr>
          </a:p>
          <a:p>
            <a:pPr marL="457200" indent="-457200" algn="r" rtl="1">
              <a:buFont typeface="+mj-lt"/>
              <a:buAutoNum type="arabicParenR"/>
            </a:pPr>
            <a:r>
              <a:rPr lang="fa-IR" dirty="0" smtClean="0">
                <a:cs typeface="B Nazanin" panose="00000400000000000000" pitchFamily="2" charset="-78"/>
              </a:rPr>
              <a:t>بیماری </a:t>
            </a:r>
            <a:r>
              <a:rPr lang="fa-IR" dirty="0">
                <a:cs typeface="B Nazanin" panose="00000400000000000000" pitchFamily="2" charset="-78"/>
              </a:rPr>
              <a:t>سلول داسی شکل</a:t>
            </a:r>
            <a:endParaRPr lang="en-US" dirty="0">
              <a:cs typeface="B Nazanin" panose="00000400000000000000" pitchFamily="2" charset="-78"/>
            </a:endParaRPr>
          </a:p>
          <a:p>
            <a:pPr marL="457200" indent="-457200" algn="r" rtl="1">
              <a:buFont typeface="+mj-lt"/>
              <a:buAutoNum type="arabicParenR"/>
            </a:pPr>
            <a:r>
              <a:rPr lang="fa-IR" dirty="0" smtClean="0">
                <a:cs typeface="B Nazanin" panose="00000400000000000000" pitchFamily="2" charset="-78"/>
              </a:rPr>
              <a:t>اختلالات </a:t>
            </a:r>
            <a:r>
              <a:rPr lang="fa-IR" dirty="0">
                <a:cs typeface="B Nazanin" panose="00000400000000000000" pitchFamily="2" charset="-78"/>
              </a:rPr>
              <a:t>غشای گلبول قرمز</a:t>
            </a:r>
            <a:endParaRPr lang="en-US" dirty="0">
              <a:cs typeface="B Nazanin" panose="00000400000000000000" pitchFamily="2" charset="-78"/>
            </a:endParaRPr>
          </a:p>
          <a:p>
            <a:pPr marL="457200" indent="-457200" algn="r" rtl="1">
              <a:buFont typeface="+mj-lt"/>
              <a:buAutoNum type="arabicParenR"/>
            </a:pPr>
            <a:r>
              <a:rPr lang="fa-IR" dirty="0" smtClean="0">
                <a:cs typeface="B Nazanin" panose="00000400000000000000" pitchFamily="2" charset="-78"/>
              </a:rPr>
              <a:t>کم‌خونی‌های </a:t>
            </a:r>
            <a:r>
              <a:rPr lang="fa-IR" dirty="0">
                <a:cs typeface="B Nazanin" panose="00000400000000000000" pitchFamily="2" charset="-78"/>
              </a:rPr>
              <a:t>اکتسابی</a:t>
            </a:r>
            <a:endParaRPr lang="en-US" dirty="0">
              <a:cs typeface="B Nazanin" panose="00000400000000000000" pitchFamily="2" charset="-78"/>
            </a:endParaRPr>
          </a:p>
          <a:p>
            <a:pPr marL="457200" indent="-457200" algn="r" rtl="1">
              <a:buFont typeface="+mj-lt"/>
              <a:buAutoNum type="arabicParenR"/>
            </a:pPr>
            <a:r>
              <a:rPr lang="fa-IR" dirty="0">
                <a:cs typeface="B Nazanin" panose="00000400000000000000" pitchFamily="2" charset="-78"/>
              </a:rPr>
              <a:t>کمبود فولات </a:t>
            </a:r>
            <a:endParaRPr lang="fa-IR" dirty="0" smtClean="0">
              <a:cs typeface="B Nazanin" panose="00000400000000000000" pitchFamily="2" charset="-78"/>
            </a:endParaRPr>
          </a:p>
          <a:p>
            <a:pPr algn="r" rtl="1">
              <a:buFont typeface="Wingdings" panose="05000000000000000000" pitchFamily="2" charset="2"/>
              <a:buChar char="v"/>
            </a:pPr>
            <a:endParaRPr lang="en-US" u="sng"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238762746"/>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1418897"/>
            <a:ext cx="9601196" cy="4456971"/>
          </a:xfrm>
        </p:spPr>
        <p:txBody>
          <a:bodyPr>
            <a:normAutofit/>
          </a:bodyPr>
          <a:lstStyle/>
          <a:p>
            <a:pPr algn="r" rtl="1">
              <a:buFont typeface="Wingdings" panose="05000000000000000000" pitchFamily="2" charset="2"/>
              <a:buChar char="v"/>
            </a:pPr>
            <a:r>
              <a:rPr lang="fa-IR" dirty="0">
                <a:cs typeface="B Nazanin" panose="00000400000000000000" pitchFamily="2" charset="-78"/>
              </a:rPr>
              <a:t>کمبود فولات شایع‌ترین علت کم‌خونی مگالوبلاستیک در دوران بارداری است که اغلب با رژیم‌های غذایی کم پروتئین حیوانی، سبزیجات برگ‌دار تازه و حبوبات مرتبط است.</a:t>
            </a:r>
            <a:endParaRPr lang="en-US" dirty="0">
              <a:cs typeface="B Nazanin" panose="00000400000000000000" pitchFamily="2" charset="-78"/>
            </a:endParaRPr>
          </a:p>
          <a:p>
            <a:pPr algn="r" rtl="1">
              <a:buFont typeface="Wingdings" panose="05000000000000000000" pitchFamily="2" charset="2"/>
              <a:buChar char="v"/>
            </a:pPr>
            <a:r>
              <a:rPr lang="fa-IR" dirty="0">
                <a:cs typeface="B Nazanin" panose="00000400000000000000" pitchFamily="2" charset="-78"/>
              </a:rPr>
              <a:t> میزان توصیه‌شده مصرف فولات روزانه ۴۰۰ تا ۸۰۰ میکروگرم است که حداقل یک ماه قبل از اقدام به بارداری شروع می‌شود و در طول بارداری برای همه افرادی که قصد بارداری دارند یا باردار می‌شوند، ادامه می‌یابد.</a:t>
            </a:r>
          </a:p>
          <a:p>
            <a:pPr algn="r" rtl="1">
              <a:buFont typeface="Wingdings" panose="05000000000000000000" pitchFamily="2" charset="2"/>
              <a:buChar char="v"/>
            </a:pPr>
            <a:r>
              <a:rPr lang="fa-IR" dirty="0">
                <a:cs typeface="B Nazanin" panose="00000400000000000000" pitchFamily="2" charset="-78"/>
              </a:rPr>
              <a:t>این دوز با توصیه عمومی جمعیت برای جلوگیری از کمبود فولات مادر و نقص لوله عصبی سازگار است.</a:t>
            </a:r>
            <a:endParaRPr lang="en-US" dirty="0">
              <a:cs typeface="B Nazanin" panose="00000400000000000000" pitchFamily="2" charset="-78"/>
            </a:endParaRPr>
          </a:p>
          <a:p>
            <a:pPr algn="r" rtl="1">
              <a:buFont typeface="Wingdings" panose="05000000000000000000" pitchFamily="2" charset="2"/>
              <a:buChar char="v"/>
            </a:pPr>
            <a:r>
              <a:rPr lang="fa-IR" dirty="0">
                <a:cs typeface="B Nazanin" panose="00000400000000000000" pitchFamily="2" charset="-78"/>
              </a:rPr>
              <a:t>در افرادی که کمبود فولات اثبات‌شده دارند، مصرف مکمل اسید فولیک (۱ میلی‌گرم در روز) قبل از بارداری توصیه می‌شود.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3616104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16725" y="982132"/>
            <a:ext cx="9601196" cy="5176930"/>
          </a:xfrm>
        </p:spPr>
        <p:txBody>
          <a:bodyPr>
            <a:normAutofit/>
          </a:bodyPr>
          <a:lstStyle/>
          <a:p>
            <a:pPr marL="0" indent="0" algn="r" rtl="1">
              <a:buNone/>
            </a:pPr>
            <a:r>
              <a:rPr lang="fa-IR" b="1" dirty="0" smtClean="0">
                <a:solidFill>
                  <a:srgbClr val="92D050"/>
                </a:solidFill>
                <a:cs typeface="B Nazanin" panose="00000400000000000000" pitchFamily="2" charset="-78"/>
              </a:rPr>
              <a:t>7)</a:t>
            </a:r>
            <a:r>
              <a:rPr lang="fa-IR" b="1" dirty="0" smtClean="0">
                <a:cs typeface="B Nazanin" panose="00000400000000000000" pitchFamily="2" charset="-78"/>
              </a:rPr>
              <a:t>کمبود </a:t>
            </a:r>
            <a:r>
              <a:rPr lang="fa-IR" b="1" dirty="0">
                <a:cs typeface="B Nazanin" panose="00000400000000000000" pitchFamily="2" charset="-78"/>
              </a:rPr>
              <a:t>ویتامین </a:t>
            </a:r>
            <a:r>
              <a:rPr lang="en-US" b="1" dirty="0">
                <a:cs typeface="B Nazanin" panose="00000400000000000000" pitchFamily="2" charset="-78"/>
              </a:rPr>
              <a:t>B12 –</a:t>
            </a:r>
          </a:p>
          <a:p>
            <a:pPr algn="r" rtl="1">
              <a:lnSpc>
                <a:spcPct val="150000"/>
              </a:lnSpc>
              <a:buFont typeface="Wingdings" panose="05000000000000000000" pitchFamily="2" charset="2"/>
              <a:buChar char="v"/>
            </a:pPr>
            <a:r>
              <a:rPr lang="fa-IR" dirty="0">
                <a:cs typeface="B Nazanin" panose="00000400000000000000" pitchFamily="2" charset="-78"/>
              </a:rPr>
              <a:t>کمبود ویتامین </a:t>
            </a:r>
            <a:r>
              <a:rPr lang="en-US" dirty="0">
                <a:cs typeface="B Nazanin" panose="00000400000000000000" pitchFamily="2" charset="-78"/>
              </a:rPr>
              <a:t>B12</a:t>
            </a:r>
            <a:r>
              <a:rPr lang="fa-IR" dirty="0">
                <a:cs typeface="B Nazanin" panose="00000400000000000000" pitchFamily="2" charset="-78"/>
              </a:rPr>
              <a:t> یکی از علل کم‌خونی ماکروسیتیک در دوران بارداری در برخی افراد است، به ویژه افرادی که گاسترکتومی جزئی یا کامل داشته‌اند یا افرادی که بیماری کرون دارند</a:t>
            </a:r>
            <a:r>
              <a:rPr lang="fa-IR" dirty="0" smtClean="0">
                <a:cs typeface="B Nazanin" panose="00000400000000000000" pitchFamily="2" charset="-78"/>
              </a:rPr>
              <a:t>.</a:t>
            </a:r>
            <a:endParaRPr lang="en-US" dirty="0">
              <a:cs typeface="B Nazanin" panose="00000400000000000000" pitchFamily="2" charset="-78"/>
            </a:endParaRPr>
          </a:p>
          <a:p>
            <a:pPr algn="r" rtl="1">
              <a:lnSpc>
                <a:spcPct val="150000"/>
              </a:lnSpc>
              <a:buFont typeface="Wingdings" panose="05000000000000000000" pitchFamily="2" charset="2"/>
              <a:buChar char="v"/>
            </a:pPr>
            <a:r>
              <a:rPr lang="fa-IR" dirty="0">
                <a:cs typeface="B Nazanin" panose="00000400000000000000" pitchFamily="2" charset="-78"/>
              </a:rPr>
              <a:t>در یک دستورالعمل جراحی چاقی در سال ۲۰۱۷، کمبود ویتامین </a:t>
            </a:r>
            <a:r>
              <a:rPr lang="en-US" dirty="0">
                <a:cs typeface="B Nazanin" panose="00000400000000000000" pitchFamily="2" charset="-78"/>
              </a:rPr>
              <a:t>B12</a:t>
            </a:r>
            <a:r>
              <a:rPr lang="fa-IR" dirty="0">
                <a:cs typeface="B Nazanin" panose="00000400000000000000" pitchFamily="2" charset="-78"/>
              </a:rPr>
              <a:t> در ۲ تا ۱۸ درصد از افراد چاق و در ۶ تا ۳۰ درصد از افرادی که مهارکننده‌های پمپ پروتون مصرف می‌کردند، گزارش شده است</a:t>
            </a:r>
            <a:r>
              <a:rPr lang="fa-IR" dirty="0" smtClean="0">
                <a:cs typeface="B Nazanin" panose="00000400000000000000" pitchFamily="2" charset="-78"/>
              </a:rPr>
              <a:t>.</a:t>
            </a:r>
            <a:endParaRPr lang="en-US" dirty="0">
              <a:cs typeface="B Nazanin" panose="00000400000000000000" pitchFamily="2" charset="-78"/>
            </a:endParaRPr>
          </a:p>
          <a:p>
            <a:pPr algn="r" rtl="1">
              <a:lnSpc>
                <a:spcPct val="150000"/>
              </a:lnSpc>
              <a:buFont typeface="Wingdings" panose="05000000000000000000" pitchFamily="2" charset="2"/>
              <a:buChar char="v"/>
            </a:pPr>
            <a:r>
              <a:rPr lang="fa-IR" dirty="0">
                <a:cs typeface="B Nazanin" panose="00000400000000000000" pitchFamily="2" charset="-78"/>
              </a:rPr>
              <a:t>تقریباً نیمی از افراد بارداری که قبلاً تحت عمل جراحی چاقی قرار گرفته بودند (بای‌پس معده </a:t>
            </a:r>
            <a:r>
              <a:rPr lang="en-US" dirty="0">
                <a:cs typeface="B Nazanin" panose="00000400000000000000" pitchFamily="2" charset="-78"/>
              </a:rPr>
              <a:t>Roux-</a:t>
            </a:r>
            <a:r>
              <a:rPr lang="en-US" dirty="0" err="1">
                <a:cs typeface="B Nazanin" panose="00000400000000000000" pitchFamily="2" charset="-78"/>
              </a:rPr>
              <a:t>en</a:t>
            </a:r>
            <a:r>
              <a:rPr lang="en-US" dirty="0">
                <a:cs typeface="B Nazanin" panose="00000400000000000000" pitchFamily="2" charset="-78"/>
              </a:rPr>
              <a:t>-Y</a:t>
            </a:r>
            <a:r>
              <a:rPr lang="fa-IR" dirty="0">
                <a:cs typeface="B Nazanin" panose="00000400000000000000" pitchFamily="2" charset="-78"/>
              </a:rPr>
              <a:t> در ۷۵ درصد) کمبود ویتامین </a:t>
            </a:r>
            <a:r>
              <a:rPr lang="en-US" dirty="0">
                <a:cs typeface="B Nazanin" panose="00000400000000000000" pitchFamily="2" charset="-78"/>
              </a:rPr>
              <a:t>B12</a:t>
            </a:r>
            <a:r>
              <a:rPr lang="fa-IR" dirty="0">
                <a:cs typeface="B Nazanin" panose="00000400000000000000" pitchFamily="2" charset="-78"/>
              </a:rPr>
              <a:t> داشتند که نیاز به مکمل داشت.</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20119878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663" y="630621"/>
            <a:ext cx="10888716" cy="5644055"/>
          </a:xfrm>
        </p:spPr>
      </p:pic>
    </p:spTree>
    <p:extLst>
      <p:ext uri="{BB962C8B-B14F-4D97-AF65-F5344CB8AC3E}">
        <p14:creationId xmlns:p14="http://schemas.microsoft.com/office/powerpoint/2010/main" val="13051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dirty="0" smtClean="0">
                <a:solidFill>
                  <a:srgbClr val="92D050"/>
                </a:solidFill>
                <a:cs typeface="B Nazanin" panose="00000400000000000000" pitchFamily="2" charset="-78"/>
              </a:rPr>
              <a:t>8)</a:t>
            </a:r>
            <a:r>
              <a:rPr lang="fa-IR" dirty="0" smtClean="0">
                <a:cs typeface="B Nazanin" panose="00000400000000000000" pitchFamily="2" charset="-78"/>
              </a:rPr>
              <a:t>سایر </a:t>
            </a:r>
            <a:r>
              <a:rPr lang="fa-IR" dirty="0">
                <a:cs typeface="B Nazanin" panose="00000400000000000000" pitchFamily="2" charset="-78"/>
              </a:rPr>
              <a:t>کمبودهای ویتامینی - کمبود ویتامین </a:t>
            </a:r>
            <a:r>
              <a:rPr lang="en-US" dirty="0">
                <a:cs typeface="B Nazanin" panose="00000400000000000000" pitchFamily="2" charset="-78"/>
              </a:rPr>
              <a:t>A</a:t>
            </a:r>
            <a:r>
              <a:rPr lang="fa-IR" dirty="0">
                <a:cs typeface="B Nazanin" panose="00000400000000000000" pitchFamily="2" charset="-78"/>
              </a:rPr>
              <a:t> و/یا عفونت‌های مزمن می‌توانند باعث کم‌خونی شوند، به‌ویژه در محیط‌های با منابع محدود.</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220231821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92D050"/>
                </a:solidFill>
                <a:cs typeface="B Nazanin" panose="00000400000000000000" pitchFamily="2" charset="-78"/>
              </a:rPr>
              <a:t>9)</a:t>
            </a:r>
            <a:r>
              <a:rPr lang="fa-IR" dirty="0" smtClean="0">
                <a:cs typeface="B Nazanin" panose="00000400000000000000" pitchFamily="2" charset="-78"/>
              </a:rPr>
              <a:t>کم‌خونی </a:t>
            </a:r>
            <a:r>
              <a:rPr lang="fa-IR" dirty="0">
                <a:cs typeface="B Nazanin" panose="00000400000000000000" pitchFamily="2" charset="-78"/>
              </a:rPr>
              <a:t>همولیتیک خودایمنی </a:t>
            </a:r>
            <a:endParaRPr lang="en-US" dirty="0">
              <a:cs typeface="B Nazanin" panose="00000400000000000000" pitchFamily="2" charset="-78"/>
            </a:endParaRPr>
          </a:p>
        </p:txBody>
      </p:sp>
      <p:sp>
        <p:nvSpPr>
          <p:cNvPr id="3" name="Content Placeholder 2"/>
          <p:cNvSpPr>
            <a:spLocks noGrp="1"/>
          </p:cNvSpPr>
          <p:nvPr>
            <p:ph idx="1"/>
          </p:nvPr>
        </p:nvSpPr>
        <p:spPr>
          <a:xfrm>
            <a:off x="1295401" y="2556932"/>
            <a:ext cx="9601196" cy="3444475"/>
          </a:xfrm>
        </p:spPr>
        <p:txBody>
          <a:bodyPr>
            <a:normAutofit/>
          </a:bodyPr>
          <a:lstStyle/>
          <a:p>
            <a:pPr marL="0" indent="0" algn="r" rtl="1">
              <a:lnSpc>
                <a:spcPct val="200000"/>
              </a:lnSpc>
              <a:buNone/>
            </a:pPr>
            <a:r>
              <a:rPr lang="fa-IR" dirty="0">
                <a:cs typeface="B Nazanin" panose="00000400000000000000" pitchFamily="2" charset="-78"/>
              </a:rPr>
              <a:t>کم‌خونی همولیتیک خودایمنی می‌تواند در ابتدا در دوران بارداری رخ دهد یا ممکن است در دوران بارداری تشدید شود، اگرچه بسیار نادر است. این بیماری ممکن است به عنوان یک بیماری اولیه یا ثانویه به اختلال دیگری مانند </a:t>
            </a:r>
            <a:r>
              <a:rPr lang="en-US" dirty="0">
                <a:cs typeface="B Nazanin" panose="00000400000000000000" pitchFamily="2" charset="-78"/>
              </a:rPr>
              <a:t>SLE</a:t>
            </a:r>
            <a:r>
              <a:rPr lang="fa-IR" dirty="0">
                <a:cs typeface="B Nazanin" panose="00000400000000000000" pitchFamily="2" charset="-78"/>
              </a:rPr>
              <a:t> یا یک عفونت حاد ویروسی رخ دهد.</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190802956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dirty="0" smtClean="0">
                <a:cs typeface="B Nazanin" panose="00000400000000000000" pitchFamily="2" charset="-78"/>
              </a:rPr>
              <a:t>10)کم‌کاری </a:t>
            </a:r>
            <a:r>
              <a:rPr lang="fa-IR" dirty="0">
                <a:cs typeface="B Nazanin" panose="00000400000000000000" pitchFamily="2" charset="-78"/>
              </a:rPr>
              <a:t>تیروئید - کم‌خونی چند عاملی است</a:t>
            </a:r>
            <a:r>
              <a:rPr lang="fa-IR" dirty="0" smtClean="0">
                <a:cs typeface="B Nazanin" panose="00000400000000000000" pitchFamily="2" charset="-78"/>
              </a:rPr>
              <a:t>.</a:t>
            </a:r>
          </a:p>
          <a:p>
            <a:pPr marL="0" indent="0" algn="r" rtl="1">
              <a:buNone/>
            </a:pPr>
            <a:r>
              <a:rPr lang="fa-IR" dirty="0" smtClean="0">
                <a:cs typeface="B Nazanin" panose="00000400000000000000" pitchFamily="2" charset="-78"/>
              </a:rPr>
              <a:t>11)</a:t>
            </a:r>
            <a:r>
              <a:rPr lang="fa-IR" dirty="0"/>
              <a:t> </a:t>
            </a:r>
            <a:r>
              <a:rPr lang="fa-IR" dirty="0">
                <a:cs typeface="B Nazanin" panose="00000400000000000000" pitchFamily="2" charset="-78"/>
              </a:rPr>
              <a:t>بیماری مزمن کلیه </a:t>
            </a:r>
            <a:r>
              <a:rPr lang="en-US" dirty="0">
                <a:cs typeface="B Nazanin" panose="00000400000000000000" pitchFamily="2" charset="-78"/>
              </a:rPr>
              <a:t>(CKD) - CKD</a:t>
            </a:r>
            <a:r>
              <a:rPr lang="fa-IR" dirty="0">
                <a:cs typeface="B Nazanin" panose="00000400000000000000" pitchFamily="2" charset="-78"/>
              </a:rPr>
              <a:t> از طریق التهاب مزمن و کاهش اریتروپویتین باعث کم‌خونی هیپوپرولیفراتیو می‌شود.</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12154845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b="1" u="sng" dirty="0" smtClean="0">
                <a:cs typeface="B Nazanin" panose="00000400000000000000" pitchFamily="2" charset="-78"/>
              </a:rPr>
              <a:t>آنمی </a:t>
            </a:r>
            <a:r>
              <a:rPr lang="fa-IR" b="1" u="sng" dirty="0">
                <a:cs typeface="B Nazanin" panose="00000400000000000000" pitchFamily="2" charset="-78"/>
              </a:rPr>
              <a:t>در بارداری</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621" y="1881351"/>
            <a:ext cx="10941269" cy="4372303"/>
          </a:xfrm>
        </p:spPr>
      </p:pic>
    </p:spTree>
    <p:extLst>
      <p:ext uri="{BB962C8B-B14F-4D97-AF65-F5344CB8AC3E}">
        <p14:creationId xmlns:p14="http://schemas.microsoft.com/office/powerpoint/2010/main" val="240322256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193" y="630621"/>
            <a:ext cx="10783614" cy="5665076"/>
          </a:xfrm>
        </p:spPr>
      </p:pic>
    </p:spTree>
    <p:extLst>
      <p:ext uri="{BB962C8B-B14F-4D97-AF65-F5344CB8AC3E}">
        <p14:creationId xmlns:p14="http://schemas.microsoft.com/office/powerpoint/2010/main" val="185082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a:solidFill>
                  <a:srgbClr val="92D050"/>
                </a:solidFill>
                <a:cs typeface="B Nazanin" panose="00000400000000000000" pitchFamily="2" charset="-78"/>
              </a:rPr>
              <a:t>افراد مبتلا به کم‌خونی باید از نظر علت ارزیابی شوند. از بین علل احتمالی، کمبود آهن شایع‌ترین علت است.</a:t>
            </a:r>
            <a:r>
              <a:rPr lang="en-US" sz="3200" dirty="0">
                <a:solidFill>
                  <a:srgbClr val="92D050"/>
                </a:solidFill>
                <a:cs typeface="B Nazanin" panose="00000400000000000000" pitchFamily="2" charset="-78"/>
              </a:rPr>
              <a:t/>
            </a:r>
            <a:br>
              <a:rPr lang="en-US" sz="3200" dirty="0">
                <a:solidFill>
                  <a:srgbClr val="92D050"/>
                </a:solidFill>
                <a:cs typeface="B Nazanin" panose="00000400000000000000" pitchFamily="2" charset="-78"/>
              </a:rPr>
            </a:br>
            <a:endParaRPr lang="en-US" sz="3200" dirty="0">
              <a:solidFill>
                <a:srgbClr val="92D050"/>
              </a:solidFill>
              <a:cs typeface="B Nazanin" panose="00000400000000000000" pitchFamily="2" charset="-78"/>
            </a:endParaRPr>
          </a:p>
        </p:txBody>
      </p:sp>
      <p:sp>
        <p:nvSpPr>
          <p:cNvPr id="3" name="Content Placeholder 2"/>
          <p:cNvSpPr>
            <a:spLocks noGrp="1"/>
          </p:cNvSpPr>
          <p:nvPr>
            <p:ph idx="1"/>
          </p:nvPr>
        </p:nvSpPr>
        <p:spPr>
          <a:xfrm>
            <a:off x="693684" y="2285999"/>
            <a:ext cx="10202914" cy="3410608"/>
          </a:xfrm>
        </p:spPr>
        <p:txBody>
          <a:bodyPr>
            <a:normAutofit lnSpcReduction="10000"/>
          </a:bodyPr>
          <a:lstStyle/>
          <a:p>
            <a:pPr algn="r" rtl="1">
              <a:lnSpc>
                <a:spcPct val="150000"/>
              </a:lnSpc>
              <a:buFont typeface="Wingdings" panose="05000000000000000000" pitchFamily="2" charset="2"/>
              <a:buChar char="Ø"/>
            </a:pPr>
            <a:r>
              <a:rPr lang="fa-IR" sz="1800" dirty="0">
                <a:cs typeface="B Nazanin" panose="00000400000000000000" pitchFamily="2" charset="-78"/>
              </a:rPr>
              <a:t>کم‌خونی </a:t>
            </a:r>
            <a:r>
              <a:rPr lang="en-US" sz="1800" dirty="0" smtClean="0">
                <a:cs typeface="B Nazanin" panose="00000400000000000000" pitchFamily="2" charset="-78"/>
              </a:rPr>
              <a:t>: </a:t>
            </a:r>
            <a:r>
              <a:rPr lang="fa-IR" sz="1800" dirty="0" smtClean="0">
                <a:cs typeface="B Nazanin" panose="00000400000000000000" pitchFamily="2" charset="-78"/>
              </a:rPr>
              <a:t>ما </a:t>
            </a:r>
            <a:r>
              <a:rPr lang="fa-IR" sz="1800" dirty="0">
                <a:cs typeface="B Nazanin" panose="00000400000000000000" pitchFamily="2" charset="-78"/>
              </a:rPr>
              <a:t>همه افراد باردار را در اولین ویزیت قبل از زایمان با شمارش کامل خون </a:t>
            </a:r>
            <a:r>
              <a:rPr lang="en-US" sz="1800" dirty="0" smtClean="0">
                <a:cs typeface="B Nazanin" panose="00000400000000000000" pitchFamily="2" charset="-78"/>
              </a:rPr>
              <a:t>CBC </a:t>
            </a:r>
            <a:r>
              <a:rPr lang="fa-IR" sz="1800" dirty="0">
                <a:cs typeface="B Nazanin" panose="00000400000000000000" pitchFamily="2" charset="-78"/>
              </a:rPr>
              <a:t>به همراه سایر آزمایش‌های مناسب قبل از زایمان، مطابق با چندین دستورالعمل، از نظر کم‌خونی غربالگری می‌کنیم.</a:t>
            </a:r>
            <a:endParaRPr lang="en-US" sz="1800" dirty="0">
              <a:cs typeface="B Nazanin" panose="00000400000000000000" pitchFamily="2" charset="-78"/>
            </a:endParaRPr>
          </a:p>
          <a:p>
            <a:pPr algn="r" rtl="1">
              <a:lnSpc>
                <a:spcPct val="150000"/>
              </a:lnSpc>
              <a:buFont typeface="Wingdings" panose="05000000000000000000" pitchFamily="2" charset="2"/>
              <a:buChar char="Ø"/>
            </a:pPr>
            <a:r>
              <a:rPr lang="fa-IR" sz="1800" dirty="0">
                <a:cs typeface="B Nazanin" panose="00000400000000000000" pitchFamily="2" charset="-78"/>
              </a:rPr>
              <a:t>کمبود آهن </a:t>
            </a:r>
            <a:r>
              <a:rPr lang="en-US" sz="1800" dirty="0">
                <a:cs typeface="B Nazanin" panose="00000400000000000000" pitchFamily="2" charset="-78"/>
              </a:rPr>
              <a:t>:</a:t>
            </a:r>
            <a:r>
              <a:rPr lang="fa-IR" sz="1800" dirty="0" smtClean="0">
                <a:cs typeface="B Nazanin" panose="00000400000000000000" pitchFamily="2" charset="-78"/>
              </a:rPr>
              <a:t>همچنین</a:t>
            </a:r>
            <a:r>
              <a:rPr lang="fa-IR" sz="1800" dirty="0">
                <a:cs typeface="B Nazanin" panose="00000400000000000000" pitchFamily="2" charset="-78"/>
              </a:rPr>
              <a:t>، همانطور که در بیانیه فدراسیون بین‌المللی زنان و زایمان </a:t>
            </a:r>
            <a:r>
              <a:rPr lang="en-US" sz="1800" dirty="0" smtClean="0">
                <a:cs typeface="B Nazanin" panose="00000400000000000000" pitchFamily="2" charset="-78"/>
              </a:rPr>
              <a:t>FIGO </a:t>
            </a:r>
            <a:r>
              <a:rPr lang="fa-IR" sz="1800" dirty="0">
                <a:cs typeface="B Nazanin" panose="00000400000000000000" pitchFamily="2" charset="-78"/>
              </a:rPr>
              <a:t>در سال ۲۰۲۳، دستورالعمل ۲۰۲۴ انجمن هماتولوژی اروپا </a:t>
            </a:r>
            <a:r>
              <a:rPr lang="en-US" sz="1800" dirty="0" smtClean="0">
                <a:cs typeface="B Nazanin" panose="00000400000000000000" pitchFamily="2" charset="-78"/>
              </a:rPr>
              <a:t> EHA </a:t>
            </a:r>
            <a:r>
              <a:rPr lang="fa-IR" sz="1800" dirty="0">
                <a:cs typeface="B Nazanin" panose="00000400000000000000" pitchFamily="2" charset="-78"/>
              </a:rPr>
              <a:t>و بیانیه اجماع مشارکتی هماتولوژی در زنان و زایمان </a:t>
            </a:r>
            <a:r>
              <a:rPr lang="en-US" sz="1800" dirty="0" smtClean="0">
                <a:cs typeface="B Nazanin" panose="00000400000000000000" pitchFamily="2" charset="-78"/>
              </a:rPr>
              <a:t>HOW  </a:t>
            </a:r>
            <a:r>
              <a:rPr lang="fa-IR" sz="1800" dirty="0" smtClean="0">
                <a:cs typeface="B Nazanin" panose="00000400000000000000" pitchFamily="2" charset="-78"/>
              </a:rPr>
              <a:t>از </a:t>
            </a:r>
            <a:r>
              <a:rPr lang="fa-IR" sz="1800" dirty="0">
                <a:cs typeface="B Nazanin" panose="00000400000000000000" pitchFamily="2" charset="-78"/>
              </a:rPr>
              <a:t>استرالیا مورد بحث قرار گرفته است، غربالگری همه افراد باردار برای کمبود آهن، حتی اگر کم خون نباشند، منطقی است</a:t>
            </a:r>
            <a:r>
              <a:rPr lang="fa-IR" sz="1800" dirty="0" smtClean="0">
                <a:cs typeface="B Nazanin" panose="00000400000000000000" pitchFamily="2" charset="-78"/>
              </a:rPr>
              <a:t>.</a:t>
            </a:r>
          </a:p>
          <a:p>
            <a:pPr algn="r" defTabSz="914400" rtl="1" eaLnBrk="0" fontAlgn="base" hangingPunct="0">
              <a:lnSpc>
                <a:spcPct val="150000"/>
              </a:lnSpc>
              <a:spcBef>
                <a:spcPct val="0"/>
              </a:spcBef>
              <a:spcAft>
                <a:spcPct val="0"/>
              </a:spcAft>
              <a:buClrTx/>
              <a:buSzTx/>
              <a:buFont typeface="Wingdings" panose="05000000000000000000" pitchFamily="2" charset="2"/>
              <a:buChar char="Ø"/>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a-IR" altLang="en-US" sz="1800" dirty="0">
                <a:solidFill>
                  <a:srgbClr val="1F1F1F"/>
                </a:solidFill>
                <a:latin typeface="inherit"/>
                <a:ea typeface="Times New Roman" panose="02020603050405020304" pitchFamily="18" charset="0"/>
                <a:cs typeface="B Nazanin" panose="00000400000000000000" pitchFamily="2" charset="-78"/>
              </a:rPr>
              <a:t>غربالگری مکرر </a:t>
            </a:r>
            <a:r>
              <a:rPr lang="en-US" altLang="en-US" sz="1800" dirty="0" smtClean="0">
                <a:solidFill>
                  <a:srgbClr val="1F1F1F"/>
                </a:solidFill>
                <a:latin typeface="inherit"/>
                <a:ea typeface="Times New Roman" panose="02020603050405020304" pitchFamily="18" charset="0"/>
                <a:cs typeface="B Nazanin" panose="00000400000000000000" pitchFamily="2" charset="-78"/>
              </a:rPr>
              <a:t>:</a:t>
            </a:r>
            <a:r>
              <a:rPr lang="fa-IR" altLang="en-US" sz="1800" dirty="0" smtClean="0">
                <a:solidFill>
                  <a:srgbClr val="1F1F1F"/>
                </a:solidFill>
                <a:latin typeface="inherit"/>
                <a:ea typeface="Times New Roman" panose="02020603050405020304" pitchFamily="18" charset="0"/>
                <a:cs typeface="B Nazanin" panose="00000400000000000000" pitchFamily="2" charset="-78"/>
              </a:rPr>
              <a:t>ما </a:t>
            </a:r>
            <a:r>
              <a:rPr lang="fa-IR" altLang="en-US" sz="1800" dirty="0">
                <a:solidFill>
                  <a:srgbClr val="1F1F1F"/>
                </a:solidFill>
                <a:latin typeface="inherit"/>
                <a:ea typeface="Times New Roman" panose="02020603050405020304" pitchFamily="18" charset="0"/>
                <a:cs typeface="B Nazanin" panose="00000400000000000000" pitchFamily="2" charset="-78"/>
              </a:rPr>
              <a:t>غربالگری مکرر برای کم خونی را در همه بیماران دارای </a:t>
            </a:r>
            <a:r>
              <a:rPr lang="en-US" altLang="en-US" sz="1800" dirty="0">
                <a:solidFill>
                  <a:srgbClr val="1F1F1F"/>
                </a:solidFill>
                <a:latin typeface="inherit"/>
                <a:ea typeface="Times New Roman" panose="02020603050405020304" pitchFamily="18" charset="0"/>
                <a:cs typeface="B Nazanin" panose="00000400000000000000" pitchFamily="2" charset="-78"/>
              </a:rPr>
              <a:t>CBC</a:t>
            </a:r>
            <a:r>
              <a:rPr lang="fa-IR" altLang="en-US" sz="1800" dirty="0">
                <a:solidFill>
                  <a:srgbClr val="1F1F1F"/>
                </a:solidFill>
                <a:latin typeface="inherit"/>
                <a:ea typeface="Times New Roman" panose="02020603050405020304" pitchFamily="18" charset="0"/>
                <a:cs typeface="B Nazanin" panose="00000400000000000000" pitchFamily="2" charset="-78"/>
              </a:rPr>
              <a:t> در هفته ۲۴ تا ۲۸ انجام می‌دهیم.</a:t>
            </a:r>
            <a:endParaRPr lang="en-US" altLang="en-US" sz="1800" dirty="0">
              <a:solidFill>
                <a:schemeClr val="tx1"/>
              </a:solidFill>
              <a:cs typeface="B Nazanin" panose="00000400000000000000" pitchFamily="2" charset="-78"/>
            </a:endParaRPr>
          </a:p>
          <a:p>
            <a:pPr algn="r" defTabSz="914400" rtl="1" eaLnBrk="0" fontAlgn="base" hangingPunct="0">
              <a:lnSpc>
                <a:spcPct val="150000"/>
              </a:lnSpc>
              <a:spcBef>
                <a:spcPct val="0"/>
              </a:spcBef>
              <a:spcAft>
                <a:spcPct val="0"/>
              </a:spcAft>
              <a:buClrTx/>
              <a:buSzTx/>
              <a:buFont typeface="Wingdings" panose="05000000000000000000" pitchFamily="2" charset="2"/>
              <a:buChar char="Ø"/>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a-IR" altLang="en-US" sz="1800" dirty="0" smtClean="0">
                <a:solidFill>
                  <a:srgbClr val="1F1F1F"/>
                </a:solidFill>
                <a:latin typeface="inherit"/>
                <a:ea typeface="Times New Roman" panose="02020603050405020304" pitchFamily="18" charset="0"/>
                <a:cs typeface="B Nazanin" panose="00000400000000000000" pitchFamily="2" charset="-78"/>
              </a:rPr>
              <a:t>برای </a:t>
            </a:r>
            <a:r>
              <a:rPr lang="fa-IR" altLang="en-US" sz="1800" dirty="0">
                <a:solidFill>
                  <a:srgbClr val="1F1F1F"/>
                </a:solidFill>
                <a:latin typeface="inherit"/>
                <a:ea typeface="Times New Roman" panose="02020603050405020304" pitchFamily="18" charset="0"/>
                <a:cs typeface="B Nazanin" panose="00000400000000000000" pitchFamily="2" charset="-78"/>
              </a:rPr>
              <a:t>کسانی که غربالگری روتین برای کمبود آهن را در اولین ویزیت دوران بارداری انجام نمی‌دهند، غربالگری ممکن است بر اساس خطر کمبود آهن طبقه‌بندی شود. افراد در معرض خطر </a:t>
            </a:r>
            <a:r>
              <a:rPr lang="fa-IR" altLang="en-US" sz="1800" dirty="0" smtClean="0">
                <a:solidFill>
                  <a:srgbClr val="1F1F1F"/>
                </a:solidFill>
                <a:latin typeface="inherit"/>
                <a:ea typeface="Times New Roman" panose="02020603050405020304" pitchFamily="18" charset="0"/>
                <a:cs typeface="B Nazanin" panose="00000400000000000000" pitchFamily="2" charset="-78"/>
              </a:rPr>
              <a:t>بالا</a:t>
            </a:r>
            <a:endParaRPr lang="en-US" altLang="en-US" sz="3200" dirty="0">
              <a:solidFill>
                <a:schemeClr val="tx1"/>
              </a:solidFill>
              <a:latin typeface="Arial" panose="020B0604020202020204" pitchFamily="34" charset="0"/>
              <a:cs typeface="Arial" panose="020B0604020202020204" pitchFamily="34" charset="0"/>
            </a:endParaRPr>
          </a:p>
          <a:p>
            <a:pPr marL="0" indent="0" algn="r" rtl="1">
              <a:buNone/>
            </a:pPr>
            <a:endParaRPr lang="fa-IR" sz="1800" dirty="0" smtClean="0">
              <a:cs typeface="B Nazanin" panose="00000400000000000000" pitchFamily="2" charset="-78"/>
            </a:endParaRPr>
          </a:p>
          <a:p>
            <a:pPr marL="0" indent="0" algn="r" rtl="1">
              <a:buNone/>
            </a:pPr>
            <a:endParaRPr lang="en-US" sz="1800" dirty="0">
              <a:cs typeface="B Nazanin" panose="00000400000000000000" pitchFamily="2" charset="-78"/>
            </a:endParaRPr>
          </a:p>
          <a:p>
            <a:pPr marL="0" indent="0" algn="r" rtl="1">
              <a:buNone/>
            </a:pPr>
            <a:endParaRPr lang="en-US" sz="1800" dirty="0">
              <a:cs typeface="B Nazanin" panose="00000400000000000000" pitchFamily="2" charset="-78"/>
            </a:endParaRPr>
          </a:p>
        </p:txBody>
      </p:sp>
      <p:sp>
        <p:nvSpPr>
          <p:cNvPr id="5" name="Rectangle 2"/>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152400" y="157862"/>
            <a:ext cx="222818"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a-IR" altLang="en-US" sz="1100" b="0" i="0" u="none" strike="noStrike" cap="none" normalizeH="0" baseline="0" dirty="0" smtClean="0">
                <a:ln>
                  <a:noFill/>
                </a:ln>
                <a:solidFill>
                  <a:srgbClr val="1F1F1F"/>
                </a:solidFill>
                <a:effectLst/>
                <a:latin typeface="inherit" charset="0"/>
                <a:ea typeface="Times New Roman" panose="02020603050405020304" pitchFamily="18" charset="0"/>
                <a:cs typeface="B Mitra" panose="00000400000000000000" pitchFamily="2" charset="-78"/>
              </a:rPr>
              <a:t>ست:</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1486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78069" y="578069"/>
            <a:ext cx="10318528" cy="5297799"/>
          </a:xfrm>
        </p:spPr>
        <p:txBody>
          <a:bodyPr>
            <a:noAutofit/>
          </a:bodyPr>
          <a:lstStyle/>
          <a:p>
            <a:pPr marL="0" indent="0" algn="r" rtl="1">
              <a:buNone/>
            </a:pPr>
            <a:r>
              <a:rPr lang="fa-IR" b="1" u="sng" dirty="0">
                <a:solidFill>
                  <a:srgbClr val="92D050"/>
                </a:solidFill>
                <a:cs typeface="B Nazanin" panose="00000400000000000000" pitchFamily="2" charset="-78"/>
              </a:rPr>
              <a:t>غربالگری تمام زنان بارداری که در معرض خطر بالای کمبود آهن هستند، ارزشمند است:</a:t>
            </a:r>
            <a:endParaRPr lang="en-US" b="1" u="sng" dirty="0">
              <a:solidFill>
                <a:srgbClr val="92D050"/>
              </a:solidFill>
              <a:cs typeface="B Nazanin" panose="00000400000000000000" pitchFamily="2" charset="-78"/>
            </a:endParaRPr>
          </a:p>
          <a:p>
            <a:pPr marL="0" indent="0" algn="r" rtl="1">
              <a:buNone/>
            </a:pPr>
            <a:r>
              <a:rPr lang="fa-IR" sz="1200" dirty="0">
                <a:cs typeface="B Nazanin" panose="00000400000000000000" pitchFamily="2" charset="-78"/>
              </a:rPr>
              <a:t> </a:t>
            </a:r>
            <a:endParaRPr lang="en-US" sz="1200" dirty="0">
              <a:cs typeface="B Nazanin" panose="00000400000000000000" pitchFamily="2" charset="-78"/>
            </a:endParaRPr>
          </a:p>
          <a:p>
            <a:pPr marL="0" indent="0" algn="r" rtl="1">
              <a:lnSpc>
                <a:spcPct val="200000"/>
              </a:lnSpc>
              <a:buNone/>
            </a:pPr>
            <a:r>
              <a:rPr lang="fa-IR" sz="1800" b="1" dirty="0">
                <a:cs typeface="B Nazanin" panose="00000400000000000000" pitchFamily="2" charset="-78"/>
              </a:rPr>
              <a:t>• تشخیص قبلی کمبود آهن</a:t>
            </a:r>
            <a:endParaRPr lang="en-US" sz="1800" b="1" dirty="0">
              <a:cs typeface="B Nazanin" panose="00000400000000000000" pitchFamily="2" charset="-78"/>
            </a:endParaRPr>
          </a:p>
          <a:p>
            <a:pPr marL="0" indent="0" algn="r" rtl="1">
              <a:lnSpc>
                <a:spcPct val="200000"/>
              </a:lnSpc>
              <a:buNone/>
            </a:pPr>
            <a:r>
              <a:rPr lang="fa-IR" sz="1800" b="1" dirty="0">
                <a:cs typeface="B Nazanin" panose="00000400000000000000" pitchFamily="2" charset="-78"/>
              </a:rPr>
              <a:t>• دیابت</a:t>
            </a:r>
            <a:endParaRPr lang="en-US" sz="1800" b="1" dirty="0">
              <a:cs typeface="B Nazanin" panose="00000400000000000000" pitchFamily="2" charset="-78"/>
            </a:endParaRPr>
          </a:p>
          <a:p>
            <a:pPr marL="0" indent="0" algn="r" rtl="1">
              <a:lnSpc>
                <a:spcPct val="200000"/>
              </a:lnSpc>
              <a:buNone/>
            </a:pPr>
            <a:r>
              <a:rPr lang="fa-IR" sz="1800" b="1" dirty="0">
                <a:cs typeface="B Nazanin" panose="00000400000000000000" pitchFamily="2" charset="-78"/>
              </a:rPr>
              <a:t>• سیگار کشیدن</a:t>
            </a:r>
            <a:endParaRPr lang="en-US" sz="1800" b="1" dirty="0">
              <a:cs typeface="B Nazanin" panose="00000400000000000000" pitchFamily="2" charset="-78"/>
            </a:endParaRPr>
          </a:p>
          <a:p>
            <a:pPr marL="0" indent="0" algn="r" rtl="1">
              <a:lnSpc>
                <a:spcPct val="200000"/>
              </a:lnSpc>
              <a:buNone/>
            </a:pPr>
            <a:r>
              <a:rPr lang="fa-IR" sz="1800" b="1" dirty="0">
                <a:cs typeface="B Nazanin" panose="00000400000000000000" pitchFamily="2" charset="-78"/>
              </a:rPr>
              <a:t>• عفونت </a:t>
            </a:r>
            <a:r>
              <a:rPr lang="en-US" sz="1800" b="1" dirty="0">
                <a:cs typeface="B Nazanin" panose="00000400000000000000" pitchFamily="2" charset="-78"/>
              </a:rPr>
              <a:t>HIV</a:t>
            </a:r>
          </a:p>
          <a:p>
            <a:pPr marL="0" indent="0" algn="r" rtl="1">
              <a:lnSpc>
                <a:spcPct val="200000"/>
              </a:lnSpc>
              <a:buNone/>
            </a:pPr>
            <a:r>
              <a:rPr lang="fa-IR" sz="1800" b="1" dirty="0">
                <a:cs typeface="B Nazanin" panose="00000400000000000000" pitchFamily="2" charset="-78"/>
              </a:rPr>
              <a:t>• بیماری التهابی روده</a:t>
            </a:r>
            <a:endParaRPr lang="en-US" sz="1800" b="1" dirty="0">
              <a:cs typeface="B Nazanin" panose="00000400000000000000" pitchFamily="2" charset="-78"/>
            </a:endParaRPr>
          </a:p>
          <a:p>
            <a:pPr marL="0" indent="0" algn="r" rtl="1">
              <a:lnSpc>
                <a:spcPct val="200000"/>
              </a:lnSpc>
              <a:buNone/>
            </a:pPr>
            <a:r>
              <a:rPr lang="fa-IR" sz="1800" b="1" dirty="0">
                <a:cs typeface="B Nazanin" panose="00000400000000000000" pitchFamily="2" charset="-78"/>
              </a:rPr>
              <a:t>• چندقلوها، به ویژه آنهایی که فاصله بین بارداری‌هایشان کمتر از 6 ماه است</a:t>
            </a:r>
            <a:endParaRPr lang="en-US" sz="1800" b="1" dirty="0">
              <a:cs typeface="B Nazanin" panose="00000400000000000000" pitchFamily="2" charset="-78"/>
            </a:endParaRPr>
          </a:p>
          <a:p>
            <a:pPr marL="0" indent="0" algn="r" rtl="1">
              <a:buNone/>
            </a:pPr>
            <a:endParaRPr lang="en-US" sz="1200" dirty="0">
              <a:cs typeface="B Nazanin" panose="00000400000000000000" pitchFamily="2" charset="-78"/>
            </a:endParaRPr>
          </a:p>
        </p:txBody>
      </p:sp>
    </p:spTree>
    <p:extLst>
      <p:ext uri="{BB962C8B-B14F-4D97-AF65-F5344CB8AC3E}">
        <p14:creationId xmlns:p14="http://schemas.microsoft.com/office/powerpoint/2010/main" val="266063808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872359"/>
            <a:ext cx="9601196" cy="5192110"/>
          </a:xfrm>
        </p:spPr>
        <p:txBody>
          <a:bodyPr>
            <a:normAutofit/>
          </a:bodyPr>
          <a:lstStyle/>
          <a:p>
            <a:pPr marL="0" indent="0" algn="r" rtl="1">
              <a:lnSpc>
                <a:spcPct val="150000"/>
              </a:lnSpc>
              <a:buNone/>
            </a:pPr>
            <a:r>
              <a:rPr lang="fa-IR" b="1" dirty="0">
                <a:cs typeface="B Nazanin" panose="00000400000000000000" pitchFamily="2" charset="-78"/>
              </a:rPr>
              <a:t>• سابقه خونریزی غیرطبیعی رحم</a:t>
            </a:r>
            <a:endParaRPr lang="en-US" b="1" dirty="0">
              <a:cs typeface="B Nazanin" panose="00000400000000000000" pitchFamily="2" charset="-78"/>
            </a:endParaRPr>
          </a:p>
          <a:p>
            <a:pPr marL="0" indent="0" algn="r" rtl="1">
              <a:lnSpc>
                <a:spcPct val="150000"/>
              </a:lnSpc>
              <a:buNone/>
            </a:pPr>
            <a:r>
              <a:rPr lang="fa-IR" b="1" dirty="0">
                <a:cs typeface="B Nazanin" panose="00000400000000000000" pitchFamily="2" charset="-78"/>
              </a:rPr>
              <a:t>• شاخص توده بدنی (</a:t>
            </a:r>
            <a:r>
              <a:rPr lang="en-US" b="1" dirty="0">
                <a:cs typeface="B Nazanin" panose="00000400000000000000" pitchFamily="2" charset="-78"/>
              </a:rPr>
              <a:t>BMI) </a:t>
            </a:r>
            <a:r>
              <a:rPr lang="fa-IR" b="1" dirty="0">
                <a:cs typeface="B Nazanin" panose="00000400000000000000" pitchFamily="2" charset="-78"/>
              </a:rPr>
              <a:t>بالاتر یا پایین‌تر از محدوده طبیعی</a:t>
            </a:r>
            <a:endParaRPr lang="en-US" b="1" dirty="0">
              <a:cs typeface="B Nazanin" panose="00000400000000000000" pitchFamily="2" charset="-78"/>
            </a:endParaRPr>
          </a:p>
          <a:p>
            <a:pPr marL="0" indent="0" algn="r" rtl="1">
              <a:lnSpc>
                <a:spcPct val="150000"/>
              </a:lnSpc>
              <a:buNone/>
            </a:pPr>
            <a:r>
              <a:rPr lang="fa-IR" b="1" dirty="0">
                <a:cs typeface="B Nazanin" panose="00000400000000000000" pitchFamily="2" charset="-78"/>
              </a:rPr>
              <a:t>• رژیم غذایی گیاهخواری یا وگان</a:t>
            </a:r>
            <a:endParaRPr lang="en-US" b="1" dirty="0">
              <a:cs typeface="B Nazanin" panose="00000400000000000000" pitchFamily="2" charset="-78"/>
            </a:endParaRPr>
          </a:p>
          <a:p>
            <a:pPr marL="0" indent="0" algn="r" rtl="1">
              <a:lnSpc>
                <a:spcPct val="150000"/>
              </a:lnSpc>
              <a:buNone/>
            </a:pPr>
            <a:r>
              <a:rPr lang="fa-IR" b="1" dirty="0">
                <a:cs typeface="B Nazanin" panose="00000400000000000000" pitchFamily="2" charset="-78"/>
              </a:rPr>
              <a:t>• اهدای خون منظم</a:t>
            </a:r>
            <a:endParaRPr lang="en-US" b="1" dirty="0">
              <a:cs typeface="B Nazanin" panose="00000400000000000000" pitchFamily="2" charset="-78"/>
            </a:endParaRPr>
          </a:p>
          <a:p>
            <a:pPr marL="0" indent="0" algn="r" rtl="1">
              <a:lnSpc>
                <a:spcPct val="150000"/>
              </a:lnSpc>
              <a:buNone/>
            </a:pPr>
            <a:r>
              <a:rPr lang="fa-IR" b="1" dirty="0">
                <a:cs typeface="B Nazanin" panose="00000400000000000000" pitchFamily="2" charset="-78"/>
              </a:rPr>
              <a:t>• علائمی مانند سندرم پای بی‌قرار یا پیکا، به ویژه پاگوفاژی (میل به خوردن یخ)</a:t>
            </a:r>
            <a:endParaRPr lang="en-US" b="1" dirty="0">
              <a:cs typeface="B Nazanin" panose="00000400000000000000" pitchFamily="2" charset="-78"/>
            </a:endParaRPr>
          </a:p>
          <a:p>
            <a:pPr marL="0" indent="0" algn="r" rtl="1">
              <a:lnSpc>
                <a:spcPct val="150000"/>
              </a:lnSpc>
              <a:buNone/>
            </a:pPr>
            <a:r>
              <a:rPr lang="fa-IR" b="1" dirty="0">
                <a:cs typeface="B Nazanin" panose="00000400000000000000" pitchFamily="2" charset="-78"/>
              </a:rPr>
              <a:t>• کاهش دسترسی به مراقبت‌های بهداشتی، که ممکن است با کاهش غربالگری برای خونریزی شدید قاعدگی و عفونت‌ها و کاهش دسترسی به غذاهای سالم مرتبط باشد.</a:t>
            </a:r>
            <a:endParaRPr lang="en-US" b="1" dirty="0">
              <a:cs typeface="B Nazanin" panose="00000400000000000000" pitchFamily="2" charset="-78"/>
            </a:endParaRPr>
          </a:p>
          <a:p>
            <a:endParaRPr lang="en-US" dirty="0"/>
          </a:p>
        </p:txBody>
      </p:sp>
    </p:spTree>
    <p:extLst>
      <p:ext uri="{BB962C8B-B14F-4D97-AF65-F5344CB8AC3E}">
        <p14:creationId xmlns:p14="http://schemas.microsoft.com/office/powerpoint/2010/main" val="2138946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افرادی که در معرض خطر بالا نیستند</a:t>
            </a:r>
            <a:endParaRPr lang="en-US" dirty="0"/>
          </a:p>
        </p:txBody>
      </p:sp>
      <p:sp>
        <p:nvSpPr>
          <p:cNvPr id="3" name="Content Placeholder 2"/>
          <p:cNvSpPr>
            <a:spLocks noGrp="1"/>
          </p:cNvSpPr>
          <p:nvPr>
            <p:ph idx="1"/>
          </p:nvPr>
        </p:nvSpPr>
        <p:spPr/>
        <p:txBody>
          <a:bodyPr>
            <a:normAutofit lnSpcReduction="10000"/>
          </a:bodyPr>
          <a:lstStyle/>
          <a:p>
            <a:pPr algn="r" rtl="1">
              <a:lnSpc>
                <a:spcPct val="200000"/>
              </a:lnSpc>
              <a:buFont typeface="Wingdings" panose="05000000000000000000" pitchFamily="2" charset="2"/>
              <a:buChar char="v"/>
            </a:pPr>
            <a:r>
              <a:rPr lang="fa-IR" sz="1800" b="1" dirty="0">
                <a:cs typeface="B Nazanin" panose="00000400000000000000" pitchFamily="2" charset="-78"/>
              </a:rPr>
              <a:t>ما نگران این هستیم که محدود کردن آزمایش به افراد مبتلا به کم‌خونی، می‌تواند تا ۵۰ درصد از زنان باردار مبتلا به کمبود آهن را از دست </a:t>
            </a:r>
            <a:r>
              <a:rPr lang="fa-IR" sz="1800" b="1" dirty="0" smtClean="0">
                <a:cs typeface="B Nazanin" panose="00000400000000000000" pitchFamily="2" charset="-78"/>
              </a:rPr>
              <a:t>بدهدو </a:t>
            </a:r>
            <a:r>
              <a:rPr lang="fa-IR" sz="1800" b="1" dirty="0">
                <a:cs typeface="B Nazanin" panose="00000400000000000000" pitchFamily="2" charset="-78"/>
              </a:rPr>
              <a:t>آنها را از یک درمان ساده (جایگزینی آهن) که به طور بالقوه برای مادر و کودک مفید است و مضر نیست، محروم کند.</a:t>
            </a:r>
            <a:endParaRPr lang="en-US" sz="1800" b="1" dirty="0">
              <a:cs typeface="B Nazanin" panose="00000400000000000000" pitchFamily="2" charset="-78"/>
            </a:endParaRPr>
          </a:p>
          <a:p>
            <a:pPr lvl="0" algn="r" defTabSz="914400" rtl="1" eaLnBrk="0" fontAlgn="base" hangingPunct="0">
              <a:lnSpc>
                <a:spcPct val="200000"/>
              </a:lnSpc>
              <a:spcBef>
                <a:spcPct val="0"/>
              </a:spcBef>
              <a:spcAft>
                <a:spcPct val="0"/>
              </a:spcAft>
              <a:buClrTx/>
              <a:buSzTx/>
              <a:buFont typeface="Wingdings" panose="05000000000000000000"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a-IR" altLang="en-US" sz="1800" b="1" dirty="0">
                <a:solidFill>
                  <a:srgbClr val="1F1F1F"/>
                </a:solidFill>
                <a:latin typeface="inherit" charset="0"/>
                <a:ea typeface="Times New Roman" panose="02020603050405020304" pitchFamily="18" charset="0"/>
                <a:cs typeface="B Nazanin" panose="00000400000000000000" pitchFamily="2" charset="-78"/>
              </a:rPr>
              <a:t>غ</a:t>
            </a:r>
            <a:r>
              <a:rPr lang="fa-IR" altLang="en-US" sz="1800" b="1" dirty="0" smtClean="0">
                <a:solidFill>
                  <a:srgbClr val="1F1F1F"/>
                </a:solidFill>
                <a:latin typeface="inherit" charset="0"/>
                <a:ea typeface="Times New Roman" panose="02020603050405020304" pitchFamily="18" charset="0"/>
                <a:cs typeface="B Nazanin" panose="00000400000000000000" pitchFamily="2" charset="-78"/>
              </a:rPr>
              <a:t>ربالگری </a:t>
            </a:r>
            <a:r>
              <a:rPr lang="fa-IR" altLang="en-US" sz="1800" b="1" dirty="0">
                <a:solidFill>
                  <a:srgbClr val="1F1F1F"/>
                </a:solidFill>
                <a:latin typeface="inherit" charset="0"/>
                <a:ea typeface="Times New Roman" panose="02020603050405020304" pitchFamily="18" charset="0"/>
                <a:cs typeface="B Nazanin" panose="00000400000000000000" pitchFamily="2" charset="-78"/>
              </a:rPr>
              <a:t>مکرر </a:t>
            </a:r>
            <a:r>
              <a:rPr lang="fa-IR" altLang="en-US" sz="1800" b="1" dirty="0">
                <a:solidFill>
                  <a:srgbClr val="1F1F1F"/>
                </a:solidFill>
                <a:latin typeface="Calibri" panose="020F0502020204030204" pitchFamily="34" charset="0"/>
                <a:ea typeface="Times New Roman" panose="02020603050405020304" pitchFamily="18" charset="0"/>
                <a:cs typeface="B Nazanin" panose="00000400000000000000" pitchFamily="2" charset="-78"/>
              </a:rPr>
              <a:t>–</a:t>
            </a:r>
            <a:r>
              <a:rPr lang="fa-IR" altLang="en-US" sz="1800" b="1" dirty="0">
                <a:solidFill>
                  <a:srgbClr val="1F1F1F"/>
                </a:solidFill>
                <a:latin typeface="inherit" charset="0"/>
                <a:ea typeface="Times New Roman" panose="02020603050405020304" pitchFamily="18" charset="0"/>
                <a:cs typeface="B Nazanin" panose="00000400000000000000" pitchFamily="2" charset="-78"/>
              </a:rPr>
              <a:t> ما غربالگری مکرر برای کم خونی را در همه بیماران دارای </a:t>
            </a:r>
            <a:r>
              <a:rPr lang="en-US" altLang="en-US" sz="1800" b="1" dirty="0">
                <a:solidFill>
                  <a:srgbClr val="1F1F1F"/>
                </a:solidFill>
                <a:latin typeface="inherit" charset="0"/>
                <a:ea typeface="Times New Roman" panose="02020603050405020304" pitchFamily="18" charset="0"/>
                <a:cs typeface="B Nazanin" panose="00000400000000000000" pitchFamily="2" charset="-78"/>
              </a:rPr>
              <a:t>CBC</a:t>
            </a:r>
            <a:r>
              <a:rPr lang="fa-IR" altLang="en-US" sz="1800" b="1" dirty="0">
                <a:solidFill>
                  <a:srgbClr val="1F1F1F"/>
                </a:solidFill>
                <a:latin typeface="inherit" charset="0"/>
                <a:ea typeface="Times New Roman" panose="02020603050405020304" pitchFamily="18" charset="0"/>
                <a:cs typeface="B Nazanin" panose="00000400000000000000" pitchFamily="2" charset="-78"/>
              </a:rPr>
              <a:t> در هفته ۲۴ تا ۲۸ انجام می‌دهیم.</a:t>
            </a:r>
            <a:endParaRPr lang="en-US" altLang="en-US" sz="1800" b="1" dirty="0">
              <a:solidFill>
                <a:schemeClr val="tx1"/>
              </a:solidFill>
              <a:cs typeface="B Nazanin" panose="00000400000000000000" pitchFamily="2" charset="-78"/>
            </a:endParaRPr>
          </a:p>
          <a:p>
            <a:pPr lvl="0" algn="r" defTabSz="914400" rtl="1" eaLnBrk="0" fontAlgn="base" hangingPunct="0">
              <a:lnSpc>
                <a:spcPct val="200000"/>
              </a:lnSpc>
              <a:spcBef>
                <a:spcPct val="0"/>
              </a:spcBef>
              <a:spcAft>
                <a:spcPct val="0"/>
              </a:spcAft>
              <a:buClrTx/>
              <a:buSzTx/>
              <a:buFont typeface="Wingdings" panose="05000000000000000000"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a-IR" altLang="en-US" sz="1800" b="1" dirty="0">
                <a:solidFill>
                  <a:srgbClr val="1F1F1F"/>
                </a:solidFill>
                <a:latin typeface="inherit" charset="0"/>
                <a:ea typeface="Times New Roman" panose="02020603050405020304" pitchFamily="18" charset="0"/>
                <a:cs typeface="B Nazanin" panose="00000400000000000000" pitchFamily="2" charset="-78"/>
              </a:rPr>
              <a:t>برای کسانی که غربالگری روتین برای کمبود آهن را در اولین ویزیت دوران بارداری انجام نمی‌دهند، غربالگری ممکن است بر اساس خطر کمبود آهن به عنوان افراد در معرض خطر بالا طبقه‌بندی شود. </a:t>
            </a:r>
            <a:endParaRPr lang="en-US" altLang="en-US" sz="1800" b="1" dirty="0">
              <a:solidFill>
                <a:schemeClr val="tx1"/>
              </a:solidFill>
              <a:cs typeface="B Nazanin" panose="00000400000000000000" pitchFamily="2" charset="-78"/>
            </a:endParaRPr>
          </a:p>
          <a:p>
            <a:endParaRPr lang="en-US" dirty="0"/>
          </a:p>
        </p:txBody>
      </p:sp>
    </p:spTree>
    <p:extLst>
      <p:ext uri="{BB962C8B-B14F-4D97-AF65-F5344CB8AC3E}">
        <p14:creationId xmlns:p14="http://schemas.microsoft.com/office/powerpoint/2010/main" val="65381934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dirty="0">
                <a:cs typeface="B Nazanin" panose="00000400000000000000" pitchFamily="2" charset="-78"/>
              </a:rPr>
              <a:t>شواهد پشتیبان برای خطر کمبود آهن و توصیه‌های دیگران</a:t>
            </a:r>
            <a:r>
              <a:rPr lang="en-US" dirty="0"/>
              <a:t/>
            </a:r>
            <a:br>
              <a:rPr lang="en-US" dirty="0"/>
            </a:br>
            <a:endParaRPr lang="en-US" dirty="0"/>
          </a:p>
        </p:txBody>
      </p:sp>
      <p:sp>
        <p:nvSpPr>
          <p:cNvPr id="3" name="Content Placeholder 2"/>
          <p:cNvSpPr>
            <a:spLocks noGrp="1"/>
          </p:cNvSpPr>
          <p:nvPr>
            <p:ph idx="1"/>
          </p:nvPr>
        </p:nvSpPr>
        <p:spPr/>
        <p:txBody>
          <a:bodyPr>
            <a:noAutofit/>
          </a:bodyPr>
          <a:lstStyle/>
          <a:p>
            <a:pPr algn="r" rtl="1">
              <a:lnSpc>
                <a:spcPct val="200000"/>
              </a:lnSpc>
            </a:pPr>
            <a:r>
              <a:rPr lang="fa-IR" sz="1800" dirty="0">
                <a:cs typeface="B Nazanin" panose="00000400000000000000" pitchFamily="2" charset="-78"/>
              </a:rPr>
              <a:t>خطر کمبود آهن - داده‌های حاصل از مطالعات با استفاده از مطالعات آهن (فریتین، اشباع ترانسفرین [</a:t>
            </a:r>
            <a:r>
              <a:rPr lang="en-US" sz="1800" dirty="0">
                <a:cs typeface="B Nazanin" panose="00000400000000000000" pitchFamily="2" charset="-78"/>
              </a:rPr>
              <a:t>TSAT] </a:t>
            </a:r>
            <a:r>
              <a:rPr lang="fa-IR" sz="1800" dirty="0">
                <a:cs typeface="B Nazanin" panose="00000400000000000000" pitchFamily="2" charset="-78"/>
              </a:rPr>
              <a:t>یا هر دو) نشان می‌دهد که تقریباً ۵۰ درصد از افراد باردار کمبود آهن دارند</a:t>
            </a:r>
            <a:r>
              <a:rPr lang="fa-IR" sz="1800" dirty="0" smtClean="0">
                <a:cs typeface="B Nazanin" panose="00000400000000000000" pitchFamily="2" charset="-78"/>
              </a:rPr>
              <a:t>.</a:t>
            </a:r>
            <a:endParaRPr lang="en-US" sz="1800" dirty="0">
              <a:cs typeface="B Nazanin" panose="00000400000000000000" pitchFamily="2" charset="-78"/>
            </a:endParaRPr>
          </a:p>
          <a:p>
            <a:pPr algn="r" rtl="1">
              <a:lnSpc>
                <a:spcPct val="200000"/>
              </a:lnSpc>
            </a:pPr>
            <a:r>
              <a:rPr lang="fa-IR" sz="1800" dirty="0">
                <a:cs typeface="B Nazanin" panose="00000400000000000000" pitchFamily="2" charset="-78"/>
              </a:rPr>
              <a:t>توصیه‌های دیگران – سازمان‌های حرفه‌ای به طور فزاینده‌ای در حال حرکت به سمت پیشنهاد رویکردی پیشگیرانه‌تر برای شناسایی و درمان کمبود آهن قبل از بروز کم‌خونی هستند</a:t>
            </a:r>
            <a:r>
              <a:rPr lang="fa-IR" sz="1800" dirty="0" smtClean="0">
                <a:cs typeface="B Nazanin" panose="00000400000000000000" pitchFamily="2" charset="-78"/>
              </a:rPr>
              <a:t>.</a:t>
            </a:r>
            <a:endParaRPr lang="en-US" sz="1800" dirty="0">
              <a:cs typeface="B Nazanin" panose="00000400000000000000" pitchFamily="2" charset="-78"/>
            </a:endParaRPr>
          </a:p>
        </p:txBody>
      </p:sp>
    </p:spTree>
    <p:extLst>
      <p:ext uri="{BB962C8B-B14F-4D97-AF65-F5344CB8AC3E}">
        <p14:creationId xmlns:p14="http://schemas.microsoft.com/office/powerpoint/2010/main" val="54547873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276" y="630621"/>
            <a:ext cx="10731061" cy="5244717"/>
          </a:xfrm>
        </p:spPr>
      </p:pic>
    </p:spTree>
    <p:extLst>
      <p:ext uri="{BB962C8B-B14F-4D97-AF65-F5344CB8AC3E}">
        <p14:creationId xmlns:p14="http://schemas.microsoft.com/office/powerpoint/2010/main" val="165931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72359" y="777766"/>
            <a:ext cx="10024238" cy="5318234"/>
          </a:xfrm>
        </p:spPr>
        <p:txBody>
          <a:bodyPr>
            <a:normAutofit/>
          </a:bodyPr>
          <a:lstStyle/>
          <a:p>
            <a:pPr algn="r" rtl="1">
              <a:lnSpc>
                <a:spcPct val="150000"/>
              </a:lnSpc>
            </a:pPr>
            <a:r>
              <a:rPr lang="fa-IR" dirty="0">
                <a:cs typeface="B Nazanin" panose="00000400000000000000" pitchFamily="2" charset="-78"/>
              </a:rPr>
              <a:t>غربالگری کمبود آهن توسط فدراسیون بین‌المللی زنان و زایمان (</a:t>
            </a:r>
            <a:r>
              <a:rPr lang="en-US" dirty="0">
                <a:cs typeface="B Nazanin" panose="00000400000000000000" pitchFamily="2" charset="-78"/>
              </a:rPr>
              <a:t>FIGO) – </a:t>
            </a:r>
            <a:r>
              <a:rPr lang="fa-IR" dirty="0">
                <a:cs typeface="B Nazanin" panose="00000400000000000000" pitchFamily="2" charset="-78"/>
              </a:rPr>
              <a:t>بیانیه فدراسیون بین‌المللی زنان و زایمان (</a:t>
            </a:r>
            <a:r>
              <a:rPr lang="en-US" dirty="0">
                <a:cs typeface="B Nazanin" panose="00000400000000000000" pitchFamily="2" charset="-78"/>
              </a:rPr>
              <a:t>FIGO) </a:t>
            </a:r>
            <a:r>
              <a:rPr lang="fa-IR" dirty="0">
                <a:cs typeface="B Nazanin" panose="00000400000000000000" pitchFamily="2" charset="-78"/>
              </a:rPr>
              <a:t>در سال ۲۰۲۳ بر شیوع بالای کمبود آهن و کم‌خونی در زنان تأکید کرد و این مفاهیم را تقویت کرد که کم‌خونی یک یافته در مراحل پایانی کمبود آهن است و هم کمبود آهن و هم کم‌خونی با پیامدهای نامطلوب جنینی و مادری مرتبط هستند.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 آنها از پذیرش غربالگری روتین برای خونریزی شدید قاعدگی، کمبود آهن و کم‌خونی در طول زندگی حمایت می‌کنند و به طور خاص ارزیابی وضعیت آهن و هموگلوبین را قبل از بارداری برنامه‌ریزی شده و در اسرع وقت در دوران بارداری توصیه می‌کنند.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253447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anose="00000400000000000000" pitchFamily="2" charset="-78"/>
              </a:rPr>
              <a:t>نحوه غربالگری کمبود آهن </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0" indent="0" algn="r" rtl="1">
              <a:buNone/>
            </a:pPr>
            <a:r>
              <a:rPr lang="fa-IR" sz="2900" dirty="0">
                <a:cs typeface="B Nazanin" panose="00000400000000000000" pitchFamily="2" charset="-78"/>
              </a:rPr>
              <a:t>سطح فریتین به طور کلی برای غربالگری کمبود آهن کافی است. با این حال، برخی از افراد مبتلا به کمبود آهن ممکن است فریتین سرم در محدوده طبیعی داشته باشند و ممکن است برای تشخیص کمبود آهن نیاز به آزمایش اشباع ترانسفرین (</a:t>
            </a:r>
            <a:r>
              <a:rPr lang="en-US" sz="2900" dirty="0">
                <a:cs typeface="B Nazanin" panose="00000400000000000000" pitchFamily="2" charset="-78"/>
              </a:rPr>
              <a:t>TSAT) </a:t>
            </a:r>
            <a:r>
              <a:rPr lang="fa-IR" sz="2900" dirty="0">
                <a:cs typeface="B Nazanin" panose="00000400000000000000" pitchFamily="2" charset="-78"/>
              </a:rPr>
              <a:t>داشته باشند.</a:t>
            </a:r>
            <a:endParaRPr lang="en-US" sz="2900" dirty="0">
              <a:cs typeface="B Nazanin" panose="00000400000000000000" pitchFamily="2" charset="-78"/>
            </a:endParaRPr>
          </a:p>
          <a:p>
            <a:pPr marL="0" indent="0" algn="r" rtl="1">
              <a:buNone/>
            </a:pPr>
            <a:r>
              <a:rPr lang="fa-IR" sz="2900" dirty="0">
                <a:cs typeface="B Nazanin" panose="00000400000000000000" pitchFamily="2" charset="-78"/>
              </a:rPr>
              <a:t> </a:t>
            </a:r>
            <a:endParaRPr lang="en-US" sz="2900" dirty="0">
              <a:cs typeface="B Nazanin" panose="00000400000000000000" pitchFamily="2" charset="-78"/>
            </a:endParaRPr>
          </a:p>
          <a:p>
            <a:pPr marL="0" indent="0" algn="r" rtl="1">
              <a:buNone/>
            </a:pPr>
            <a:r>
              <a:rPr lang="fa-IR" sz="2900" dirty="0">
                <a:cs typeface="B Nazanin" panose="00000400000000000000" pitchFamily="2" charset="-78"/>
              </a:rPr>
              <a:t>این امر به ویژه در مورد بیمارانی که التهاب فعال دارند صادق است، که می‌تواند فریتین را افزایش دهد زیرا یک واکنش دهنده فاز حاد است، و برای کسانی که اضافه کردن </a:t>
            </a:r>
            <a:r>
              <a:rPr lang="en-US" sz="2900" dirty="0">
                <a:cs typeface="B Nazanin" panose="00000400000000000000" pitchFamily="2" charset="-78"/>
              </a:rPr>
              <a:t>TSAT</a:t>
            </a:r>
            <a:r>
              <a:rPr lang="fa-IR" sz="2900" dirty="0">
                <a:cs typeface="B Nazanin" panose="00000400000000000000" pitchFamily="2" charset="-78"/>
              </a:rPr>
              <a:t> بعداً به خونگیری دوم نیاز دارد.</a:t>
            </a:r>
            <a:endParaRPr lang="en-US" sz="2900" dirty="0">
              <a:cs typeface="B Nazanin" panose="00000400000000000000" pitchFamily="2" charset="-78"/>
            </a:endParaRPr>
          </a:p>
          <a:p>
            <a:pPr marL="0" indent="0" algn="r" rtl="1">
              <a:buNone/>
            </a:pPr>
            <a:r>
              <a:rPr lang="fa-IR" sz="2900" dirty="0">
                <a:cs typeface="B Nazanin" panose="00000400000000000000" pitchFamily="2" charset="-78"/>
              </a:rPr>
              <a:t> </a:t>
            </a:r>
            <a:endParaRPr lang="en-US" sz="2900" dirty="0">
              <a:cs typeface="B Nazanin" panose="00000400000000000000" pitchFamily="2" charset="-78"/>
            </a:endParaRPr>
          </a:p>
          <a:p>
            <a:pPr marL="0" indent="0" algn="r" rtl="1">
              <a:buNone/>
            </a:pPr>
            <a:r>
              <a:rPr lang="en-US" sz="2900" dirty="0">
                <a:cs typeface="B Nazanin" panose="00000400000000000000" pitchFamily="2" charset="-78"/>
              </a:rPr>
              <a:t>CBC</a:t>
            </a:r>
            <a:r>
              <a:rPr lang="fa-IR" sz="2900" dirty="0">
                <a:cs typeface="B Nazanin" panose="00000400000000000000" pitchFamily="2" charset="-78"/>
              </a:rPr>
              <a:t> برای غربالگری یا رد کمبود آهن کافی نیست، زیرا کم خونی و میکروسیتوز یافته‌های دیررس هستند.</a:t>
            </a:r>
            <a:endParaRPr lang="en-US" sz="2900" dirty="0">
              <a:cs typeface="B Nazanin" panose="00000400000000000000" pitchFamily="2" charset="-78"/>
            </a:endParaRPr>
          </a:p>
          <a:p>
            <a:pPr marL="0" indent="0" algn="r" rtl="1">
              <a:buNone/>
            </a:pPr>
            <a:r>
              <a:rPr lang="fa-IR" sz="2900" dirty="0">
                <a:cs typeface="B Nazanin" panose="00000400000000000000" pitchFamily="2" charset="-78"/>
              </a:rPr>
              <a:t>غربالگری روتین برای کم‌خونی و/یا کمبود آهن (و درمان در صورت تشخیص) با مشاهدات زیر از پیامدهای نامطلوب مرتبط با کم‌خونی پشتیبانی </a:t>
            </a:r>
            <a:r>
              <a:rPr lang="fa-IR" sz="2900" dirty="0" smtClean="0">
                <a:cs typeface="B Nazanin" panose="00000400000000000000" pitchFamily="2" charset="-78"/>
              </a:rPr>
              <a:t>می‌شود</a:t>
            </a:r>
            <a:endParaRPr lang="en-US" dirty="0"/>
          </a:p>
        </p:txBody>
      </p:sp>
    </p:spTree>
    <p:extLst>
      <p:ext uri="{BB962C8B-B14F-4D97-AF65-F5344CB8AC3E}">
        <p14:creationId xmlns:p14="http://schemas.microsoft.com/office/powerpoint/2010/main" val="3924240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 </a:t>
            </a:r>
            <a:r>
              <a:rPr lang="fa-IR" sz="2700" dirty="0">
                <a:cs typeface="B Nazanin" panose="00000400000000000000" pitchFamily="2" charset="-78"/>
              </a:rPr>
              <a:t>در مطالعه‌ای روی بیش از ۱۸ میلیون بارداری، میزان قابل توجهی از کم‌خونی مادر با خطرات بالاتر موارد زیر مرتبط بود:</a:t>
            </a:r>
            <a:r>
              <a:rPr lang="en-US" dirty="0"/>
              <a:t/>
            </a:r>
            <a:br>
              <a:rPr lang="en-US" dirty="0"/>
            </a:br>
            <a:endParaRPr lang="en-US" dirty="0"/>
          </a:p>
        </p:txBody>
      </p:sp>
      <p:sp>
        <p:nvSpPr>
          <p:cNvPr id="3" name="Content Placeholder 2"/>
          <p:cNvSpPr>
            <a:spLocks noGrp="1"/>
          </p:cNvSpPr>
          <p:nvPr>
            <p:ph idx="1"/>
          </p:nvPr>
        </p:nvSpPr>
        <p:spPr>
          <a:xfrm>
            <a:off x="1295401" y="2123090"/>
            <a:ext cx="9601196" cy="3909848"/>
          </a:xfrm>
        </p:spPr>
        <p:txBody>
          <a:bodyPr>
            <a:normAutofit/>
          </a:bodyPr>
          <a:lstStyle/>
          <a:p>
            <a:pPr algn="r" rtl="1">
              <a:buFont typeface="Wingdings" panose="05000000000000000000" pitchFamily="2" charset="2"/>
              <a:buChar char="v"/>
            </a:pPr>
            <a:r>
              <a:rPr lang="fa-IR" dirty="0">
                <a:cs typeface="B Nazanin" panose="00000400000000000000" pitchFamily="2" charset="-78"/>
              </a:rPr>
              <a:t>جدا شدن جفت، زایمان زودرس، خونریزی پس از زایمان، شوک مادر و بستری شدن در بخش مراقبت‌های ویژه مادر.</a:t>
            </a:r>
            <a:endParaRPr lang="en-US" dirty="0">
              <a:cs typeface="B Nazanin" panose="00000400000000000000" pitchFamily="2" charset="-78"/>
            </a:endParaRPr>
          </a:p>
          <a:p>
            <a:pPr algn="r" rtl="1">
              <a:buFont typeface="Wingdings" panose="05000000000000000000" pitchFamily="2" charset="2"/>
              <a:buChar char="v"/>
            </a:pPr>
            <a:r>
              <a:rPr lang="fa-IR" dirty="0">
                <a:cs typeface="B Nazanin" panose="00000400000000000000" pitchFamily="2" charset="-78"/>
              </a:rPr>
              <a:t> </a:t>
            </a:r>
            <a:r>
              <a:rPr lang="fa-IR" dirty="0" smtClean="0">
                <a:cs typeface="B Nazanin" panose="00000400000000000000" pitchFamily="2" charset="-78"/>
              </a:rPr>
              <a:t>نوزاد</a:t>
            </a:r>
            <a:r>
              <a:rPr lang="fa-IR" dirty="0">
                <a:cs typeface="B Nazanin" panose="00000400000000000000" pitchFamily="2" charset="-78"/>
              </a:rPr>
              <a:t>: وزن کم هنگام تولد، جثه کوچک برای سن حاملگی؛</a:t>
            </a:r>
            <a:endParaRPr lang="en-US" dirty="0">
              <a:cs typeface="B Nazanin" panose="00000400000000000000" pitchFamily="2" charset="-78"/>
            </a:endParaRPr>
          </a:p>
          <a:p>
            <a:pPr algn="r" rtl="1">
              <a:buFont typeface="Wingdings" panose="05000000000000000000" pitchFamily="2" charset="2"/>
              <a:buChar char="v"/>
            </a:pPr>
            <a:r>
              <a:rPr lang="fa-IR" dirty="0">
                <a:cs typeface="B Nazanin" panose="00000400000000000000" pitchFamily="2" charset="-78"/>
              </a:rPr>
              <a:t> </a:t>
            </a:r>
            <a:r>
              <a:rPr lang="fa-IR" dirty="0" smtClean="0">
                <a:cs typeface="B Nazanin" panose="00000400000000000000" pitchFamily="2" charset="-78"/>
              </a:rPr>
              <a:t>مادر</a:t>
            </a:r>
            <a:r>
              <a:rPr lang="fa-IR" dirty="0">
                <a:cs typeface="B Nazanin" panose="00000400000000000000" pitchFamily="2" charset="-78"/>
              </a:rPr>
              <a:t>: مرگ، سپسیس، تزریق خون، سزارین</a:t>
            </a:r>
            <a:endParaRPr lang="en-US" dirty="0">
              <a:cs typeface="B Nazanin" panose="00000400000000000000" pitchFamily="2" charset="-78"/>
            </a:endParaRPr>
          </a:p>
          <a:p>
            <a:pPr algn="r" rtl="1">
              <a:buFont typeface="Wingdings" panose="05000000000000000000" pitchFamily="2" charset="2"/>
              <a:buChar char="v"/>
            </a:pPr>
            <a:r>
              <a:rPr lang="fa-IR" dirty="0">
                <a:cs typeface="B Nazanin" panose="00000400000000000000" pitchFamily="2" charset="-78"/>
              </a:rPr>
              <a:t> </a:t>
            </a:r>
            <a:r>
              <a:rPr lang="fa-IR" dirty="0" smtClean="0">
                <a:cs typeface="B Nazanin" panose="00000400000000000000" pitchFamily="2" charset="-78"/>
              </a:rPr>
              <a:t>فرزندان </a:t>
            </a:r>
            <a:r>
              <a:rPr lang="fa-IR" dirty="0">
                <a:cs typeface="B Nazanin" panose="00000400000000000000" pitchFamily="2" charset="-78"/>
              </a:rPr>
              <a:t>مادران مبتلا به کم‌خونی، خطرات بیشتری برای اختلال طیف اوتیسم، اختلال بیش‌فعالی کمبود توجه، نقص شناختی و ناتوانی‌های ذهنی نشان داده‌اند.</a:t>
            </a:r>
            <a:endParaRPr lang="en-US" dirty="0">
              <a:cs typeface="B Nazanin" panose="00000400000000000000" pitchFamily="2" charset="-78"/>
            </a:endParaRPr>
          </a:p>
          <a:p>
            <a:pPr algn="r" rtl="1">
              <a:buFont typeface="Wingdings" panose="05000000000000000000" pitchFamily="2" charset="2"/>
              <a:buChar char="v"/>
            </a:pPr>
            <a:r>
              <a:rPr lang="fa-IR" dirty="0">
                <a:cs typeface="B Nazanin" panose="00000400000000000000" pitchFamily="2" charset="-78"/>
              </a:rPr>
              <a:t> </a:t>
            </a:r>
            <a:r>
              <a:rPr lang="fa-IR" dirty="0" smtClean="0">
                <a:cs typeface="B Nazanin" panose="00000400000000000000" pitchFamily="2" charset="-78"/>
              </a:rPr>
              <a:t>مطالعات </a:t>
            </a:r>
            <a:r>
              <a:rPr lang="fa-IR" dirty="0">
                <a:cs typeface="B Nazanin" panose="00000400000000000000" pitchFamily="2" charset="-78"/>
              </a:rPr>
              <a:t>حیوانی نقش مهمی را برای آهن در رشد مغز و رفتار نشان داده‌اند.</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403405389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Titr" panose="00000700000000000000" pitchFamily="2" charset="-78"/>
              </a:rPr>
              <a:t>تعریف آنمی در بارداری</a:t>
            </a:r>
            <a:r>
              <a:rPr lang="en-US" dirty="0"/>
              <a:t/>
            </a:r>
            <a:br>
              <a:rPr lang="en-US" dirty="0"/>
            </a:br>
            <a:endParaRPr lang="en-US" dirty="0"/>
          </a:p>
        </p:txBody>
      </p:sp>
      <p:sp>
        <p:nvSpPr>
          <p:cNvPr id="3" name="Content Placeholder 2"/>
          <p:cNvSpPr>
            <a:spLocks noGrp="1"/>
          </p:cNvSpPr>
          <p:nvPr>
            <p:ph idx="1"/>
          </p:nvPr>
        </p:nvSpPr>
        <p:spPr>
          <a:xfrm>
            <a:off x="977462" y="2556932"/>
            <a:ext cx="10100441" cy="3318936"/>
          </a:xfrm>
        </p:spPr>
        <p:txBody>
          <a:bodyPr>
            <a:normAutofit/>
          </a:bodyPr>
          <a:lstStyle/>
          <a:p>
            <a:pPr lvl="0" algn="r" rtl="1"/>
            <a:r>
              <a:rPr lang="fa-IR" dirty="0">
                <a:cs typeface="B Nazanin" panose="00000400000000000000" pitchFamily="2" charset="-78"/>
              </a:rPr>
              <a:t>سه ماهه اول – هموگلوبین کمتر از ۱۱ گرم در دسی لیتر (تقریباً معادل هماتوکریت کمتر از ۳۳ درصد)</a:t>
            </a:r>
            <a:endParaRPr lang="en-US" dirty="0">
              <a:cs typeface="B Nazanin" panose="00000400000000000000" pitchFamily="2" charset="-78"/>
            </a:endParaRPr>
          </a:p>
          <a:p>
            <a:pPr algn="r" rtl="1"/>
            <a:r>
              <a:rPr lang="fa-IR" dirty="0" smtClean="0">
                <a:cs typeface="B Nazanin" panose="00000400000000000000" pitchFamily="2" charset="-78"/>
              </a:rPr>
              <a:t>سه </a:t>
            </a:r>
            <a:r>
              <a:rPr lang="fa-IR" dirty="0">
                <a:cs typeface="B Nazanin" panose="00000400000000000000" pitchFamily="2" charset="-78"/>
              </a:rPr>
              <a:t>ماهه دوم – هموگلوبین کمتر از ۱۰.۵ گرم در دسی لیتر (تقریباً هماتوکریت کمتر از ۳۲ درصد)</a:t>
            </a:r>
            <a:endParaRPr lang="en-US" dirty="0">
              <a:cs typeface="B Nazanin" panose="00000400000000000000" pitchFamily="2" charset="-78"/>
            </a:endParaRPr>
          </a:p>
          <a:p>
            <a:pPr algn="r" rtl="1"/>
            <a:r>
              <a:rPr lang="fa-IR" dirty="0" smtClean="0">
                <a:cs typeface="B Nazanin" panose="00000400000000000000" pitchFamily="2" charset="-78"/>
              </a:rPr>
              <a:t>سه </a:t>
            </a:r>
            <a:r>
              <a:rPr lang="fa-IR" dirty="0">
                <a:cs typeface="B Nazanin" panose="00000400000000000000" pitchFamily="2" charset="-78"/>
              </a:rPr>
              <a:t>ماهه سوم – هموگلوبین کمتر از ۱۱ گرم در دسی لیتر (تقریباً هماتوکریت کمتر از ۳۳ درصد)</a:t>
            </a:r>
            <a:endParaRPr lang="en-US" dirty="0">
              <a:cs typeface="B Nazanin" panose="00000400000000000000" pitchFamily="2" charset="-78"/>
            </a:endParaRPr>
          </a:p>
          <a:p>
            <a:pPr algn="r" rtl="1"/>
            <a:r>
              <a:rPr lang="fa-IR" dirty="0" smtClean="0">
                <a:cs typeface="B Nazanin" panose="00000400000000000000" pitchFamily="2" charset="-78"/>
              </a:rPr>
              <a:t>پس </a:t>
            </a:r>
            <a:r>
              <a:rPr lang="fa-IR" dirty="0">
                <a:cs typeface="B Nazanin" panose="00000400000000000000" pitchFamily="2" charset="-78"/>
              </a:rPr>
              <a:t>از زایمان – هموگلوبین کمتر از ۱۰ گرم در دسی لیتر (تقریباً هماتوکریت کمتر از ۳۰ درصد)</a:t>
            </a:r>
            <a:endParaRPr lang="en-US" dirty="0">
              <a:cs typeface="B Nazanin" panose="00000400000000000000" pitchFamily="2" charset="-78"/>
            </a:endParaRPr>
          </a:p>
          <a:p>
            <a:pPr algn="r"/>
            <a:endParaRPr lang="en-US" dirty="0">
              <a:cs typeface="B Nazanin" panose="00000400000000000000" pitchFamily="2" charset="-78"/>
            </a:endParaRPr>
          </a:p>
        </p:txBody>
      </p:sp>
    </p:spTree>
    <p:extLst>
      <p:ext uri="{BB962C8B-B14F-4D97-AF65-F5344CB8AC3E}">
        <p14:creationId xmlns:p14="http://schemas.microsoft.com/office/powerpoint/2010/main" val="518115682"/>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Nazanin" panose="00000400000000000000" pitchFamily="2" charset="-78"/>
              </a:rPr>
              <a:t>ارزیابی کم‌خونی</a:t>
            </a:r>
            <a:r>
              <a:rPr lang="en-US" dirty="0"/>
              <a:t/>
            </a:r>
            <a:br>
              <a:rPr lang="en-US" dirty="0"/>
            </a:br>
            <a:endParaRPr lang="en-US" dirty="0"/>
          </a:p>
        </p:txBody>
      </p:sp>
      <p:sp>
        <p:nvSpPr>
          <p:cNvPr id="3" name="Content Placeholder 2"/>
          <p:cNvSpPr>
            <a:spLocks noGrp="1"/>
          </p:cNvSpPr>
          <p:nvPr>
            <p:ph idx="1"/>
          </p:nvPr>
        </p:nvSpPr>
        <p:spPr/>
        <p:txBody>
          <a:bodyPr/>
          <a:lstStyle/>
          <a:p>
            <a:pPr marL="0" indent="0" algn="r" rtl="1">
              <a:lnSpc>
                <a:spcPct val="150000"/>
              </a:lnSpc>
              <a:buNone/>
            </a:pPr>
            <a:r>
              <a:rPr lang="fa-IR" dirty="0">
                <a:cs typeface="B Nazanin" panose="00000400000000000000" pitchFamily="2" charset="-78"/>
              </a:rPr>
              <a:t>جزئیات ارزیابی به شرح حال بالینی، شاخص‌های گلبول قرمز (</a:t>
            </a:r>
            <a:r>
              <a:rPr lang="en-US" dirty="0">
                <a:cs typeface="B Nazanin" panose="00000400000000000000" pitchFamily="2" charset="-78"/>
              </a:rPr>
              <a:t>RBC) </a:t>
            </a:r>
            <a:r>
              <a:rPr lang="fa-IR" dirty="0">
                <a:cs typeface="B Nazanin" panose="00000400000000000000" pitchFamily="2" charset="-78"/>
              </a:rPr>
              <a:t>و سایر یافته‌های شمارش کامل </a:t>
            </a:r>
            <a:r>
              <a:rPr lang="fa-IR" dirty="0">
                <a:cs typeface="B Nazanin" panose="00000400000000000000" pitchFamily="2" charset="-78"/>
              </a:rPr>
              <a:t>خون )</a:t>
            </a:r>
            <a:r>
              <a:rPr lang="en-US" dirty="0" smtClean="0">
                <a:cs typeface="B Nazanin" panose="00000400000000000000" pitchFamily="2" charset="-78"/>
              </a:rPr>
              <a:t>CBC </a:t>
            </a:r>
            <a:r>
              <a:rPr lang="fa-IR" dirty="0">
                <a:cs typeface="B Nazanin" panose="00000400000000000000" pitchFamily="2" charset="-78"/>
              </a:rPr>
              <a:t>بستگی دارد.</a:t>
            </a:r>
            <a:endParaRPr lang="en-US" dirty="0">
              <a:cs typeface="B Nazanin" panose="00000400000000000000" pitchFamily="2" charset="-78"/>
            </a:endParaRPr>
          </a:p>
          <a:p>
            <a:pPr marL="0" indent="0" algn="r" rtl="1">
              <a:lnSpc>
                <a:spcPct val="150000"/>
              </a:lnSpc>
              <a:buNone/>
            </a:pPr>
            <a:r>
              <a:rPr lang="fa-IR" dirty="0">
                <a:cs typeface="B Nazanin" panose="00000400000000000000" pitchFamily="2" charset="-78"/>
              </a:rPr>
              <a:t> </a:t>
            </a:r>
            <a:r>
              <a:rPr lang="fa-IR" dirty="0" smtClean="0">
                <a:cs typeface="B Nazanin" panose="00000400000000000000" pitchFamily="2" charset="-78"/>
              </a:rPr>
              <a:t>کم‌خونی </a:t>
            </a:r>
            <a:r>
              <a:rPr lang="fa-IR" dirty="0">
                <a:cs typeface="B Nazanin" panose="00000400000000000000" pitchFamily="2" charset="-78"/>
              </a:rPr>
              <a:t>فیزیولوژیک بارداری، تشخیصی است که با رد سایر علل ایجاد می‌شود؛ بنابراین، قبل از اینکه کم‌خونی به فیزیولوژی طبیعی بارداری نسبت داده شود، باید سایر علل کم‌خونی رد شوند.</a:t>
            </a:r>
            <a:endParaRPr lang="en-US" dirty="0">
              <a:cs typeface="B Nazanin"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260524492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1295401" y="982132"/>
            <a:ext cx="9601196" cy="4893736"/>
          </a:xfrm>
        </p:spPr>
        <p:txBody>
          <a:bodyPr>
            <a:normAutofit fontScale="85000" lnSpcReduction="10000"/>
          </a:bodyPr>
          <a:lstStyle/>
          <a:p>
            <a:pPr marL="0" indent="0" algn="r" rtl="1">
              <a:buNone/>
            </a:pPr>
            <a:r>
              <a:rPr lang="fa-IR" b="1" u="sng" dirty="0">
                <a:cs typeface="B Nazanin" panose="00000400000000000000" pitchFamily="2" charset="-78"/>
              </a:rPr>
              <a:t>کم‌خونی فقر </a:t>
            </a:r>
            <a:r>
              <a:rPr lang="fa-IR" b="1" u="sng" dirty="0" smtClean="0">
                <a:cs typeface="B Nazanin" panose="00000400000000000000" pitchFamily="2" charset="-78"/>
              </a:rPr>
              <a:t>آهن</a:t>
            </a:r>
          </a:p>
          <a:p>
            <a:pPr algn="r" rtl="1">
              <a:buFont typeface="Wingdings" panose="05000000000000000000" pitchFamily="2" charset="2"/>
              <a:buChar char="q"/>
            </a:pPr>
            <a:r>
              <a:rPr lang="fa-IR" dirty="0" smtClean="0">
                <a:cs typeface="B Nazanin" panose="00000400000000000000" pitchFamily="2" charset="-78"/>
              </a:rPr>
              <a:t>تمام </a:t>
            </a:r>
            <a:r>
              <a:rPr lang="fa-IR" dirty="0">
                <a:cs typeface="B Nazanin" panose="00000400000000000000" pitchFamily="2" charset="-78"/>
              </a:rPr>
              <a:t>زنان باردار مبتلا به کم‌خونی یا علائم کم‌خونی (سندرم پای بی‌قرار، پیکا) باید فوراً آزمایش کمبود آهن انجام دهند زیرا کمبود آهن می‌تواند به کم‌خونی منجر شود؛ کمبود آهن شایع‌ترین علت پاتولوژیک کم‌خونی در دوران بارداری است.</a:t>
            </a:r>
            <a:endParaRPr lang="en-US" dirty="0">
              <a:cs typeface="B Nazanin" panose="00000400000000000000" pitchFamily="2" charset="-78"/>
            </a:endParaRPr>
          </a:p>
          <a:p>
            <a:pPr algn="r" rtl="1">
              <a:buFont typeface="Wingdings" panose="05000000000000000000" pitchFamily="2" charset="2"/>
              <a:buChar char="q"/>
            </a:pP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ممکن است میکروسیتوز وجود داشته باشد، اما میکروسیتوز یک یافته دیررس کمبود آهن است و همچنین ممکن است در اثر تالاسمی ایجاد شود. عدم وجود میکروسیتوز احتمال کمبود آهن را از بین نمی‌برد و وجود میکروسیتوز آن را تأیید نمی‌کند.</a:t>
            </a:r>
            <a:endParaRPr lang="en-US" dirty="0">
              <a:cs typeface="B Nazanin" panose="00000400000000000000" pitchFamily="2" charset="-78"/>
            </a:endParaRPr>
          </a:p>
          <a:p>
            <a:pPr marL="0" indent="0" algn="r" rtl="1">
              <a:buNone/>
            </a:pPr>
            <a:r>
              <a:rPr lang="fa-IR" b="1" u="sng" dirty="0">
                <a:cs typeface="B Nazanin" panose="00000400000000000000" pitchFamily="2" charset="-78"/>
              </a:rPr>
              <a:t>آزمایش فقط با فریتین سرم </a:t>
            </a:r>
            <a:endParaRPr lang="en-US" b="1" u="sng"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هنگام آزمایش کمبود آهن، اکثر زنان باردار بدون بیماری‌های همراه می‌توانند فقط با فریتین سرم آزمایش شوند.</a:t>
            </a:r>
            <a:endParaRPr lang="en-US" dirty="0">
              <a:cs typeface="B Nazanin" panose="00000400000000000000" pitchFamily="2" charset="-78"/>
            </a:endParaRPr>
          </a:p>
          <a:p>
            <a:pPr algn="r" rtl="1">
              <a:buFont typeface="Wingdings" panose="05000000000000000000" pitchFamily="2" charset="2"/>
              <a:buChar char="q"/>
            </a:pPr>
            <a:r>
              <a:rPr lang="fa-IR" dirty="0" smtClean="0">
                <a:cs typeface="B Nazanin" panose="00000400000000000000" pitchFamily="2" charset="-78"/>
              </a:rPr>
              <a:t>فریتین </a:t>
            </a:r>
            <a:r>
              <a:rPr lang="fa-IR" dirty="0">
                <a:cs typeface="B Nazanin" panose="00000400000000000000" pitchFamily="2" charset="-78"/>
              </a:rPr>
              <a:t>کمتر از 30 نانوگرم در میلی‌لیتر (&lt;30 میکروگرم در لیتر) برای تأیید تشخیص کمبود آهن کافی است.</a:t>
            </a:r>
            <a:endParaRPr lang="en-US" dirty="0">
              <a:cs typeface="B Nazanin" panose="00000400000000000000" pitchFamily="2" charset="-78"/>
            </a:endParaRPr>
          </a:p>
          <a:p>
            <a:pPr marL="0" indent="0" algn="r" rtl="1">
              <a:buNone/>
            </a:pPr>
            <a:r>
              <a:rPr lang="fa-IR" dirty="0"/>
              <a:t> </a:t>
            </a:r>
            <a:endParaRPr lang="en-US" dirty="0"/>
          </a:p>
          <a:p>
            <a:pPr marL="0" indent="0" algn="r" rtl="1">
              <a:buNone/>
            </a:pPr>
            <a:endParaRPr lang="en-US" dirty="0"/>
          </a:p>
        </p:txBody>
      </p:sp>
    </p:spTree>
    <p:extLst>
      <p:ext uri="{BB962C8B-B14F-4D97-AF65-F5344CB8AC3E}">
        <p14:creationId xmlns:p14="http://schemas.microsoft.com/office/powerpoint/2010/main" val="2127787431"/>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93379" y="1240221"/>
            <a:ext cx="10003218" cy="4635647"/>
          </a:xfrm>
        </p:spPr>
        <p:txBody>
          <a:bodyPr>
            <a:noAutofit/>
          </a:bodyPr>
          <a:lstStyle/>
          <a:p>
            <a:pPr algn="r" rtl="1">
              <a:lnSpc>
                <a:spcPct val="200000"/>
              </a:lnSpc>
              <a:buFont typeface="Wingdings" panose="05000000000000000000" pitchFamily="2" charset="2"/>
              <a:buChar char="v"/>
            </a:pPr>
            <a:r>
              <a:rPr lang="fa-IR" sz="1600" b="1" dirty="0">
                <a:cs typeface="B Nazanin" panose="00000400000000000000" pitchFamily="2" charset="-78"/>
              </a:rPr>
              <a:t>فریتین ≥30 نانوگرم در میلی‌لیتر برای از بین بردن احتمال کمبود آهن در اکثر موارد کافی است.</a:t>
            </a:r>
            <a:endParaRPr lang="en-US" sz="1600" b="1" dirty="0">
              <a:cs typeface="B Nazanin" panose="00000400000000000000" pitchFamily="2" charset="-78"/>
            </a:endParaRPr>
          </a:p>
          <a:p>
            <a:pPr algn="r" rtl="1">
              <a:lnSpc>
                <a:spcPct val="200000"/>
              </a:lnSpc>
              <a:buFont typeface="Wingdings" panose="05000000000000000000" pitchFamily="2" charset="2"/>
              <a:buChar char="v"/>
            </a:pPr>
            <a:r>
              <a:rPr lang="fa-IR" sz="1600" b="1" dirty="0" smtClean="0">
                <a:cs typeface="B Nazanin" panose="00000400000000000000" pitchFamily="2" charset="-78"/>
              </a:rPr>
              <a:t>استثنائات </a:t>
            </a:r>
            <a:r>
              <a:rPr lang="fa-IR" sz="1600" b="1" dirty="0">
                <a:cs typeface="B Nazanin" panose="00000400000000000000" pitchFamily="2" charset="-78"/>
              </a:rPr>
              <a:t>شامل افرادی است که علائمی مرتبط با کمبود آهن دارند (مانند سندرم پای بی‌قرار [</a:t>
            </a:r>
            <a:r>
              <a:rPr lang="en-US" sz="1600" b="1" dirty="0">
                <a:cs typeface="B Nazanin" panose="00000400000000000000" pitchFamily="2" charset="-78"/>
              </a:rPr>
              <a:t>RLS] </a:t>
            </a:r>
            <a:r>
              <a:rPr lang="fa-IR" sz="1600" b="1" dirty="0">
                <a:cs typeface="B Nazanin" panose="00000400000000000000" pitchFamily="2" charset="-78"/>
              </a:rPr>
              <a:t>یا ریزش مو)، که نشان داده شده است که سطح فریتین بالاتر برای آنها مفید است.</a:t>
            </a:r>
            <a:endParaRPr lang="en-US" sz="1600" b="1" dirty="0">
              <a:cs typeface="B Nazanin" panose="00000400000000000000" pitchFamily="2" charset="-78"/>
            </a:endParaRPr>
          </a:p>
          <a:p>
            <a:pPr algn="r" rtl="1">
              <a:lnSpc>
                <a:spcPct val="200000"/>
              </a:lnSpc>
              <a:buFont typeface="Wingdings" panose="05000000000000000000" pitchFamily="2" charset="2"/>
              <a:buChar char="v"/>
            </a:pPr>
            <a:r>
              <a:rPr lang="fa-IR" sz="1600" b="1" dirty="0">
                <a:cs typeface="B Nazanin" panose="00000400000000000000" pitchFamily="2" charset="-78"/>
              </a:rPr>
              <a:t>این امر به این دلیل رخ می‌دهد که فریتین یک واکنش‌دهنده فاز حاد است. برخی از بارداری‌ها حتی در غیاب یکی از این بیماری‌های مزمن، شواهدی از پاسخ فاز حاد دارند.</a:t>
            </a:r>
            <a:endParaRPr lang="en-US" sz="1600" b="1" dirty="0">
              <a:cs typeface="B Nazanin" panose="00000400000000000000" pitchFamily="2" charset="-78"/>
            </a:endParaRPr>
          </a:p>
          <a:p>
            <a:pPr algn="r" rtl="1">
              <a:lnSpc>
                <a:spcPct val="200000"/>
              </a:lnSpc>
              <a:buFont typeface="Wingdings" panose="05000000000000000000" pitchFamily="2" charset="2"/>
              <a:buChar char="v"/>
            </a:pPr>
            <a:r>
              <a:rPr lang="fa-IR" sz="1600" b="1" dirty="0" smtClean="0">
                <a:cs typeface="B Nazanin" panose="00000400000000000000" pitchFamily="2" charset="-78"/>
              </a:rPr>
              <a:t>بنابراین</a:t>
            </a:r>
            <a:r>
              <a:rPr lang="fa-IR" sz="1600" b="1" dirty="0">
                <a:cs typeface="B Nazanin" panose="00000400000000000000" pitchFamily="2" charset="-78"/>
              </a:rPr>
              <a:t>، سطح فریتین مرزی باید آزمایش مجموعه‌ای کامل از مطالعات آهن از جمله فریتین، آهن سرم، ظرفیت اتصال کل آهن (</a:t>
            </a:r>
            <a:r>
              <a:rPr lang="en-US" sz="1600" b="1" dirty="0">
                <a:cs typeface="B Nazanin" panose="00000400000000000000" pitchFamily="2" charset="-78"/>
              </a:rPr>
              <a:t>TIBC) </a:t>
            </a:r>
            <a:r>
              <a:rPr lang="fa-IR" sz="1600" b="1" dirty="0">
                <a:cs typeface="B Nazanin" panose="00000400000000000000" pitchFamily="2" charset="-78"/>
              </a:rPr>
              <a:t>و محاسبه اشباع ترانسفرین (</a:t>
            </a:r>
            <a:r>
              <a:rPr lang="en-US" sz="1600" b="1" dirty="0">
                <a:cs typeface="B Nazanin" panose="00000400000000000000" pitchFamily="2" charset="-78"/>
              </a:rPr>
              <a:t>TSAT) </a:t>
            </a:r>
            <a:r>
              <a:rPr lang="fa-IR" sz="1600" b="1" dirty="0">
                <a:cs typeface="B Nazanin" panose="00000400000000000000" pitchFamily="2" charset="-78"/>
              </a:rPr>
              <a:t>را ضروری سازد.</a:t>
            </a:r>
            <a:endParaRPr lang="en-US" sz="1600" b="1" dirty="0">
              <a:cs typeface="B Nazanin" panose="00000400000000000000" pitchFamily="2" charset="-78"/>
            </a:endParaRPr>
          </a:p>
          <a:p>
            <a:pPr algn="r" rtl="1">
              <a:buFont typeface="Wingdings" panose="05000000000000000000" pitchFamily="2" charset="2"/>
              <a:buChar char="v"/>
            </a:pPr>
            <a:r>
              <a:rPr lang="fa-IR" sz="1400" b="1" dirty="0">
                <a:cs typeface="B Nazanin" panose="00000400000000000000" pitchFamily="2" charset="-78"/>
              </a:rPr>
              <a:t> </a:t>
            </a:r>
            <a:endParaRPr lang="en-US" sz="1400" b="1" dirty="0">
              <a:cs typeface="B Nazanin" panose="00000400000000000000" pitchFamily="2" charset="-78"/>
            </a:endParaRPr>
          </a:p>
          <a:p>
            <a:pPr marL="0" indent="0" algn="r" rtl="1">
              <a:buNone/>
            </a:pPr>
            <a:endParaRPr lang="en-US" sz="1400" dirty="0">
              <a:cs typeface="B Nazanin" panose="00000400000000000000" pitchFamily="2" charset="-78"/>
            </a:endParaRPr>
          </a:p>
        </p:txBody>
      </p:sp>
    </p:spTree>
    <p:extLst>
      <p:ext uri="{BB962C8B-B14F-4D97-AF65-F5344CB8AC3E}">
        <p14:creationId xmlns:p14="http://schemas.microsoft.com/office/powerpoint/2010/main" val="29404945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641" y="725214"/>
            <a:ext cx="10972800" cy="5444357"/>
          </a:xfrm>
        </p:spPr>
      </p:pic>
    </p:spTree>
    <p:extLst>
      <p:ext uri="{BB962C8B-B14F-4D97-AF65-F5344CB8AC3E}">
        <p14:creationId xmlns:p14="http://schemas.microsoft.com/office/powerpoint/2010/main" val="3997942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809297"/>
            <a:ext cx="9601196" cy="5066571"/>
          </a:xfrm>
        </p:spPr>
        <p:txBody>
          <a:bodyPr>
            <a:normAutofit/>
          </a:bodyPr>
          <a:lstStyle/>
          <a:p>
            <a:pPr algn="r" rtl="1">
              <a:lnSpc>
                <a:spcPct val="150000"/>
              </a:lnSpc>
              <a:buFont typeface="Wingdings" panose="05000000000000000000" pitchFamily="2" charset="2"/>
              <a:buChar char="v"/>
            </a:pPr>
            <a:r>
              <a:rPr lang="fa-IR" b="1" dirty="0">
                <a:cs typeface="B Nazanin" panose="00000400000000000000" pitchFamily="2" charset="-78"/>
              </a:rPr>
              <a:t>ما </a:t>
            </a:r>
            <a:r>
              <a:rPr lang="en-US" b="1" dirty="0">
                <a:cs typeface="B Nazanin" panose="00000400000000000000" pitchFamily="2" charset="-78"/>
              </a:rPr>
              <a:t>TSAT</a:t>
            </a:r>
            <a:r>
              <a:rPr lang="fa-IR" b="1" dirty="0">
                <a:cs typeface="B Nazanin" panose="00000400000000000000" pitchFamily="2" charset="-78"/>
              </a:rPr>
              <a:t> زیر ۲۰ درصد را چه سطح فریتین پایین باشد چه طبیعی، گواهی بر کمبود آهن می‌دانیم. این رویه با منابع دیگر که مقادیر زیر ۱۶ درصد بدون التهاب و زیر ۲۰ درصد با التهاب را ذکر می‌کنند، سازگار است.</a:t>
            </a:r>
            <a:endParaRPr lang="en-US" b="1" dirty="0">
              <a:cs typeface="B Nazanin" panose="00000400000000000000" pitchFamily="2" charset="-78"/>
            </a:endParaRPr>
          </a:p>
          <a:p>
            <a:pPr algn="r" rtl="1">
              <a:lnSpc>
                <a:spcPct val="150000"/>
              </a:lnSpc>
              <a:buFont typeface="Wingdings" panose="05000000000000000000" pitchFamily="2" charset="2"/>
              <a:buChar char="v"/>
            </a:pPr>
            <a:r>
              <a:rPr lang="fa-IR" b="1" dirty="0">
                <a:cs typeface="B Nazanin" panose="00000400000000000000" pitchFamily="2" charset="-78"/>
              </a:rPr>
              <a:t>مکمل‌های آهن می‌توانند با افزایش سطح آهن سرم، </a:t>
            </a:r>
            <a:r>
              <a:rPr lang="en-US" b="1" dirty="0">
                <a:cs typeface="B Nazanin" panose="00000400000000000000" pitchFamily="2" charset="-78"/>
              </a:rPr>
              <a:t>TSAT</a:t>
            </a:r>
            <a:r>
              <a:rPr lang="fa-IR" b="1" dirty="0">
                <a:cs typeface="B Nazanin" panose="00000400000000000000" pitchFamily="2" charset="-78"/>
              </a:rPr>
              <a:t> را به طور کاذب بالا ببرند، اثری که تقریباً چهار ساعت پس از مصرف خوراکی به اوج خود می‌رسد.</a:t>
            </a:r>
            <a:endParaRPr lang="en-US" b="1" dirty="0">
              <a:cs typeface="B Nazanin" panose="00000400000000000000" pitchFamily="2" charset="-78"/>
            </a:endParaRPr>
          </a:p>
          <a:p>
            <a:pPr algn="r" rtl="1">
              <a:lnSpc>
                <a:spcPct val="150000"/>
              </a:lnSpc>
              <a:buFont typeface="Wingdings" panose="05000000000000000000" pitchFamily="2" charset="2"/>
              <a:buChar char="v"/>
            </a:pPr>
            <a:r>
              <a:rPr lang="fa-IR" b="1" dirty="0">
                <a:cs typeface="B Nazanin" panose="00000400000000000000" pitchFamily="2" charset="-78"/>
              </a:rPr>
              <a:t>برای جلوگیری از این تداخل در آزمایش، پارامترهای آهن باید پس از یک شب ناشتا بودن اندازه‌گیری شوند، یا باید به فرد توصیه شود که از مصرف غذاها یا مکمل‌های حاوی آهن خودداری کند تا از افزایش کاذب مقادیر </a:t>
            </a:r>
            <a:r>
              <a:rPr lang="en-US" b="1" dirty="0">
                <a:cs typeface="B Nazanin" panose="00000400000000000000" pitchFamily="2" charset="-78"/>
              </a:rPr>
              <a:t>TSAT</a:t>
            </a:r>
            <a:r>
              <a:rPr lang="fa-IR" b="1" dirty="0">
                <a:cs typeface="B Nazanin" panose="00000400000000000000" pitchFamily="2" charset="-78"/>
              </a:rPr>
              <a:t> جلوگیری شود.</a:t>
            </a:r>
            <a:endParaRPr lang="en-US" b="1" dirty="0">
              <a:cs typeface="B Nazanin" panose="00000400000000000000" pitchFamily="2" charset="-78"/>
            </a:endParaRPr>
          </a:p>
          <a:p>
            <a:endParaRPr lang="en-US" dirty="0"/>
          </a:p>
        </p:txBody>
      </p:sp>
    </p:spTree>
    <p:extLst>
      <p:ext uri="{BB962C8B-B14F-4D97-AF65-F5344CB8AC3E}">
        <p14:creationId xmlns:p14="http://schemas.microsoft.com/office/powerpoint/2010/main" val="1525597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982132"/>
            <a:ext cx="9601196" cy="4893736"/>
          </a:xfrm>
        </p:spPr>
        <p:txBody>
          <a:bodyPr>
            <a:normAutofit lnSpcReduction="10000"/>
          </a:bodyPr>
          <a:lstStyle/>
          <a:p>
            <a:pPr marL="0" indent="0" algn="r" rtl="1">
              <a:buNone/>
            </a:pPr>
            <a:r>
              <a:rPr lang="fa-IR" dirty="0">
                <a:cs typeface="B Nazanin" panose="00000400000000000000" pitchFamily="2" charset="-78"/>
              </a:rPr>
              <a:t>سایر کم‌خونی‌ها - اگر ویژگی‌های کم‌خونی نشان‌دهنده‌ی بیماری دیگری باشد یا آزمایش کمبود آهن، ذخایر کافی آهن را نشان دهد، ما فوراً سایر علل کم‌خونی را ارزیابی می‌کنیم:</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 میکروسیتوز شدید (مثلاً </a:t>
            </a:r>
            <a:r>
              <a:rPr lang="en-US" dirty="0" smtClean="0">
                <a:cs typeface="B Nazanin" panose="00000400000000000000" pitchFamily="2" charset="-78"/>
              </a:rPr>
              <a:t>MCV</a:t>
            </a:r>
            <a:r>
              <a:rPr lang="fa-IR" dirty="0" smtClean="0">
                <a:cs typeface="B Nazanin" panose="00000400000000000000" pitchFamily="2" charset="-78"/>
              </a:rPr>
              <a:t> </a:t>
            </a:r>
            <a:r>
              <a:rPr lang="fa-IR" dirty="0">
                <a:cs typeface="B Nazanin" panose="00000400000000000000" pitchFamily="2" charset="-78"/>
              </a:rPr>
              <a:t>&lt;80 </a:t>
            </a:r>
            <a:r>
              <a:rPr lang="en-US" dirty="0" err="1" smtClean="0">
                <a:cs typeface="B Nazanin" panose="00000400000000000000" pitchFamily="2" charset="-78"/>
              </a:rPr>
              <a:t>fL</a:t>
            </a:r>
            <a:r>
              <a:rPr lang="fa-IR" dirty="0" smtClean="0">
                <a:cs typeface="B Nazanin" panose="00000400000000000000" pitchFamily="2" charset="-78"/>
              </a:rPr>
              <a:t>، </a:t>
            </a:r>
            <a:r>
              <a:rPr lang="fa-IR" dirty="0">
                <a:cs typeface="B Nazanin" panose="00000400000000000000" pitchFamily="2" charset="-78"/>
              </a:rPr>
              <a:t>که نشان‌دهنده‌ی تالاسمی است.</a:t>
            </a:r>
            <a:endParaRPr lang="en-US" dirty="0">
              <a:cs typeface="B Nazanin" panose="00000400000000000000" pitchFamily="2" charset="-78"/>
            </a:endParaRPr>
          </a:p>
          <a:p>
            <a:pPr marL="0" indent="0" algn="r" rtl="1">
              <a:buNone/>
            </a:pPr>
            <a:r>
              <a:rPr lang="fa-IR" dirty="0">
                <a:cs typeface="B Nazanin" panose="00000400000000000000" pitchFamily="2" charset="-78"/>
              </a:rPr>
              <a:t>● ماکروسیتوز </a:t>
            </a:r>
            <a:r>
              <a:rPr lang="en-US" dirty="0" smtClean="0">
                <a:cs typeface="B Nazanin" panose="00000400000000000000" pitchFamily="2" charset="-78"/>
              </a:rPr>
              <a:t>MCV</a:t>
            </a:r>
            <a:r>
              <a:rPr lang="fa-IR" dirty="0" smtClean="0">
                <a:cs typeface="B Nazanin" panose="00000400000000000000" pitchFamily="2" charset="-78"/>
              </a:rPr>
              <a:t> </a:t>
            </a:r>
            <a:r>
              <a:rPr lang="fa-IR" dirty="0">
                <a:cs typeface="B Nazanin" panose="00000400000000000000" pitchFamily="2" charset="-78"/>
              </a:rPr>
              <a:t>&gt;100 </a:t>
            </a:r>
            <a:r>
              <a:rPr lang="en-US" dirty="0" err="1" smtClean="0">
                <a:cs typeface="B Nazanin" panose="00000400000000000000" pitchFamily="2" charset="-78"/>
              </a:rPr>
              <a:t>fL</a:t>
            </a:r>
            <a:r>
              <a:rPr lang="fa-IR" dirty="0" smtClean="0">
                <a:cs typeface="B Nazanin" panose="00000400000000000000" pitchFamily="2" charset="-78"/>
              </a:rPr>
              <a:t>، </a:t>
            </a:r>
            <a:r>
              <a:rPr lang="fa-IR" dirty="0">
                <a:cs typeface="B Nazanin" panose="00000400000000000000" pitchFamily="2" charset="-78"/>
              </a:rPr>
              <a:t>که نشان‌دهنده‌ی کمبود ویتامین </a:t>
            </a:r>
            <a:r>
              <a:rPr lang="en-US" dirty="0">
                <a:cs typeface="B Nazanin" panose="00000400000000000000" pitchFamily="2" charset="-78"/>
              </a:rPr>
              <a:t>B12</a:t>
            </a:r>
            <a:r>
              <a:rPr lang="fa-IR" dirty="0">
                <a:cs typeface="B Nazanin" panose="00000400000000000000" pitchFamily="2" charset="-78"/>
              </a:rPr>
              <a:t> یا فولات یا رتیکولوسیتوز ناشی از همولیز است.</a:t>
            </a:r>
            <a:endParaRPr lang="en-US" dirty="0">
              <a:cs typeface="B Nazanin" panose="00000400000000000000" pitchFamily="2" charset="-78"/>
            </a:endParaRPr>
          </a:p>
          <a:p>
            <a:pPr marL="0" indent="0" algn="r" rtl="1">
              <a:buNone/>
            </a:pPr>
            <a:r>
              <a:rPr lang="fa-IR" dirty="0">
                <a:cs typeface="B Nazanin" panose="00000400000000000000" pitchFamily="2" charset="-78"/>
              </a:rPr>
              <a:t>● سایر سیتوپنی‌ها مانند ترومبوسیتوپنی یا نوتروپنی، که نشان‌دهنده‌ی مشکل مغز استخوان یا میکروآنژیوپاتی ترومبوتیک است.</a:t>
            </a:r>
            <a:endParaRPr lang="en-US" dirty="0">
              <a:cs typeface="B Nazanin" panose="00000400000000000000" pitchFamily="2" charset="-78"/>
            </a:endParaRPr>
          </a:p>
          <a:p>
            <a:pPr marL="0" indent="0" algn="r" rtl="1">
              <a:buNone/>
            </a:pPr>
            <a:r>
              <a:rPr lang="fa-IR" dirty="0">
                <a:cs typeface="B Nazanin" panose="00000400000000000000" pitchFamily="2" charset="-78"/>
              </a:rPr>
              <a:t>● تعداد غیرطبیعی بالای گلبول‌های سفید خون </a:t>
            </a:r>
            <a:r>
              <a:rPr lang="en-US" dirty="0" smtClean="0">
                <a:cs typeface="B Nazanin" panose="00000400000000000000" pitchFamily="2" charset="-78"/>
              </a:rPr>
              <a:t>WBC </a:t>
            </a:r>
            <a:r>
              <a:rPr lang="fa-IR" dirty="0">
                <a:cs typeface="B Nazanin" panose="00000400000000000000" pitchFamily="2" charset="-78"/>
              </a:rPr>
              <a:t>یا پلاکت‌ها، که نشان‌دهنده‌ی عفونت یا اختلال میلوپرولیفراتیو یا لنفوپرولیفراتیو است.</a:t>
            </a:r>
            <a:endParaRPr lang="en-US" dirty="0">
              <a:cs typeface="B Nazanin" panose="00000400000000000000" pitchFamily="2" charset="-78"/>
            </a:endParaRPr>
          </a:p>
          <a:p>
            <a:pPr marL="0" indent="0" algn="r" rtl="1">
              <a:buNone/>
            </a:pPr>
            <a:r>
              <a:rPr lang="fa-IR" dirty="0">
                <a:cs typeface="B Nazanin" panose="00000400000000000000" pitchFamily="2" charset="-78"/>
              </a:rPr>
              <a:t>● مورفولوژی غیرطبیعی </a:t>
            </a:r>
            <a:r>
              <a:rPr lang="en-US" dirty="0">
                <a:cs typeface="B Nazanin" panose="00000400000000000000" pitchFamily="2" charset="-78"/>
              </a:rPr>
              <a:t>RBC</a:t>
            </a:r>
            <a:r>
              <a:rPr lang="fa-IR" dirty="0">
                <a:cs typeface="B Nazanin" panose="00000400000000000000" pitchFamily="2" charset="-78"/>
              </a:rPr>
              <a:t> یا </a:t>
            </a:r>
            <a:r>
              <a:rPr lang="en-US" dirty="0">
                <a:cs typeface="B Nazanin" panose="00000400000000000000" pitchFamily="2" charset="-78"/>
              </a:rPr>
              <a:t>WBC</a:t>
            </a:r>
            <a:r>
              <a:rPr lang="fa-IR" dirty="0">
                <a:cs typeface="B Nazanin" panose="00000400000000000000" pitchFamily="2" charset="-78"/>
              </a:rPr>
              <a:t>، که نشان‌دهنده‌ی سایر اختلالات خاص است.</a:t>
            </a:r>
            <a:endParaRPr lang="en-US" dirty="0">
              <a:cs typeface="B Nazanin" panose="00000400000000000000" pitchFamily="2" charset="-78"/>
            </a:endParaRPr>
          </a:p>
        </p:txBody>
      </p:sp>
    </p:spTree>
    <p:extLst>
      <p:ext uri="{BB962C8B-B14F-4D97-AF65-F5344CB8AC3E}">
        <p14:creationId xmlns:p14="http://schemas.microsoft.com/office/powerpoint/2010/main" val="14275141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20544"/>
          </a:xfrm>
        </p:spPr>
        <p:txBody>
          <a:bodyPr>
            <a:normAutofit fontScale="90000"/>
          </a:bodyPr>
          <a:lstStyle/>
          <a:p>
            <a:r>
              <a:rPr lang="fa-IR" dirty="0" smtClean="0">
                <a:cs typeface="B Titr" panose="00000700000000000000" pitchFamily="2" charset="-78"/>
              </a:rPr>
              <a:t>مدیریت</a:t>
            </a:r>
            <a:endParaRPr lang="en-US" dirty="0">
              <a:cs typeface="B Titr" panose="00000700000000000000" pitchFamily="2" charset="-78"/>
            </a:endParaRPr>
          </a:p>
        </p:txBody>
      </p:sp>
      <p:sp>
        <p:nvSpPr>
          <p:cNvPr id="3" name="Content Placeholder 2"/>
          <p:cNvSpPr>
            <a:spLocks noGrp="1"/>
          </p:cNvSpPr>
          <p:nvPr>
            <p:ph idx="1"/>
          </p:nvPr>
        </p:nvSpPr>
        <p:spPr>
          <a:xfrm>
            <a:off x="620110" y="1828801"/>
            <a:ext cx="10867697" cy="4047068"/>
          </a:xfrm>
        </p:spPr>
        <p:txBody>
          <a:bodyPr>
            <a:normAutofit lnSpcReduction="10000"/>
          </a:bodyPr>
          <a:lstStyle/>
          <a:p>
            <a:pPr marL="0" indent="0" algn="r" rtl="1">
              <a:lnSpc>
                <a:spcPct val="150000"/>
              </a:lnSpc>
              <a:buNone/>
            </a:pPr>
            <a:r>
              <a:rPr lang="fa-IR" sz="2000" dirty="0">
                <a:cs typeface="B Nazanin" panose="00000400000000000000" pitchFamily="2" charset="-78"/>
              </a:rPr>
              <a:t>پیشگیری از کمبود آهن — ما در طول دوران بارداری، روزانه ۲۷ تا ۳۰ میلی‌گرم آهن خوراکی مکمل به همه افراد باردار می‌دهیم تا افزایش نیاز به آهن در دوران بارداری را جبران کنیم. این مقدار، مکمل "دوز پایین" محسوب می‌شود و با مقدار آهن موجود در اکثر ویتامین‌های دوران بارداری حاوی آهن مطابقت دارد. این روش با راهنمایی‌های </a:t>
            </a:r>
            <a:r>
              <a:rPr lang="en-US" sz="2000" dirty="0">
                <a:cs typeface="B Nazanin" panose="00000400000000000000" pitchFamily="2" charset="-78"/>
              </a:rPr>
              <a:t>CDC</a:t>
            </a:r>
            <a:r>
              <a:rPr lang="fa-IR" sz="2000" dirty="0">
                <a:cs typeface="B Nazanin" panose="00000400000000000000" pitchFamily="2" charset="-78"/>
              </a:rPr>
              <a:t> در ایالات متحده و </a:t>
            </a:r>
            <a:r>
              <a:rPr lang="en-US" sz="2000" dirty="0">
                <a:cs typeface="B Nazanin" panose="00000400000000000000" pitchFamily="2" charset="-78"/>
              </a:rPr>
              <a:t>ACOG</a:t>
            </a:r>
            <a:r>
              <a:rPr lang="fa-IR" sz="2000" dirty="0">
                <a:cs typeface="B Nazanin" panose="00000400000000000000" pitchFamily="2" charset="-78"/>
              </a:rPr>
              <a:t> مطابقت دارد. این امر به اکثر زنان باردار اجازه می‌دهد تا آهن را از ویتامین‌های دوران بارداری حاوی آهن دریافت کنند.</a:t>
            </a:r>
            <a:endParaRPr lang="en-US" sz="2000" dirty="0">
              <a:cs typeface="B Nazanin" panose="00000400000000000000" pitchFamily="2" charset="-78"/>
            </a:endParaRPr>
          </a:p>
          <a:p>
            <a:pPr marL="0" indent="0" algn="r" rtl="1">
              <a:lnSpc>
                <a:spcPct val="150000"/>
              </a:lnSpc>
              <a:buNone/>
            </a:pPr>
            <a:r>
              <a:rPr lang="fa-IR" sz="2000" dirty="0">
                <a:cs typeface="B Nazanin" panose="00000400000000000000" pitchFamily="2" charset="-78"/>
              </a:rPr>
              <a:t> </a:t>
            </a:r>
          </a:p>
          <a:p>
            <a:pPr marL="0" indent="0" algn="r" rtl="1">
              <a:lnSpc>
                <a:spcPct val="150000"/>
              </a:lnSpc>
              <a:buNone/>
            </a:pPr>
            <a:r>
              <a:rPr lang="fa-IR" sz="2000" dirty="0" smtClean="0">
                <a:cs typeface="B Nazanin" panose="00000400000000000000" pitchFamily="2" charset="-78"/>
              </a:rPr>
              <a:t>برای </a:t>
            </a:r>
            <a:r>
              <a:rPr lang="fa-IR" sz="2000" dirty="0">
                <a:cs typeface="B Nazanin" panose="00000400000000000000" pitchFamily="2" charset="-78"/>
              </a:rPr>
              <a:t>کسانی که به آهن موجود در ویتامین‌های دوران بارداری تحمل ندارند، ممکن است بتوان ویتامین‌های دوران بارداری را بدون آهن مصرف کرد و مکمل‌های آهن خوراکی را به صورت یک روز در میان مصرف کرد (دوز معمول، ۶۰ میلی‌گرم یک روز در میان یا ۶۰ میلی‌گرم یک روز در روز دوشنبه، چهارشنبه و جمعه).</a:t>
            </a:r>
            <a:endParaRPr lang="en-US" sz="2000" dirty="0">
              <a:cs typeface="B Nazanin" panose="00000400000000000000" pitchFamily="2" charset="-78"/>
            </a:endParaRPr>
          </a:p>
          <a:p>
            <a:pPr>
              <a:lnSpc>
                <a:spcPct val="150000"/>
              </a:lnSpc>
            </a:pPr>
            <a:endParaRPr lang="en-US" sz="2000" dirty="0"/>
          </a:p>
        </p:txBody>
      </p:sp>
    </p:spTree>
    <p:extLst>
      <p:ext uri="{BB962C8B-B14F-4D97-AF65-F5344CB8AC3E}">
        <p14:creationId xmlns:p14="http://schemas.microsoft.com/office/powerpoint/2010/main" val="13121099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1103586"/>
            <a:ext cx="9601196" cy="4772282"/>
          </a:xfrm>
        </p:spPr>
        <p:txBody>
          <a:bodyPr>
            <a:normAutofit/>
          </a:bodyPr>
          <a:lstStyle/>
          <a:p>
            <a:pPr marL="0" indent="0" algn="r" rtl="1">
              <a:lnSpc>
                <a:spcPct val="150000"/>
              </a:lnSpc>
              <a:buNone/>
            </a:pPr>
            <a:r>
              <a:rPr lang="fa-IR" dirty="0">
                <a:cs typeface="B Nazanin" panose="00000400000000000000" pitchFamily="2" charset="-78"/>
              </a:rPr>
              <a:t>یک زن ۵۵ کیلوگرمی از زمان لقاح تا زایمان تقریباً به یک گرم آهن اضافی نیاز دارد. این شامل موارد زیر است:</a:t>
            </a:r>
            <a:endParaRPr lang="en-US" dirty="0">
              <a:cs typeface="B Nazanin" panose="00000400000000000000" pitchFamily="2" charset="-78"/>
            </a:endParaRPr>
          </a:p>
          <a:p>
            <a:pPr marL="0" indent="0" algn="r" rtl="1">
              <a:lnSpc>
                <a:spcPct val="150000"/>
              </a:lnSpc>
              <a:buNone/>
            </a:pPr>
            <a:r>
              <a:rPr lang="fa-IR" dirty="0">
                <a:cs typeface="B Nazanin" panose="00000400000000000000" pitchFamily="2" charset="-78"/>
              </a:rPr>
              <a:t>●جنین و جفت: ۳۰۰ تا ۳۵۰ میلی‌گرم</a:t>
            </a:r>
            <a:endParaRPr lang="en-US" dirty="0">
              <a:cs typeface="B Nazanin" panose="00000400000000000000" pitchFamily="2" charset="-78"/>
            </a:endParaRPr>
          </a:p>
          <a:p>
            <a:pPr marL="0" indent="0" algn="r" rtl="1">
              <a:lnSpc>
                <a:spcPct val="150000"/>
              </a:lnSpc>
              <a:buNone/>
            </a:pPr>
            <a:r>
              <a:rPr lang="fa-IR" dirty="0">
                <a:cs typeface="B Nazanin" panose="00000400000000000000" pitchFamily="2" charset="-78"/>
              </a:rPr>
              <a:t>●افزایش توده گلبول‌های قرمز خون مادر </a:t>
            </a:r>
            <a:r>
              <a:rPr lang="en-US" dirty="0">
                <a:cs typeface="B Nazanin" panose="00000400000000000000" pitchFamily="2" charset="-78"/>
              </a:rPr>
              <a:t>(RBC): </a:t>
            </a:r>
            <a:r>
              <a:rPr lang="fa-IR" dirty="0">
                <a:cs typeface="B Nazanin" panose="00000400000000000000" pitchFamily="2" charset="-78"/>
              </a:rPr>
              <a:t>۵۰۰ میلی‌گرم</a:t>
            </a:r>
            <a:endParaRPr lang="en-US" dirty="0">
              <a:cs typeface="B Nazanin" panose="00000400000000000000" pitchFamily="2" charset="-78"/>
            </a:endParaRPr>
          </a:p>
          <a:p>
            <a:pPr marL="0" indent="0" algn="r" rtl="1">
              <a:lnSpc>
                <a:spcPct val="150000"/>
              </a:lnSpc>
              <a:buNone/>
            </a:pPr>
            <a:r>
              <a:rPr lang="fa-IR" dirty="0">
                <a:cs typeface="B Nazanin" panose="00000400000000000000" pitchFamily="2" charset="-78"/>
              </a:rPr>
              <a:t>●از دست دادن خون در طول زایمان و وضع حمل: ۲۵۰ میلی‌گرم</a:t>
            </a:r>
            <a:endParaRPr lang="en-US" dirty="0">
              <a:cs typeface="B Nazanin" panose="00000400000000000000" pitchFamily="2" charset="-78"/>
            </a:endParaRPr>
          </a:p>
          <a:p>
            <a:pPr marL="0" indent="0" algn="r" rtl="1">
              <a:lnSpc>
                <a:spcPct val="150000"/>
              </a:lnSpc>
              <a:buNone/>
            </a:pPr>
            <a:r>
              <a:rPr lang="fa-IR" dirty="0">
                <a:cs typeface="B Nazanin" panose="00000400000000000000" pitchFamily="2" charset="-78"/>
              </a:rPr>
              <a:t> مکمل‌ها از این نیاز یک گرمی فراتر می‌روند زیرا تنها بخش کوچکی از آهن مصرف شده جذب می‌شود و افزایش بخش جذب شده با افزایش نیاز به آهن مطابقت ندارد.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367683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درمان کمبود آهن </a:t>
            </a:r>
            <a:endParaRPr lang="en-US" dirty="0"/>
          </a:p>
        </p:txBody>
      </p:sp>
      <p:sp>
        <p:nvSpPr>
          <p:cNvPr id="3" name="Content Placeholder 2"/>
          <p:cNvSpPr>
            <a:spLocks noGrp="1"/>
          </p:cNvSpPr>
          <p:nvPr>
            <p:ph idx="1"/>
          </p:nvPr>
        </p:nvSpPr>
        <p:spPr>
          <a:xfrm>
            <a:off x="1082566" y="1881352"/>
            <a:ext cx="9814031" cy="3994516"/>
          </a:xfrm>
        </p:spPr>
        <p:txBody>
          <a:bodyPr>
            <a:normAutofit fontScale="47500" lnSpcReduction="20000"/>
          </a:bodyPr>
          <a:lstStyle/>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algn="r" rtl="1">
              <a:lnSpc>
                <a:spcPct val="170000"/>
              </a:lnSpc>
              <a:buFont typeface="Wingdings" panose="05000000000000000000" pitchFamily="2" charset="2"/>
              <a:buChar char="q"/>
            </a:pPr>
            <a:r>
              <a:rPr lang="fa-IR" sz="3300" dirty="0">
                <a:cs typeface="B Nazanin" panose="00000400000000000000" pitchFamily="2" charset="-78"/>
              </a:rPr>
              <a:t>درمان استاندارد برای کمبود آهن بدون عارضه (صرف نظر از سطح هموگلوبین) تجویز آهن در دوزهای بالاتر از ویتامین‌های دوران بارداری است</a:t>
            </a:r>
            <a:r>
              <a:rPr lang="fa-IR" sz="3300" dirty="0" smtClean="0">
                <a:cs typeface="B Nazanin" panose="00000400000000000000" pitchFamily="2" charset="-78"/>
              </a:rPr>
              <a:t>.</a:t>
            </a:r>
            <a:endParaRPr lang="en-US" sz="3300" dirty="0">
              <a:cs typeface="B Nazanin" panose="00000400000000000000" pitchFamily="2" charset="-78"/>
            </a:endParaRPr>
          </a:p>
          <a:p>
            <a:pPr algn="r" rtl="1">
              <a:lnSpc>
                <a:spcPct val="170000"/>
              </a:lnSpc>
              <a:buFont typeface="Wingdings" panose="05000000000000000000" pitchFamily="2" charset="2"/>
              <a:buChar char="q"/>
            </a:pPr>
            <a:r>
              <a:rPr lang="fa-IR" sz="3300" dirty="0">
                <a:cs typeface="B Nazanin" panose="00000400000000000000" pitchFamily="2" charset="-78"/>
              </a:rPr>
              <a:t>درمان مادر قبل از زایمان با آهن منجر به افزایش سطح هموگلوبین در تقریباً دو هفته می‌شود (زمانی که برای ایجاد گلبول‌های قرمز جدید در مغز استخوان لازم است</a:t>
            </a:r>
            <a:r>
              <a:rPr lang="fa-IR" sz="3300" dirty="0" smtClean="0">
                <a:cs typeface="B Nazanin" panose="00000400000000000000" pitchFamily="2" charset="-78"/>
              </a:rPr>
              <a:t>).</a:t>
            </a:r>
            <a:endParaRPr lang="en-US" sz="3300" dirty="0">
              <a:cs typeface="B Nazanin" panose="00000400000000000000" pitchFamily="2" charset="-78"/>
            </a:endParaRPr>
          </a:p>
          <a:p>
            <a:pPr algn="r" rtl="1">
              <a:lnSpc>
                <a:spcPct val="170000"/>
              </a:lnSpc>
              <a:buFont typeface="Wingdings" panose="05000000000000000000" pitchFamily="2" charset="2"/>
              <a:buChar char="q"/>
            </a:pPr>
            <a:r>
              <a:rPr lang="fa-IR" sz="3300" dirty="0">
                <a:cs typeface="B Nazanin" panose="00000400000000000000" pitchFamily="2" charset="-78"/>
              </a:rPr>
              <a:t>برای زنان باردار مبتلا به کم‌خونی شدید که انتظار می‌رود این تأخیر دو هفته‌ای منجر به عوارض قابل توجهی شود، تزریق خون و/یا ارجاع به متخصص (مثلاً متخصص خون) ممکن است مناسب باشد</a:t>
            </a:r>
            <a:r>
              <a:rPr lang="fa-IR" sz="3300" dirty="0" smtClean="0">
                <a:cs typeface="B Nazanin" panose="00000400000000000000" pitchFamily="2" charset="-78"/>
              </a:rPr>
              <a:t>.</a:t>
            </a:r>
            <a:r>
              <a:rPr lang="fa-IR" sz="3300" dirty="0">
                <a:cs typeface="B Nazanin" panose="00000400000000000000" pitchFamily="2" charset="-78"/>
              </a:rPr>
              <a:t> </a:t>
            </a:r>
            <a:endParaRPr lang="en-US" sz="3300" dirty="0">
              <a:cs typeface="B Nazanin" panose="00000400000000000000" pitchFamily="2" charset="-78"/>
            </a:endParaRPr>
          </a:p>
          <a:p>
            <a:pPr algn="r" rtl="1">
              <a:lnSpc>
                <a:spcPct val="170000"/>
              </a:lnSpc>
              <a:buFont typeface="Wingdings" panose="05000000000000000000" pitchFamily="2" charset="2"/>
              <a:buChar char="q"/>
            </a:pPr>
            <a:r>
              <a:rPr lang="fa-IR" sz="3300" dirty="0">
                <a:cs typeface="B Nazanin" panose="00000400000000000000" pitchFamily="2" charset="-78"/>
              </a:rPr>
              <a:t>ما تزریق خون را برای کسانی که علائم قابل توجهی مرتبط با کم‌خونی شدید دارند یا کسانی که تزریق خون به دلایل دیگری برای آنها تجویز شده است، در نظر می‌گیریم.</a:t>
            </a:r>
            <a:endParaRPr lang="en-US" sz="3300" dirty="0">
              <a:cs typeface="B Nazanin" panose="00000400000000000000" pitchFamily="2" charset="-78"/>
            </a:endParaRPr>
          </a:p>
          <a:p>
            <a:pPr marL="0" indent="0" algn="r" rtl="1">
              <a:buNone/>
            </a:pPr>
            <a:r>
              <a:rPr lang="fa-IR" sz="3300" dirty="0">
                <a:cs typeface="B Nazanin" panose="00000400000000000000" pitchFamily="2" charset="-78"/>
              </a:rPr>
              <a:t> </a:t>
            </a:r>
            <a:endParaRPr lang="en-US" sz="3300"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13519964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109" y="599091"/>
            <a:ext cx="10930759" cy="5707116"/>
          </a:xfrm>
        </p:spPr>
      </p:pic>
    </p:spTree>
    <p:extLst>
      <p:ext uri="{BB962C8B-B14F-4D97-AF65-F5344CB8AC3E}">
        <p14:creationId xmlns:p14="http://schemas.microsoft.com/office/powerpoint/2010/main" val="875216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24910" y="982131"/>
            <a:ext cx="9971687" cy="5134889"/>
          </a:xfrm>
        </p:spPr>
        <p:txBody>
          <a:bodyPr>
            <a:normAutofit/>
          </a:bodyPr>
          <a:lstStyle/>
          <a:p>
            <a:pPr algn="r" rtl="1">
              <a:buFont typeface="Wingdings" panose="05000000000000000000" pitchFamily="2" charset="2"/>
              <a:buChar char="v"/>
            </a:pPr>
            <a:r>
              <a:rPr lang="fa-IR" dirty="0">
                <a:cs typeface="B Nazanin" panose="00000400000000000000" pitchFamily="2" charset="-78"/>
              </a:rPr>
              <a:t>برخی افراد ممکن است بدون عبور از این آستانه‌ها، کاهش قابل توجهی نسبت به سطح پایه داشته باشند و برای تعیین دلیل (دلایل) این کاهش و نیاز به (و شدت) ارزیابی بیشتر، قضاوت بالینی لازم است:</a:t>
            </a:r>
            <a:endParaRPr lang="en-US" dirty="0">
              <a:cs typeface="B Nazanin" panose="00000400000000000000" pitchFamily="2" charset="-78"/>
            </a:endParaRPr>
          </a:p>
          <a:p>
            <a:pPr algn="r" rtl="1">
              <a:buFont typeface="Wingdings" panose="05000000000000000000" pitchFamily="2" charset="2"/>
              <a:buChar char="v"/>
            </a:pPr>
            <a:r>
              <a:rPr lang="fa-IR" dirty="0">
                <a:cs typeface="B Nazanin" panose="00000400000000000000" pitchFamily="2" charset="-78"/>
              </a:rPr>
              <a:t> </a:t>
            </a:r>
            <a:r>
              <a:rPr lang="fa-IR" dirty="0" smtClean="0">
                <a:cs typeface="B Nazanin" panose="00000400000000000000" pitchFamily="2" charset="-78"/>
              </a:rPr>
              <a:t> </a:t>
            </a:r>
            <a:r>
              <a:rPr lang="fa-IR" dirty="0">
                <a:cs typeface="B Nazanin" panose="00000400000000000000" pitchFamily="2" charset="-78"/>
              </a:rPr>
              <a:t>برای فردی که هموگلوبین پایه ۱۴ گرم در دسی‌لیتر دارد و به ۱۱ گرم در دسی‌لیتر همراه با ماکروسیتوز کاهش می‌یابد، بررسی تعداد رتیکولوسیت‌ها و آزمایش کمبود ویتامین </a:t>
            </a:r>
            <a:r>
              <a:rPr lang="en-US" dirty="0">
                <a:cs typeface="B Nazanin" panose="00000400000000000000" pitchFamily="2" charset="-78"/>
              </a:rPr>
              <a:t>B12</a:t>
            </a:r>
            <a:r>
              <a:rPr lang="fa-IR" dirty="0">
                <a:cs typeface="B Nazanin" panose="00000400000000000000" pitchFamily="2" charset="-78"/>
              </a:rPr>
              <a:t> و فولات منطقی است</a:t>
            </a:r>
            <a:r>
              <a:rPr lang="fa-IR" dirty="0" smtClean="0">
                <a:cs typeface="B Nazanin" panose="00000400000000000000" pitchFamily="2" charset="-78"/>
              </a:rPr>
              <a:t>.</a:t>
            </a:r>
            <a:endParaRPr lang="en-US" dirty="0" smtClean="0">
              <a:cs typeface="B Nazanin" panose="00000400000000000000" pitchFamily="2" charset="-78"/>
            </a:endParaRPr>
          </a:p>
          <a:p>
            <a:pPr algn="r" rtl="1">
              <a:buFont typeface="Wingdings" panose="05000000000000000000" pitchFamily="2" charset="2"/>
              <a:buChar char="v"/>
            </a:pPr>
            <a:r>
              <a:rPr lang="fa-IR" dirty="0" smtClean="0">
                <a:cs typeface="B Nazanin" panose="00000400000000000000" pitchFamily="2" charset="-78"/>
              </a:rPr>
              <a:t>درپس </a:t>
            </a:r>
            <a:r>
              <a:rPr lang="fa-IR" dirty="0">
                <a:cs typeface="B Nazanin" panose="00000400000000000000" pitchFamily="2" charset="-78"/>
              </a:rPr>
              <a:t>از زایمان، پارامترهای آهن ممکن است معنادارتر از غلظت هموگلوبین باشند.</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smtClean="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93113512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Font typeface="Wingdings" panose="05000000000000000000" pitchFamily="2" charset="2"/>
              <a:buChar char="q"/>
            </a:pPr>
            <a:r>
              <a:rPr lang="fa-IR" dirty="0">
                <a:cs typeface="B Nazanin" panose="00000400000000000000" pitchFamily="2" charset="-78"/>
              </a:rPr>
              <a:t>یکی دیگر از اجزای مهم درمان شامل تعیین علت (علل) کمبود آهن است. در حالی که کمبود آهن ممکن است به دلیل از دست دادن خون قاعدگی و خود بارداری باشد، برخی از افراد ممکن است علل دیگری داشته باشند که نیاز به درمان‌های دیگری دارند</a:t>
            </a:r>
            <a:r>
              <a:rPr lang="fa-IR" dirty="0" smtClean="0">
                <a:cs typeface="B Nazanin" panose="00000400000000000000" pitchFamily="2" charset="-78"/>
              </a:rPr>
              <a:t>.</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تزریق خون برای علائم خفیف کم‌خونی لازم نیست، که تشخیص آن از سایر علائم مربوط به تغییرات هورمونی یا آناتومیک بارداری ممکن است دشوار باشد.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15400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7049" y="851338"/>
            <a:ext cx="10888718" cy="5024530"/>
          </a:xfrm>
        </p:spPr>
        <p:txBody>
          <a:bodyPr>
            <a:normAutofit fontScale="70000" lnSpcReduction="20000"/>
          </a:bodyPr>
          <a:lstStyle/>
          <a:p>
            <a:pPr marL="0" indent="0" algn="r" rtl="1">
              <a:buNone/>
            </a:pPr>
            <a:r>
              <a:rPr lang="fa-IR" sz="2900" b="1" dirty="0">
                <a:cs typeface="B Nazanin" panose="00000400000000000000" pitchFamily="2" charset="-78"/>
              </a:rPr>
              <a:t>ترکیبات انواع مکمل های آهن</a:t>
            </a:r>
            <a:endParaRPr lang="en-US" sz="2900" dirty="0">
              <a:cs typeface="B Nazanin" panose="00000400000000000000" pitchFamily="2" charset="-78"/>
            </a:endParaRPr>
          </a:p>
          <a:p>
            <a:pPr marL="0" indent="0" algn="r" rtl="1">
              <a:buNone/>
            </a:pPr>
            <a:r>
              <a:rPr lang="fa-IR" sz="2900" dirty="0">
                <a:cs typeface="B Nazanin" panose="00000400000000000000" pitchFamily="2" charset="-78"/>
              </a:rPr>
              <a:t>در انواع مکمل های آهن از انواع نمک های موجود آهن در آنها استفاده می شوند که بطور کلی در موارد زیر دسته بندی می شوند:</a:t>
            </a:r>
            <a:endParaRPr lang="en-US" sz="2900" dirty="0">
              <a:cs typeface="B Nazanin" panose="00000400000000000000" pitchFamily="2" charset="-78"/>
            </a:endParaRPr>
          </a:p>
          <a:p>
            <a:pPr marL="0" indent="0" algn="r" rtl="1">
              <a:buNone/>
            </a:pPr>
            <a:r>
              <a:rPr lang="fa-IR" sz="2900" b="1" dirty="0">
                <a:cs typeface="B Nazanin" panose="00000400000000000000" pitchFamily="2" charset="-78"/>
              </a:rPr>
              <a:t>فروس گلوکونات</a:t>
            </a:r>
            <a:endParaRPr lang="en-US" sz="2900" dirty="0">
              <a:cs typeface="B Nazanin" panose="00000400000000000000" pitchFamily="2" charset="-78"/>
            </a:endParaRPr>
          </a:p>
          <a:p>
            <a:pPr marL="0" indent="0" algn="r" rtl="1">
              <a:buNone/>
            </a:pPr>
            <a:r>
              <a:rPr lang="fa-IR" sz="2900" dirty="0">
                <a:cs typeface="B Nazanin" panose="00000400000000000000" pitchFamily="2" charset="-78"/>
              </a:rPr>
              <a:t>این فرم از آهن بدلیل داشتن پایین‌ترین میزان آهن المنتال (12%) در نتیجه عوارض گوارشی کمتری نسبت به دیگر نمکهای آهن دارد و اما در کنار این </a:t>
            </a:r>
            <a:r>
              <a:rPr lang="fa-IR" sz="2900" dirty="0" smtClean="0">
                <a:cs typeface="B Nazanin" panose="00000400000000000000" pitchFamily="2" charset="-78"/>
              </a:rPr>
              <a:t> ویژگی </a:t>
            </a:r>
            <a:r>
              <a:rPr lang="fa-IR" sz="2900" dirty="0">
                <a:cs typeface="B Nazanin" panose="00000400000000000000" pitchFamily="2" charset="-78"/>
              </a:rPr>
              <a:t>این مساله حائز اهمیت است که به نسبت عوارض کمتر آهن بسیار کمتر هم جذب بدن خواهد شد.مثل </a:t>
            </a:r>
            <a:r>
              <a:rPr lang="fa-IR" sz="2900" dirty="0" smtClean="0">
                <a:cs typeface="B Nazanin" panose="00000400000000000000" pitchFamily="2" charset="-78"/>
              </a:rPr>
              <a:t>مکمل</a:t>
            </a:r>
            <a:r>
              <a:rPr lang="fa-IR" sz="2900" dirty="0" smtClean="0">
                <a:cs typeface="B Nazanin" panose="00000400000000000000" pitchFamily="2" charset="-78"/>
              </a:rPr>
              <a:t> </a:t>
            </a:r>
            <a:r>
              <a:rPr lang="en-US" sz="2900" u="sng" dirty="0" smtClean="0">
                <a:cs typeface="B Nazanin" panose="00000400000000000000" pitchFamily="2" charset="-78"/>
                <a:hlinkClick r:id="rId2"/>
              </a:rPr>
              <a:t>Century</a:t>
            </a:r>
            <a:endParaRPr lang="en-US" sz="2900" dirty="0">
              <a:cs typeface="B Nazanin" panose="00000400000000000000" pitchFamily="2" charset="-78"/>
            </a:endParaRPr>
          </a:p>
          <a:p>
            <a:pPr marL="0" indent="0" algn="r" rtl="1">
              <a:buNone/>
            </a:pPr>
            <a:r>
              <a:rPr lang="fa-IR" sz="2900" b="1" dirty="0" smtClean="0">
                <a:cs typeface="B Nazanin" panose="00000400000000000000" pitchFamily="2" charset="-78"/>
              </a:rPr>
              <a:t>فروس </a:t>
            </a:r>
            <a:r>
              <a:rPr lang="fa-IR" sz="2900" b="1" dirty="0">
                <a:cs typeface="B Nazanin" panose="00000400000000000000" pitchFamily="2" charset="-78"/>
              </a:rPr>
              <a:t>سولفات</a:t>
            </a:r>
            <a:endParaRPr lang="en-US" sz="2900" dirty="0">
              <a:cs typeface="B Nazanin" panose="00000400000000000000" pitchFamily="2" charset="-78"/>
            </a:endParaRPr>
          </a:p>
          <a:p>
            <a:pPr marL="0" indent="0" algn="r" rtl="1">
              <a:buNone/>
            </a:pPr>
            <a:r>
              <a:rPr lang="fa-IR" sz="2900" dirty="0">
                <a:cs typeface="B Nazanin" panose="00000400000000000000" pitchFamily="2" charset="-78"/>
              </a:rPr>
              <a:t/>
            </a:r>
            <a:br>
              <a:rPr lang="fa-IR" sz="2900" dirty="0">
                <a:cs typeface="B Nazanin" panose="00000400000000000000" pitchFamily="2" charset="-78"/>
              </a:rPr>
            </a:br>
            <a:r>
              <a:rPr lang="fa-IR" sz="2900" dirty="0">
                <a:cs typeface="B Nazanin" panose="00000400000000000000" pitchFamily="2" charset="-78"/>
              </a:rPr>
              <a:t>این فرم از آهن حاوی 20% آهن المنتال است، در نتیجه سبب بروز عوارض گوارشی مانند یبوست در برخی افراد می‌شود.</a:t>
            </a:r>
            <a:br>
              <a:rPr lang="fa-IR" sz="2900" dirty="0">
                <a:cs typeface="B Nazanin" panose="00000400000000000000" pitchFamily="2" charset="-78"/>
              </a:rPr>
            </a:br>
            <a:r>
              <a:rPr lang="fa-IR" sz="2900" dirty="0">
                <a:cs typeface="B Nazanin" panose="00000400000000000000" pitchFamily="2" charset="-78"/>
              </a:rPr>
              <a:t>این ملح آهن رایج‌ترین شکل درمان کمخونی فقر آهن بوده است.</a:t>
            </a:r>
            <a:br>
              <a:rPr lang="fa-IR" sz="2900" dirty="0">
                <a:cs typeface="B Nazanin" panose="00000400000000000000" pitchFamily="2" charset="-78"/>
              </a:rPr>
            </a:br>
            <a:r>
              <a:rPr lang="fa-IR" sz="2900" dirty="0">
                <a:cs typeface="B Nazanin" panose="00000400000000000000" pitchFamily="2" charset="-78"/>
              </a:rPr>
              <a:t>مکملهای رایج بازار که حاوی این ملح آهن هستند: ففول </a:t>
            </a:r>
            <a:r>
              <a:rPr lang="en-US" sz="2900" u="sng" dirty="0" err="1" smtClean="0">
                <a:cs typeface="B Nazanin" panose="00000400000000000000" pitchFamily="2" charset="-78"/>
                <a:hlinkClick r:id="rId3"/>
              </a:rPr>
              <a:t>Fefol</a:t>
            </a:r>
            <a:r>
              <a:rPr lang="fa-IR" sz="2900" dirty="0" smtClean="0">
                <a:cs typeface="B Nazanin" panose="00000400000000000000" pitchFamily="2" charset="-78"/>
              </a:rPr>
              <a:t>، </a:t>
            </a:r>
            <a:r>
              <a:rPr lang="fa-IR" sz="2900" dirty="0">
                <a:cs typeface="B Nazanin" panose="00000400000000000000" pitchFamily="2" charset="-78"/>
              </a:rPr>
              <a:t>آیروویت </a:t>
            </a:r>
            <a:r>
              <a:rPr lang="en-US" sz="2900" u="sng" dirty="0" err="1" smtClean="0">
                <a:cs typeface="B Nazanin" panose="00000400000000000000" pitchFamily="2" charset="-78"/>
                <a:hlinkClick r:id="rId4"/>
              </a:rPr>
              <a:t>IroVit</a:t>
            </a:r>
            <a:r>
              <a:rPr lang="en-US" sz="2900" dirty="0" smtClean="0">
                <a:cs typeface="B Nazanin" panose="00000400000000000000" pitchFamily="2" charset="-78"/>
              </a:rPr>
              <a:t> </a:t>
            </a:r>
            <a:r>
              <a:rPr lang="fa-IR" sz="2900" dirty="0">
                <a:cs typeface="B Nazanin" panose="00000400000000000000" pitchFamily="2" charset="-78"/>
              </a:rPr>
              <a:t>و</a:t>
            </a:r>
            <a:r>
              <a:rPr lang="fa-IR" sz="2900" u="sng" dirty="0">
                <a:cs typeface="B Nazanin" panose="00000400000000000000" pitchFamily="2" charset="-78"/>
                <a:hlinkClick r:id="rId5"/>
              </a:rPr>
              <a:t> </a:t>
            </a:r>
            <a:r>
              <a:rPr lang="en-US" sz="2900" u="sng" dirty="0" err="1">
                <a:cs typeface="B Nazanin" panose="00000400000000000000" pitchFamily="2" charset="-78"/>
                <a:hlinkClick r:id="rId5"/>
              </a:rPr>
              <a:t>Foliron</a:t>
            </a:r>
            <a:endParaRPr lang="en-US" sz="2900" dirty="0">
              <a:cs typeface="B Nazanin" panose="00000400000000000000" pitchFamily="2" charset="-78"/>
            </a:endParaRPr>
          </a:p>
          <a:p>
            <a:pPr marL="0" indent="0" algn="r" rtl="1">
              <a:buNone/>
            </a:pPr>
            <a:r>
              <a:rPr lang="fa-IR" sz="2900" b="1" dirty="0">
                <a:cs typeface="B Nazanin" panose="00000400000000000000" pitchFamily="2" charset="-78"/>
              </a:rPr>
              <a:t>فروس فومارات</a:t>
            </a:r>
            <a:endParaRPr lang="en-US" sz="2900" dirty="0">
              <a:cs typeface="B Nazanin" panose="00000400000000000000" pitchFamily="2" charset="-78"/>
            </a:endParaRPr>
          </a:p>
          <a:p>
            <a:pPr marL="0" indent="0" algn="r" rtl="1">
              <a:buNone/>
            </a:pPr>
            <a:r>
              <a:rPr lang="fa-IR" sz="2900" dirty="0" smtClean="0">
                <a:cs typeface="B Nazanin" panose="00000400000000000000" pitchFamily="2" charset="-78"/>
              </a:rPr>
              <a:t>این </a:t>
            </a:r>
            <a:r>
              <a:rPr lang="fa-IR" sz="2900" dirty="0">
                <a:cs typeface="B Nazanin" panose="00000400000000000000" pitchFamily="2" charset="-78"/>
              </a:rPr>
              <a:t>فرم از آهن حاوی 33 آهن المنتال است . دارای عوارض گوارشی از جمله اسهال است.</a:t>
            </a:r>
            <a:br>
              <a:rPr lang="fa-IR" sz="2900" dirty="0">
                <a:cs typeface="B Nazanin" panose="00000400000000000000" pitchFamily="2" charset="-78"/>
              </a:rPr>
            </a:br>
            <a:r>
              <a:rPr lang="fa-IR" sz="2900" dirty="0">
                <a:cs typeface="B Nazanin" panose="00000400000000000000" pitchFamily="2" charset="-78"/>
              </a:rPr>
              <a:t>معمولا پس از یک هفته شروع مصرف اثرات آن آشکار می‌شود.</a:t>
            </a:r>
            <a:br>
              <a:rPr lang="fa-IR" sz="2900" dirty="0">
                <a:cs typeface="B Nazanin" panose="00000400000000000000" pitchFamily="2" charset="-78"/>
              </a:rPr>
            </a:br>
            <a:r>
              <a:rPr lang="fa-IR" sz="2900" dirty="0">
                <a:cs typeface="B Nazanin" panose="00000400000000000000" pitchFamily="2" charset="-78"/>
              </a:rPr>
              <a:t>مکملهای رایج بازار که حاوی این ملح آهن هستند: فرفولیک، فروگلوبین</a:t>
            </a:r>
            <a:endParaRPr lang="en-US" sz="2900" dirty="0">
              <a:cs typeface="B Nazanin" panose="00000400000000000000" pitchFamily="2" charset="-78"/>
            </a:endParaRPr>
          </a:p>
          <a:p>
            <a:endParaRPr lang="en-US" dirty="0"/>
          </a:p>
        </p:txBody>
      </p:sp>
    </p:spTree>
    <p:extLst>
      <p:ext uri="{BB962C8B-B14F-4D97-AF65-F5344CB8AC3E}">
        <p14:creationId xmlns:p14="http://schemas.microsoft.com/office/powerpoint/2010/main" val="2760870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82869" y="840828"/>
            <a:ext cx="10013728" cy="5035040"/>
          </a:xfrm>
        </p:spPr>
        <p:txBody>
          <a:bodyPr>
            <a:noAutofit/>
          </a:bodyPr>
          <a:lstStyle/>
          <a:p>
            <a:pPr marL="0" indent="0" algn="r" rtl="1">
              <a:buNone/>
            </a:pPr>
            <a:r>
              <a:rPr lang="fa-IR" sz="1600" b="1" u="sng" dirty="0">
                <a:solidFill>
                  <a:srgbClr val="FF0000"/>
                </a:solidFill>
                <a:cs typeface="B Nazanin" panose="00000400000000000000" pitchFamily="2" charset="-78"/>
              </a:rPr>
              <a:t>عوارض جانبی </a:t>
            </a:r>
            <a:endParaRPr lang="en-US" sz="1600" dirty="0">
              <a:cs typeface="B Nazanin" panose="00000400000000000000" pitchFamily="2" charset="-78"/>
            </a:endParaRPr>
          </a:p>
          <a:p>
            <a:pPr algn="r" rtl="1">
              <a:lnSpc>
                <a:spcPct val="150000"/>
              </a:lnSpc>
              <a:buFont typeface="Wingdings" panose="05000000000000000000" pitchFamily="2" charset="2"/>
              <a:buChar char="q"/>
            </a:pPr>
            <a:r>
              <a:rPr lang="fa-IR" sz="1800" dirty="0">
                <a:cs typeface="B Nazanin" panose="00000400000000000000" pitchFamily="2" charset="-78"/>
              </a:rPr>
              <a:t>در حالی که آهن خوراکی ارزان، در دسترس و در صورت تحمل، استفاده از آن آسان است، ممکن است با عوارض جانبی گوارشی از جمله طعم فلزی، سوزش معده، حالت تهوع، اسهال و/یا یبوست همراه باشد. مورد دوم با سطح بالای پروژسترون که باعث کند شدن حرکت روده می‌شود و بزرگ شدن رحم آبستن که به سمت خلف رکتوم فشار می‌آورد، تشدید می‌شود</a:t>
            </a:r>
            <a:r>
              <a:rPr lang="fa-IR" sz="1800" dirty="0" smtClean="0">
                <a:cs typeface="B Nazanin" panose="00000400000000000000" pitchFamily="2" charset="-78"/>
              </a:rPr>
              <a:t>.</a:t>
            </a:r>
            <a:endParaRPr lang="en-US" sz="1800" dirty="0">
              <a:cs typeface="B Nazanin" panose="00000400000000000000" pitchFamily="2" charset="-78"/>
            </a:endParaRPr>
          </a:p>
          <a:p>
            <a:pPr algn="r" rtl="1">
              <a:lnSpc>
                <a:spcPct val="150000"/>
              </a:lnSpc>
              <a:buFont typeface="Wingdings" panose="05000000000000000000" pitchFamily="2" charset="2"/>
              <a:buChar char="q"/>
            </a:pPr>
            <a:r>
              <a:rPr lang="fa-IR" sz="1800" dirty="0">
                <a:cs typeface="B Nazanin" panose="00000400000000000000" pitchFamily="2" charset="-78"/>
              </a:rPr>
              <a:t>گزینه‌هایی برای بهبود تحمل‌پذیری شامل افزایش فاصله بین دوزها، تغییر به مایعی که بتوان آن را به راحتی تنظیم کرد، یا تغییر به آهن داخل وریدی (اگر در سه ماهه دوم یا سوم هستید) است</a:t>
            </a:r>
            <a:r>
              <a:rPr lang="fa-IR" sz="1800" dirty="0" smtClean="0">
                <a:cs typeface="B Nazanin" panose="00000400000000000000" pitchFamily="2" charset="-78"/>
              </a:rPr>
              <a:t>.</a:t>
            </a:r>
            <a:endParaRPr lang="en-US" sz="1800" dirty="0">
              <a:cs typeface="B Nazanin" panose="00000400000000000000" pitchFamily="2" charset="-78"/>
            </a:endParaRPr>
          </a:p>
          <a:p>
            <a:pPr algn="r" rtl="1">
              <a:lnSpc>
                <a:spcPct val="150000"/>
              </a:lnSpc>
              <a:buFont typeface="Wingdings" panose="05000000000000000000" pitchFamily="2" charset="2"/>
              <a:buChar char="q"/>
            </a:pPr>
            <a:r>
              <a:rPr lang="fa-IR" sz="1800" dirty="0">
                <a:cs typeface="B Nazanin" panose="00000400000000000000" pitchFamily="2" charset="-78"/>
              </a:rPr>
              <a:t>تغییر فرمولاسیون آهن خوراکی بعید است مفید باشد زیرا فرمولاسیون‌های استاندارد آهن خوراکی، با چند استثنا، اثربخشی مشابه و میزان عوارض جانبی مشابهی دارند</a:t>
            </a:r>
            <a:r>
              <a:rPr lang="fa-IR" sz="1800" dirty="0" smtClean="0">
                <a:cs typeface="B Nazanin" panose="00000400000000000000" pitchFamily="2" charset="-78"/>
              </a:rPr>
              <a:t>.</a:t>
            </a:r>
            <a:endParaRPr lang="en-US" sz="1800" dirty="0">
              <a:cs typeface="B Nazanin" panose="00000400000000000000" pitchFamily="2" charset="-78"/>
            </a:endParaRPr>
          </a:p>
          <a:p>
            <a:pPr algn="r" rtl="1">
              <a:lnSpc>
                <a:spcPct val="150000"/>
              </a:lnSpc>
              <a:buFont typeface="Wingdings" panose="05000000000000000000" pitchFamily="2" charset="2"/>
              <a:buChar char="q"/>
            </a:pPr>
            <a:r>
              <a:rPr lang="fa-IR" sz="1800" dirty="0">
                <a:cs typeface="B Nazanin" panose="00000400000000000000" pitchFamily="2" charset="-78"/>
              </a:rPr>
              <a:t>ما از فرمولاسیون‌های روکش‌دار روده‌ای یا با رهایش تدریجی (</a:t>
            </a:r>
            <a:r>
              <a:rPr lang="en-US" sz="1800" dirty="0">
                <a:cs typeface="B Nazanin" panose="00000400000000000000" pitchFamily="2" charset="-78"/>
              </a:rPr>
              <a:t>Ferro-Sequels</a:t>
            </a:r>
            <a:r>
              <a:rPr lang="fa-IR" sz="1800" dirty="0">
                <a:cs typeface="B Nazanin" panose="00000400000000000000" pitchFamily="2" charset="-78"/>
              </a:rPr>
              <a:t>، </a:t>
            </a:r>
            <a:r>
              <a:rPr lang="en-US" sz="1800" dirty="0">
                <a:cs typeface="B Nazanin" panose="00000400000000000000" pitchFamily="2" charset="-78"/>
              </a:rPr>
              <a:t>Slow-Fe) </a:t>
            </a:r>
            <a:r>
              <a:rPr lang="fa-IR" sz="1800" dirty="0">
                <a:cs typeface="B Nazanin" panose="00000400000000000000" pitchFamily="2" charset="-78"/>
              </a:rPr>
              <a:t>استفاده نمی‌کنیم. اگرچه ممکن است برخی از این فرمولاسیون‌ها بهتر تحمل شوند، اما اصلاحاتی در آهن یا پوشش‌هایی که برای آزادسازی به موقع یا محافظت در برابر تحریک معده در نظر گرفته شده‌اند، می‌توانند جذب را در قسمت انتهایی دوازدهه و قسمت ابتدایی ژژنوم کاهش دهند و مزایای درمان را مختل کنند. در نتیجه، باید از این فرمولاسیون‌ها اجتناب شود.</a:t>
            </a:r>
            <a:endParaRPr lang="en-US" sz="1800" dirty="0">
              <a:cs typeface="B Nazanin" panose="00000400000000000000" pitchFamily="2" charset="-78"/>
            </a:endParaRPr>
          </a:p>
          <a:p>
            <a:pPr marL="0" indent="0" algn="r" rtl="1">
              <a:buNone/>
            </a:pPr>
            <a:endParaRPr lang="en-US" sz="1600" dirty="0">
              <a:cs typeface="B Nazanin" panose="00000400000000000000" pitchFamily="2" charset="-78"/>
            </a:endParaRPr>
          </a:p>
        </p:txBody>
      </p:sp>
    </p:spTree>
    <p:extLst>
      <p:ext uri="{BB962C8B-B14F-4D97-AF65-F5344CB8AC3E}">
        <p14:creationId xmlns:p14="http://schemas.microsoft.com/office/powerpoint/2010/main" val="39453795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25214" y="819807"/>
            <a:ext cx="10625958" cy="5255172"/>
          </a:xfrm>
        </p:spPr>
        <p:txBody>
          <a:bodyPr>
            <a:normAutofit/>
          </a:bodyPr>
          <a:lstStyle/>
          <a:p>
            <a:pPr algn="r" rtl="1">
              <a:buFont typeface="Wingdings" panose="05000000000000000000" pitchFamily="2" charset="2"/>
              <a:buChar char="q"/>
            </a:pPr>
            <a:r>
              <a:rPr lang="fa-IR" dirty="0">
                <a:cs typeface="B Nazanin" panose="00000400000000000000" pitchFamily="2" charset="-78"/>
              </a:rPr>
              <a:t>فرمولاسیون‌هایی با کمپلکس پلی‌ساکارید-آهن (</a:t>
            </a:r>
            <a:r>
              <a:rPr lang="en-US" dirty="0">
                <a:cs typeface="B Nazanin" panose="00000400000000000000" pitchFamily="2" charset="-78"/>
              </a:rPr>
              <a:t>PIC) </a:t>
            </a:r>
            <a:r>
              <a:rPr lang="fa-IR" dirty="0">
                <a:cs typeface="B Nazanin" panose="00000400000000000000" pitchFamily="2" charset="-78"/>
              </a:rPr>
              <a:t>یا پلی‌پپتید آهن هم (</a:t>
            </a:r>
            <a:r>
              <a:rPr lang="en-US" dirty="0">
                <a:cs typeface="B Nazanin" panose="00000400000000000000" pitchFamily="2" charset="-78"/>
              </a:rPr>
              <a:t>HIP) </a:t>
            </a:r>
            <a:r>
              <a:rPr lang="fa-IR" dirty="0">
                <a:cs typeface="B Nazanin" panose="00000400000000000000" pitchFamily="2" charset="-78"/>
              </a:rPr>
              <a:t>نیز امتحان شده‌اند</a:t>
            </a:r>
            <a:r>
              <a:rPr lang="fa-IR" dirty="0" smtClean="0">
                <a:cs typeface="B Nazanin" panose="00000400000000000000" pitchFamily="2" charset="-78"/>
              </a:rPr>
              <a:t>.</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آهن خوراکی احتمالاً در افراد مبتلا به بیماری التهابی روده (</a:t>
            </a:r>
            <a:r>
              <a:rPr lang="en-US" dirty="0">
                <a:cs typeface="B Nazanin" panose="00000400000000000000" pitchFamily="2" charset="-78"/>
              </a:rPr>
              <a:t>IBD</a:t>
            </a:r>
            <a:r>
              <a:rPr lang="fa-IR" dirty="0">
                <a:cs typeface="B Nazanin" panose="00000400000000000000" pitchFamily="2" charset="-78"/>
              </a:rPr>
              <a:t>؛ بیماری کرون، کولیت اولسراتیو) به دلیل بدتر شدن علائم گوارشی، کاهش جذب و تأثیر احتمالی بر فلور روده بی‌اثر است.</a:t>
            </a:r>
            <a:endParaRPr lang="en-US" dirty="0">
              <a:cs typeface="B Nazanin" panose="00000400000000000000" pitchFamily="2" charset="-78"/>
            </a:endParaRPr>
          </a:p>
          <a:p>
            <a:pPr algn="r" rtl="1">
              <a:buFont typeface="Wingdings" panose="05000000000000000000" pitchFamily="2" charset="2"/>
              <a:buChar char="q"/>
            </a:pPr>
            <a:r>
              <a:rPr lang="fa-IR" dirty="0" smtClean="0">
                <a:cs typeface="B Nazanin" panose="00000400000000000000" pitchFamily="2" charset="-78"/>
              </a:rPr>
              <a:t>برای </a:t>
            </a:r>
            <a:r>
              <a:rPr lang="fa-IR" dirty="0">
                <a:cs typeface="B Nazanin" panose="00000400000000000000" pitchFamily="2" charset="-78"/>
              </a:rPr>
              <a:t>کسانی که تحت عمل جراحی چاقی (با بای‌پس </a:t>
            </a:r>
            <a:r>
              <a:rPr lang="en-US" dirty="0">
                <a:cs typeface="B Nazanin" panose="00000400000000000000" pitchFamily="2" charset="-78"/>
              </a:rPr>
              <a:t>Roux-</a:t>
            </a:r>
            <a:r>
              <a:rPr lang="en-US" dirty="0" err="1">
                <a:cs typeface="B Nazanin" panose="00000400000000000000" pitchFamily="2" charset="-78"/>
              </a:rPr>
              <a:t>en</a:t>
            </a:r>
            <a:r>
              <a:rPr lang="en-US" dirty="0">
                <a:cs typeface="B Nazanin" panose="00000400000000000000" pitchFamily="2" charset="-78"/>
              </a:rPr>
              <a:t>-Y</a:t>
            </a:r>
            <a:r>
              <a:rPr lang="fa-IR" dirty="0">
                <a:cs typeface="B Nazanin" panose="00000400000000000000" pitchFamily="2" charset="-78"/>
              </a:rPr>
              <a:t> یا روش‌های بیلیوپانکراتیک) قرار گرفته‌اند، آهن خوراکی نمی‌تواند در معرض اسید معده از معده قرار گیرد، که برای محافظت از آن در برابر ترشحات قلیایی پانکراس لازم است. در نتیجه، آهن به هیدروکسید فریک (زنگ) تبدیل می‌شود که قابل جذب نیست</a:t>
            </a:r>
            <a:r>
              <a:rPr lang="fa-IR" dirty="0" smtClean="0">
                <a:cs typeface="B Nazanin" panose="00000400000000000000" pitchFamily="2" charset="-78"/>
              </a:rPr>
              <a:t>.</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بنابراین، ما در این جمعیت‌ها از آهن داخل وریدی استفاده می‌کنیم. برخی از بیماران، به ویژه کسانی که تحت عمل‌های کم‌تهاجمی مانند حلقه‌گذاری معده قرار گرفته‌اند، ممکن است آهن خوراکی را تحمل کنند</a:t>
            </a:r>
            <a:r>
              <a:rPr lang="fa-IR" dirty="0" smtClean="0">
                <a:cs typeface="B Nazanin" panose="00000400000000000000" pitchFamily="2" charset="-78"/>
              </a:rPr>
              <a:t>.</a:t>
            </a:r>
            <a:r>
              <a:rPr lang="fa-IR" dirty="0">
                <a:cs typeface="B Nazanin" panose="00000400000000000000" pitchFamily="2" charset="-78"/>
              </a:rPr>
              <a:t> </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با این حال، اختلالات گوارشی متعدد اغلب در این جمعیت وجود دارد و آهن داخل وریدی ممکن است مراقبت را ساده‌تر کند.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35415766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756745"/>
            <a:ext cx="9601196" cy="5119123"/>
          </a:xfrm>
        </p:spPr>
        <p:txBody>
          <a:bodyPr>
            <a:normAutofit/>
          </a:bodyPr>
          <a:lstStyle/>
          <a:p>
            <a:pPr marL="0" indent="0" algn="r" rtl="1">
              <a:buNone/>
            </a:pPr>
            <a:r>
              <a:rPr lang="fa-IR" b="1" u="sng" dirty="0">
                <a:solidFill>
                  <a:srgbClr val="FF0000"/>
                </a:solidFill>
                <a:cs typeface="B Nazanin" panose="00000400000000000000" pitchFamily="2" charset="-78"/>
              </a:rPr>
              <a:t>آهن داخل وریدی </a:t>
            </a:r>
            <a:endParaRPr lang="en-US" b="1" u="sng" dirty="0">
              <a:solidFill>
                <a:srgbClr val="FF0000"/>
              </a:solidFill>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در صورت عدم تحمل آهن خوراکی؛ کم‌خونی شدید، به ویژه در اواخر بارداری؛ و اگر آهن خوراکی در افزایش سطح هموگلوبین و/یا فریتین مؤثر نباشد، از آهن داخل وریدی استفاده می‌کنیم.</a:t>
            </a:r>
            <a:endParaRPr lang="en-US" dirty="0">
              <a:cs typeface="B Nazanin" panose="00000400000000000000" pitchFamily="2" charset="-78"/>
            </a:endParaRPr>
          </a:p>
          <a:p>
            <a:pPr algn="r" rtl="1">
              <a:buFont typeface="Wingdings" panose="05000000000000000000" pitchFamily="2" charset="2"/>
              <a:buChar char="q"/>
            </a:pPr>
            <a:r>
              <a:rPr lang="fa-IR" dirty="0" smtClean="0">
                <a:cs typeface="B Nazanin" panose="00000400000000000000" pitchFamily="2" charset="-78"/>
              </a:rPr>
              <a:t>آهن </a:t>
            </a:r>
            <a:r>
              <a:rPr lang="fa-IR" dirty="0">
                <a:cs typeface="B Nazanin" panose="00000400000000000000" pitchFamily="2" charset="-78"/>
              </a:rPr>
              <a:t>داخل وریدی در سه ماهه اول استفاده نمی‌شود، زیرا هیچ داده ایمنی برای استفاده در سه ماهه اول وجود ندارد.</a:t>
            </a:r>
            <a:endParaRPr lang="en-US" dirty="0">
              <a:cs typeface="B Nazanin" panose="00000400000000000000" pitchFamily="2" charset="-78"/>
            </a:endParaRPr>
          </a:p>
          <a:p>
            <a:pPr algn="r" rtl="1">
              <a:buFont typeface="Wingdings" panose="05000000000000000000" pitchFamily="2" charset="2"/>
              <a:buChar char="q"/>
            </a:pPr>
            <a:r>
              <a:rPr lang="fa-IR" dirty="0" smtClean="0">
                <a:cs typeface="B Nazanin" panose="00000400000000000000" pitchFamily="2" charset="-78"/>
              </a:rPr>
              <a:t>با </a:t>
            </a:r>
            <a:r>
              <a:rPr lang="fa-IR" dirty="0">
                <a:cs typeface="B Nazanin" panose="00000400000000000000" pitchFamily="2" charset="-78"/>
              </a:rPr>
              <a:t>این حال، ما آن را در سه ماهه دوم و سوم بارداری ایمن و مؤثر می‌دانیم، با فراوانی بسیار کمتر عوارض جانبی نسبت به آهن خوراکی و فراوانی ناچیز عوارض جانبی جدی (</a:t>
            </a:r>
            <a:r>
              <a:rPr lang="en-US" dirty="0">
                <a:cs typeface="B Nazanin" panose="00000400000000000000" pitchFamily="2" charset="-78"/>
              </a:rPr>
              <a:t>SAE). </a:t>
            </a:r>
            <a:r>
              <a:rPr lang="fa-IR" dirty="0">
                <a:cs typeface="B Nazanin" panose="00000400000000000000" pitchFamily="2" charset="-78"/>
              </a:rPr>
              <a:t>همانطور که در بالا توضیح داده شد، متاآنالیزها اثربخشی بهتر و عوارض جانبی کمتری را با آهن داخل وریدی در مقایسه با آهن خوراکی گزارش می‌دهند.</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21750704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237068"/>
          </a:xfrm>
        </p:spPr>
        <p:txBody>
          <a:bodyPr>
            <a:normAutofit fontScale="90000"/>
          </a:bodyPr>
          <a:lstStyle/>
          <a:p>
            <a:r>
              <a:rPr lang="fa-IR" b="1" dirty="0">
                <a:solidFill>
                  <a:srgbClr val="FF0000"/>
                </a:solidFill>
                <a:cs typeface="B Nazanin" panose="00000400000000000000" pitchFamily="2" charset="-78"/>
              </a:rPr>
              <a:t>فرآورده‌های آهن وریدی (استفاده در بزرگسالان)</a:t>
            </a:r>
            <a:r>
              <a:rPr lang="en-US" b="1" dirty="0">
                <a:solidFill>
                  <a:srgbClr val="FF0000"/>
                </a:solidFill>
                <a:cs typeface="B Nazanin" panose="00000400000000000000" pitchFamily="2" charset="-78"/>
              </a:rPr>
              <a:t/>
            </a:r>
            <a:br>
              <a:rPr lang="en-US" b="1" dirty="0">
                <a:solidFill>
                  <a:srgbClr val="FF0000"/>
                </a:solidFill>
                <a:cs typeface="B Nazanin" panose="00000400000000000000" pitchFamily="2" charset="-78"/>
              </a:rPr>
            </a:br>
            <a:endParaRPr lang="en-US" dirty="0"/>
          </a:p>
        </p:txBody>
      </p:sp>
      <p:sp>
        <p:nvSpPr>
          <p:cNvPr id="3" name="Content Placeholder 2"/>
          <p:cNvSpPr>
            <a:spLocks noGrp="1"/>
          </p:cNvSpPr>
          <p:nvPr>
            <p:ph idx="1"/>
          </p:nvPr>
        </p:nvSpPr>
        <p:spPr>
          <a:xfrm>
            <a:off x="746234" y="1408386"/>
            <a:ext cx="10150363" cy="4467482"/>
          </a:xfrm>
        </p:spPr>
        <p:txBody>
          <a:bodyPr>
            <a:normAutofit fontScale="92500" lnSpcReduction="10000"/>
          </a:bodyPr>
          <a:lstStyle/>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●موارد مصرف </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برای افراد مبتلا به کمبود آهن و/یا کم‌خونی فقر آهن (به‌ویژه اگر شدید یا علامت‌دار باشد) که آهن خوراکی را تحمل نمی‌کنند (یا افرادی که افزایش مورد انتظار سطح هموگلوبین با آهن خوراکی را ندارند، که نشان‌دهنده اختلال در جذب و/یا اختلال در پایبندی به درمان است)، آهن وریدی بهترین روش تجویز است، زیرا می‌تواند کمبود را با یک بار تجویز به طور کامل اصلاح کند.</a:t>
            </a:r>
            <a:endParaRPr lang="en-US" dirty="0">
              <a:cs typeface="B Nazanin" panose="00000400000000000000" pitchFamily="2" charset="-78"/>
            </a:endParaRPr>
          </a:p>
          <a:p>
            <a:pPr algn="r" rtl="1">
              <a:buFont typeface="Wingdings" panose="05000000000000000000" pitchFamily="2" charset="2"/>
              <a:buChar char="q"/>
            </a:pPr>
            <a:r>
              <a:rPr lang="fa-IR" dirty="0" smtClean="0">
                <a:cs typeface="B Nazanin" panose="00000400000000000000" pitchFamily="2" charset="-78"/>
              </a:rPr>
              <a:t>آهن </a:t>
            </a:r>
            <a:r>
              <a:rPr lang="fa-IR" dirty="0">
                <a:cs typeface="B Nazanin" panose="00000400000000000000" pitchFamily="2" charset="-78"/>
              </a:rPr>
              <a:t>وریدی در سه ماهه اول تجویز نمی‌شود، اما می‌توان آن را پس از ۱۳ تا ۱۴ هفته شروع کرد.</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آهن وریدی همچنین ممکن است برای افرادی که در سه ماهه دوم یا سوم بارداری هستند و زمان کافی برای جبران آهن خوراکی (بعد از هفته 30) ندارند، و همچنین افرادی که ناهنجاری‌های آناتومیکی مانند سابقه جراحی چاقی یا سایر شرایطی که در جذب آهن خوراکی اختلال ایجاد می‌کند (مانند </a:t>
            </a:r>
            <a:r>
              <a:rPr lang="en-US" dirty="0">
                <a:cs typeface="B Nazanin" panose="00000400000000000000" pitchFamily="2" charset="-78"/>
              </a:rPr>
              <a:t>IBD) </a:t>
            </a:r>
            <a:r>
              <a:rPr lang="fa-IR" dirty="0">
                <a:cs typeface="B Nazanin" panose="00000400000000000000" pitchFamily="2" charset="-78"/>
              </a:rPr>
              <a:t>دارند، مناسب باشد.</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a:buNone/>
            </a:pPr>
            <a:endParaRPr lang="en-US" dirty="0">
              <a:cs typeface="B Nazanin" panose="00000400000000000000" pitchFamily="2" charset="-78"/>
            </a:endParaRPr>
          </a:p>
        </p:txBody>
      </p:sp>
    </p:spTree>
    <p:extLst>
      <p:ext uri="{BB962C8B-B14F-4D97-AF65-F5344CB8AC3E}">
        <p14:creationId xmlns:p14="http://schemas.microsoft.com/office/powerpoint/2010/main" val="28520269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1313793"/>
            <a:ext cx="9601196" cy="4562075"/>
          </a:xfrm>
        </p:spPr>
        <p:txBody>
          <a:bodyPr>
            <a:normAutofit/>
          </a:bodyPr>
          <a:lstStyle/>
          <a:p>
            <a:pPr algn="r" rtl="1"/>
            <a:r>
              <a:rPr lang="fa-IR" dirty="0">
                <a:cs typeface="B Nazanin" panose="00000400000000000000" pitchFamily="2" charset="-78"/>
              </a:rPr>
              <a:t>جراحی‌های معده که به احتمال زیاد جذب آهن را مختل می‌کنند عبارتند از: رزکسیون معده، </a:t>
            </a:r>
            <a:r>
              <a:rPr lang="en-US" dirty="0">
                <a:cs typeface="B Nazanin" panose="00000400000000000000" pitchFamily="2" charset="-78"/>
              </a:rPr>
              <a:t>Roux-</a:t>
            </a:r>
            <a:r>
              <a:rPr lang="en-US" dirty="0" err="1">
                <a:cs typeface="B Nazanin" panose="00000400000000000000" pitchFamily="2" charset="-78"/>
              </a:rPr>
              <a:t>en</a:t>
            </a:r>
            <a:r>
              <a:rPr lang="en-US" dirty="0">
                <a:cs typeface="B Nazanin" panose="00000400000000000000" pitchFamily="2" charset="-78"/>
              </a:rPr>
              <a:t>-Y</a:t>
            </a:r>
            <a:r>
              <a:rPr lang="fa-IR" dirty="0">
                <a:cs typeface="B Nazanin" panose="00000400000000000000" pitchFamily="2" charset="-78"/>
              </a:rPr>
              <a:t>، انحراف بیلیوپانکراتیک یا روش‌های مشابه.</a:t>
            </a:r>
            <a:endParaRPr lang="en-US" dirty="0">
              <a:cs typeface="B Nazanin" panose="00000400000000000000" pitchFamily="2" charset="-78"/>
            </a:endParaRPr>
          </a:p>
          <a:p>
            <a:pPr algn="r" rtl="1"/>
            <a:r>
              <a:rPr lang="fa-IR" dirty="0">
                <a:cs typeface="B Nazanin" panose="00000400000000000000" pitchFamily="2" charset="-78"/>
              </a:rPr>
              <a:t>هن داخل وریدی احتمالاً در اصلاح سریع کم‌خونی و کمبود آهن، که ممکن است با پیشرفت بارداری اهمیت بیشتری پیدا کند، و همچنین برای اطمینان از کفایت آهن در جنین در حال رشد، نسبت به آهن خوراکی برتری دارد.</a:t>
            </a:r>
            <a:endParaRPr lang="en-US" dirty="0">
              <a:cs typeface="B Nazanin" panose="00000400000000000000" pitchFamily="2" charset="-78"/>
            </a:endParaRPr>
          </a:p>
          <a:p>
            <a:pPr algn="r" rtl="1"/>
            <a:r>
              <a:rPr lang="fa-IR" dirty="0">
                <a:cs typeface="B Nazanin" panose="00000400000000000000" pitchFamily="2" charset="-78"/>
              </a:rPr>
              <a:t> </a:t>
            </a:r>
            <a:r>
              <a:rPr lang="fa-IR" dirty="0" smtClean="0">
                <a:cs typeface="B Nazanin" panose="00000400000000000000" pitchFamily="2" charset="-78"/>
              </a:rPr>
              <a:t>ما </a:t>
            </a:r>
            <a:r>
              <a:rPr lang="fa-IR" dirty="0">
                <a:cs typeface="B Nazanin" panose="00000400000000000000" pitchFamily="2" charset="-78"/>
              </a:rPr>
              <a:t>آستانه پایینی برای تغییر از آهن خوراکی به آهن داخل وریدی (یا برای استفاده از آهن داخل وریدی به عنوان درمان اولیه) برای کمبود آهن در سه ماهه دوم یا سوم بارداری داریم.</a:t>
            </a:r>
            <a:endParaRPr lang="en-US" dirty="0">
              <a:cs typeface="B Nazanin" panose="00000400000000000000" pitchFamily="2" charset="-78"/>
            </a:endParaRPr>
          </a:p>
          <a:p>
            <a:pPr algn="r" rtl="1"/>
            <a:r>
              <a:rPr lang="fa-IR" dirty="0">
                <a:cs typeface="B Nazanin" panose="00000400000000000000" pitchFamily="2" charset="-78"/>
              </a:rPr>
              <a:t>رویکرد ما با دستورالعمل سال ۲۰۱۹ بریتانیا سازگار است که بیان می‌کند آهن داخل وریدی ممکن است در سه ماهه دوم به بعد و پس از زایمان برای افرادی که کمبود آهن دارند و نمی‌توانند آهن خوراکی را تحمل کنند یا آهن خوراکی برای آنها بی‌اثر است، مناسب باشد.</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26330114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1376855"/>
            <a:ext cx="9601196" cy="4499013"/>
          </a:xfrm>
        </p:spPr>
        <p:txBody>
          <a:bodyPr>
            <a:normAutofit fontScale="70000" lnSpcReduction="20000"/>
          </a:bodyPr>
          <a:lstStyle/>
          <a:p>
            <a:pPr marL="0" indent="0" algn="r" rtl="1">
              <a:buNone/>
            </a:pPr>
            <a:r>
              <a:rPr lang="fa-IR" b="1" u="sng" dirty="0">
                <a:solidFill>
                  <a:srgbClr val="FF0000"/>
                </a:solidFill>
                <a:cs typeface="B Nazanin" panose="00000400000000000000" pitchFamily="2" charset="-78"/>
              </a:rPr>
              <a:t>انتخاب فرمولاسیون </a:t>
            </a:r>
            <a:endParaRPr lang="en-US" b="1" u="sng" dirty="0">
              <a:solidFill>
                <a:srgbClr val="FF0000"/>
              </a:solidFill>
              <a:cs typeface="B Nazanin" panose="00000400000000000000" pitchFamily="2" charset="-78"/>
            </a:endParaRPr>
          </a:p>
          <a:p>
            <a:pPr marL="0" indent="0" algn="r" rtl="1">
              <a:buNone/>
            </a:pPr>
            <a:r>
              <a:rPr lang="fa-IR" dirty="0">
                <a:cs typeface="B Nazanin" panose="00000400000000000000" pitchFamily="2" charset="-78"/>
              </a:rPr>
              <a:t>به نظر می‌رسد تمام محصولات آهن داخل وریدی، همانطور که در مطالعات مختلف، از جمله مطالعات تک‌دارویی و مقایسه مستقیم بین محصولات مختلف در جمعیت‌های باردار و غیرباردار نشان داده شده است، ایمنی و اثربخشی یکسانی دارند.</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بنابراین، انتخاب محصولات بر اساس هزینه‌ها و بار تجویز است.</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یک استثنا فرمولاسیون‌هایی است که حاوی بنزیل الکل به عنوان ماده نگهدارنده هستند (به عنوان مثال، فرآورده گلوکونات فریک فرلسیت)، به خصوص از آنجایی که به چندین ویال نیاز است؛ ما به دلیل خطر بالقوه برای جنین، از این فرمولاسیون‌ها اجتناب می‌کنیم.</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smtClean="0">
                <a:cs typeface="B Nazanin" panose="00000400000000000000" pitchFamily="2" charset="-78"/>
              </a:rPr>
              <a:t> </a:t>
            </a:r>
            <a:r>
              <a:rPr lang="fa-IR" dirty="0">
                <a:cs typeface="B Nazanin" panose="00000400000000000000" pitchFamily="2" charset="-78"/>
              </a:rPr>
              <a:t>ما همچنین به دلیل برنامه تجویز، که نیاز به چهار تا پنج تزریق جداگانه دارد، از ساکارز آهن اجتناب می‌کنیم، برخلاف سایر فرمولاسیون‌هایی که می‌توان یک دوز جایگزین را در یک ویزیت با یک تزریق تجویز کرد. دکستران آهن با وزن مولکولی پایین (</a:t>
            </a:r>
            <a:r>
              <a:rPr lang="en-US" dirty="0">
                <a:cs typeface="B Nazanin" panose="00000400000000000000" pitchFamily="2" charset="-78"/>
              </a:rPr>
              <a:t>LMWID)</a:t>
            </a:r>
            <a:r>
              <a:rPr lang="fa-IR" dirty="0">
                <a:cs typeface="B Nazanin" panose="00000400000000000000" pitchFamily="2" charset="-78"/>
              </a:rPr>
              <a:t>، فروموکسیتول، فریک دریزومالتوز (ایزومالتوزید آهن) و پلی مالتوز آهن (</a:t>
            </a:r>
            <a:r>
              <a:rPr lang="en-US" dirty="0">
                <a:cs typeface="B Nazanin" panose="00000400000000000000" pitchFamily="2" charset="-78"/>
              </a:rPr>
              <a:t>IPM) </a:t>
            </a:r>
            <a:r>
              <a:rPr lang="fa-IR" dirty="0">
                <a:cs typeface="B Nazanin" panose="00000400000000000000" pitchFamily="2" charset="-78"/>
              </a:rPr>
              <a:t>کمترین عوارض را دارند، زیرا می‌توان هر کدام را در یک تزریق از کل دوز تجویز کرد. </a:t>
            </a:r>
            <a:r>
              <a:rPr lang="en-US" dirty="0">
                <a:cs typeface="B Nazanin" panose="00000400000000000000" pitchFamily="2" charset="-78"/>
              </a:rPr>
              <a:t>IPM</a:t>
            </a:r>
            <a:r>
              <a:rPr lang="fa-IR" dirty="0">
                <a:cs typeface="B Nazanin" panose="00000400000000000000" pitchFamily="2" charset="-78"/>
              </a:rPr>
              <a:t> در ایالات متحده در دسترس نیست.</a:t>
            </a:r>
            <a:endParaRPr lang="en-US" dirty="0">
              <a:cs typeface="B Nazanin" panose="00000400000000000000" pitchFamily="2" charset="-78"/>
            </a:endParaRPr>
          </a:p>
          <a:p>
            <a:pPr marL="0" indent="0" algn="r" rtl="1">
              <a:buNone/>
            </a:pPr>
            <a:r>
              <a:rPr lang="fa-IR" dirty="0">
                <a:cs typeface="B Nazanin" panose="00000400000000000000" pitchFamily="2" charset="-78"/>
              </a:rPr>
              <a:t>تزریق تک دوز، هزینه‌ها را کاهش می‌دهد، که شامل هزینه‌های محصول و همچنین هزینه تجویز آن می‌شود.</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15592648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1114097"/>
            <a:ext cx="9601196" cy="4761771"/>
          </a:xfrm>
        </p:spPr>
        <p:txBody>
          <a:bodyPr>
            <a:normAutofit fontScale="92500"/>
          </a:bodyPr>
          <a:lstStyle/>
          <a:p>
            <a:pPr algn="r" rtl="1">
              <a:buFont typeface="Wingdings" panose="05000000000000000000" pitchFamily="2" charset="2"/>
              <a:buChar char="q"/>
            </a:pPr>
            <a:r>
              <a:rPr lang="fa-IR" dirty="0">
                <a:cs typeface="B Nazanin" panose="00000400000000000000" pitchFamily="2" charset="-78"/>
              </a:rPr>
              <a:t>هزینه‌ها و بارهای مرتبط با تجویز آهن خوراکی ممکن است شامل مراجعات بیشتر به مطب و آزمایش‌های آزمایشگاهی در صورت بروز مشکل در پایبندی به دارو باشد.</a:t>
            </a:r>
            <a:endParaRPr lang="en-US" dirty="0">
              <a:cs typeface="B Nazanin" panose="00000400000000000000" pitchFamily="2" charset="-78"/>
            </a:endParaRPr>
          </a:p>
          <a:p>
            <a:pPr algn="r" rtl="1">
              <a:buFont typeface="Wingdings" panose="05000000000000000000" pitchFamily="2" charset="2"/>
              <a:buChar char="q"/>
            </a:pPr>
            <a:r>
              <a:rPr lang="fa-IR" dirty="0" smtClean="0">
                <a:cs typeface="B Nazanin" panose="00000400000000000000" pitchFamily="2" charset="-78"/>
              </a:rPr>
              <a:t>فریک </a:t>
            </a:r>
            <a:r>
              <a:rPr lang="fa-IR" dirty="0">
                <a:cs typeface="B Nazanin" panose="00000400000000000000" pitchFamily="2" charset="-78"/>
              </a:rPr>
              <a:t>کربوکسی مالتوز (</a:t>
            </a:r>
            <a:r>
              <a:rPr lang="en-US" dirty="0">
                <a:cs typeface="B Nazanin" panose="00000400000000000000" pitchFamily="2" charset="-78"/>
              </a:rPr>
              <a:t>FCM) </a:t>
            </a:r>
            <a:r>
              <a:rPr lang="fa-IR" dirty="0">
                <a:cs typeface="B Nazanin" panose="00000400000000000000" pitchFamily="2" charset="-78"/>
              </a:rPr>
              <a:t>به صورت دو تزریق ۷۵۰ میلی‌گرمی در روزهای مختلف تجویز می‌شود. علاوه بر این، نگرانی‌هایی در مورد هیپوفسفاتمی با </a:t>
            </a:r>
            <a:r>
              <a:rPr lang="en-US" dirty="0">
                <a:cs typeface="B Nazanin" panose="00000400000000000000" pitchFamily="2" charset="-78"/>
              </a:rPr>
              <a:t>FCM</a:t>
            </a:r>
            <a:r>
              <a:rPr lang="fa-IR" dirty="0">
                <a:cs typeface="B Nazanin" panose="00000400000000000000" pitchFamily="2" charset="-78"/>
              </a:rPr>
              <a:t> وجود دارد که ممکن است استفاده از آن را محدود کند. گزارش شده است که </a:t>
            </a:r>
            <a:r>
              <a:rPr lang="en-US" dirty="0">
                <a:cs typeface="B Nazanin" panose="00000400000000000000" pitchFamily="2" charset="-78"/>
              </a:rPr>
              <a:t>FCM</a:t>
            </a:r>
            <a:r>
              <a:rPr lang="fa-IR" dirty="0">
                <a:cs typeface="B Nazanin" panose="00000400000000000000" pitchFamily="2" charset="-78"/>
              </a:rPr>
              <a:t> باعث هیپوفسفاتمی در نیمی از بیماران می‌شود که اهمیت بالینی آن در دست بررسی است. هیپوفسفاتمی قابل توجه بالینی در زنان باردار گزارش نشده است.</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تجویز – آهن داخل وریدی در شرایط تحت نظارت و بدون پیش‌درمان تجویز می‌شود (ما استامینوفن یا دیفن هیدرامین را به عنوان پیش‌درمان تجویز نمی‌کنیم</a:t>
            </a:r>
            <a:r>
              <a:rPr lang="fa-IR" dirty="0" smtClean="0">
                <a:cs typeface="B Nazanin" panose="00000400000000000000" pitchFamily="2" charset="-78"/>
              </a:rPr>
              <a:t>).</a:t>
            </a:r>
            <a:r>
              <a:rPr lang="fa-IR" dirty="0">
                <a:cs typeface="B Nazanin" panose="00000400000000000000" pitchFamily="2" charset="-78"/>
              </a:rPr>
              <a:t> </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به بیماران منتخب با سابقه آرتریت التهابی یا </a:t>
            </a:r>
            <a:r>
              <a:rPr lang="en-US" dirty="0">
                <a:cs typeface="B Nazanin" panose="00000400000000000000" pitchFamily="2" charset="-78"/>
              </a:rPr>
              <a:t>IBD</a:t>
            </a:r>
            <a:r>
              <a:rPr lang="fa-IR" dirty="0">
                <a:cs typeface="B Nazanin" panose="00000400000000000000" pitchFamily="2" charset="-78"/>
              </a:rPr>
              <a:t> یا افرادی که به چندین دارو (بیش از یک) حساسیت دارند، ممکن است قبل از تزریق آهن، یک دوز گلوکوکورتیکوئید و یک مسدودکننده گیرنده هیستامین مانند رانیتیدین یا فاموتیدین تجویز شود تا احتمال واکنش‌های جزئی ناشی از تزریق که در ۱ تا ۳ درصد از تجویزها رخ می‌دهد، کاهش یابد.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18255035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982132"/>
            <a:ext cx="9601196" cy="4893736"/>
          </a:xfrm>
        </p:spPr>
        <p:txBody>
          <a:bodyPr>
            <a:normAutofit/>
          </a:bodyPr>
          <a:lstStyle/>
          <a:p>
            <a:pPr marL="0" indent="0" algn="r" rtl="1">
              <a:buNone/>
            </a:pPr>
            <a:r>
              <a:rPr lang="fa-IR" b="1" u="sng" dirty="0">
                <a:solidFill>
                  <a:srgbClr val="FF0000"/>
                </a:solidFill>
                <a:cs typeface="B Nazanin" panose="00000400000000000000" pitchFamily="2" charset="-78"/>
              </a:rPr>
              <a:t>ایمنی و اثربخشی </a:t>
            </a:r>
            <a:endParaRPr lang="en-US" b="1" u="sng" dirty="0">
              <a:solidFill>
                <a:srgbClr val="FF0000"/>
              </a:solidFill>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algn="r" rtl="1">
              <a:buFont typeface="Wingdings" panose="05000000000000000000" pitchFamily="2" charset="2"/>
              <a:buChar char="Ø"/>
            </a:pPr>
            <a:r>
              <a:rPr lang="fa-IR" dirty="0">
                <a:cs typeface="B Nazanin" panose="00000400000000000000" pitchFamily="2" charset="-78"/>
              </a:rPr>
              <a:t>همانطور که در بالا ذکر شد، ما معتقدیم که اکراه بسیاری از پزشکان برای استفاده از آهن داخل وریدی بر اساس تجربه با محصولی است که دیگر در دسترس نیست (دکستران آهن با وزن مولکولی بالا </a:t>
            </a:r>
            <a:r>
              <a:rPr lang="en-US" dirty="0">
                <a:cs typeface="B Nazanin" panose="00000400000000000000" pitchFamily="2" charset="-78"/>
              </a:rPr>
              <a:t>[HMW ID</a:t>
            </a:r>
            <a:r>
              <a:rPr lang="en-US" dirty="0" smtClean="0">
                <a:cs typeface="B Nazanin" panose="00000400000000000000" pitchFamily="2" charset="-78"/>
              </a:rPr>
              <a:t>]).</a:t>
            </a:r>
            <a:endParaRPr lang="en-US" dirty="0">
              <a:cs typeface="B Nazanin" panose="00000400000000000000" pitchFamily="2" charset="-78"/>
            </a:endParaRPr>
          </a:p>
          <a:p>
            <a:pPr algn="r" rtl="1">
              <a:buFont typeface="Wingdings" panose="05000000000000000000" pitchFamily="2" charset="2"/>
              <a:buChar char="Ø"/>
            </a:pPr>
            <a:r>
              <a:rPr lang="fa-IR" dirty="0">
                <a:cs typeface="B Nazanin" panose="00000400000000000000" pitchFamily="2" charset="-78"/>
              </a:rPr>
              <a:t>برخلاف افراد غیر باردار، که در آنها فریک کربوکسی مالتوز (</a:t>
            </a:r>
            <a:r>
              <a:rPr lang="en-US" dirty="0">
                <a:cs typeface="B Nazanin" panose="00000400000000000000" pitchFamily="2" charset="-78"/>
              </a:rPr>
              <a:t>FCM) </a:t>
            </a:r>
            <a:r>
              <a:rPr lang="fa-IR" dirty="0">
                <a:cs typeface="B Nazanin" panose="00000400000000000000" pitchFamily="2" charset="-78"/>
              </a:rPr>
              <a:t>حتی پس از یک دوز با میزان بالای هیپوفسفاتمی همراه است، در افراد باردار، به نظر نمی‌رسد </a:t>
            </a:r>
            <a:r>
              <a:rPr lang="en-US" dirty="0">
                <a:cs typeface="B Nazanin" panose="00000400000000000000" pitchFamily="2" charset="-78"/>
              </a:rPr>
              <a:t>FCM</a:t>
            </a:r>
            <a:r>
              <a:rPr lang="fa-IR" dirty="0">
                <a:cs typeface="B Nazanin" panose="00000400000000000000" pitchFamily="2" charset="-78"/>
              </a:rPr>
              <a:t> باعث هیپوفسفاتمی قابل توجهی شود</a:t>
            </a:r>
            <a:r>
              <a:rPr lang="fa-IR" dirty="0" smtClean="0">
                <a:cs typeface="B Nazanin" panose="00000400000000000000" pitchFamily="2" charset="-78"/>
              </a:rPr>
              <a:t>.</a:t>
            </a:r>
            <a:endParaRPr lang="en-US" dirty="0">
              <a:cs typeface="B Nazanin" panose="00000400000000000000" pitchFamily="2" charset="-78"/>
            </a:endParaRPr>
          </a:p>
          <a:p>
            <a:pPr algn="r" rtl="1">
              <a:buFont typeface="Wingdings" panose="05000000000000000000" pitchFamily="2" charset="2"/>
              <a:buChar char="Ø"/>
            </a:pPr>
            <a:r>
              <a:rPr lang="fa-IR" dirty="0">
                <a:cs typeface="B Nazanin" panose="00000400000000000000" pitchFamily="2" charset="-78"/>
              </a:rPr>
              <a:t>با این حال، ممکن است احتیاط در مورد </a:t>
            </a:r>
            <a:r>
              <a:rPr lang="en-US" dirty="0">
                <a:cs typeface="B Nazanin" panose="00000400000000000000" pitchFamily="2" charset="-78"/>
              </a:rPr>
              <a:t>FCM</a:t>
            </a:r>
            <a:r>
              <a:rPr lang="fa-IR" dirty="0">
                <a:cs typeface="B Nazanin" panose="00000400000000000000" pitchFamily="2" charset="-78"/>
              </a:rPr>
              <a:t> لازم باشد و به داده‌های بیشتری نیاز است.</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28488101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Titr" panose="00000700000000000000" pitchFamily="2" charset="-78"/>
              </a:rPr>
              <a:t>علل کم‌خونی</a:t>
            </a:r>
            <a:r>
              <a:rPr lang="en-US" dirty="0"/>
              <a:t/>
            </a:r>
            <a:br>
              <a:rPr lang="en-US" dirty="0"/>
            </a:br>
            <a:endParaRPr lang="en-US" dirty="0"/>
          </a:p>
        </p:txBody>
      </p:sp>
      <p:sp>
        <p:nvSpPr>
          <p:cNvPr id="3" name="Content Placeholder 2"/>
          <p:cNvSpPr>
            <a:spLocks noGrp="1"/>
          </p:cNvSpPr>
          <p:nvPr>
            <p:ph idx="1"/>
          </p:nvPr>
        </p:nvSpPr>
        <p:spPr/>
        <p:txBody>
          <a:bodyPr/>
          <a:lstStyle/>
          <a:p>
            <a:pPr marL="457200" indent="-457200" algn="r" rtl="1">
              <a:buFont typeface="+mj-lt"/>
              <a:buAutoNum type="arabicPeriod"/>
            </a:pPr>
            <a:r>
              <a:rPr lang="fa-IR" dirty="0">
                <a:cs typeface="B Nazanin" panose="00000400000000000000" pitchFamily="2" charset="-78"/>
              </a:rPr>
              <a:t>کم‌خونی فیزیولوژیکی بارداری </a:t>
            </a:r>
            <a:endParaRPr lang="en-US" dirty="0">
              <a:cs typeface="B Nazanin" panose="00000400000000000000" pitchFamily="2" charset="-78"/>
            </a:endParaRPr>
          </a:p>
          <a:p>
            <a:pPr marL="457200" indent="-457200" algn="r" rtl="1">
              <a:buFont typeface="+mj-lt"/>
              <a:buAutoNum type="arabicPeriod"/>
            </a:pPr>
            <a:r>
              <a:rPr lang="fa-IR" dirty="0">
                <a:cs typeface="B Nazanin" panose="00000400000000000000" pitchFamily="2" charset="-78"/>
              </a:rPr>
              <a:t>کمبود آهن</a:t>
            </a:r>
            <a:endParaRPr lang="en-US" dirty="0">
              <a:cs typeface="B Nazanin" panose="00000400000000000000" pitchFamily="2" charset="-78"/>
            </a:endParaRPr>
          </a:p>
          <a:p>
            <a:pPr marL="0" indent="0" rtl="1">
              <a:buNone/>
            </a:pPr>
            <a:r>
              <a:rPr lang="fa-IR" dirty="0">
                <a:solidFill>
                  <a:srgbClr val="FF0000"/>
                </a:solidFill>
                <a:cs typeface="B Nazanin" panose="00000400000000000000" pitchFamily="2" charset="-78"/>
              </a:rPr>
              <a:t>دو علت شایع کم‌خونی در دوران بارداری هستند.</a:t>
            </a:r>
            <a:endParaRPr lang="en-US" dirty="0">
              <a:solidFill>
                <a:srgbClr val="FF0000"/>
              </a:solidFill>
              <a:cs typeface="B Nazanin" panose="00000400000000000000" pitchFamily="2" charset="-78"/>
            </a:endParaRPr>
          </a:p>
          <a:p>
            <a:pPr algn="r"/>
            <a:endParaRPr lang="en-US" dirty="0">
              <a:cs typeface="B Nazanin" panose="00000400000000000000" pitchFamily="2" charset="-78"/>
            </a:endParaRPr>
          </a:p>
        </p:txBody>
      </p:sp>
    </p:spTree>
    <p:extLst>
      <p:ext uri="{BB962C8B-B14F-4D97-AF65-F5344CB8AC3E}">
        <p14:creationId xmlns:p14="http://schemas.microsoft.com/office/powerpoint/2010/main" val="21156541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609600"/>
            <a:ext cx="9601196" cy="5266268"/>
          </a:xfrm>
        </p:spPr>
        <p:txBody>
          <a:bodyPr>
            <a:normAutofit fontScale="85000" lnSpcReduction="10000"/>
          </a:bodyPr>
          <a:lstStyle/>
          <a:p>
            <a:pPr marL="0" indent="0" algn="r" rtl="1">
              <a:buNone/>
            </a:pPr>
            <a:r>
              <a:rPr lang="fa-IR" b="1" u="sng" dirty="0">
                <a:solidFill>
                  <a:srgbClr val="FF0000"/>
                </a:solidFill>
                <a:cs typeface="B Nazanin" panose="00000400000000000000" pitchFamily="2" charset="-78"/>
              </a:rPr>
              <a:t>ارزیابی پاسخ به درمان </a:t>
            </a:r>
            <a:r>
              <a:rPr lang="fa-IR" dirty="0">
                <a:cs typeface="B Nazanin" panose="00000400000000000000" pitchFamily="2" charset="-78"/>
              </a:rPr>
              <a:t> </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پاسخ مورد انتظار به جایگزینی آهن، بهبود تولید گلبول‌های قرمز خون است که معمولاً با رتیکولوسیتوز پس از تقریباً یک هفته، افزایش سطح هموگلوبین حداقل ۱ گرم در دسی‌لیتر ظرف دو تا سه هفته و افزایش فریتین سرم به محدوده طبیعی، معمولاً ظرف سه هفته، شروع می‌شود.</a:t>
            </a:r>
            <a:endParaRPr lang="en-US" dirty="0">
              <a:cs typeface="B Nazanin" panose="00000400000000000000" pitchFamily="2" charset="-78"/>
            </a:endParaRPr>
          </a:p>
          <a:p>
            <a:pPr algn="r" rtl="1">
              <a:buFont typeface="Wingdings" panose="05000000000000000000" pitchFamily="2" charset="2"/>
              <a:buChar char="q"/>
            </a:pP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پاسخ با تجویز خوراکی یا داخل وریدی مشابه است و بیشتر به زمان لازم برای ترکیب آهن در پیش‌سازهای گلبول قرمز و بلوغ آنها به گلبول‌های قرمز بالغ در گردش خون بستگی دارد.</a:t>
            </a:r>
            <a:endParaRPr lang="en-US" dirty="0">
              <a:cs typeface="B Nazanin" panose="00000400000000000000" pitchFamily="2" charset="-78"/>
            </a:endParaRPr>
          </a:p>
          <a:p>
            <a:pPr algn="r" rtl="1">
              <a:buFont typeface="Wingdings" panose="05000000000000000000" pitchFamily="2" charset="2"/>
              <a:buChar char="q"/>
            </a:pP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دلایل احتمالی عدم پاسخ شامل عدم پایبندی به درمان، کاهش جذب، خونریزی مداوم یا علت کم‌خونی غیر از کمبود آهن است.</a:t>
            </a:r>
            <a:endParaRPr lang="en-US" dirty="0">
              <a:cs typeface="B Nazanin" panose="00000400000000000000" pitchFamily="2" charset="-78"/>
            </a:endParaRPr>
          </a:p>
          <a:p>
            <a:pPr algn="r" rtl="1">
              <a:buFont typeface="Wingdings" panose="05000000000000000000" pitchFamily="2" charset="2"/>
              <a:buChar char="q"/>
            </a:pP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برای بیماران قبل از زایمان که آهن خوراکی دریافت می‌کنند، معمولاً سطح هموگلوبین و تعداد رتیکولوسیت‌ها را دو تا سه هفته پس از شروع درمان بررسی می‌کنیم و تحمل‌پذیری آهن خوراکی را بررسی می‌کنیم.</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9017965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1124607"/>
            <a:ext cx="9601196" cy="4751261"/>
          </a:xfrm>
        </p:spPr>
        <p:txBody>
          <a:bodyPr>
            <a:normAutofit fontScale="77500" lnSpcReduction="20000"/>
          </a:bodyPr>
          <a:lstStyle/>
          <a:p>
            <a:pPr marL="0" indent="0" algn="r" rtl="1">
              <a:buNone/>
            </a:pPr>
            <a:r>
              <a:rPr lang="fa-IR" dirty="0">
                <a:cs typeface="B Nazanin" panose="00000400000000000000" pitchFamily="2" charset="-78"/>
              </a:rPr>
              <a:t>اگر پاسخ مورد انتظار رخ داده باشد و آهن خوراکی به خوبی تحمل شود، در طول بارداری و پس از زایمان ادامه می‌یابد.</a:t>
            </a:r>
            <a:endParaRPr lang="en-US" dirty="0">
              <a:cs typeface="B Nazanin" panose="00000400000000000000" pitchFamily="2" charset="-78"/>
            </a:endParaRPr>
          </a:p>
          <a:p>
            <a:pPr marL="0" indent="0" algn="r" rtl="1">
              <a:buNone/>
            </a:pPr>
            <a:r>
              <a:rPr lang="fa-IR" dirty="0">
                <a:cs typeface="B Nazanin" panose="00000400000000000000" pitchFamily="2" charset="-78"/>
              </a:rPr>
              <a:t>گر آهن خوراکی به خوبی تحمل نشود و/یا افزایش مورد انتظار در سطح هموگلوبین رخ نداده باشد، گزینه‌ها شامل ایجاد تغییراتی برای بهبود تحمل (در صورت خفیف بودن کم‌خونی مناسب است) یا تغییر به آهن داخل وریدی از سه ماهه دوم است.</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برای بیمارانی که قبل از زایمان آهن داخل وریدی دریافت می‌کنند، معمولاً چهار تا هشت هفته پس از تجویز آهن، پارامترهای آهن را تکرار می‌کنیم. حداقل چهار هفته صبر می‌کنیم زیرا آهن داخل وریدی با اکثر سنجش‌های وضعیت آهن تداخل دارد.</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همانطور که در دستورالعمل بریتانیا در سال ۲۰۱۹ ذکر شده است، ممکن است منطقی باشد که افزایش سطح هموگلوبین را بدون بررسی مجدد پارامترهای آهن کنترل کنیم.</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همچنین بیماران در هفته‌های ۲۴ تا ۲۸ تحت آزمایش شمارش کامل خون (</a:t>
            </a:r>
            <a:r>
              <a:rPr lang="en-US" dirty="0">
                <a:cs typeface="B Nazanin" panose="00000400000000000000" pitchFamily="2" charset="-78"/>
              </a:rPr>
              <a:t>CBC) </a:t>
            </a:r>
            <a:r>
              <a:rPr lang="fa-IR" dirty="0">
                <a:cs typeface="B Nazanin" panose="00000400000000000000" pitchFamily="2" charset="-78"/>
              </a:rPr>
              <a:t>قرار می‌گیرند.</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هنگامی که هموگلوبین به محدوده طبیعی رسید، جایگزینی آهن خوراکی باید به مدت سه ماه و حداقل تا شش هفته پس از زایمان ادامه یابد.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25267841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88276" y="982132"/>
            <a:ext cx="10384221" cy="6101840"/>
          </a:xfrm>
        </p:spPr>
        <p:txBody>
          <a:bodyPr>
            <a:normAutofit fontScale="92500" lnSpcReduction="20000"/>
          </a:bodyPr>
          <a:lstStyle/>
          <a:p>
            <a:pPr marL="0" indent="0" algn="r" rtl="1">
              <a:buNone/>
            </a:pPr>
            <a:r>
              <a:rPr lang="fa-IR" b="1" u="sng" dirty="0">
                <a:solidFill>
                  <a:srgbClr val="FF0000"/>
                </a:solidFill>
                <a:cs typeface="B Nazanin" panose="00000400000000000000" pitchFamily="2" charset="-78"/>
              </a:rPr>
              <a:t>پس از زایمان</a:t>
            </a:r>
            <a:endParaRPr lang="en-US" b="1" u="sng" dirty="0">
              <a:solidFill>
                <a:srgbClr val="FF0000"/>
              </a:solidFill>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algn="r" rtl="1">
              <a:lnSpc>
                <a:spcPct val="160000"/>
              </a:lnSpc>
            </a:pPr>
            <a:r>
              <a:rPr lang="fa-IR" dirty="0">
                <a:cs typeface="B Nazanin" panose="00000400000000000000" pitchFamily="2" charset="-78"/>
              </a:rPr>
              <a:t>مدیریت پس از زایمان عمدتاً مبتنی بر نظر متخصصان و تجربه بالینی است؛ کارآزمایی‌های تصادفی بزرگ کمی برای هدایت غربالگری کم‌خونی یا کمبود آهن پس از زایمان وجود دارد.</a:t>
            </a:r>
            <a:endParaRPr lang="en-US" dirty="0">
              <a:cs typeface="B Nazanin" panose="00000400000000000000" pitchFamily="2" charset="-78"/>
            </a:endParaRPr>
          </a:p>
          <a:p>
            <a:pPr algn="r" rtl="1">
              <a:lnSpc>
                <a:spcPct val="160000"/>
              </a:lnSpc>
            </a:pPr>
            <a:r>
              <a:rPr lang="fa-IR" dirty="0" smtClean="0">
                <a:cs typeface="B Nazanin" panose="00000400000000000000" pitchFamily="2" charset="-78"/>
              </a:rPr>
              <a:t>انجام </a:t>
            </a:r>
            <a:r>
              <a:rPr lang="fa-IR" dirty="0">
                <a:cs typeface="B Nazanin" panose="00000400000000000000" pitchFamily="2" charset="-78"/>
              </a:rPr>
              <a:t>شمارش کامل خون (</a:t>
            </a:r>
            <a:r>
              <a:rPr lang="en-US" dirty="0">
                <a:cs typeface="B Nazanin" panose="00000400000000000000" pitchFamily="2" charset="-78"/>
              </a:rPr>
              <a:t>CBC) </a:t>
            </a:r>
            <a:r>
              <a:rPr lang="fa-IR" dirty="0">
                <a:cs typeface="B Nazanin" panose="00000400000000000000" pitchFamily="2" charset="-78"/>
              </a:rPr>
              <a:t>یا سطح فریتین در ویزیت چهار تا شش هفته پس از زایمان، روش معمول نیست، اما ممکن است شرایطی وجود داشته باشد که در آن یکی یا هر دو آزمایش مناسب باشند.</a:t>
            </a:r>
            <a:endParaRPr lang="en-US" dirty="0">
              <a:cs typeface="B Nazanin" panose="00000400000000000000" pitchFamily="2" charset="-78"/>
            </a:endParaRPr>
          </a:p>
          <a:p>
            <a:pPr algn="r" rtl="1">
              <a:lnSpc>
                <a:spcPct val="160000"/>
              </a:lnSpc>
            </a:pPr>
            <a:r>
              <a:rPr lang="fa-IR" dirty="0" smtClean="0">
                <a:cs typeface="B Nazanin" panose="00000400000000000000" pitchFamily="2" charset="-78"/>
              </a:rPr>
              <a:t>تأمین </a:t>
            </a:r>
            <a:r>
              <a:rPr lang="fa-IR" dirty="0">
                <a:cs typeface="B Nazanin" panose="00000400000000000000" pitchFamily="2" charset="-78"/>
              </a:rPr>
              <a:t>آهن چه از طریق خوراکی و چه از طریق وریدی مؤثر است، به طوری که آهن وریدی (به صورت تزریق دوز کامل در یک ساعت تجویز می‌شود) غلظت هموگلوبین بالاتری را پس از زایمان در مقایسه با آهن خوراکی ایجاد می‌کند. در یک کارآزمایی تصادفی کوچک (40 بیمار)، آهن وریدی و خوراکی هر دو هموگلوبین و فریتین پس از زایمان را افزایش دادند. بهبود در شش هفته در گروه وریدی بیشتر بود.</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12448561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152" y="567559"/>
            <a:ext cx="10920248" cy="5633544"/>
          </a:xfrm>
        </p:spPr>
      </p:pic>
    </p:spTree>
    <p:extLst>
      <p:ext uri="{BB962C8B-B14F-4D97-AF65-F5344CB8AC3E}">
        <p14:creationId xmlns:p14="http://schemas.microsoft.com/office/powerpoint/2010/main" val="777560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672661"/>
            <a:ext cx="9601196" cy="6684579"/>
          </a:xfrm>
        </p:spPr>
        <p:txBody>
          <a:bodyPr/>
          <a:lstStyle/>
          <a:p>
            <a:pPr algn="r" rtl="1">
              <a:lnSpc>
                <a:spcPct val="150000"/>
              </a:lnSpc>
            </a:pPr>
            <a:r>
              <a:rPr lang="fa-IR" dirty="0">
                <a:cs typeface="B Nazanin" panose="00000400000000000000" pitchFamily="2" charset="-78"/>
              </a:rPr>
              <a:t>مطالعاتی که شیوع کم‌خونی پس از زایمان را ارزیابی می‌کنند، نشان داده‌اند که این بیماری شایع است (محدوده، 22 تا 29 درصد؛ در برخی از جمعیت‌ها، مانند افرادی که زایمان با ابزار، برداشتن دستی جفت یا پارگی واژن درجه سوم یا چهارم دارند، تا 35 تا 60 درصد). اگر کم‌خونی ناشی از رقیق شدن خون به دلیل فیزیولوژی بارداری یا از دست دادن خون بدون کمبود آهن باشد، احتمالاً ظرف چند هفته برطرف می‌شود.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ما به اکثر افراد توصیه می‌کنیم که مصرف ویتامین و/یا مکمل آهن دوران بارداری خود را به مدت شش تا هشت هفته پس از زایمان ادامه دهند تا ذخایر آهن پس از از دست دادن خون پس از زایمان افزایش یابد.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7894786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777766"/>
            <a:ext cx="9601196" cy="5098102"/>
          </a:xfrm>
        </p:spPr>
        <p:txBody>
          <a:bodyPr>
            <a:normAutofit fontScale="85000" lnSpcReduction="20000"/>
          </a:bodyPr>
          <a:lstStyle/>
          <a:p>
            <a:pPr algn="r" rtl="1">
              <a:buFont typeface="Wingdings" panose="05000000000000000000" pitchFamily="2" charset="2"/>
              <a:buChar char="q"/>
            </a:pPr>
            <a:endParaRPr lang="en-US" dirty="0"/>
          </a:p>
          <a:p>
            <a:pPr algn="r" rtl="1">
              <a:buFont typeface="Wingdings" panose="05000000000000000000" pitchFamily="2" charset="2"/>
              <a:buChar char="q"/>
            </a:pPr>
            <a:r>
              <a:rPr lang="fa-IR" dirty="0" smtClean="0">
                <a:cs typeface="B Nazanin" panose="00000400000000000000" pitchFamily="2" charset="-78"/>
              </a:rPr>
              <a:t>آزمایش </a:t>
            </a:r>
            <a:r>
              <a:rPr lang="fa-IR" dirty="0">
                <a:cs typeface="B Nazanin" panose="00000400000000000000" pitchFamily="2" charset="-78"/>
              </a:rPr>
              <a:t>روتین برای کم‌خونی پس از زایمان پیشنهاد شده است زیرا کم‌خونی شایع است و کمبود آهن (شایع‌ترین علت) به راحتی قابل درمان است.</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به نظر منطقی می‌رسد که فرد پس از بارداری باید سرشار از آهن باشد تا در آینده به کم‌خونی فقر آهن مبتلا نشود. با این حال، داده‌ها یا دستورالعمل‌های با کیفیت بالا در این مورد وجود ندارد.</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پس از ترخیص از بیمارستان پس از زایمان، ممکن است بر اساس علائمی مانند خستگی، خلق افسرده یا عدم تحمل ورزش، به کم‌خونی مشکوک شد، اگرچه این علائم ممکن است علل دیگری مرتبط با زایمان و/یا مراقبت از نوزاد داشته باشند</a:t>
            </a:r>
            <a:r>
              <a:rPr lang="fa-IR" dirty="0" smtClean="0">
                <a:cs typeface="B Nazanin" panose="00000400000000000000" pitchFamily="2" charset="-78"/>
              </a:rPr>
              <a:t>.</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همچنین ممکن است به دلیل کم‌خونی اصلاح نشده در دوران قبل از زایمان، از دست دادن خون قابل توجه در حین زایمان (مثلاً بیش از ۵۰۰ میلی‌لیتر)، رنگ‌پریدگی یا نفاس مداوم (خونریزی واژینال پس از زایمان) به کم‌خونی مشکوک شد.</a:t>
            </a:r>
            <a:endParaRPr lang="en-US" dirty="0">
              <a:cs typeface="B Nazanin" panose="00000400000000000000" pitchFamily="2" charset="-78"/>
            </a:endParaRPr>
          </a:p>
          <a:p>
            <a:pPr algn="r" rtl="1">
              <a:buFont typeface="Wingdings" panose="05000000000000000000" pitchFamily="2" charset="2"/>
              <a:buChar char="q"/>
            </a:pPr>
            <a:r>
              <a:rPr lang="fa-IR" dirty="0" smtClean="0">
                <a:cs typeface="B Nazanin" panose="00000400000000000000" pitchFamily="2" charset="-78"/>
              </a:rPr>
              <a:t>آزمایش‌های </a:t>
            </a:r>
            <a:r>
              <a:rPr lang="fa-IR" dirty="0">
                <a:cs typeface="B Nazanin" panose="00000400000000000000" pitchFamily="2" charset="-78"/>
              </a:rPr>
              <a:t>آزمایشگاهی مانند </a:t>
            </a:r>
            <a:r>
              <a:rPr lang="en-US" dirty="0">
                <a:cs typeface="B Nazanin" panose="00000400000000000000" pitchFamily="2" charset="-78"/>
              </a:rPr>
              <a:t>CBC</a:t>
            </a:r>
            <a:r>
              <a:rPr lang="fa-IR" dirty="0">
                <a:cs typeface="B Nazanin" panose="00000400000000000000" pitchFamily="2" charset="-78"/>
              </a:rPr>
              <a:t> برای ارزیابی کم‌خونی به صورت موردی انجام می‌شود.</a:t>
            </a:r>
            <a:endParaRPr lang="en-US" dirty="0">
              <a:cs typeface="B Nazanin" panose="00000400000000000000" pitchFamily="2" charset="-78"/>
            </a:endParaRPr>
          </a:p>
          <a:p>
            <a:pPr algn="r" rtl="1">
              <a:buFont typeface="Wingdings" panose="05000000000000000000" pitchFamily="2" charset="2"/>
              <a:buChar char="q"/>
            </a:pPr>
            <a:r>
              <a:rPr lang="fa-IR" dirty="0" smtClean="0">
                <a:cs typeface="B Nazanin" panose="00000400000000000000" pitchFamily="2" charset="-78"/>
              </a:rPr>
              <a:t>در </a:t>
            </a:r>
            <a:r>
              <a:rPr lang="fa-IR" dirty="0">
                <a:cs typeface="B Nazanin" panose="00000400000000000000" pitchFamily="2" charset="-78"/>
              </a:rPr>
              <a:t>صورت وجود کم‌خونی، بسته به سابقه بیمار، شاخص‌های گلبول قرمز (</a:t>
            </a:r>
            <a:r>
              <a:rPr lang="en-US" dirty="0">
                <a:cs typeface="B Nazanin" panose="00000400000000000000" pitchFamily="2" charset="-78"/>
              </a:rPr>
              <a:t>RBC) </a:t>
            </a:r>
            <a:r>
              <a:rPr lang="fa-IR" dirty="0">
                <a:cs typeface="B Nazanin" panose="00000400000000000000" pitchFamily="2" charset="-78"/>
              </a:rPr>
              <a:t>و سایر یافته‌های </a:t>
            </a:r>
            <a:r>
              <a:rPr lang="en-US" dirty="0">
                <a:cs typeface="B Nazanin" panose="00000400000000000000" pitchFamily="2" charset="-78"/>
              </a:rPr>
              <a:t>CBC</a:t>
            </a:r>
            <a:r>
              <a:rPr lang="fa-IR" dirty="0">
                <a:cs typeface="B Nazanin" panose="00000400000000000000" pitchFamily="2" charset="-78"/>
              </a:rPr>
              <a:t>، باید با آزمایش کمبود آهن و/یا سایر علل، بیشتر ارزیابی شود.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31274759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861848"/>
            <a:ext cx="9601196" cy="5014020"/>
          </a:xfrm>
        </p:spPr>
        <p:txBody>
          <a:bodyPr>
            <a:normAutofit fontScale="70000" lnSpcReduction="20000"/>
          </a:bodyPr>
          <a:lstStyle/>
          <a:p>
            <a:pPr marL="0" indent="0" algn="r" rtl="1">
              <a:buNone/>
            </a:pPr>
            <a:r>
              <a:rPr lang="fa-IR" dirty="0" smtClean="0">
                <a:cs typeface="B Nazanin" panose="00000400000000000000" pitchFamily="2" charset="-78"/>
              </a:rPr>
              <a:t>کسانی </a:t>
            </a:r>
            <a:r>
              <a:rPr lang="fa-IR" dirty="0">
                <a:cs typeface="B Nazanin" panose="00000400000000000000" pitchFamily="2" charset="-78"/>
              </a:rPr>
              <a:t>که پس از زایمان دچار کم‌خونی فقر آهن می‌شوند، با آهن درمان می‌شوند. انتخاب محصول آهن، روش مصرف و دوز مصرفی مانند دوره قبل از زایمان است.</a:t>
            </a:r>
            <a:endParaRPr lang="en-US" dirty="0">
              <a:cs typeface="B Nazanin" panose="00000400000000000000" pitchFamily="2" charset="-78"/>
            </a:endParaRPr>
          </a:p>
          <a:p>
            <a:pPr marL="0" indent="0" algn="r" rtl="1">
              <a:buNone/>
            </a:pPr>
            <a:r>
              <a:rPr lang="fa-IR" dirty="0">
                <a:cs typeface="B Nazanin" panose="00000400000000000000" pitchFamily="2" charset="-78"/>
              </a:rPr>
              <a:t>برای افرادی که به دلیل کم‌خونی پس از زایمان، درمان با آهن را قبل از ترخیص از بیمارستان شروع می‌کنند، منطقی است که سطح فریتین و درصد اشباع ترانسفرین (</a:t>
            </a:r>
            <a:r>
              <a:rPr lang="en-US" dirty="0">
                <a:cs typeface="B Nazanin" panose="00000400000000000000" pitchFamily="2" charset="-78"/>
              </a:rPr>
              <a:t>TSAT) </a:t>
            </a:r>
            <a:r>
              <a:rPr lang="fa-IR" dirty="0">
                <a:cs typeface="B Nazanin" panose="00000400000000000000" pitchFamily="2" charset="-78"/>
              </a:rPr>
              <a:t>را پس از دو تا سه هفته بررسی کنند تا تأیید شود که درمان موفقیت‌آمیز بوده و ذخایر آهن دوباره پر شده است.</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این کار ممکن است در ویزیت پس از زایمان یا ویزیت مراقبت‌های اولیه انجام شود. با آهن داخل وریدی، فریتین سرم تقریباً چهار هفته غیرطبیعی خواهد بود و آزمایش فریتین باید به مدت چهار هفته به تعویق بیفتد.</a:t>
            </a:r>
            <a:endParaRPr lang="en-US" dirty="0">
              <a:cs typeface="B Nazanin" panose="00000400000000000000" pitchFamily="2" charset="-78"/>
            </a:endParaRPr>
          </a:p>
          <a:p>
            <a:pPr marL="0" indent="0" algn="r" rtl="1">
              <a:buNone/>
            </a:pPr>
            <a:r>
              <a:rPr lang="fa-IR" dirty="0">
                <a:cs typeface="B Nazanin" panose="00000400000000000000" pitchFamily="2" charset="-78"/>
              </a:rPr>
              <a:t>گر سطح فریتین پس از درمان همچنان پایین باشد، باید علل احتمالی ارزیابی شوند.</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این علل ممکن است شامل عدم پایبندی به درمان، کاهش جذب یا خونریزی مداوم باشد. رویکرد اصلاح کمبود مداوم به علت آن بستگی دارد.</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smtClean="0">
                <a:cs typeface="B Nazanin" panose="00000400000000000000" pitchFamily="2" charset="-78"/>
              </a:rPr>
              <a:t>افرادی </a:t>
            </a:r>
            <a:r>
              <a:rPr lang="fa-IR" dirty="0">
                <a:cs typeface="B Nazanin" panose="00000400000000000000" pitchFamily="2" charset="-78"/>
              </a:rPr>
              <a:t>که کم‌خونی مداوم و بدون دلیل دارند باید از نظر کمبود آهن و/یا سایر علل کم‌خونی مجدداً ارزیابی شوند.</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ارزیابی بر اساس ویژگی‌های کم‌خونی (مثلاً شاخص‌های </a:t>
            </a:r>
            <a:r>
              <a:rPr lang="en-US" dirty="0">
                <a:cs typeface="B Nazanin" panose="00000400000000000000" pitchFamily="2" charset="-78"/>
              </a:rPr>
              <a:t>RBC</a:t>
            </a:r>
            <a:r>
              <a:rPr lang="fa-IR" dirty="0">
                <a:cs typeface="B Nazanin" panose="00000400000000000000" pitchFamily="2" charset="-78"/>
              </a:rPr>
              <a:t>، تعداد رتیکولوسیت‌ها) و وضعیت بالینی بیمار (مثلاً خونریزی، رژیم غذایی، وجود سایر بیماری‌های مزمن) تعیین می‌شود.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13185067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15006" y="472966"/>
            <a:ext cx="11172497" cy="5812220"/>
          </a:xfrm>
          <a:prstGeom prst="rect">
            <a:avLst/>
          </a:prstGeom>
        </p:spPr>
      </p:pic>
    </p:spTree>
    <p:extLst>
      <p:ext uri="{BB962C8B-B14F-4D97-AF65-F5344CB8AC3E}">
        <p14:creationId xmlns:p14="http://schemas.microsoft.com/office/powerpoint/2010/main" val="20822678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6538" y="683172"/>
            <a:ext cx="10972800" cy="5580994"/>
          </a:xfrm>
          <a:prstGeom prst="rect">
            <a:avLst/>
          </a:prstGeom>
        </p:spPr>
      </p:pic>
    </p:spTree>
    <p:extLst>
      <p:ext uri="{BB962C8B-B14F-4D97-AF65-F5344CB8AC3E}">
        <p14:creationId xmlns:p14="http://schemas.microsoft.com/office/powerpoint/2010/main" val="2894448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Titr" panose="00000700000000000000" pitchFamily="2" charset="-78"/>
              </a:rPr>
              <a:t>کم‌خونی فیزیولوژیکی بارداری </a:t>
            </a:r>
            <a:r>
              <a:rPr lang="en-US" dirty="0">
                <a:cs typeface="B Nazanin" panose="00000400000000000000" pitchFamily="2" charset="-78"/>
              </a:rPr>
              <a:t/>
            </a:r>
            <a:br>
              <a:rPr lang="en-US" dirty="0">
                <a:cs typeface="B Nazanin" panose="00000400000000000000" pitchFamily="2" charset="-78"/>
              </a:rPr>
            </a:br>
            <a:endParaRPr lang="en-US" dirty="0"/>
          </a:p>
        </p:txBody>
      </p:sp>
      <p:sp>
        <p:nvSpPr>
          <p:cNvPr id="3" name="Content Placeholder 2"/>
          <p:cNvSpPr>
            <a:spLocks noGrp="1"/>
          </p:cNvSpPr>
          <p:nvPr>
            <p:ph idx="1"/>
          </p:nvPr>
        </p:nvSpPr>
        <p:spPr/>
        <p:txBody>
          <a:bodyPr>
            <a:normAutofit fontScale="92500" lnSpcReduction="10000"/>
          </a:bodyPr>
          <a:lstStyle/>
          <a:p>
            <a:pPr algn="r" rtl="1">
              <a:buFont typeface="Wingdings" panose="05000000000000000000" pitchFamily="2" charset="2"/>
              <a:buChar char="q"/>
            </a:pPr>
            <a:r>
              <a:rPr lang="fa-IR" dirty="0">
                <a:cs typeface="B Nazanin" panose="00000400000000000000" pitchFamily="2" charset="-78"/>
              </a:rPr>
              <a:t>تغییرات فیزیولوژیکی در دوران بارداری منجر به کم‌خونی رقیق‌سازی می‌شود، علی‌رغم افزایش کلی توده گلبول‌های قرمز خون (</a:t>
            </a:r>
            <a:r>
              <a:rPr lang="en-US" dirty="0">
                <a:cs typeface="B Nazanin" panose="00000400000000000000" pitchFamily="2" charset="-78"/>
              </a:rPr>
              <a:t>RBC). </a:t>
            </a:r>
            <a:r>
              <a:rPr lang="fa-IR" dirty="0">
                <a:cs typeface="B Nazanin" panose="00000400000000000000" pitchFamily="2" charset="-78"/>
              </a:rPr>
              <a:t>حجم پلاسما در هفته‌های 6 تا 12 بارداری 10 تا 15 درصد افزایش می‌یابد، تا هفته‌های 30 تا 34 به سرعت افزایش می‌یابد و سپس تا زمان زایمان ثابت می‌ماند یا کمی کاهش می‌یابد</a:t>
            </a:r>
            <a:r>
              <a:rPr lang="fa-IR" dirty="0" smtClean="0">
                <a:cs typeface="B Nazanin" panose="00000400000000000000" pitchFamily="2" charset="-78"/>
              </a:rPr>
              <a:t>.</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افزایش کل حجم پلاسما در زمان زایمان به طور متوسط 1100 تا 1600 میلی‌لیتر است و منجر به حجم کل پلاسما 4700 تا 5200 میلی‌لیتر می‌شود که 40 تا 50 درصد بیشتر از قبل از بارداری است</a:t>
            </a:r>
            <a:r>
              <a:rPr lang="fa-IR" dirty="0" smtClean="0">
                <a:cs typeface="B Nazanin" panose="00000400000000000000" pitchFamily="2" charset="-78"/>
              </a:rPr>
              <a:t>.</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حجم گلبول‌های قرمز نیز افزایش می‌یابد، اما به میزان کمتری (تقریباً 15 تا 25 درصد</a:t>
            </a:r>
            <a:r>
              <a:rPr lang="fa-IR" dirty="0" smtClean="0">
                <a:cs typeface="B Nazanin" panose="00000400000000000000" pitchFamily="2" charset="-78"/>
              </a:rPr>
              <a:t>).</a:t>
            </a:r>
            <a:r>
              <a:rPr lang="fa-IR" dirty="0">
                <a:cs typeface="B Nazanin" panose="00000400000000000000" pitchFamily="2" charset="-78"/>
              </a:rPr>
              <a:t> </a:t>
            </a:r>
            <a:endParaRPr lang="en-US"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معمولاً این تغییرات منجر به کم‌خونی خفیف (هموگلوبین ۱۰ تا ۱۱ گرم در دسی‌لیتر) می‌شوند، اما هیچ مقدار هموگلوبین خاصی وجود ندارد که بتوان از آن برای تشخیص کم‌خونی فیزیولوژیک ناشی از رقت از سایر علل کم‌خونی استفاده کرد.</a:t>
            </a:r>
            <a:endParaRPr lang="en-US" dirty="0">
              <a:cs typeface="B Nazanin" panose="00000400000000000000" pitchFamily="2" charset="-78"/>
            </a:endParaRPr>
          </a:p>
          <a:p>
            <a:pPr algn="r" rtl="1">
              <a:buFont typeface="Wingdings" panose="05000000000000000000" pitchFamily="2" charset="2"/>
              <a:buChar char="q"/>
            </a:pPr>
            <a:endParaRPr lang="en-US" dirty="0">
              <a:cs typeface="B Nazanin" panose="00000400000000000000" pitchFamily="2" charset="-78"/>
            </a:endParaRPr>
          </a:p>
        </p:txBody>
      </p:sp>
    </p:spTree>
    <p:extLst>
      <p:ext uri="{BB962C8B-B14F-4D97-AF65-F5344CB8AC3E}">
        <p14:creationId xmlns:p14="http://schemas.microsoft.com/office/powerpoint/2010/main" val="49683628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کمبود آهن </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a:lnSpc>
                <a:spcPct val="150000"/>
              </a:lnSpc>
            </a:pPr>
            <a:r>
              <a:rPr lang="fa-IR" dirty="0" smtClean="0">
                <a:cs typeface="B Nazanin" panose="00000400000000000000" pitchFamily="2" charset="-78"/>
              </a:rPr>
              <a:t>کم‌خونی </a:t>
            </a:r>
            <a:r>
              <a:rPr lang="fa-IR" dirty="0">
                <a:cs typeface="B Nazanin" panose="00000400000000000000" pitchFamily="2" charset="-78"/>
              </a:rPr>
              <a:t>فیزیولوژیک شایع‌ترین علت کم‌خونی در دوران بارداری است، اما کمبود آهن شایع‌ترین علت پاتولوژیک کم‌خونی در دوران بارداری است</a:t>
            </a:r>
            <a:r>
              <a:rPr lang="fa-IR" dirty="0" smtClean="0">
                <a:cs typeface="B Nazanin" panose="00000400000000000000" pitchFamily="2" charset="-78"/>
              </a:rPr>
              <a:t>.</a:t>
            </a:r>
          </a:p>
          <a:p>
            <a:pPr algn="r" rtl="1">
              <a:lnSpc>
                <a:spcPct val="150000"/>
              </a:lnSpc>
            </a:pPr>
            <a:r>
              <a:rPr lang="fa-IR" dirty="0">
                <a:cs typeface="B Nazanin" panose="00000400000000000000" pitchFamily="2" charset="-78"/>
              </a:rPr>
              <a:t>کمبود آهن در زنان در سن باروری بسیار رایج است و در برخی مطالعات بیش از 50 درصد را تحت تأثیر قرار می‌دهد، حتی اگر هرگز باردار نشده باشند.</a:t>
            </a:r>
            <a:endParaRPr lang="en-US" dirty="0">
              <a:cs typeface="B Nazanin" panose="00000400000000000000" pitchFamily="2" charset="-78"/>
            </a:endParaRPr>
          </a:p>
          <a:p>
            <a:pPr algn="r" rtl="1">
              <a:lnSpc>
                <a:spcPct val="150000"/>
              </a:lnSpc>
            </a:pPr>
            <a:r>
              <a:rPr lang="fa-IR" dirty="0">
                <a:cs typeface="B Nazanin" panose="00000400000000000000" pitchFamily="2" charset="-78"/>
              </a:rPr>
              <a:t>شیوع کمبود آهن در دوران بارداری بسته به سن بارداری و حد آستانه فریتین مورد استفاده برای ارزیابی کمبود آهن، به همان اندازه یا بیشتر است.</a:t>
            </a:r>
            <a:endParaRPr lang="en-US" dirty="0">
              <a:cs typeface="B Nazanin" panose="00000400000000000000" pitchFamily="2" charset="-78"/>
            </a:endParaRPr>
          </a:p>
          <a:p>
            <a:pPr algn="r" rtl="1"/>
            <a:endParaRPr lang="en-US"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4138514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100" dirty="0">
                <a:cs typeface="B Titr" panose="00000700000000000000" pitchFamily="2" charset="-78"/>
              </a:rPr>
              <a:t>عوامل متعددی در کمبود آهن در این جمعیت نقش دارند:</a:t>
            </a:r>
            <a:r>
              <a:rPr lang="en-US" dirty="0"/>
              <a:t/>
            </a:r>
            <a:br>
              <a:rPr lang="en-US" dirty="0"/>
            </a:br>
            <a:endParaRPr lang="en-US" dirty="0"/>
          </a:p>
        </p:txBody>
      </p:sp>
      <p:sp>
        <p:nvSpPr>
          <p:cNvPr id="3" name="Content Placeholder 2"/>
          <p:cNvSpPr>
            <a:spLocks noGrp="1"/>
          </p:cNvSpPr>
          <p:nvPr>
            <p:ph idx="1"/>
          </p:nvPr>
        </p:nvSpPr>
        <p:spPr/>
        <p:txBody>
          <a:bodyPr/>
          <a:lstStyle/>
          <a:p>
            <a:pPr marL="0" indent="0" algn="r" rtl="1">
              <a:buNone/>
            </a:pPr>
            <a:r>
              <a:rPr lang="fa-IR" dirty="0">
                <a:cs typeface="B Nazanin" panose="00000400000000000000" pitchFamily="2" charset="-78"/>
              </a:rPr>
              <a:t>●افراد در برخی از نقاط جهان، به ویژه در مناطق با منابع محدود، ممکن است آهن غذایی کافی نداشته باشند.</a:t>
            </a:r>
            <a:endParaRPr lang="en-US" dirty="0">
              <a:cs typeface="B Nazanin" panose="00000400000000000000" pitchFamily="2" charset="-78"/>
            </a:endParaRPr>
          </a:p>
          <a:p>
            <a:pPr marL="0" indent="0" algn="r" rtl="1">
              <a:buNone/>
            </a:pPr>
            <a:r>
              <a:rPr lang="fa-IR" dirty="0">
                <a:cs typeface="B Nazanin" panose="00000400000000000000" pitchFamily="2" charset="-78"/>
              </a:rPr>
              <a:t> </a:t>
            </a:r>
            <a:endParaRPr lang="en-US" dirty="0">
              <a:cs typeface="B Nazanin" panose="00000400000000000000" pitchFamily="2" charset="-78"/>
            </a:endParaRPr>
          </a:p>
          <a:p>
            <a:pPr marL="0" indent="0" algn="r" rtl="1">
              <a:buNone/>
            </a:pPr>
            <a:r>
              <a:rPr lang="fa-IR" dirty="0">
                <a:cs typeface="B Nazanin" panose="00000400000000000000" pitchFamily="2" charset="-78"/>
              </a:rPr>
              <a:t>●از دست دادن خون در بارداری‌های قبلی و/یا قاعدگی، و همچنین فاصله کوتاه بین بارداری‌ها، ممکن است منجر به کمبود آهن یا ذخایر مرزی آهن شود.</a:t>
            </a:r>
            <a:endParaRPr lang="en-US" dirty="0">
              <a:cs typeface="B Nazanin" panose="00000400000000000000" pitchFamily="2" charset="-78"/>
            </a:endParaRPr>
          </a:p>
          <a:p>
            <a:pPr marL="0" indent="0" algn="l" rtl="1">
              <a:buNone/>
            </a:pPr>
            <a:endParaRPr lang="en-US" dirty="0">
              <a:cs typeface="B Nazanin" panose="00000400000000000000" pitchFamily="2" charset="-78"/>
            </a:endParaRPr>
          </a:p>
        </p:txBody>
      </p:sp>
    </p:spTree>
    <p:extLst>
      <p:ext uri="{BB962C8B-B14F-4D97-AF65-F5344CB8AC3E}">
        <p14:creationId xmlns:p14="http://schemas.microsoft.com/office/powerpoint/2010/main" val="77787412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134</TotalTime>
  <Words>3418</Words>
  <Application>Microsoft Office PowerPoint</Application>
  <PresentationFormat>Widescreen</PresentationFormat>
  <Paragraphs>243</Paragraphs>
  <Slides>57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B Mitra</vt:lpstr>
      <vt:lpstr>B Nazanin</vt:lpstr>
      <vt:lpstr>B Titr</vt:lpstr>
      <vt:lpstr>Calibri</vt:lpstr>
      <vt:lpstr>Garamond</vt:lpstr>
      <vt:lpstr>inherit</vt:lpstr>
      <vt:lpstr>Times New Roman</vt:lpstr>
      <vt:lpstr>Wingdings</vt:lpstr>
      <vt:lpstr>Organic</vt:lpstr>
      <vt:lpstr>PowerPoint Presentation</vt:lpstr>
      <vt:lpstr>آنمی در بارداری </vt:lpstr>
      <vt:lpstr>تعریف آنمی در بارداری </vt:lpstr>
      <vt:lpstr>PowerPoint Presentation</vt:lpstr>
      <vt:lpstr>علل کم‌خونی </vt:lpstr>
      <vt:lpstr>PowerPoint Presentation</vt:lpstr>
      <vt:lpstr>کم‌خونی فیزیولوژیکی بارداری  </vt:lpstr>
      <vt:lpstr>کمبود آهن </vt:lpstr>
      <vt:lpstr>عوامل متعددی در کمبود آهن در این جمعیت نقش دارند: </vt:lpstr>
      <vt:lpstr>PowerPoint Presentation</vt:lpstr>
      <vt:lpstr>PowerPoint Presentation</vt:lpstr>
      <vt:lpstr>PowerPoint Presentation</vt:lpstr>
      <vt:lpstr>سایر علل کم‌خونی علاوه بر کم‌خونی فیزیولوژیکی و کمبود آهن، در دوران بارداری بسیار کمتر رایج هستند.</vt:lpstr>
      <vt:lpstr>PowerPoint Presentation</vt:lpstr>
      <vt:lpstr>PowerPoint Presentation</vt:lpstr>
      <vt:lpstr>PowerPoint Presentation</vt:lpstr>
      <vt:lpstr>PowerPoint Presentation</vt:lpstr>
      <vt:lpstr>9)کم‌خونی همولیتیک خودایمنی </vt:lpstr>
      <vt:lpstr>PowerPoint Presentation</vt:lpstr>
      <vt:lpstr>PowerPoint Presentation</vt:lpstr>
      <vt:lpstr>افراد مبتلا به کم‌خونی باید از نظر علت ارزیابی شوند. از بین علل احتمالی، کمبود آهن شایع‌ترین علت است. </vt:lpstr>
      <vt:lpstr>PowerPoint Presentation</vt:lpstr>
      <vt:lpstr>PowerPoint Presentation</vt:lpstr>
      <vt:lpstr>افرادی که در معرض خطر بالا نیستند</vt:lpstr>
      <vt:lpstr>شواهد پشتیبان برای خطر کمبود آهن و توصیه‌های دیگران </vt:lpstr>
      <vt:lpstr>PowerPoint Presentation</vt:lpstr>
      <vt:lpstr>PowerPoint Presentation</vt:lpstr>
      <vt:lpstr>نحوه غربالگری کمبود آهن </vt:lpstr>
      <vt:lpstr> در مطالعه‌ای روی بیش از ۱۸ میلیون بارداری، میزان قابل توجهی از کم‌خونی مادر با خطرات بالاتر موارد زیر مرتبط بود: </vt:lpstr>
      <vt:lpstr>ارزیابی کم‌خونی </vt:lpstr>
      <vt:lpstr> </vt:lpstr>
      <vt:lpstr>PowerPoint Presentation</vt:lpstr>
      <vt:lpstr>PowerPoint Presentation</vt:lpstr>
      <vt:lpstr>PowerPoint Presentation</vt:lpstr>
      <vt:lpstr>PowerPoint Presentation</vt:lpstr>
      <vt:lpstr>مدیریت</vt:lpstr>
      <vt:lpstr>PowerPoint Presentation</vt:lpstr>
      <vt:lpstr>درمان کمبود آهن </vt:lpstr>
      <vt:lpstr>PowerPoint Presentation</vt:lpstr>
      <vt:lpstr>PowerPoint Presentation</vt:lpstr>
      <vt:lpstr>PowerPoint Presentation</vt:lpstr>
      <vt:lpstr>PowerPoint Presentation</vt:lpstr>
      <vt:lpstr>PowerPoint Presentation</vt:lpstr>
      <vt:lpstr>PowerPoint Presentation</vt:lpstr>
      <vt:lpstr>فرآورده‌های آهن وریدی (استفاده در بزرگسالان)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same-mama</dc:creator>
  <cp:lastModifiedBy>same-mama</cp:lastModifiedBy>
  <cp:revision>29</cp:revision>
  <dcterms:created xsi:type="dcterms:W3CDTF">2025-08-17T06:52:42Z</dcterms:created>
  <dcterms:modified xsi:type="dcterms:W3CDTF">2025-08-18T04:47:46Z</dcterms:modified>
</cp:coreProperties>
</file>