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4"/>
  </p:notesMasterIdLst>
  <p:sldIdLst>
    <p:sldId id="277" r:id="rId2"/>
    <p:sldId id="256" r:id="rId3"/>
    <p:sldId id="257" r:id="rId4"/>
    <p:sldId id="259" r:id="rId5"/>
    <p:sldId id="278" r:id="rId6"/>
    <p:sldId id="274" r:id="rId7"/>
    <p:sldId id="279" r:id="rId8"/>
    <p:sldId id="264" r:id="rId9"/>
    <p:sldId id="261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5" r:id="rId18"/>
    <p:sldId id="270" r:id="rId19"/>
    <p:sldId id="271" r:id="rId20"/>
    <p:sldId id="276" r:id="rId21"/>
    <p:sldId id="272" r:id="rId22"/>
    <p:sldId id="273" r:id="rId2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42FA54-BFB0-460A-BFA3-18C023698D6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80E8FBD-8BE1-4E9F-8E64-920D9552C1A9}">
      <dgm:prSet custT="1"/>
      <dgm:spPr>
        <a:solidFill>
          <a:srgbClr val="FFFF00"/>
        </a:solidFill>
        <a:ln>
          <a:solidFill>
            <a:srgbClr val="FFFF00"/>
          </a:solidFill>
        </a:ln>
      </dgm:spPr>
      <dgm:t>
        <a:bodyPr/>
        <a:lstStyle/>
        <a:p>
          <a:pPr algn="ctr" rtl="0"/>
          <a:r>
            <a:rPr lang="en-US" sz="3200" dirty="0" smtClean="0">
              <a:solidFill>
                <a:srgbClr val="FF0000"/>
              </a:solidFill>
            </a:rPr>
            <a:t>Health Preservation</a:t>
          </a:r>
          <a:endParaRPr lang="fa-IR" sz="3200" strike="noStrike" cap="small" baseline="-25000" dirty="0" smtClean="0">
            <a:solidFill>
              <a:srgbClr val="FF0000"/>
            </a:solidFill>
          </a:endParaRPr>
        </a:p>
      </dgm:t>
    </dgm:pt>
    <dgm:pt modelId="{2095DAF5-3470-4DBD-97B2-C96BF21CFBFA}" type="parTrans" cxnId="{E4D1E253-6614-4070-A8E3-FDFF0DABA36B}">
      <dgm:prSet/>
      <dgm:spPr/>
      <dgm:t>
        <a:bodyPr/>
        <a:lstStyle/>
        <a:p>
          <a:pPr rtl="1"/>
          <a:endParaRPr lang="fa-IR"/>
        </a:p>
      </dgm:t>
    </dgm:pt>
    <dgm:pt modelId="{53D71721-5C69-49A3-8F95-76FACF76BD8F}" type="sibTrans" cxnId="{E4D1E253-6614-4070-A8E3-FDFF0DABA36B}">
      <dgm:prSet/>
      <dgm:spPr/>
      <dgm:t>
        <a:bodyPr/>
        <a:lstStyle/>
        <a:p>
          <a:pPr rtl="1"/>
          <a:endParaRPr lang="fa-IR"/>
        </a:p>
      </dgm:t>
    </dgm:pt>
    <dgm:pt modelId="{3FC4B161-382E-4597-B805-B707FE48A7EC}">
      <dgm:prSet custT="1"/>
      <dgm:spPr>
        <a:solidFill>
          <a:srgbClr val="FFFF00"/>
        </a:solidFill>
      </dgm:spPr>
      <dgm:t>
        <a:bodyPr/>
        <a:lstStyle/>
        <a:p>
          <a:pPr rtl="1"/>
          <a:r>
            <a:rPr lang="en-US" sz="3200" dirty="0" smtClean="0">
              <a:solidFill>
                <a:srgbClr val="FF0000"/>
              </a:solidFill>
            </a:rPr>
            <a:t>Disease prevention </a:t>
          </a:r>
          <a:endParaRPr lang="fa-IR" sz="3200" dirty="0" smtClean="0">
            <a:solidFill>
              <a:srgbClr val="FF0000"/>
            </a:solidFill>
          </a:endParaRPr>
        </a:p>
      </dgm:t>
    </dgm:pt>
    <dgm:pt modelId="{04AC673B-C35D-4EF7-A385-AC8671D89F7F}" type="parTrans" cxnId="{76391B96-A354-486A-A630-5ADEC54C705F}">
      <dgm:prSet/>
      <dgm:spPr/>
      <dgm:t>
        <a:bodyPr/>
        <a:lstStyle/>
        <a:p>
          <a:pPr rtl="1"/>
          <a:endParaRPr lang="fa-IR"/>
        </a:p>
      </dgm:t>
    </dgm:pt>
    <dgm:pt modelId="{82760949-AF85-4A79-B1D1-86DB89BE6898}" type="sibTrans" cxnId="{76391B96-A354-486A-A630-5ADEC54C705F}">
      <dgm:prSet/>
      <dgm:spPr/>
      <dgm:t>
        <a:bodyPr/>
        <a:lstStyle/>
        <a:p>
          <a:pPr rtl="1"/>
          <a:endParaRPr lang="fa-IR"/>
        </a:p>
      </dgm:t>
    </dgm:pt>
    <dgm:pt modelId="{8F8A9B36-8F90-49C7-8C2C-EEC2A6330361}">
      <dgm:prSet custT="1"/>
      <dgm:spPr>
        <a:solidFill>
          <a:srgbClr val="FFFF00"/>
        </a:solidFill>
        <a:ln>
          <a:solidFill>
            <a:srgbClr val="FFFF00"/>
          </a:solidFill>
        </a:ln>
      </dgm:spPr>
      <dgm:t>
        <a:bodyPr/>
        <a:lstStyle/>
        <a:p>
          <a:pPr rtl="1"/>
          <a:r>
            <a:rPr lang="fa-IR" sz="2000" dirty="0" smtClean="0"/>
            <a:t> </a:t>
          </a:r>
          <a:r>
            <a:rPr lang="en-US" sz="3200" dirty="0" smtClean="0">
              <a:solidFill>
                <a:srgbClr val="FF0000"/>
              </a:solidFill>
            </a:rPr>
            <a:t>Health education</a:t>
          </a:r>
          <a:endParaRPr lang="fa-IR" sz="3200" dirty="0">
            <a:solidFill>
              <a:srgbClr val="FF0000"/>
            </a:solidFill>
          </a:endParaRPr>
        </a:p>
      </dgm:t>
    </dgm:pt>
    <dgm:pt modelId="{5460F2A3-1B22-4943-A35A-001A3942A554}" type="parTrans" cxnId="{CF06D944-2097-4285-98E0-9C7A68C9A653}">
      <dgm:prSet/>
      <dgm:spPr/>
      <dgm:t>
        <a:bodyPr/>
        <a:lstStyle/>
        <a:p>
          <a:pPr rtl="1"/>
          <a:endParaRPr lang="fa-IR"/>
        </a:p>
      </dgm:t>
    </dgm:pt>
    <dgm:pt modelId="{DA8E4254-9640-420E-B529-9888C3305500}" type="sibTrans" cxnId="{CF06D944-2097-4285-98E0-9C7A68C9A653}">
      <dgm:prSet/>
      <dgm:spPr/>
      <dgm:t>
        <a:bodyPr/>
        <a:lstStyle/>
        <a:p>
          <a:pPr rtl="1"/>
          <a:endParaRPr lang="fa-IR"/>
        </a:p>
      </dgm:t>
    </dgm:pt>
    <dgm:pt modelId="{9DBC2E03-5D4D-45B9-82ED-A4BA110CC1F8}" type="pres">
      <dgm:prSet presAssocID="{5F42FA54-BFB0-460A-BFA3-18C023698D65}" presName="linearFlow" presStyleCnt="0">
        <dgm:presLayoutVars>
          <dgm:resizeHandles val="exact"/>
        </dgm:presLayoutVars>
      </dgm:prSet>
      <dgm:spPr/>
    </dgm:pt>
    <dgm:pt modelId="{ABF0EFF5-7AEF-47E0-8640-B3B4E58419C6}" type="pres">
      <dgm:prSet presAssocID="{3FC4B161-382E-4597-B805-B707FE48A7EC}" presName="node" presStyleLbl="node1" presStyleIdx="0" presStyleCnt="3" custScaleX="56902" custLinFactY="200000" custLinFactNeighborX="-57411" custLinFactNeighborY="20972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D212540A-C733-471B-9F82-9EB96E92E376}" type="pres">
      <dgm:prSet presAssocID="{82760949-AF85-4A79-B1D1-86DB89BE6898}" presName="sibTrans" presStyleLbl="sibTrans2D1" presStyleIdx="0" presStyleCnt="2" custLinFactNeighborX="-16248" custLinFactNeighborY="27184"/>
      <dgm:spPr/>
      <dgm:t>
        <a:bodyPr/>
        <a:lstStyle/>
        <a:p>
          <a:pPr rtl="1"/>
          <a:endParaRPr lang="fa-IR"/>
        </a:p>
      </dgm:t>
    </dgm:pt>
    <dgm:pt modelId="{896CB8BC-DE34-4A19-8741-2B674843222B}" type="pres">
      <dgm:prSet presAssocID="{82760949-AF85-4A79-B1D1-86DB89BE6898}" presName="connectorText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B0CB68E4-69CC-4438-90FA-607B02CBCB99}" type="pres">
      <dgm:prSet presAssocID="{8F8A9B36-8F90-49C7-8C2C-EEC2A6330361}" presName="node" presStyleLbl="node1" presStyleIdx="1" presStyleCnt="3" custFlipHor="1" custScaleX="47485" custLinFactY="97766" custLinFactNeighborX="71448" custLinFactNeighborY="100000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5AB6C9B-A979-4D78-91DD-8ECB310C88FF}" type="pres">
      <dgm:prSet presAssocID="{DA8E4254-9640-420E-B529-9888C3305500}" presName="sibTrans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08F4EBFE-4BBD-41E8-80C2-F8FD27A023F4}" type="pres">
      <dgm:prSet presAssocID="{DA8E4254-9640-420E-B529-9888C3305500}" presName="connectorText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9D440177-B4FA-4E4D-8349-DA7BF928F9D0}" type="pres">
      <dgm:prSet presAssocID="{080E8FBD-8BE1-4E9F-8E64-920D9552C1A9}" presName="node" presStyleLbl="node1" presStyleIdx="2" presStyleCnt="3" custScaleX="63176" custLinFactNeighborX="9722" custLinFactNeighborY="-4467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3B1B969B-F5E7-4A18-A9EB-161B14D97462}" type="presOf" srcId="{82760949-AF85-4A79-B1D1-86DB89BE6898}" destId="{896CB8BC-DE34-4A19-8741-2B674843222B}" srcOrd="1" destOrd="0" presId="urn:microsoft.com/office/officeart/2005/8/layout/process2"/>
    <dgm:cxn modelId="{792BAE53-821B-483D-AAFA-ADB239471742}" type="presOf" srcId="{3FC4B161-382E-4597-B805-B707FE48A7EC}" destId="{ABF0EFF5-7AEF-47E0-8640-B3B4E58419C6}" srcOrd="0" destOrd="0" presId="urn:microsoft.com/office/officeart/2005/8/layout/process2"/>
    <dgm:cxn modelId="{47E9D77C-A5FE-4293-8599-EB9AB9D6B7F1}" type="presOf" srcId="{080E8FBD-8BE1-4E9F-8E64-920D9552C1A9}" destId="{9D440177-B4FA-4E4D-8349-DA7BF928F9D0}" srcOrd="0" destOrd="0" presId="urn:microsoft.com/office/officeart/2005/8/layout/process2"/>
    <dgm:cxn modelId="{E4D1E253-6614-4070-A8E3-FDFF0DABA36B}" srcId="{5F42FA54-BFB0-460A-BFA3-18C023698D65}" destId="{080E8FBD-8BE1-4E9F-8E64-920D9552C1A9}" srcOrd="2" destOrd="0" parTransId="{2095DAF5-3470-4DBD-97B2-C96BF21CFBFA}" sibTransId="{53D71721-5C69-49A3-8F95-76FACF76BD8F}"/>
    <dgm:cxn modelId="{CF06D944-2097-4285-98E0-9C7A68C9A653}" srcId="{5F42FA54-BFB0-460A-BFA3-18C023698D65}" destId="{8F8A9B36-8F90-49C7-8C2C-EEC2A6330361}" srcOrd="1" destOrd="0" parTransId="{5460F2A3-1B22-4943-A35A-001A3942A554}" sibTransId="{DA8E4254-9640-420E-B529-9888C3305500}"/>
    <dgm:cxn modelId="{76391B96-A354-486A-A630-5ADEC54C705F}" srcId="{5F42FA54-BFB0-460A-BFA3-18C023698D65}" destId="{3FC4B161-382E-4597-B805-B707FE48A7EC}" srcOrd="0" destOrd="0" parTransId="{04AC673B-C35D-4EF7-A385-AC8671D89F7F}" sibTransId="{82760949-AF85-4A79-B1D1-86DB89BE6898}"/>
    <dgm:cxn modelId="{A8894FD6-A0AD-46B1-BAA1-B2D8D8FD53F4}" type="presOf" srcId="{5F42FA54-BFB0-460A-BFA3-18C023698D65}" destId="{9DBC2E03-5D4D-45B9-82ED-A4BA110CC1F8}" srcOrd="0" destOrd="0" presId="urn:microsoft.com/office/officeart/2005/8/layout/process2"/>
    <dgm:cxn modelId="{C4B2014C-BA69-4689-83A2-4361D7BCB63B}" type="presOf" srcId="{82760949-AF85-4A79-B1D1-86DB89BE6898}" destId="{D212540A-C733-471B-9F82-9EB96E92E376}" srcOrd="0" destOrd="0" presId="urn:microsoft.com/office/officeart/2005/8/layout/process2"/>
    <dgm:cxn modelId="{0EA8613C-104C-439E-913B-D65A30B6EC75}" type="presOf" srcId="{8F8A9B36-8F90-49C7-8C2C-EEC2A6330361}" destId="{B0CB68E4-69CC-4438-90FA-607B02CBCB99}" srcOrd="0" destOrd="0" presId="urn:microsoft.com/office/officeart/2005/8/layout/process2"/>
    <dgm:cxn modelId="{2AB0958D-2DE1-4320-B324-4896097231F7}" type="presOf" srcId="{DA8E4254-9640-420E-B529-9888C3305500}" destId="{65AB6C9B-A979-4D78-91DD-8ECB310C88FF}" srcOrd="0" destOrd="0" presId="urn:microsoft.com/office/officeart/2005/8/layout/process2"/>
    <dgm:cxn modelId="{D54EBBD8-3795-468B-8AAA-E67D0BED7099}" type="presOf" srcId="{DA8E4254-9640-420E-B529-9888C3305500}" destId="{08F4EBFE-4BBD-41E8-80C2-F8FD27A023F4}" srcOrd="1" destOrd="0" presId="urn:microsoft.com/office/officeart/2005/8/layout/process2"/>
    <dgm:cxn modelId="{3F0AE5ED-5AC7-4909-BE0F-C37CD8FC7B9B}" type="presParOf" srcId="{9DBC2E03-5D4D-45B9-82ED-A4BA110CC1F8}" destId="{ABF0EFF5-7AEF-47E0-8640-B3B4E58419C6}" srcOrd="0" destOrd="0" presId="urn:microsoft.com/office/officeart/2005/8/layout/process2"/>
    <dgm:cxn modelId="{A03D5BCD-E2DF-4B47-B028-F512FAEF9EC4}" type="presParOf" srcId="{9DBC2E03-5D4D-45B9-82ED-A4BA110CC1F8}" destId="{D212540A-C733-471B-9F82-9EB96E92E376}" srcOrd="1" destOrd="0" presId="urn:microsoft.com/office/officeart/2005/8/layout/process2"/>
    <dgm:cxn modelId="{6BCB34B6-C4A8-4FCD-912F-42861C3DA88C}" type="presParOf" srcId="{D212540A-C733-471B-9F82-9EB96E92E376}" destId="{896CB8BC-DE34-4A19-8741-2B674843222B}" srcOrd="0" destOrd="0" presId="urn:microsoft.com/office/officeart/2005/8/layout/process2"/>
    <dgm:cxn modelId="{C0D96913-FFB7-4A8A-9C94-913353045A5E}" type="presParOf" srcId="{9DBC2E03-5D4D-45B9-82ED-A4BA110CC1F8}" destId="{B0CB68E4-69CC-4438-90FA-607B02CBCB99}" srcOrd="2" destOrd="0" presId="urn:microsoft.com/office/officeart/2005/8/layout/process2"/>
    <dgm:cxn modelId="{4E447F45-74C8-4CCD-9228-8EE33A0587C1}" type="presParOf" srcId="{9DBC2E03-5D4D-45B9-82ED-A4BA110CC1F8}" destId="{65AB6C9B-A979-4D78-91DD-8ECB310C88FF}" srcOrd="3" destOrd="0" presId="urn:microsoft.com/office/officeart/2005/8/layout/process2"/>
    <dgm:cxn modelId="{D6BEC8FD-2D52-4692-93C7-46C841E06962}" type="presParOf" srcId="{65AB6C9B-A979-4D78-91DD-8ECB310C88FF}" destId="{08F4EBFE-4BBD-41E8-80C2-F8FD27A023F4}" srcOrd="0" destOrd="0" presId="urn:microsoft.com/office/officeart/2005/8/layout/process2"/>
    <dgm:cxn modelId="{83412848-FFD2-4A6F-B488-7B6AC995C31E}" type="presParOf" srcId="{9DBC2E03-5D4D-45B9-82ED-A4BA110CC1F8}" destId="{9D440177-B4FA-4E4D-8349-DA7BF928F9D0}" srcOrd="4" destOrd="0" presId="urn:microsoft.com/office/officeart/2005/8/layout/process2"/>
  </dgm:cxnLst>
  <dgm:bg>
    <a:effectLst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C8D73B9-82EA-487C-BB37-D57C90C7640D}" type="datetimeFigureOut">
              <a:rPr lang="fa-IR" smtClean="0"/>
              <a:t>1442/12/12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998C500-4BC3-41C6-9079-08A713D49BB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7850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94B566-652E-46D9-BBC2-AB9D00B0CAF8}" type="slidenum">
              <a:rPr lang="fa-IR" smtClean="0"/>
              <a:pPr>
                <a:defRPr/>
              </a:pPr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39680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98C500-4BC3-41C6-9079-08A713D49BB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52288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B6452D-365F-424C-9060-B7AF81A529FF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CC172-894C-47BF-8923-FDCC4E3B53D1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96072-F466-4929-9FDE-7AFF7B8EB86B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D4F23-C818-4331-A71F-C0CA66A38838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33287-4360-4B0D-AC9A-8129215EDADE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94E84-FA03-46CA-A899-2AC94D85DE63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A674-2C53-42F8-9E26-49FC508C022B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F716-9B40-4527-9119-D5812545434C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AEABB-BB04-4340-AC5C-586C9B6EC167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069FE19-581E-4BD2-95DC-4EEBBAF7D445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C6C3E91-6688-457F-A2F6-D64DBBCF92C0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33C17A4-11F0-462B-B741-5B5B17E57E9C}" type="datetime8">
              <a:rPr lang="fa-IR" smtClean="0"/>
              <a:t>21/ژوئيه/21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C00B7C-C4BB-4A07-BDD9-8161CA3E19D3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3d_PersianGraphic102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 descr="2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362200"/>
            <a:ext cx="3455987" cy="301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57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a-IR" sz="2800" dirty="0" smtClean="0">
                <a:latin typeface="Calibri"/>
                <a:ea typeface="Calibri"/>
                <a:cs typeface="B Nazanin" panose="00000400000000000000" pitchFamily="2" charset="-78"/>
              </a:rPr>
              <a:t>تناسب فرهنگی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a-IR" sz="2800" dirty="0" smtClean="0">
                <a:latin typeface="Calibri"/>
                <a:ea typeface="Calibri"/>
                <a:cs typeface="B Nazanin" panose="00000400000000000000" pitchFamily="2" charset="-78"/>
              </a:rPr>
              <a:t> </a:t>
            </a:r>
            <a:r>
              <a:rPr lang="fa-IR" sz="2800" dirty="0">
                <a:latin typeface="Calibri"/>
                <a:ea typeface="Calibri"/>
                <a:cs typeface="B Nazanin" panose="00000400000000000000" pitchFamily="2" charset="-78"/>
              </a:rPr>
              <a:t>روش های افزایش </a:t>
            </a:r>
            <a:r>
              <a:rPr lang="fa-IR" sz="2800" dirty="0" smtClean="0">
                <a:latin typeface="Calibri"/>
                <a:ea typeface="Calibri"/>
                <a:cs typeface="B Nazanin" panose="00000400000000000000" pitchFamily="2" charset="-78"/>
              </a:rPr>
              <a:t>آگاهی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a-IR" sz="2800" dirty="0" smtClean="0">
                <a:latin typeface="Calibri"/>
                <a:ea typeface="Calibri"/>
                <a:cs typeface="B Nazanin" panose="00000400000000000000" pitchFamily="2" charset="-78"/>
              </a:rPr>
              <a:t>روش </a:t>
            </a:r>
            <a:r>
              <a:rPr lang="fa-IR" sz="2800" dirty="0">
                <a:latin typeface="Calibri"/>
                <a:ea typeface="Calibri"/>
                <a:cs typeface="B Nazanin" panose="00000400000000000000" pitchFamily="2" charset="-78"/>
              </a:rPr>
              <a:t>های تغییر نفوذ </a:t>
            </a:r>
            <a:r>
              <a:rPr lang="fa-IR" sz="2800" dirty="0" smtClean="0">
                <a:latin typeface="Calibri"/>
                <a:ea typeface="Calibri"/>
                <a:cs typeface="B Nazanin" panose="00000400000000000000" pitchFamily="2" charset="-78"/>
              </a:rPr>
              <a:t>اجتماعی</a:t>
            </a:r>
          </a:p>
          <a:p>
            <a:pPr algn="justLow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fa-IR" sz="2800" dirty="0" smtClean="0">
                <a:latin typeface="Calibri"/>
                <a:ea typeface="Calibri"/>
                <a:cs typeface="B Nazanin" panose="00000400000000000000" pitchFamily="2" charset="-78"/>
              </a:rPr>
              <a:t>منابع </a:t>
            </a:r>
            <a:r>
              <a:rPr lang="fa-IR" sz="2800" dirty="0">
                <a:latin typeface="Calibri"/>
                <a:ea typeface="Calibri"/>
                <a:cs typeface="B Nazanin" panose="00000400000000000000" pitchFamily="2" charset="-78"/>
              </a:rPr>
              <a:t>استراتژیک و فعالیت </a:t>
            </a:r>
            <a:r>
              <a:rPr lang="fa-IR" sz="2800" dirty="0" smtClean="0">
                <a:latin typeface="Calibri"/>
                <a:ea typeface="Calibri"/>
                <a:cs typeface="B Nazanin" panose="00000400000000000000" pitchFamily="2" charset="-78"/>
              </a:rPr>
              <a:t>ها</a:t>
            </a:r>
            <a:endParaRPr lang="en-US" sz="2800" dirty="0">
              <a:effectLst/>
              <a:latin typeface="Calibri"/>
              <a:ea typeface="Calibri"/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9728" lvl="0" algn="r">
              <a:lnSpc>
                <a:spcPct val="115000"/>
              </a:lnSpc>
              <a:spcBef>
                <a:spcPts val="400"/>
              </a:spcBef>
              <a:spcAft>
                <a:spcPts val="1000"/>
              </a:spcAft>
            </a:pPr>
            <a:r>
              <a:rPr lang="fa-IR" sz="2800" b="0" dirty="0" smtClean="0">
                <a:solidFill>
                  <a:prstClr val="black"/>
                </a:solidFill>
                <a:effectLst/>
                <a:latin typeface="Calibri"/>
                <a:ea typeface="Calibri"/>
                <a:cs typeface="B Titr" panose="00000700000000000000" pitchFamily="2" charset="-78"/>
              </a:rPr>
              <a:t/>
            </a:r>
            <a:br>
              <a:rPr lang="fa-IR" sz="2800" b="0" dirty="0" smtClean="0">
                <a:solidFill>
                  <a:prstClr val="black"/>
                </a:solidFill>
                <a:effectLst/>
                <a:latin typeface="Calibri"/>
                <a:ea typeface="Calibri"/>
                <a:cs typeface="B Titr" panose="00000700000000000000" pitchFamily="2" charset="-78"/>
              </a:rPr>
            </a:br>
            <a:r>
              <a:rPr lang="fa-IR" sz="2800" b="0" dirty="0">
                <a:solidFill>
                  <a:prstClr val="black"/>
                </a:solidFill>
                <a:effectLst/>
                <a:latin typeface="Calibri"/>
                <a:ea typeface="Calibri"/>
                <a:cs typeface="B Titr" panose="00000700000000000000" pitchFamily="2" charset="-78"/>
              </a:rPr>
              <a:t/>
            </a:r>
            <a:br>
              <a:rPr lang="fa-IR" sz="2800" b="0" dirty="0">
                <a:solidFill>
                  <a:prstClr val="black"/>
                </a:solidFill>
                <a:effectLst/>
                <a:latin typeface="Calibri"/>
                <a:ea typeface="Calibri"/>
                <a:cs typeface="B Titr" panose="00000700000000000000" pitchFamily="2" charset="-78"/>
              </a:rPr>
            </a:br>
            <a:r>
              <a:rPr lang="fa-IR" sz="2800" b="0" dirty="0" smtClean="0">
                <a:solidFill>
                  <a:prstClr val="black"/>
                </a:solidFill>
                <a:effectLst/>
                <a:latin typeface="Calibri"/>
                <a:ea typeface="Calibri"/>
                <a:cs typeface="B Titr" panose="00000700000000000000" pitchFamily="2" charset="-78"/>
              </a:rPr>
              <a:t>در طراحی  مداخله توجه به موارد زیر مهم می باشد: </a:t>
            </a:r>
            <a:r>
              <a:rPr lang="fa-IR" sz="2800" b="0" dirty="0">
                <a:solidFill>
                  <a:prstClr val="black"/>
                </a:solidFill>
                <a:effectLst/>
                <a:latin typeface="Calibri"/>
                <a:ea typeface="Calibri"/>
                <a:cs typeface="B Nazanin" panose="00000400000000000000" pitchFamily="2" charset="-78"/>
              </a:rPr>
              <a:t/>
            </a:r>
            <a:br>
              <a:rPr lang="fa-IR" sz="2800" b="0" dirty="0">
                <a:solidFill>
                  <a:prstClr val="black"/>
                </a:solidFill>
                <a:effectLst/>
                <a:latin typeface="Calibri"/>
                <a:ea typeface="Calibri"/>
                <a:cs typeface="B Nazanin" panose="00000400000000000000" pitchFamily="2" charset="-78"/>
              </a:rPr>
            </a:b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213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lvl="0" indent="-457200" algn="justLow">
              <a:lnSpc>
                <a:spcPct val="115000"/>
              </a:lnSpc>
              <a:buClr>
                <a:schemeClr val="accent4">
                  <a:lumMod val="75000"/>
                </a:schemeClr>
              </a:buClr>
              <a:buSzPct val="71000"/>
              <a:buFont typeface="+mj-lt"/>
              <a:buAutoNum type="arabicPeriod"/>
            </a:pPr>
            <a:r>
              <a:rPr lang="fa-IR" sz="2000" dirty="0" smtClean="0">
                <a:latin typeface="Calibri"/>
                <a:ea typeface="Calibri"/>
                <a:cs typeface="B Nazanin" panose="00000400000000000000" pitchFamily="2" charset="-78"/>
              </a:rPr>
              <a:t>    </a:t>
            </a:r>
            <a:r>
              <a:rPr lang="fa-IR" sz="2400" dirty="0" smtClean="0">
                <a:latin typeface="Calibri"/>
                <a:ea typeface="Calibri"/>
                <a:cs typeface="B Nazanin" panose="00000400000000000000" pitchFamily="2" charset="-78"/>
              </a:rPr>
              <a:t>نیازسنجی </a:t>
            </a: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و تعیین اولویت های سلامت</a:t>
            </a:r>
            <a:endParaRPr lang="en-US" sz="2400" dirty="0">
              <a:latin typeface="Calibri"/>
              <a:ea typeface="Calibri"/>
              <a:cs typeface="B Nazanin" panose="00000400000000000000" pitchFamily="2" charset="-78"/>
            </a:endParaRPr>
          </a:p>
          <a:p>
            <a:pPr marL="658368" indent="-457200" algn="justLow">
              <a:lnSpc>
                <a:spcPct val="115000"/>
              </a:lnSpc>
              <a:buClr>
                <a:schemeClr val="accent4">
                  <a:lumMod val="75000"/>
                </a:schemeClr>
              </a:buClr>
              <a:buSzPct val="710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 </a:t>
            </a:r>
            <a:r>
              <a:rPr lang="fa-IR" sz="2400" dirty="0" smtClean="0">
                <a:latin typeface="Calibri"/>
                <a:ea typeface="Calibri"/>
                <a:cs typeface="B Nazanin" panose="00000400000000000000" pitchFamily="2" charset="-78"/>
              </a:rPr>
              <a:t>بیان </a:t>
            </a: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مسئله، ارزیابی وضعیت موجود و شاخص ها</a:t>
            </a:r>
            <a:endParaRPr lang="en-US" sz="2400" dirty="0">
              <a:latin typeface="Calibri"/>
              <a:ea typeface="Calibri"/>
              <a:cs typeface="B Nazanin" panose="00000400000000000000" pitchFamily="2" charset="-78"/>
            </a:endParaRPr>
          </a:p>
          <a:p>
            <a:pPr marL="658368" indent="-457200" algn="justLow">
              <a:lnSpc>
                <a:spcPct val="115000"/>
              </a:lnSpc>
              <a:buClr>
                <a:schemeClr val="accent4">
                  <a:lumMod val="75000"/>
                </a:schemeClr>
              </a:buClr>
              <a:buSzPct val="710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 </a:t>
            </a:r>
            <a:r>
              <a:rPr lang="fa-IR" sz="2400" dirty="0" smtClean="0">
                <a:latin typeface="Calibri"/>
                <a:ea typeface="Calibri"/>
                <a:cs typeface="B Nazanin" panose="00000400000000000000" pitchFamily="2" charset="-78"/>
              </a:rPr>
              <a:t>تحلیل </a:t>
            </a: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مشکل ( علل رفتاری و غیر رفتاری)</a:t>
            </a:r>
            <a:endParaRPr lang="en-US" sz="2400" dirty="0">
              <a:latin typeface="Calibri"/>
              <a:ea typeface="Calibri"/>
              <a:cs typeface="B Nazanin" panose="00000400000000000000" pitchFamily="2" charset="-78"/>
            </a:endParaRPr>
          </a:p>
          <a:p>
            <a:pPr marL="658368" indent="-457200" algn="justLow">
              <a:lnSpc>
                <a:spcPct val="115000"/>
              </a:lnSpc>
              <a:buClr>
                <a:schemeClr val="accent4">
                  <a:lumMod val="75000"/>
                </a:schemeClr>
              </a:buClr>
              <a:buSzPct val="71000"/>
              <a:buFont typeface="+mj-lt"/>
              <a:buAutoNum type="arabicPeriod"/>
            </a:pPr>
            <a:r>
              <a:rPr lang="en-US" sz="2400" dirty="0">
                <a:latin typeface="Calibri"/>
                <a:ea typeface="Calibri"/>
                <a:cs typeface="B Nazanin" panose="00000400000000000000" pitchFamily="2" charset="-78"/>
              </a:rPr>
              <a:t> </a:t>
            </a:r>
            <a:r>
              <a:rPr lang="fa-IR" sz="2400" dirty="0" smtClean="0">
                <a:latin typeface="Calibri"/>
                <a:ea typeface="Calibri"/>
                <a:cs typeface="B Nazanin" panose="00000400000000000000" pitchFamily="2" charset="-78"/>
              </a:rPr>
              <a:t>تدوین </a:t>
            </a: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اهداف کلی و اهداف اختصاصی </a:t>
            </a:r>
            <a:endParaRPr lang="en-US" sz="2400" dirty="0">
              <a:latin typeface="Calibri"/>
              <a:ea typeface="Calibri"/>
              <a:cs typeface="B Nazanin" panose="00000400000000000000" pitchFamily="2" charset="-78"/>
            </a:endParaRPr>
          </a:p>
          <a:p>
            <a:pPr marL="658368" indent="-457200" algn="justLow">
              <a:lnSpc>
                <a:spcPct val="115000"/>
              </a:lnSpc>
              <a:buClr>
                <a:schemeClr val="accent4">
                  <a:lumMod val="75000"/>
                </a:schemeClr>
              </a:buClr>
              <a:buSzPct val="710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 </a:t>
            </a:r>
            <a:r>
              <a:rPr lang="fa-IR" sz="2400" dirty="0" smtClean="0">
                <a:latin typeface="Calibri"/>
                <a:ea typeface="Calibri"/>
                <a:cs typeface="B Nazanin" panose="00000400000000000000" pitchFamily="2" charset="-78"/>
              </a:rPr>
              <a:t>تعیین </a:t>
            </a: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استراتژی ها و فعالیت ها برای اهداف اختصاصی</a:t>
            </a:r>
            <a:endParaRPr lang="en-US" sz="2400" dirty="0">
              <a:latin typeface="Calibri"/>
              <a:ea typeface="Calibri"/>
              <a:cs typeface="B Nazanin" panose="00000400000000000000" pitchFamily="2" charset="-78"/>
            </a:endParaRPr>
          </a:p>
          <a:p>
            <a:pPr marL="658368" indent="-457200" algn="justLow">
              <a:lnSpc>
                <a:spcPct val="115000"/>
              </a:lnSpc>
              <a:buClr>
                <a:schemeClr val="accent4">
                  <a:lumMod val="75000"/>
                </a:schemeClr>
              </a:buClr>
              <a:buSzPct val="71000"/>
              <a:buFont typeface="+mj-lt"/>
              <a:buAutoNum type="arabicPeriod"/>
            </a:pP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 </a:t>
            </a:r>
            <a:r>
              <a:rPr lang="fa-IR" sz="2400" dirty="0" smtClean="0">
                <a:latin typeface="Calibri"/>
                <a:ea typeface="Calibri"/>
                <a:cs typeface="B Nazanin" panose="00000400000000000000" pitchFamily="2" charset="-78"/>
              </a:rPr>
              <a:t>ارزشیابی </a:t>
            </a: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برنامه شامل : ارزشیابی تشخیصی، ارزشیابی فرایند،ارزشیابی </a:t>
            </a:r>
            <a:r>
              <a:rPr lang="fa-IR" sz="2400" dirty="0" smtClean="0">
                <a:latin typeface="Calibri"/>
                <a:ea typeface="Calibri"/>
                <a:cs typeface="B Nazanin" panose="00000400000000000000" pitchFamily="2" charset="-78"/>
              </a:rPr>
              <a:t>اثر(تغییرات کوتاه </a:t>
            </a: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مدت و میان مدت) ارزشیابی </a:t>
            </a:r>
            <a:r>
              <a:rPr lang="fa-IR" sz="2400" dirty="0" smtClean="0">
                <a:latin typeface="Calibri"/>
                <a:ea typeface="Calibri"/>
                <a:cs typeface="B Nazanin" panose="00000400000000000000" pitchFamily="2" charset="-78"/>
              </a:rPr>
              <a:t>نتیجه یا پیامد(تغییرات </a:t>
            </a:r>
            <a:r>
              <a:rPr lang="fa-IR" sz="2400" dirty="0">
                <a:latin typeface="Calibri"/>
                <a:ea typeface="Calibri"/>
                <a:cs typeface="B Nazanin" panose="00000400000000000000" pitchFamily="2" charset="-78"/>
              </a:rPr>
              <a:t>بلند مدت)  </a:t>
            </a:r>
            <a:endParaRPr lang="en-US" sz="2400" dirty="0">
              <a:latin typeface="Calibri"/>
              <a:ea typeface="Calibri"/>
              <a:cs typeface="B Nazanin" panose="00000400000000000000" pitchFamily="2" charset="-78"/>
            </a:endParaRPr>
          </a:p>
          <a:p>
            <a:pPr marL="109728" indent="0">
              <a:buSzPct val="71000"/>
              <a:buNone/>
            </a:pPr>
            <a:endParaRPr lang="fa-IR" sz="2000" dirty="0"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65760" lvl="0" indent="-256032" algn="ctr">
              <a:lnSpc>
                <a:spcPct val="115000"/>
              </a:lnSpc>
              <a:spcBef>
                <a:spcPts val="400"/>
              </a:spcBef>
              <a:spcAft>
                <a:spcPts val="1000"/>
              </a:spcAft>
            </a:pPr>
            <a:r>
              <a:rPr lang="fa-IR" sz="2800" b="0" dirty="0" smtClean="0">
                <a:solidFill>
                  <a:prstClr val="black"/>
                </a:solidFill>
                <a:effectLst/>
                <a:latin typeface="Calibri"/>
                <a:ea typeface="Calibri"/>
                <a:cs typeface="B Titr"/>
              </a:rPr>
              <a:t>  مراحل کلی برنامه </a:t>
            </a:r>
            <a:r>
              <a:rPr lang="fa-IR" sz="2800" b="0" dirty="0">
                <a:solidFill>
                  <a:prstClr val="black"/>
                </a:solidFill>
                <a:effectLst/>
                <a:latin typeface="Calibri"/>
                <a:ea typeface="Calibri"/>
                <a:cs typeface="B Titr"/>
              </a:rPr>
              <a:t>ریزی مداخلات ارتقاء سلامت</a:t>
            </a:r>
            <a:r>
              <a:rPr lang="fa-IR" sz="2800" b="0" dirty="0" smtClean="0">
                <a:solidFill>
                  <a:prstClr val="black"/>
                </a:solidFill>
                <a:effectLst/>
                <a:latin typeface="Calibri"/>
                <a:ea typeface="Calibri"/>
                <a:cs typeface="B Titr"/>
              </a:rPr>
              <a:t>  :</a:t>
            </a:r>
            <a:endParaRPr lang="en-US" sz="2800" b="0" dirty="0">
              <a:solidFill>
                <a:prstClr val="black"/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336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 marL="109728" indent="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None/>
            </a:pPr>
            <a:r>
              <a:rPr lang="fa-IR" sz="2800" b="1" dirty="0" smtClean="0">
                <a:latin typeface="Calibri"/>
                <a:ea typeface="Calibri"/>
              </a:rPr>
              <a:t>مرحله </a:t>
            </a:r>
            <a:r>
              <a:rPr lang="fa-IR" sz="2800" b="1" dirty="0">
                <a:latin typeface="Calibri"/>
                <a:ea typeface="Calibri"/>
              </a:rPr>
              <a:t>دوم- بیان مسئله، بررسی وضعیت موجود و شاخص ها</a:t>
            </a:r>
            <a:endParaRPr lang="en-US" sz="2800" b="1" dirty="0">
              <a:latin typeface="Calibri"/>
              <a:ea typeface="Calibri"/>
            </a:endParaRPr>
          </a:p>
          <a:p>
            <a:pPr marL="109728" indent="0" algn="just">
              <a:buNone/>
            </a:pPr>
            <a:r>
              <a:rPr lang="fa-IR" sz="2800" dirty="0" smtClean="0">
                <a:latin typeface="Calibri"/>
                <a:ea typeface="Calibri"/>
                <a:cs typeface="B Nazanin"/>
              </a:rPr>
              <a:t>بخش </a:t>
            </a:r>
            <a:r>
              <a:rPr lang="fa-IR" sz="2800" dirty="0">
                <a:latin typeface="Calibri"/>
                <a:ea typeface="Calibri"/>
                <a:cs typeface="B Nazanin"/>
              </a:rPr>
              <a:t>کامل و معین طراحی برنامه و ارزشیابی </a:t>
            </a:r>
            <a:r>
              <a:rPr lang="fa-IR" sz="2800" dirty="0" smtClean="0">
                <a:latin typeface="Calibri"/>
                <a:ea typeface="Calibri"/>
                <a:cs typeface="B Nazanin"/>
              </a:rPr>
              <a:t>آن.</a:t>
            </a:r>
          </a:p>
          <a:p>
            <a:pPr marL="109728" indent="0" algn="just">
              <a:buNone/>
            </a:pPr>
            <a:endParaRPr lang="fa-IR" sz="2800" dirty="0" smtClean="0">
              <a:latin typeface="Calibri"/>
              <a:ea typeface="Calibri"/>
              <a:cs typeface="B Nazanin"/>
            </a:endParaRPr>
          </a:p>
          <a:p>
            <a:pPr marL="109728" indent="0" algn="just">
              <a:buNone/>
            </a:pPr>
            <a:r>
              <a:rPr lang="fa-IR" sz="2800" dirty="0" smtClean="0">
                <a:latin typeface="Calibri"/>
                <a:ea typeface="Calibri"/>
                <a:cs typeface="B Nazanin"/>
              </a:rPr>
              <a:t> این </a:t>
            </a:r>
            <a:r>
              <a:rPr lang="fa-IR" sz="2800" dirty="0">
                <a:latin typeface="Calibri"/>
                <a:ea typeface="Calibri"/>
                <a:cs typeface="B Nazanin"/>
              </a:rPr>
              <a:t>بخش به صورت فرایند بررسی و ارزیابی ارقام یا عناوین مرتبط با هدف نهایی، رویدادها یا افراد، مطابق با مجموعه قوانینی مشخص و خاص تعریف می </a:t>
            </a:r>
            <a:r>
              <a:rPr lang="fa-IR" sz="2800" dirty="0" smtClean="0">
                <a:latin typeface="Calibri"/>
                <a:ea typeface="Calibri"/>
                <a:cs typeface="B Nazanin"/>
              </a:rPr>
              <a:t>شود.</a:t>
            </a:r>
          </a:p>
          <a:p>
            <a:pPr marL="109728" indent="0" algn="just">
              <a:buNone/>
            </a:pPr>
            <a:endParaRPr lang="fa-IR" sz="2800" dirty="0" smtClean="0">
              <a:latin typeface="Calibri"/>
              <a:ea typeface="Calibri"/>
              <a:cs typeface="B Nazanin"/>
            </a:endParaRPr>
          </a:p>
          <a:p>
            <a:pPr marL="109728" indent="0" algn="just">
              <a:buNone/>
            </a:pPr>
            <a:r>
              <a:rPr lang="fa-IR" sz="2800" dirty="0" smtClean="0">
                <a:latin typeface="Calibri"/>
                <a:ea typeface="Calibri"/>
                <a:cs typeface="B Nazanin"/>
              </a:rPr>
              <a:t>داده </a:t>
            </a:r>
            <a:r>
              <a:rPr lang="fa-IR" sz="2800" dirty="0">
                <a:latin typeface="Calibri"/>
                <a:ea typeface="Calibri"/>
                <a:cs typeface="B Nazanin"/>
              </a:rPr>
              <a:t>های حاصل از ارزیابی</a:t>
            </a:r>
            <a:r>
              <a:rPr lang="fa-IR" sz="2400" b="1" dirty="0">
                <a:latin typeface="Calibri"/>
                <a:ea typeface="Calibri"/>
              </a:rPr>
              <a:t> </a:t>
            </a:r>
            <a:r>
              <a:rPr lang="fa-IR" sz="2800" dirty="0">
                <a:latin typeface="Calibri"/>
                <a:ea typeface="Calibri"/>
                <a:cs typeface="B Nazanin"/>
              </a:rPr>
              <a:t>وضعیت موجود </a:t>
            </a:r>
            <a:r>
              <a:rPr lang="fa-IR" sz="2800" dirty="0" smtClean="0">
                <a:latin typeface="Calibri"/>
                <a:ea typeface="Calibri"/>
                <a:cs typeface="B Nazanin"/>
              </a:rPr>
              <a:t>:کمی </a:t>
            </a:r>
            <a:r>
              <a:rPr lang="fa-IR" sz="2800" dirty="0">
                <a:latin typeface="Calibri"/>
                <a:ea typeface="Calibri"/>
                <a:cs typeface="B Nazanin"/>
              </a:rPr>
              <a:t>و </a:t>
            </a:r>
            <a:r>
              <a:rPr lang="fa-IR" sz="2800" dirty="0" smtClean="0">
                <a:latin typeface="Calibri"/>
                <a:ea typeface="Calibri"/>
                <a:cs typeface="B Nazanin"/>
              </a:rPr>
              <a:t>کیفی</a:t>
            </a: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12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226368" cy="346050"/>
          </a:xfrm>
        </p:spPr>
        <p:txBody>
          <a:bodyPr>
            <a:normAutofit fontScale="90000"/>
          </a:bodyPr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6286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 marL="20116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1800" dirty="0" smtClean="0">
                <a:latin typeface="Calibri"/>
                <a:ea typeface="Calibri"/>
                <a:cs typeface="B Titr"/>
              </a:rPr>
              <a:t>1 </a:t>
            </a:r>
            <a:r>
              <a:rPr lang="fa-IR" sz="1800" dirty="0">
                <a:latin typeface="Calibri"/>
                <a:ea typeface="Calibri"/>
                <a:cs typeface="B Titr"/>
              </a:rPr>
              <a:t>ـ </a:t>
            </a:r>
            <a:r>
              <a:rPr lang="fa-IR" sz="2800" dirty="0">
                <a:latin typeface="Calibri"/>
                <a:ea typeface="Calibri"/>
                <a:cs typeface="B Nazanin"/>
              </a:rPr>
              <a:t>شناسایی افراد </a:t>
            </a:r>
            <a:r>
              <a:rPr lang="fa-IR" sz="2800" dirty="0" smtClean="0">
                <a:latin typeface="Calibri"/>
                <a:ea typeface="Calibri"/>
                <a:cs typeface="B Nazanin"/>
              </a:rPr>
              <a:t>کلیدی</a:t>
            </a:r>
            <a:endParaRPr lang="fa-IR" sz="2800" dirty="0">
              <a:latin typeface="Calibri"/>
              <a:ea typeface="Calibri"/>
              <a:cs typeface="B Nazanin"/>
            </a:endParaRPr>
          </a:p>
          <a:p>
            <a:pPr marL="20116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1800" dirty="0">
                <a:latin typeface="Calibri"/>
                <a:ea typeface="Calibri"/>
                <a:cs typeface="B Titr"/>
              </a:rPr>
              <a:t>2</a:t>
            </a:r>
            <a:r>
              <a:rPr lang="fa-IR" sz="1800" dirty="0" smtClean="0">
                <a:latin typeface="Calibri"/>
                <a:ea typeface="Calibri"/>
                <a:cs typeface="B Titr"/>
              </a:rPr>
              <a:t> </a:t>
            </a:r>
            <a:r>
              <a:rPr lang="fa-IR" sz="1800" dirty="0">
                <a:latin typeface="Calibri"/>
                <a:ea typeface="Calibri"/>
                <a:cs typeface="B Titr"/>
              </a:rPr>
              <a:t>ـ</a:t>
            </a:r>
            <a:r>
              <a:rPr lang="fa-IR" sz="1800" dirty="0">
                <a:latin typeface="Calibri"/>
                <a:ea typeface="Calibri"/>
                <a:cs typeface="B Nazanin"/>
              </a:rPr>
              <a:t> </a:t>
            </a:r>
            <a:r>
              <a:rPr lang="fa-IR" sz="2800" dirty="0">
                <a:latin typeface="Calibri"/>
                <a:ea typeface="Calibri"/>
                <a:cs typeface="B Nazanin"/>
              </a:rPr>
              <a:t>بررسی تجارب و سوابق قبلی</a:t>
            </a:r>
          </a:p>
          <a:p>
            <a:pPr marL="20116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1800" dirty="0" smtClean="0">
                <a:latin typeface="Calibri"/>
                <a:ea typeface="Calibri"/>
                <a:cs typeface="B Titr"/>
              </a:rPr>
              <a:t>3 </a:t>
            </a:r>
            <a:r>
              <a:rPr lang="fa-IR" sz="1800" dirty="0">
                <a:latin typeface="Calibri"/>
                <a:ea typeface="Calibri"/>
                <a:cs typeface="B Titr"/>
              </a:rPr>
              <a:t>ـ</a:t>
            </a:r>
            <a:r>
              <a:rPr lang="fa-IR" sz="1800" dirty="0">
                <a:latin typeface="Calibri"/>
                <a:ea typeface="Calibri"/>
                <a:cs typeface="B Nazanin"/>
              </a:rPr>
              <a:t> </a:t>
            </a:r>
            <a:r>
              <a:rPr lang="fa-IR" sz="2800" dirty="0">
                <a:latin typeface="Calibri"/>
                <a:ea typeface="Calibri"/>
                <a:cs typeface="B Nazanin"/>
              </a:rPr>
              <a:t>جمع‌آوری داده‌های سلامت</a:t>
            </a:r>
          </a:p>
          <a:p>
            <a:pPr marL="20116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1800" dirty="0" smtClean="0">
                <a:latin typeface="Calibri"/>
                <a:ea typeface="Calibri"/>
                <a:cs typeface="B Titr"/>
              </a:rPr>
              <a:t>4 </a:t>
            </a:r>
            <a:r>
              <a:rPr lang="fa-IR" sz="1800" dirty="0">
                <a:latin typeface="Calibri"/>
                <a:ea typeface="Calibri"/>
                <a:cs typeface="B Titr"/>
              </a:rPr>
              <a:t>ـ</a:t>
            </a:r>
            <a:r>
              <a:rPr lang="fa-IR" sz="1800" dirty="0">
                <a:latin typeface="Calibri"/>
                <a:ea typeface="Calibri"/>
                <a:cs typeface="B Nazanin"/>
              </a:rPr>
              <a:t> </a:t>
            </a:r>
            <a:r>
              <a:rPr lang="fa-IR" sz="2800" dirty="0">
                <a:latin typeface="Calibri"/>
                <a:ea typeface="Calibri"/>
                <a:cs typeface="B Nazanin"/>
              </a:rPr>
              <a:t>بررسی قوانین و آیین‌نامه‌های موجود</a:t>
            </a:r>
          </a:p>
          <a:p>
            <a:pPr marL="20116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1800" dirty="0" smtClean="0">
                <a:latin typeface="Calibri"/>
                <a:ea typeface="Calibri"/>
                <a:cs typeface="B Titr"/>
              </a:rPr>
              <a:t>5 </a:t>
            </a:r>
            <a:r>
              <a:rPr lang="fa-IR" sz="1800" dirty="0">
                <a:latin typeface="Calibri"/>
                <a:ea typeface="Calibri"/>
                <a:cs typeface="B Titr"/>
              </a:rPr>
              <a:t>ـ</a:t>
            </a:r>
            <a:r>
              <a:rPr lang="fa-IR" sz="1800" dirty="0">
                <a:latin typeface="Calibri"/>
                <a:ea typeface="Calibri"/>
                <a:cs typeface="B Nazanin"/>
              </a:rPr>
              <a:t> </a:t>
            </a:r>
            <a:r>
              <a:rPr lang="fa-IR" sz="2800" dirty="0">
                <a:latin typeface="Calibri"/>
                <a:ea typeface="Calibri"/>
                <a:cs typeface="B Nazanin"/>
              </a:rPr>
              <a:t>ارزیابی چشم‌اندازهای مرتبط</a:t>
            </a:r>
          </a:p>
          <a:p>
            <a:pPr marL="201168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1800" dirty="0" smtClean="0">
                <a:latin typeface="Calibri"/>
                <a:ea typeface="Calibri"/>
                <a:cs typeface="B Titr"/>
              </a:rPr>
              <a:t>6 </a:t>
            </a:r>
            <a:r>
              <a:rPr lang="fa-IR" sz="1800" dirty="0">
                <a:latin typeface="Calibri"/>
                <a:ea typeface="Calibri"/>
                <a:cs typeface="B Titr"/>
              </a:rPr>
              <a:t>ـ</a:t>
            </a:r>
            <a:r>
              <a:rPr lang="fa-IR" sz="2800" dirty="0">
                <a:latin typeface="Calibri"/>
                <a:ea typeface="Calibri"/>
                <a:cs typeface="B Nazanin"/>
              </a:rPr>
              <a:t> تحلیل </a:t>
            </a:r>
            <a:r>
              <a:rPr lang="fa-IR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(</a:t>
            </a:r>
            <a:r>
              <a:rPr lang="en-US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PEEST: Political, Economic, </a:t>
            </a:r>
            <a:r>
              <a:rPr lang="en-US" sz="1800" dirty="0" err="1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Enviromemal</a:t>
            </a:r>
            <a:r>
              <a:rPr lang="en-US" sz="1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Social, Technological</a:t>
            </a:r>
            <a:r>
              <a:rPr lang="fa-IR" sz="22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) </a:t>
            </a:r>
          </a:p>
          <a:p>
            <a:pPr marL="20116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1800" dirty="0" smtClean="0">
                <a:latin typeface="Calibri"/>
                <a:ea typeface="Calibri"/>
                <a:cs typeface="B Titr"/>
              </a:rPr>
              <a:t>7-</a:t>
            </a:r>
            <a:r>
              <a:rPr lang="fa-IR" sz="1800" dirty="0" smtClean="0">
                <a:latin typeface="Calibri"/>
                <a:ea typeface="Calibri"/>
                <a:cs typeface="B Nazanin"/>
              </a:rPr>
              <a:t> </a:t>
            </a:r>
            <a:r>
              <a:rPr lang="fa-IR" sz="2800" dirty="0">
                <a:latin typeface="Calibri"/>
                <a:ea typeface="Calibri"/>
                <a:cs typeface="B Nazanin"/>
              </a:rPr>
              <a:t>تعیین عوامل مستعد‌کننده و عوامل بازدازنده</a:t>
            </a:r>
            <a:endParaRPr lang="en-US" sz="2800" dirty="0">
              <a:latin typeface="Calibri"/>
              <a:ea typeface="Calibri"/>
              <a:cs typeface="B Nazanin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13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600" dirty="0">
                <a:cs typeface="B Titr" panose="00000700000000000000" pitchFamily="2" charset="-78"/>
              </a:rPr>
              <a:t>نحوه انجام ارزیابی وضعیت </a:t>
            </a:r>
            <a:r>
              <a:rPr lang="fa-IR" sz="3600" dirty="0" smtClean="0">
                <a:cs typeface="B Titr" panose="00000700000000000000" pitchFamily="2" charset="-78"/>
              </a:rPr>
              <a:t>موجود</a:t>
            </a:r>
            <a:endParaRPr lang="fa-IR" sz="3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518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indent="0">
              <a:lnSpc>
                <a:spcPct val="115000"/>
              </a:lnSpc>
              <a:buNone/>
            </a:pPr>
            <a:r>
              <a:rPr lang="fa-IR" sz="2400" dirty="0" smtClean="0">
                <a:latin typeface="Calibri"/>
                <a:ea typeface="Calibri"/>
                <a:cs typeface="B Titr"/>
              </a:rPr>
              <a:t>شناسایی </a:t>
            </a:r>
            <a:r>
              <a:rPr lang="fa-IR" sz="2400" dirty="0">
                <a:latin typeface="Calibri"/>
                <a:ea typeface="Calibri"/>
                <a:cs typeface="B Titr"/>
              </a:rPr>
              <a:t>افراد کلیدی: </a:t>
            </a:r>
            <a:endParaRPr lang="en-US" sz="2400" dirty="0">
              <a:latin typeface="Calibri"/>
              <a:ea typeface="Calibri"/>
              <a:cs typeface="B Titr"/>
            </a:endParaRPr>
          </a:p>
          <a:p>
            <a:pPr marL="201168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2800" dirty="0" smtClean="0">
                <a:latin typeface="Calibri"/>
                <a:ea typeface="Calibri"/>
                <a:cs typeface="B Nazanin"/>
              </a:rPr>
              <a:t>تهیه فهرستی </a:t>
            </a:r>
            <a:r>
              <a:rPr lang="fa-IR" sz="2800" dirty="0">
                <a:latin typeface="Calibri"/>
                <a:ea typeface="Calibri"/>
                <a:cs typeface="B Nazanin"/>
              </a:rPr>
              <a:t>از افراد و سازمان‌های علاقه‌مند یا درگیر در </a:t>
            </a:r>
            <a:r>
              <a:rPr lang="fa-IR" sz="2800" dirty="0" smtClean="0">
                <a:latin typeface="Calibri"/>
                <a:ea typeface="Calibri"/>
                <a:cs typeface="B Nazanin"/>
              </a:rPr>
              <a:t>موضوع. </a:t>
            </a:r>
          </a:p>
          <a:p>
            <a:pPr marL="201168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2800" dirty="0">
                <a:latin typeface="Calibri"/>
                <a:ea typeface="Calibri"/>
                <a:cs typeface="B Nazanin"/>
              </a:rPr>
              <a:t>آنالیز افراد کلیدی شناسایی </a:t>
            </a:r>
            <a:r>
              <a:rPr lang="fa-IR" sz="2800" dirty="0" smtClean="0">
                <a:latin typeface="Calibri"/>
                <a:ea typeface="Calibri"/>
                <a:cs typeface="B Nazanin"/>
              </a:rPr>
              <a:t>شده: </a:t>
            </a:r>
          </a:p>
          <a:p>
            <a:pPr marL="201168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2000" dirty="0" smtClean="0">
                <a:latin typeface="Calibri"/>
                <a:ea typeface="Calibri"/>
                <a:cs typeface="B Nazanin"/>
              </a:rPr>
              <a:t>(</a:t>
            </a:r>
            <a:r>
              <a:rPr lang="fa-IR" sz="2000" dirty="0">
                <a:latin typeface="Calibri"/>
                <a:ea typeface="Calibri"/>
                <a:cs typeface="B Nazanin"/>
              </a:rPr>
              <a:t>چه کسی از برنامه شما حمایت می‌کند، چه کسی مخالف آن است و چه کسی موافق است اما حاضر به همراهی با شما نیست؟ چه کسی موافق است و با شما همکاری خواهد کرد؟).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109728" indent="0">
              <a:buNone/>
            </a:pPr>
            <a:endParaRPr lang="fa-IR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14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نحوه انجام ارزیابی وضعیت موجود:</a:t>
            </a:r>
          </a:p>
        </p:txBody>
      </p:sp>
    </p:spTree>
    <p:extLst>
      <p:ext uri="{BB962C8B-B14F-4D97-AF65-F5344CB8AC3E}">
        <p14:creationId xmlns:p14="http://schemas.microsoft.com/office/powerpoint/2010/main" val="408641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a-IR" sz="24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بررسی </a:t>
            </a:r>
            <a:r>
              <a:rPr lang="fa-IR" sz="2400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تجارب و سوابق قبلی:</a:t>
            </a:r>
          </a:p>
          <a:p>
            <a:pPr marL="109728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بررسی سوابق </a:t>
            </a:r>
            <a:r>
              <a:rPr lang="fa-IR" sz="2400" dirty="0">
                <a:cs typeface="B Nazanin" panose="00000400000000000000" pitchFamily="2" charset="-78"/>
              </a:rPr>
              <a:t>برنامه‌های عملیاتی ارتقای سلامت قبلی اجرا شده در </a:t>
            </a:r>
            <a:r>
              <a:rPr lang="fa-IR" sz="2400" dirty="0" smtClean="0">
                <a:cs typeface="B Nazanin" panose="00000400000000000000" pitchFamily="2" charset="-78"/>
              </a:rPr>
              <a:t>منطقه</a:t>
            </a:r>
          </a:p>
          <a:p>
            <a:pPr marL="109728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</a:p>
          <a:p>
            <a:pPr marL="109728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بررسی سوابق </a:t>
            </a:r>
            <a:r>
              <a:rPr lang="fa-IR" sz="2400" dirty="0">
                <a:cs typeface="B Nazanin" panose="00000400000000000000" pitchFamily="2" charset="-78"/>
              </a:rPr>
              <a:t>تحقیقات قبلی در زمینه مسایل سلامت در اولویت </a:t>
            </a:r>
            <a:r>
              <a:rPr lang="fa-IR" sz="2400" dirty="0" smtClean="0">
                <a:cs typeface="B Nazanin" panose="00000400000000000000" pitchFamily="2" charset="-78"/>
              </a:rPr>
              <a:t>منطقه</a:t>
            </a:r>
          </a:p>
          <a:p>
            <a:pPr marL="109728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</a:p>
          <a:p>
            <a:pPr marL="109728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بررسی نتایج </a:t>
            </a:r>
            <a:r>
              <a:rPr lang="fa-IR" sz="2400" dirty="0">
                <a:cs typeface="B Nazanin" panose="00000400000000000000" pitchFamily="2" charset="-78"/>
              </a:rPr>
              <a:t>ارزشیابی برنامه‌های عملیاتی ارتقاي سلامت قبلی </a:t>
            </a:r>
            <a:r>
              <a:rPr lang="fa-IR" sz="2400" dirty="0" smtClean="0">
                <a:cs typeface="B Nazanin" panose="00000400000000000000" pitchFamily="2" charset="-78"/>
              </a:rPr>
              <a:t>منطقه</a:t>
            </a:r>
          </a:p>
          <a:p>
            <a:pPr marL="109728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 </a:t>
            </a:r>
          </a:p>
          <a:p>
            <a:pPr marL="109728" indent="0">
              <a:buNone/>
            </a:pPr>
            <a:r>
              <a:rPr lang="fa-IR" sz="2400" dirty="0">
                <a:cs typeface="B Nazanin" panose="00000400000000000000" pitchFamily="2" charset="-78"/>
              </a:rPr>
              <a:t>تهیه و بررسی </a:t>
            </a:r>
            <a:r>
              <a:rPr lang="fa-IR" sz="2400" dirty="0" smtClean="0">
                <a:cs typeface="B Nazanin" panose="00000400000000000000" pitchFamily="2" charset="-78"/>
              </a:rPr>
              <a:t>برنامه </a:t>
            </a:r>
            <a:r>
              <a:rPr lang="fa-IR" sz="2400" dirty="0">
                <a:cs typeface="B Nazanin" panose="00000400000000000000" pitchFamily="2" charset="-78"/>
              </a:rPr>
              <a:t>دیگری در زمینه سلامت اجرا </a:t>
            </a:r>
            <a:r>
              <a:rPr lang="fa-IR" sz="2400" dirty="0" smtClean="0">
                <a:cs typeface="B Nazanin" panose="00000400000000000000" pitchFamily="2" charset="-78"/>
              </a:rPr>
              <a:t>شده در </a:t>
            </a:r>
            <a:r>
              <a:rPr lang="fa-IR" sz="2400" dirty="0">
                <a:cs typeface="B Nazanin" panose="00000400000000000000" pitchFamily="2" charset="-78"/>
              </a:rPr>
              <a:t>محله مورد </a:t>
            </a:r>
            <a:r>
              <a:rPr lang="fa-IR" sz="2400" dirty="0" smtClean="0">
                <a:cs typeface="B Nazanin" panose="00000400000000000000" pitchFamily="2" charset="-78"/>
              </a:rPr>
              <a:t>نظر</a:t>
            </a:r>
          </a:p>
          <a:p>
            <a:pPr marL="109728" indent="0">
              <a:buNone/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109728" indent="0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تهیه فهرستی </a:t>
            </a:r>
            <a:r>
              <a:rPr lang="fa-IR" sz="2400" dirty="0">
                <a:cs typeface="B Nazanin" panose="00000400000000000000" pitchFamily="2" charset="-78"/>
              </a:rPr>
              <a:t>از داده‌های مورد نیاز برای ارزیابی وضعیت </a:t>
            </a:r>
            <a:r>
              <a:rPr lang="fa-IR" sz="2400" dirty="0" smtClean="0">
                <a:cs typeface="B Nazanin" panose="00000400000000000000" pitchFamily="2" charset="-78"/>
              </a:rPr>
              <a:t>موجود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15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dirty="0">
                <a:solidFill>
                  <a:srgbClr val="464646"/>
                </a:solidFill>
                <a:cs typeface="B Titr" panose="00000700000000000000" pitchFamily="2" charset="-78"/>
              </a:rPr>
              <a:t>نحوه انجام ارزیابی وضعیت موجود: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7748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Low">
              <a:buNone/>
            </a:pPr>
            <a:r>
              <a:rPr lang="fa-IR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جمع‌آوری </a:t>
            </a:r>
            <a:r>
              <a:rPr lang="fa-I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داده‌های سلامت: </a:t>
            </a:r>
          </a:p>
          <a:p>
            <a:pPr algn="justLow">
              <a:buFont typeface="Arial" panose="020B0604020202020204" pitchFamily="34" charset="0"/>
              <a:buChar char="•"/>
            </a:pPr>
            <a:r>
              <a:rPr lang="fa-IR" dirty="0">
                <a:cs typeface="B Nazanin" panose="00000400000000000000" pitchFamily="2" charset="-78"/>
              </a:rPr>
              <a:t>داده‌های </a:t>
            </a:r>
            <a:r>
              <a:rPr lang="fa-IR" dirty="0" smtClean="0">
                <a:cs typeface="B Nazanin" panose="00000400000000000000" pitchFamily="2" charset="-78"/>
              </a:rPr>
              <a:t>جمعیتی</a:t>
            </a:r>
          </a:p>
          <a:p>
            <a:pPr algn="justLow">
              <a:buFont typeface="Arial" panose="020B0604020202020204" pitchFamily="34" charset="0"/>
              <a:buChar char="•"/>
            </a:pPr>
            <a:endParaRPr lang="fa-IR" dirty="0" smtClean="0">
              <a:cs typeface="B Nazanin" panose="00000400000000000000" pitchFamily="2" charset="-78"/>
            </a:endParaRPr>
          </a:p>
          <a:p>
            <a:pPr algn="justLow">
              <a:buFont typeface="Arial" panose="020B0604020202020204" pitchFamily="34" charset="0"/>
              <a:buChar char="•"/>
            </a:pPr>
            <a:r>
              <a:rPr lang="fa-IR" dirty="0" smtClean="0">
                <a:cs typeface="B Nazanin" panose="00000400000000000000" pitchFamily="2" charset="-78"/>
              </a:rPr>
              <a:t>میزان </a:t>
            </a:r>
            <a:r>
              <a:rPr lang="fa-IR" dirty="0">
                <a:cs typeface="B Nazanin" panose="00000400000000000000" pitchFamily="2" charset="-78"/>
              </a:rPr>
              <a:t>مرگ و میر و ابتلای به بیماری و ناتوانی ناشی از بيماري و </a:t>
            </a:r>
            <a:r>
              <a:rPr lang="fa-IR" dirty="0" smtClean="0">
                <a:cs typeface="B Nazanin" panose="00000400000000000000" pitchFamily="2" charset="-78"/>
              </a:rPr>
              <a:t>مرگ</a:t>
            </a:r>
          </a:p>
          <a:p>
            <a:pPr algn="justLow">
              <a:buFont typeface="Arial" panose="020B0604020202020204" pitchFamily="34" charset="0"/>
              <a:buChar char="•"/>
            </a:pPr>
            <a:endParaRPr lang="fa-IR" dirty="0" smtClean="0">
              <a:cs typeface="B Nazanin" panose="00000400000000000000" pitchFamily="2" charset="-78"/>
            </a:endParaRPr>
          </a:p>
          <a:p>
            <a:pPr algn="justLow">
              <a:buFont typeface="Arial" panose="020B0604020202020204" pitchFamily="34" charset="0"/>
              <a:buChar char="•"/>
            </a:pPr>
            <a:r>
              <a:rPr lang="fa-IR" dirty="0" smtClean="0">
                <a:cs typeface="B Nazanin" panose="00000400000000000000" pitchFamily="2" charset="-78"/>
              </a:rPr>
              <a:t>داده‌های رفتاری</a:t>
            </a:r>
          </a:p>
          <a:p>
            <a:pPr algn="justLow">
              <a:buFont typeface="Arial" panose="020B0604020202020204" pitchFamily="34" charset="0"/>
              <a:buChar char="•"/>
            </a:pPr>
            <a:endParaRPr lang="fa-IR" dirty="0" smtClean="0">
              <a:cs typeface="B Nazanin" panose="00000400000000000000" pitchFamily="2" charset="-78"/>
            </a:endParaRPr>
          </a:p>
          <a:p>
            <a:pPr algn="justLow">
              <a:buFont typeface="Arial" panose="020B0604020202020204" pitchFamily="34" charset="0"/>
              <a:buChar char="•"/>
            </a:pPr>
            <a:r>
              <a:rPr lang="fa-IR" dirty="0" smtClean="0">
                <a:cs typeface="B Nazanin" panose="00000400000000000000" pitchFamily="2" charset="-78"/>
              </a:rPr>
              <a:t>داده‌های </a:t>
            </a:r>
            <a:r>
              <a:rPr lang="fa-IR" dirty="0">
                <a:cs typeface="B Nazanin" panose="00000400000000000000" pitchFamily="2" charset="-78"/>
              </a:rPr>
              <a:t>سلامت (شامل شاخص‌های اجتماعی، اقتصادی و محیطی)  </a:t>
            </a:r>
            <a:endParaRPr lang="fa-IR" dirty="0" smtClean="0">
              <a:cs typeface="B Nazanin" panose="00000400000000000000" pitchFamily="2" charset="-78"/>
            </a:endParaRPr>
          </a:p>
          <a:p>
            <a:pPr marL="109728" indent="0" algn="justLow">
              <a:buNone/>
            </a:pPr>
            <a:endParaRPr lang="fa-IR" dirty="0">
              <a:cs typeface="B Nazanin" panose="00000400000000000000" pitchFamily="2" charset="-78"/>
            </a:endParaRPr>
          </a:p>
          <a:p>
            <a:pPr marL="109728" indent="0" algn="justLow">
              <a:buNone/>
            </a:pP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16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نحوه انجام </a:t>
            </a:r>
            <a:r>
              <a:rPr lang="fa-IR" sz="2800" dirty="0">
                <a:solidFill>
                  <a:srgbClr val="464646"/>
                </a:solidFill>
                <a:cs typeface="B Titr" panose="00000700000000000000" pitchFamily="2" charset="-78"/>
              </a:rPr>
              <a:t>ارزیابی</a:t>
            </a:r>
            <a:r>
              <a:rPr lang="fa-IR" sz="2800" dirty="0">
                <a:cs typeface="B Titr" panose="00000700000000000000" pitchFamily="2" charset="-78"/>
              </a:rPr>
              <a:t> وضعیت </a:t>
            </a:r>
            <a:r>
              <a:rPr lang="fa-IR" sz="2800" dirty="0" smtClean="0">
                <a:cs typeface="B Titr" panose="00000700000000000000" pitchFamily="2" charset="-78"/>
              </a:rPr>
              <a:t>موجود</a:t>
            </a:r>
            <a:endParaRPr lang="fa-IR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22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 algn="justLow">
              <a:buClr>
                <a:srgbClr val="2DA2BF"/>
              </a:buClr>
              <a:buNone/>
            </a:pPr>
            <a:endParaRPr lang="fa-IR" sz="2400" b="1" dirty="0" smtClean="0">
              <a:solidFill>
                <a:srgbClr val="464646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ea typeface="+mj-ea"/>
              <a:cs typeface="B Titr" panose="00000700000000000000" pitchFamily="2" charset="-78"/>
            </a:endParaRPr>
          </a:p>
          <a:p>
            <a:pPr marL="109728" lvl="0" indent="0" algn="justLow">
              <a:buClr>
                <a:srgbClr val="2DA2BF"/>
              </a:buClr>
              <a:buNone/>
            </a:pPr>
            <a:r>
              <a:rPr lang="fa-IR" sz="24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B Titr" panose="00000700000000000000" pitchFamily="2" charset="-78"/>
              </a:rPr>
              <a:t>بررسی </a:t>
            </a:r>
            <a:r>
              <a:rPr lang="fa-IR" sz="2400" b="1" dirty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B Titr" panose="00000700000000000000" pitchFamily="2" charset="-78"/>
              </a:rPr>
              <a:t>قوانین و آیین‌نامه‌های موجود</a:t>
            </a:r>
            <a:r>
              <a:rPr lang="fa-IR" sz="24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B Titr" panose="00000700000000000000" pitchFamily="2" charset="-78"/>
              </a:rPr>
              <a:t>:</a:t>
            </a:r>
          </a:p>
          <a:p>
            <a:pPr marL="109728" lvl="0" indent="0" algn="justLow">
              <a:buClr>
                <a:srgbClr val="2DA2BF"/>
              </a:buClr>
              <a:buNone/>
            </a:pPr>
            <a:r>
              <a:rPr lang="fa-IR" sz="24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B Titr" panose="00000700000000000000" pitchFamily="2" charset="-78"/>
              </a:rPr>
              <a:t> </a:t>
            </a:r>
            <a:r>
              <a:rPr lang="fa-IR" dirty="0">
                <a:solidFill>
                  <a:prstClr val="black"/>
                </a:solidFill>
                <a:cs typeface="B Nazanin" panose="00000400000000000000" pitchFamily="2" charset="-78"/>
              </a:rPr>
              <a:t>قوانین و مقررات سازمان‌تان، سایر قوانین َو مقررات، خط‌مشی‌ها، سیاست‌ها و دستورالعمل‌ها، استانداردهای حرفه‌ای و تخصصی و ملاحظات اخلاقی، سیاست‌هاي مصوب، قوانین و مقررات شرکای بالقوه و رقبا، قوانین بودجه‌ای.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17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>
                <a:solidFill>
                  <a:srgbClr val="464646"/>
                </a:solidFill>
                <a:latin typeface="+mn-lt"/>
                <a:cs typeface="B Titr" panose="00000700000000000000" pitchFamily="2" charset="-78"/>
              </a:rPr>
              <a:t>نحوه انجام ارزیابی وضعیت موجود</a:t>
            </a:r>
          </a:p>
        </p:txBody>
      </p:sp>
    </p:spTree>
    <p:extLst>
      <p:ext uri="{BB962C8B-B14F-4D97-AF65-F5344CB8AC3E}">
        <p14:creationId xmlns:p14="http://schemas.microsoft.com/office/powerpoint/2010/main" val="331856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2800" dirty="0" smtClean="0">
                <a:latin typeface="Calibri"/>
                <a:ea typeface="Calibri"/>
                <a:cs typeface="B Nazanin"/>
              </a:rPr>
              <a:t>ارزیابی چشم‌اندازهای مرتبط:</a:t>
            </a:r>
          </a:p>
          <a:p>
            <a:pPr marL="201168" indent="0" algn="justLow">
              <a:lnSpc>
                <a:spcPct val="115000"/>
              </a:lnSpc>
              <a:spcAft>
                <a:spcPts val="1000"/>
              </a:spcAft>
              <a:buNone/>
            </a:pPr>
            <a:r>
              <a:rPr lang="fa-IR" sz="2800" dirty="0" smtClean="0">
                <a:latin typeface="Calibri"/>
                <a:ea typeface="Calibri"/>
                <a:cs typeface="B Nazanin"/>
              </a:rPr>
              <a:t> چشم‌انداز سازمان‌، چشم‌انداز سایر شرکای درگیر در فرآیند برنامه‌ریزی، چشم‌انداز مطلوب مدیران، سیاستمداران، رهبران جامعه، چشم‌انداز برنامه‌های عملیاتی استراتژیک مرتبط.</a:t>
            </a:r>
            <a:endParaRPr lang="en-US" sz="24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18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نحوه انجام ارزیابی وضعیت موجود:</a:t>
            </a:r>
          </a:p>
        </p:txBody>
      </p:sp>
    </p:spTree>
    <p:extLst>
      <p:ext uri="{BB962C8B-B14F-4D97-AF65-F5344CB8AC3E}">
        <p14:creationId xmlns:p14="http://schemas.microsoft.com/office/powerpoint/2010/main" val="73950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justLow">
              <a:buNone/>
            </a:pPr>
            <a:endParaRPr lang="fa-IR" sz="2800" dirty="0" smtClean="0">
              <a:cs typeface="B Nazanin" panose="00000400000000000000" pitchFamily="2" charset="-78"/>
            </a:endParaRPr>
          </a:p>
          <a:p>
            <a:pPr marL="109728" indent="0" algn="justLow">
              <a:buNone/>
            </a:pPr>
            <a:r>
              <a:rPr lang="fa-IR" sz="2400" dirty="0" smtClean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تحلیل </a:t>
            </a:r>
            <a:r>
              <a:rPr lang="fa-IR" sz="1800" dirty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(</a:t>
            </a:r>
            <a:r>
              <a:rPr lang="en-US" sz="1800" dirty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PEEST</a:t>
            </a:r>
            <a:r>
              <a:rPr lang="en-US" sz="1800" b="1" dirty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:</a:t>
            </a:r>
            <a:r>
              <a:rPr lang="en-US" sz="1800" dirty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 Political, Economic, </a:t>
            </a:r>
            <a:r>
              <a:rPr lang="en-US" sz="1800" dirty="0" smtClean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Environmental</a:t>
            </a:r>
            <a:r>
              <a:rPr lang="en-US" sz="1800" dirty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, Social, </a:t>
            </a:r>
            <a:r>
              <a:rPr lang="en-US" sz="1800" dirty="0" smtClean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Technological</a:t>
            </a:r>
            <a:r>
              <a:rPr lang="fa-IR" sz="1800" dirty="0" smtClean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)</a:t>
            </a:r>
            <a:endParaRPr lang="en-US" sz="1800" dirty="0">
              <a:solidFill>
                <a:srgbClr val="464646"/>
              </a:solidFill>
              <a:latin typeface="+mj-lt"/>
              <a:ea typeface="+mj-ea"/>
              <a:cs typeface="B Titr" panose="00000700000000000000" pitchFamily="2" charset="-78"/>
            </a:endParaRPr>
          </a:p>
          <a:p>
            <a:pPr marL="109728" indent="0" algn="justLow">
              <a:buNone/>
            </a:pPr>
            <a:r>
              <a:rPr lang="fa-IR" sz="2800" dirty="0" smtClean="0">
                <a:cs typeface="B Nazanin" panose="00000400000000000000" pitchFamily="2" charset="-78"/>
              </a:rPr>
              <a:t>تعیین عوامل </a:t>
            </a:r>
            <a:r>
              <a:rPr lang="fa-IR" sz="2800" dirty="0">
                <a:cs typeface="B Nazanin" panose="00000400000000000000" pitchFamily="2" charset="-78"/>
              </a:rPr>
              <a:t>سیاسی، اقتصادی، محیطی، اجتماعی و تکنولوژیکی که می‌توانند بر برنامه شما تأثیر </a:t>
            </a:r>
            <a:r>
              <a:rPr lang="fa-IR" sz="2800" dirty="0" smtClean="0">
                <a:cs typeface="B Nazanin" panose="00000400000000000000" pitchFamily="2" charset="-78"/>
              </a:rPr>
              <a:t>گذارند</a:t>
            </a:r>
            <a:endParaRPr lang="fa-IR" sz="2800" dirty="0">
              <a:cs typeface="B Nazanin" panose="00000400000000000000" pitchFamily="2" charset="-78"/>
            </a:endParaRPr>
          </a:p>
          <a:p>
            <a:pPr marL="109728" indent="0" algn="justLow">
              <a:buNone/>
            </a:pPr>
            <a:endParaRPr lang="fa-IR" sz="2800" dirty="0">
              <a:cs typeface="B Nazanin" panose="00000400000000000000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19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نحوه انجام ارزیابی وضعیت </a:t>
            </a:r>
            <a:r>
              <a:rPr lang="fa-IR" sz="2800" dirty="0" smtClean="0">
                <a:cs typeface="B Titr" panose="00000700000000000000" pitchFamily="2" charset="-78"/>
              </a:rPr>
              <a:t>موجود</a:t>
            </a:r>
            <a:endParaRPr lang="fa-IR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12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4536504"/>
          </a:xfrm>
        </p:spPr>
        <p:txBody>
          <a:bodyPr anchor="t" anchorCtr="0">
            <a:normAutofit fontScale="90000"/>
          </a:bodyPr>
          <a:lstStyle/>
          <a:p>
            <a:pPr algn="ctr"/>
            <a:r>
              <a:rPr lang="fa-IR" sz="6000" dirty="0">
                <a:solidFill>
                  <a:schemeClr val="bg2">
                    <a:lumMod val="25000"/>
                  </a:schemeClr>
                </a:solidFill>
              </a:rPr>
              <a:t>اصول مداخلات ارتقاء </a:t>
            </a:r>
            <a:r>
              <a:rPr lang="fa-IR" sz="6000" dirty="0" smtClean="0">
                <a:solidFill>
                  <a:schemeClr val="bg2">
                    <a:lumMod val="25000"/>
                  </a:schemeClr>
                </a:solidFill>
              </a:rPr>
              <a:t>سلامت</a:t>
            </a:r>
            <a:r>
              <a:rPr lang="fa-IR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a-IR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a-IR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a-IR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fa-IR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a-IR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a-IR" sz="3600" dirty="0" smtClean="0">
                <a:solidFill>
                  <a:schemeClr val="bg2">
                    <a:lumMod val="25000"/>
                  </a:schemeClr>
                </a:solidFill>
              </a:rPr>
              <a:t>معاونت بهداشتی دانشگاه علوم پزشکی اصفهان</a:t>
            </a:r>
            <a:br>
              <a:rPr lang="fa-IR" sz="3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a-IR" sz="3600" dirty="0" smtClean="0">
                <a:solidFill>
                  <a:schemeClr val="bg2">
                    <a:lumMod val="25000"/>
                  </a:schemeClr>
                </a:solidFill>
              </a:rPr>
              <a:t>گروه آموزش و ارتقای سلامت</a:t>
            </a:r>
            <a:br>
              <a:rPr lang="fa-IR" sz="3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a-IR" sz="36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a-IR" sz="36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a-IR" sz="3100" dirty="0" smtClean="0">
                <a:solidFill>
                  <a:schemeClr val="bg2">
                    <a:lumMod val="25000"/>
                  </a:schemeClr>
                </a:solidFill>
              </a:rPr>
              <a:t>تابستان 1400</a:t>
            </a:r>
            <a:r>
              <a:rPr lang="fa-IR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a-IR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fa-IR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a-IR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fa-IR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fa-IR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fa-I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88641"/>
            <a:ext cx="144016" cy="360040"/>
          </a:xfrm>
        </p:spPr>
        <p:txBody>
          <a:bodyPr>
            <a:normAutofit fontScale="77500" lnSpcReduction="20000"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784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 algn="justLow">
              <a:buClr>
                <a:srgbClr val="2DA2BF"/>
              </a:buClr>
              <a:buNone/>
            </a:pPr>
            <a:endParaRPr lang="fa-IR" sz="2400" dirty="0" smtClean="0">
              <a:solidFill>
                <a:srgbClr val="464646"/>
              </a:solidFill>
              <a:latin typeface="+mj-lt"/>
              <a:ea typeface="+mj-ea"/>
              <a:cs typeface="B Titr" panose="00000700000000000000" pitchFamily="2" charset="-78"/>
            </a:endParaRPr>
          </a:p>
          <a:p>
            <a:pPr marL="109728" lvl="0" indent="0" algn="justLow">
              <a:buClr>
                <a:srgbClr val="2DA2BF"/>
              </a:buClr>
              <a:buNone/>
            </a:pPr>
            <a:r>
              <a:rPr lang="fa-IR" sz="2400" dirty="0" smtClean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تعیین </a:t>
            </a:r>
            <a:r>
              <a:rPr lang="fa-IR" sz="2400" dirty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شکاف‌های </a:t>
            </a:r>
            <a:r>
              <a:rPr lang="fa-IR" sz="2400" dirty="0" smtClean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اطلاعاتی:</a:t>
            </a:r>
          </a:p>
          <a:p>
            <a:pPr marL="109728" lvl="0" indent="0" algn="justLow">
              <a:buClr>
                <a:srgbClr val="2DA2BF"/>
              </a:buClr>
              <a:buNone/>
            </a:pPr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مرور</a:t>
            </a:r>
            <a:r>
              <a:rPr lang="fa-IR" sz="2400" dirty="0" smtClean="0">
                <a:solidFill>
                  <a:srgbClr val="464646"/>
                </a:solidFill>
                <a:latin typeface="+mj-lt"/>
                <a:ea typeface="+mj-ea"/>
                <a:cs typeface="B Titr" panose="00000700000000000000" pitchFamily="2" charset="-78"/>
              </a:rPr>
              <a:t> </a:t>
            </a:r>
            <a:r>
              <a:rPr lang="fa-IR" sz="2800" dirty="0">
                <a:solidFill>
                  <a:prstClr val="black"/>
                </a:solidFill>
                <a:cs typeface="B Nazanin" panose="00000400000000000000" pitchFamily="2" charset="-78"/>
              </a:rPr>
              <a:t>تمام اطلاعات جمع‌آوری شده تا اینجای </a:t>
            </a: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کار. </a:t>
            </a:r>
          </a:p>
          <a:p>
            <a:pPr marL="109728" lvl="0" indent="0" algn="justLow">
              <a:buClr>
                <a:srgbClr val="2DA2BF"/>
              </a:buClr>
              <a:buNone/>
            </a:pPr>
            <a:endParaRPr lang="fa-IR" sz="2800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109728" lvl="0" indent="0" algn="justLow">
              <a:buClr>
                <a:srgbClr val="2DA2BF"/>
              </a:buClr>
              <a:buNone/>
            </a:pP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تعیین شکاف‌های </a:t>
            </a:r>
            <a:r>
              <a:rPr lang="fa-IR" sz="2800" dirty="0">
                <a:solidFill>
                  <a:prstClr val="black"/>
                </a:solidFill>
                <a:cs typeface="B Nazanin" panose="00000400000000000000" pitchFamily="2" charset="-78"/>
              </a:rPr>
              <a:t>اطلاعاتی موجود در طراحی </a:t>
            </a: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برنامه.</a:t>
            </a:r>
          </a:p>
          <a:p>
            <a:pPr marL="109728" lvl="0" indent="0" algn="justLow">
              <a:buClr>
                <a:srgbClr val="2DA2BF"/>
              </a:buClr>
              <a:buNone/>
            </a:pPr>
            <a:endParaRPr lang="fa-IR" sz="2800" dirty="0" smtClean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109728" lvl="0" indent="0" algn="justLow">
              <a:buClr>
                <a:srgbClr val="2DA2BF"/>
              </a:buClr>
              <a:buNone/>
            </a:pPr>
            <a:r>
              <a:rPr lang="fa-IR" sz="2800" dirty="0">
                <a:solidFill>
                  <a:prstClr val="black"/>
                </a:solidFill>
                <a:cs typeface="B Nazanin" panose="00000400000000000000" pitchFamily="2" charset="-78"/>
              </a:rPr>
              <a:t> مشخص </a:t>
            </a: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ساختن منابع </a:t>
            </a:r>
            <a:r>
              <a:rPr lang="fa-IR" sz="2800" dirty="0">
                <a:solidFill>
                  <a:prstClr val="black"/>
                </a:solidFill>
                <a:cs typeface="B Nazanin" panose="00000400000000000000" pitchFamily="2" charset="-78"/>
              </a:rPr>
              <a:t>و روش جمع‌آوری اطلاعات جدید برای رفع شکاف‌های </a:t>
            </a:r>
            <a:r>
              <a:rPr lang="fa-IR" sz="28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اطلاعاتی. </a:t>
            </a:r>
            <a:endParaRPr lang="fa-IR" sz="2800" dirty="0">
              <a:solidFill>
                <a:prstClr val="black"/>
              </a:solidFill>
              <a:cs typeface="B Nazanin" panose="00000400000000000000" pitchFamily="2" charset="-78"/>
            </a:endParaRPr>
          </a:p>
          <a:p>
            <a:pPr marL="109728" indent="0">
              <a:buNone/>
            </a:pP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20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b="0" dirty="0">
                <a:solidFill>
                  <a:srgbClr val="464646"/>
                </a:solidFill>
                <a:cs typeface="B Titr" panose="00000700000000000000" pitchFamily="2" charset="-78"/>
              </a:rPr>
              <a:t>نحوه انجام </a:t>
            </a:r>
            <a:r>
              <a:rPr lang="fa-IR" sz="2800" dirty="0">
                <a:solidFill>
                  <a:srgbClr val="464646"/>
                </a:solidFill>
                <a:cs typeface="B Titr" panose="00000700000000000000" pitchFamily="2" charset="-78"/>
              </a:rPr>
              <a:t>ارزیابی وضعیت موجود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27197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Low">
              <a:buNone/>
            </a:pPr>
            <a:r>
              <a:rPr lang="fa-IR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تعیین </a:t>
            </a:r>
            <a:r>
              <a:rPr lang="fa-IR" sz="2400" b="1" dirty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عوامل مستعد‌کننده و عوامل بازدازنده</a:t>
            </a:r>
            <a:r>
              <a:rPr lang="fa-IR" sz="24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B Titr" panose="00000700000000000000" pitchFamily="2" charset="-78"/>
              </a:rPr>
              <a:t>:</a:t>
            </a:r>
          </a:p>
          <a:p>
            <a:pPr marL="109728" indent="0" algn="justLow">
              <a:buNone/>
            </a:pPr>
            <a:endParaRPr lang="fa-IR" sz="2400" b="1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B Titr" panose="00000700000000000000" pitchFamily="2" charset="-78"/>
            </a:endParaRPr>
          </a:p>
          <a:p>
            <a:pPr marL="109728" indent="0" algn="justLow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عوامل مستعدکننده (تقویت </a:t>
            </a:r>
            <a:r>
              <a:rPr lang="fa-IR" sz="2400" dirty="0">
                <a:cs typeface="B Nazanin" panose="00000400000000000000" pitchFamily="2" charset="-78"/>
              </a:rPr>
              <a:t>رفتار مورد </a:t>
            </a:r>
            <a:r>
              <a:rPr lang="fa-IR" sz="2400" dirty="0" smtClean="0">
                <a:cs typeface="B Nazanin" panose="00000400000000000000" pitchFamily="2" charset="-78"/>
              </a:rPr>
              <a:t>نظر)</a:t>
            </a:r>
          </a:p>
          <a:p>
            <a:pPr marL="109728" indent="0" algn="justLow">
              <a:buNone/>
            </a:pPr>
            <a:r>
              <a:rPr lang="fa-IR" sz="2400" dirty="0" smtClean="0">
                <a:cs typeface="B Nazanin" panose="00000400000000000000" pitchFamily="2" charset="-78"/>
              </a:rPr>
              <a:t> عوامل بازدارنده( </a:t>
            </a:r>
            <a:r>
              <a:rPr lang="fa-IR" sz="2400" dirty="0">
                <a:cs typeface="B Nazanin" panose="00000400000000000000" pitchFamily="2" charset="-78"/>
              </a:rPr>
              <a:t>مانع از رفتار </a:t>
            </a:r>
            <a:r>
              <a:rPr lang="fa-IR" sz="2400">
                <a:cs typeface="B Nazanin" panose="00000400000000000000" pitchFamily="2" charset="-78"/>
              </a:rPr>
              <a:t>مورد </a:t>
            </a:r>
            <a:r>
              <a:rPr lang="fa-IR" sz="2400" smtClean="0">
                <a:cs typeface="B Nazanin" panose="00000400000000000000" pitchFamily="2" charset="-78"/>
              </a:rPr>
              <a:t>نظر)</a:t>
            </a:r>
            <a:endParaRPr lang="fa-IR" sz="2400" dirty="0" smtClean="0">
              <a:cs typeface="B Nazanin" panose="00000400000000000000" pitchFamily="2" charset="-78"/>
            </a:endParaRPr>
          </a:p>
          <a:p>
            <a:pPr marL="109728" indent="0" algn="justLow">
              <a:buNone/>
            </a:pPr>
            <a:r>
              <a:rPr lang="fa-IR" dirty="0" smtClean="0">
                <a:cs typeface="B Nazanin" panose="00000400000000000000" pitchFamily="2" charset="-78"/>
              </a:rPr>
              <a:t>تعیین اینکه </a:t>
            </a:r>
            <a:r>
              <a:rPr lang="fa-IR" dirty="0">
                <a:cs typeface="B Nazanin" panose="00000400000000000000" pitchFamily="2" charset="-78"/>
              </a:rPr>
              <a:t>برای توسعه عوامل مستعد‌کننده و کاهش عوامل بازدارنده چه باید کرد.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21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800" dirty="0">
                <a:cs typeface="B Titr" panose="00000700000000000000" pitchFamily="2" charset="-78"/>
              </a:rPr>
              <a:t>نحوه انجام ارزیابی وضعیت </a:t>
            </a:r>
            <a:r>
              <a:rPr lang="fa-IR" sz="2800" dirty="0" smtClean="0">
                <a:cs typeface="B Titr" panose="00000700000000000000" pitchFamily="2" charset="-78"/>
              </a:rPr>
              <a:t>موجود</a:t>
            </a:r>
            <a:endParaRPr lang="fa-IR" sz="2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8320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/>
          <a:lstStyle/>
          <a:p>
            <a:pPr algn="ctr"/>
            <a:endParaRPr lang="fa-IR" dirty="0" smtClean="0"/>
          </a:p>
          <a:p>
            <a:pPr algn="ctr"/>
            <a:endParaRPr lang="fa-IR" dirty="0"/>
          </a:p>
          <a:p>
            <a:pPr algn="ctr"/>
            <a:endParaRPr lang="fa-IR" dirty="0" smtClean="0"/>
          </a:p>
          <a:p>
            <a:pPr algn="ctr"/>
            <a:r>
              <a:rPr lang="fa-IR" sz="6000" dirty="0" smtClean="0">
                <a:latin typeface="Arial" pitchFamily="34" charset="0"/>
                <a:cs typeface="Arial" pitchFamily="34" charset="0"/>
              </a:rPr>
              <a:t>سپاس از توجه شما</a:t>
            </a:r>
            <a:endParaRPr lang="fa-IR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22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303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Low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fa-IR" altLang="fa-IR" sz="2400" dirty="0">
                <a:solidFill>
                  <a:srgbClr val="00000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ar-SA" altLang="fa-IR" sz="2400" dirty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توانمند سازي </a:t>
            </a:r>
            <a:r>
              <a:rPr lang="fa-IR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ar-SA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مردم </a:t>
            </a:r>
            <a:r>
              <a:rPr lang="ar-SA" altLang="fa-IR" sz="2400" dirty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در </a:t>
            </a:r>
            <a:r>
              <a:rPr lang="fa-IR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ar-SA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شناخت </a:t>
            </a:r>
            <a:r>
              <a:rPr lang="fa-IR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ar-SA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عوامل </a:t>
            </a:r>
            <a:r>
              <a:rPr lang="ar-SA" altLang="fa-IR" sz="2400" dirty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تاثيرگذار بر </a:t>
            </a:r>
            <a:r>
              <a:rPr lang="fa-IR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ar-SA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سلامت </a:t>
            </a:r>
            <a:r>
              <a:rPr lang="ar-SA" altLang="fa-IR" sz="2400" dirty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فردي و </a:t>
            </a:r>
            <a:r>
              <a:rPr lang="fa-IR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 </a:t>
            </a:r>
            <a:r>
              <a:rPr lang="ar-SA" altLang="fa-IR" sz="2400" dirty="0" smtClean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اجتماعي </a:t>
            </a:r>
            <a:r>
              <a:rPr lang="ar-SA" altLang="fa-IR" sz="2400" dirty="0">
                <a:solidFill>
                  <a:srgbClr val="002060"/>
                </a:solidFill>
                <a:latin typeface="Times New Roman" pitchFamily="18" charset="0"/>
                <a:cs typeface="B Nazanin" panose="00000400000000000000" pitchFamily="2" charset="-78"/>
              </a:rPr>
              <a:t>و تصميم گيري صحيح در انتخاب رفتارهاي بهداشتي و در نتيجه رعايت شيوه زندگي سالم مي باشد.</a:t>
            </a:r>
          </a:p>
          <a:p>
            <a:pPr marL="0" lvl="0" indent="0" algn="justLow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fa-IR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هر گونه ترکیب و ابتکار طراحی شده بهداشتی، آموزشی، اقتصادی، سیاسی، معنوی یا سازمانی </a:t>
            </a:r>
            <a:r>
              <a:rPr lang="fa-IR" altLang="fa-IR" sz="2400" dirty="0" smtClean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 که  موجب  تغییرات  نگرش  </a:t>
            </a:r>
            <a:r>
              <a:rPr lang="fa-IR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مثبت، </a:t>
            </a:r>
            <a:r>
              <a:rPr lang="fa-IR" altLang="fa-IR" sz="2400" dirty="0" smtClean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 رفتاری</a:t>
            </a:r>
            <a:r>
              <a:rPr lang="fa-IR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، </a:t>
            </a:r>
            <a:r>
              <a:rPr lang="fa-IR" altLang="fa-IR" sz="2400" dirty="0" smtClean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 محیطی  یا  اجتماعی </a:t>
            </a:r>
            <a:r>
              <a:rPr lang="fa-IR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جهت ارتقای سلامت مردم می شود</a:t>
            </a:r>
          </a:p>
          <a:p>
            <a:pPr marL="0" lvl="0" indent="0" algn="justLow" fontAlgn="base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fa-IR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ارتقاي سلامت یک تعهد است در اتباط با کاهش نابرابری ها، اهمیت دادن و تمرکز بر پیشگیری، کمک به مردم برای تطابق و سازگاری با شرایط و موقعیتها، </a:t>
            </a:r>
            <a:r>
              <a:rPr lang="ar-SA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خلق محيط هاي حمايتي </a:t>
            </a:r>
            <a:r>
              <a:rPr lang="fa-IR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برای سلامت که مردم بهتر بتواننداز خودشان مراقبت کنند(</a:t>
            </a:r>
            <a:r>
              <a:rPr lang="en-US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WHO</a:t>
            </a:r>
            <a:r>
              <a:rPr lang="fa-IR" altLang="fa-IR" sz="2400" dirty="0">
                <a:solidFill>
                  <a:srgbClr val="002060"/>
                </a:solidFill>
                <a:latin typeface="Arial" pitchFamily="34" charset="0"/>
                <a:cs typeface="B Nazanin" panose="00000400000000000000" pitchFamily="2" charset="-78"/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lang="ar-SA" altLang="fa-IR" sz="3200" b="0" dirty="0" smtClean="0">
                <a:solidFill>
                  <a:srgbClr val="333399"/>
                </a:solidFill>
                <a:effectLst/>
                <a:latin typeface="Times New Roman" pitchFamily="18" charset="0"/>
                <a:cs typeface="B Titr" panose="00000700000000000000" pitchFamily="2" charset="-78"/>
              </a:rPr>
              <a:t>ارتقا</a:t>
            </a:r>
            <a:r>
              <a:rPr lang="fa-IR" altLang="fa-IR" sz="3200" b="0" dirty="0">
                <a:solidFill>
                  <a:srgbClr val="333399"/>
                </a:solidFill>
                <a:effectLst/>
                <a:latin typeface="Times New Roman" pitchFamily="18" charset="0"/>
                <a:cs typeface="B Titr" panose="00000700000000000000" pitchFamily="2" charset="-78"/>
              </a:rPr>
              <a:t>ی</a:t>
            </a:r>
            <a:r>
              <a:rPr lang="ar-SA" altLang="fa-IR" sz="3200" b="0" dirty="0">
                <a:solidFill>
                  <a:srgbClr val="333399"/>
                </a:solidFill>
                <a:effectLst/>
                <a:latin typeface="Times New Roman" pitchFamily="18" charset="0"/>
                <a:cs typeface="B Titr" panose="00000700000000000000" pitchFamily="2" charset="-78"/>
              </a:rPr>
              <a:t> سلامت</a:t>
            </a:r>
            <a:r>
              <a:rPr lang="en-US" altLang="fa-IR" sz="3200" b="0" dirty="0">
                <a:solidFill>
                  <a:srgbClr val="333399"/>
                </a:solidFill>
                <a:effectLst/>
                <a:latin typeface="Times New Roman" pitchFamily="18" charset="0"/>
                <a:cs typeface="B Titr" panose="00000700000000000000" pitchFamily="2" charset="-78"/>
              </a:rPr>
              <a:t>  (Health Promotion) </a:t>
            </a:r>
            <a:br>
              <a:rPr lang="en-US" altLang="fa-IR" sz="3200" b="0" dirty="0">
                <a:solidFill>
                  <a:srgbClr val="333399"/>
                </a:solidFill>
                <a:effectLst/>
                <a:latin typeface="Times New Roman" pitchFamily="18" charset="0"/>
                <a:cs typeface="B Titr" panose="00000700000000000000" pitchFamily="2" charset="-78"/>
              </a:rPr>
            </a:br>
            <a:endParaRPr lang="fa-IR" sz="3200" dirty="0"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96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fa-IR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قادرسازی مردم برای کنترل </a:t>
            </a:r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و </a:t>
            </a:r>
            <a:r>
              <a:rPr lang="fa-IR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احساس مسئولیت برای سلامتی شان به عنوان  جزء مهم از زندگی روزمره </a:t>
            </a:r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هم </a:t>
            </a:r>
            <a:r>
              <a:rPr lang="fa-IR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به عنوان عمل خود به خودی و هم سازماندهی شده برای </a:t>
            </a:r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سلامت</a:t>
            </a:r>
          </a:p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fa-IR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fa-IR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نیاز به همکاری بخشهای مختلف خارج از بخش بهداشت </a:t>
            </a:r>
            <a:endParaRPr lang="fa-IR" sz="2400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en-US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fa-IR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ترکیب روشها و رویکردهای گوناگون اما مکمل، شامل: ارتباطات، آموزش، قانون، امور مالی، تغییرات سازمانی، توسعه اجتماعی و فعالیتهای خودجوش محلی در مقابل مخاطرات سلامتی</a:t>
            </a:r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.</a:t>
            </a:r>
            <a:endParaRPr lang="en-US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b="0" kern="0" dirty="0">
                <a:solidFill>
                  <a:schemeClr val="accent4">
                    <a:lumMod val="75000"/>
                  </a:schemeClr>
                </a:solidFill>
                <a:effectLst/>
                <a:latin typeface="Tahoma"/>
                <a:cs typeface="B Titr" panose="00000700000000000000" pitchFamily="2" charset="-78"/>
              </a:rPr>
              <a:t>مفاهیم و اصول ارتقای سلامت</a:t>
            </a:r>
            <a:endParaRPr lang="fa-IR" dirty="0">
              <a:solidFill>
                <a:schemeClr val="accent4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997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تشویق </a:t>
            </a:r>
            <a:r>
              <a:rPr lang="fa-IR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مشارکت عمومی واقعی و موثر شامل بسط و توسعه مهارتهای حل مسئله و تصمیم سازی به صورت فردی و جمعی و درگیر کردن متخصصان سلامتی درآموزش و دفاع از سلامت، به خصوص آنهایی که در مراقبهای اولیه فعالیت دارند</a:t>
            </a:r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.</a:t>
            </a:r>
          </a:p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fa-IR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fa-IR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پرهيز از سرزنش افراد داراي </a:t>
            </a:r>
            <a:r>
              <a:rPr lang="fa-IR" sz="24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مشكل</a:t>
            </a:r>
          </a:p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lang="fa-IR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B Nazanin" panose="00000400000000000000" pitchFamily="2" charset="-78"/>
            </a:endParaRPr>
          </a:p>
          <a:p>
            <a:pPr marL="0" indent="0" algn="justLow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r>
              <a:rPr lang="fa-IR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B Nazanin" panose="00000400000000000000" pitchFamily="2" charset="-78"/>
              </a:rPr>
              <a:t>پرهيز از هرگونه پيش داوري و قضاوت</a:t>
            </a:r>
            <a:endParaRPr lang="en-US" sz="24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B Nazanin" panose="00000400000000000000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2800" b="0" kern="0" dirty="0">
                <a:solidFill>
                  <a:schemeClr val="accent4">
                    <a:lumMod val="75000"/>
                  </a:schemeClr>
                </a:solidFill>
                <a:effectLst/>
                <a:latin typeface="Tahoma"/>
                <a:cs typeface="B Titr" panose="00000700000000000000" pitchFamily="2" charset="-78"/>
              </a:rPr>
              <a:t>مفاهیم و اصول ارتقای سلامت</a:t>
            </a:r>
            <a:endParaRPr lang="fa-IR" dirty="0">
              <a:solidFill>
                <a:schemeClr val="accent4">
                  <a:lumMod val="75000"/>
                </a:schemeClr>
              </a:solidFill>
              <a:cs typeface="B Titr" panose="00000700000000000000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421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098571"/>
          </a:xfrm>
        </p:spPr>
        <p:txBody>
          <a:bodyPr>
            <a:normAutofit fontScale="92500"/>
          </a:bodyPr>
          <a:lstStyle/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r>
              <a:rPr lang="ar-SA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ايجاد سياست سلامت همگاني</a:t>
            </a:r>
            <a:r>
              <a:rPr lang="en-US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               </a:t>
            </a:r>
            <a:r>
              <a:rPr lang="ar-SA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 </a:t>
            </a:r>
            <a:r>
              <a:rPr lang="en-US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Building a </a:t>
            </a:r>
            <a:r>
              <a:rPr lang="en-US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Healthy Public Policy</a:t>
            </a:r>
            <a:r>
              <a:rPr lang="fa-IR" sz="2000" b="1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 </a:t>
            </a:r>
            <a:endParaRPr lang="fa-IR" sz="2000" b="1" kern="0" dirty="0">
              <a:solidFill>
                <a:srgbClr val="000000">
                  <a:lumMod val="95000"/>
                  <a:lumOff val="5000"/>
                </a:srgbClr>
              </a:solidFill>
              <a:latin typeface="Tahoma"/>
              <a:cs typeface="B Lotus" pitchFamily="2" charset="-78"/>
            </a:endParaRP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fa-IR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( تصمیم هر تصمیم گیرنده ای باید در راستای سلامت باشد)</a:t>
            </a:r>
            <a:r>
              <a:rPr lang="ar-SA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 </a:t>
            </a:r>
            <a:br>
              <a:rPr lang="ar-SA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</a:br>
            <a:r>
              <a:rPr lang="ar-SA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 </a:t>
            </a:r>
            <a:r>
              <a:rPr lang="ar-SA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(شغل، صلح،</a:t>
            </a:r>
            <a:r>
              <a:rPr lang="fa-IR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 </a:t>
            </a:r>
            <a:r>
              <a:rPr lang="ar-SA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آموزش،</a:t>
            </a:r>
            <a:r>
              <a:rPr lang="fa-IR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 </a:t>
            </a:r>
            <a:r>
              <a:rPr lang="ar-SA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عدا لت و برابري) </a:t>
            </a:r>
            <a:endParaRPr lang="fa-IR" sz="2400" kern="0" dirty="0" smtClean="0">
              <a:solidFill>
                <a:srgbClr val="000000">
                  <a:lumMod val="95000"/>
                  <a:lumOff val="5000"/>
                </a:srgbClr>
              </a:solidFill>
              <a:latin typeface="Tahoma"/>
              <a:cs typeface="B Lotus" pitchFamily="2" charset="-78"/>
            </a:endParaRP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endParaRPr lang="fa-IR" sz="2400" kern="0" dirty="0">
              <a:solidFill>
                <a:srgbClr val="000000">
                  <a:lumMod val="95000"/>
                  <a:lumOff val="5000"/>
                </a:srgbClr>
              </a:solidFill>
              <a:latin typeface="Tahoma"/>
              <a:cs typeface="B Lotus" pitchFamily="2" charset="-78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r>
              <a:rPr lang="ar-SA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خلق محيط هاي حمايتي</a:t>
            </a:r>
            <a:r>
              <a:rPr lang="en-US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                </a:t>
            </a:r>
            <a:r>
              <a:rPr lang="ar-SA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 </a:t>
            </a:r>
            <a:r>
              <a:rPr lang="en-US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Creating </a:t>
            </a:r>
            <a:r>
              <a:rPr lang="en-US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Supportive Environments</a:t>
            </a:r>
            <a:endParaRPr lang="fa-IR" sz="2400" kern="0" dirty="0">
              <a:solidFill>
                <a:srgbClr val="000000">
                  <a:lumMod val="95000"/>
                  <a:lumOff val="5000"/>
                </a:srgbClr>
              </a:solidFill>
              <a:latin typeface="Tahoma"/>
              <a:cs typeface="B Lotus" pitchFamily="2" charset="-78"/>
            </a:endParaRP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r>
              <a:rPr lang="ar-SA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تقويت اقدام جامعه</a:t>
            </a:r>
            <a:r>
              <a:rPr lang="fa-IR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(مشارکت)                 </a:t>
            </a:r>
            <a:r>
              <a:rPr lang="en-US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Strengthening </a:t>
            </a:r>
            <a:r>
              <a:rPr lang="en-US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Community Action</a:t>
            </a:r>
            <a:endParaRPr lang="fa-IR" sz="2400" kern="0" dirty="0">
              <a:solidFill>
                <a:srgbClr val="000000">
                  <a:lumMod val="95000"/>
                  <a:lumOff val="5000"/>
                </a:srgbClr>
              </a:solidFill>
              <a:latin typeface="Tahoma"/>
              <a:cs typeface="B Lotus" pitchFamily="2" charset="-78"/>
            </a:endParaRPr>
          </a:p>
          <a:p>
            <a:pPr marL="342900" lvl="0" indent="-342900" algn="ctr" rtl="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en-US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Monotype Corsiva" pitchFamily="66" charset="0"/>
                <a:cs typeface="B Lotus" pitchFamily="2" charset="-78"/>
              </a:rPr>
              <a:t>We do not see things as they are; we see things as we</a:t>
            </a:r>
            <a:r>
              <a:rPr lang="fa-IR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Monotype Corsiva" pitchFamily="66" charset="0"/>
                <a:cs typeface="B Lotus" pitchFamily="2" charset="-78"/>
              </a:rPr>
              <a:t> </a:t>
            </a:r>
            <a:r>
              <a:rPr lang="en-US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Monotype Corsiva" pitchFamily="66" charset="0"/>
                <a:cs typeface="B Lotus" pitchFamily="2" charset="-78"/>
              </a:rPr>
              <a:t>are.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r>
              <a:rPr lang="ar-SA" sz="2400" kern="0" dirty="0" smtClean="0">
                <a:solidFill>
                  <a:srgbClr val="FF0000"/>
                </a:solidFill>
                <a:latin typeface="Tahoma"/>
                <a:cs typeface="B Lotus" pitchFamily="2" charset="-78"/>
              </a:rPr>
              <a:t>توسعه </a:t>
            </a:r>
            <a:r>
              <a:rPr lang="ar-SA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مهارت هاي فردي</a:t>
            </a:r>
            <a:r>
              <a:rPr lang="fa-IR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                                  </a:t>
            </a:r>
            <a:r>
              <a:rPr lang="ar-SA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 </a:t>
            </a:r>
            <a:r>
              <a:rPr lang="en-US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Developing </a:t>
            </a:r>
            <a:r>
              <a:rPr lang="en-US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Personal Skills</a:t>
            </a:r>
            <a:endParaRPr lang="fa-IR" sz="2400" kern="0" dirty="0">
              <a:solidFill>
                <a:srgbClr val="000000">
                  <a:lumMod val="95000"/>
                  <a:lumOff val="5000"/>
                </a:srgbClr>
              </a:solidFill>
              <a:latin typeface="Tahoma"/>
              <a:cs typeface="B Lotus" pitchFamily="2" charset="-78"/>
            </a:endParaRP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fa-IR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(کار مردم برای مردم)</a:t>
            </a:r>
          </a:p>
          <a:p>
            <a:pPr marL="342900" lvl="0" indent="-3429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itchFamily="2" charset="2"/>
              <a:buChar char="n"/>
              <a:defRPr/>
            </a:pPr>
            <a:r>
              <a:rPr lang="ar-SA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بازنگري در خدمات بهداشتي</a:t>
            </a:r>
            <a:r>
              <a:rPr lang="fa-IR" sz="2400" kern="0" dirty="0">
                <a:solidFill>
                  <a:srgbClr val="FF0000"/>
                </a:solidFill>
                <a:latin typeface="Tahoma"/>
                <a:cs typeface="B Lotus" pitchFamily="2" charset="-78"/>
              </a:rPr>
              <a:t>                        </a:t>
            </a:r>
            <a:r>
              <a:rPr lang="en-US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Reorienting Health Services</a:t>
            </a:r>
            <a:endParaRPr lang="fa-IR" sz="2400" kern="0" dirty="0" smtClean="0">
              <a:solidFill>
                <a:srgbClr val="000000">
                  <a:lumMod val="95000"/>
                  <a:lumOff val="5000"/>
                </a:srgbClr>
              </a:solidFill>
              <a:latin typeface="Tahoma"/>
              <a:cs typeface="B Lotus" pitchFamily="2" charset="-78"/>
            </a:endParaRP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fa-IR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 </a:t>
            </a:r>
          </a:p>
          <a:p>
            <a:pPr marL="342900" lvl="0" indent="-342900" algn="ctr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fa-IR" sz="2400" kern="0" dirty="0" smtClean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(</a:t>
            </a:r>
            <a:r>
              <a:rPr lang="fa-IR" sz="2400" kern="0" dirty="0">
                <a:solidFill>
                  <a:srgbClr val="000000">
                    <a:lumMod val="95000"/>
                    <a:lumOff val="5000"/>
                  </a:srgbClr>
                </a:solidFill>
                <a:latin typeface="Tahoma"/>
                <a:cs typeface="B Lotus" pitchFamily="2" charset="-78"/>
              </a:rPr>
              <a:t>هر کاری در بخش سلامت، سرمایه گذاری است نه هزینه)</a:t>
            </a:r>
            <a:endParaRPr lang="en-US" sz="2400" kern="0" dirty="0">
              <a:solidFill>
                <a:srgbClr val="000000">
                  <a:lumMod val="95000"/>
                  <a:lumOff val="5000"/>
                </a:srgbClr>
              </a:solidFill>
              <a:latin typeface="Tahoma"/>
              <a:cs typeface="B Lotus" pitchFamily="2" charset="-78"/>
            </a:endParaRPr>
          </a:p>
          <a:p>
            <a:pPr marL="109728" indent="0">
              <a:buNone/>
            </a:pPr>
            <a:endParaRPr lang="fa-I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6</a:t>
            </a:fld>
            <a:endParaRPr lang="fa-I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fa-IR" altLang="fa-IR" sz="2400" b="0" kern="0" dirty="0">
                <a:solidFill>
                  <a:srgbClr val="000000">
                    <a:lumMod val="95000"/>
                    <a:lumOff val="5000"/>
                  </a:srgbClr>
                </a:solidFill>
                <a:effectLst/>
                <a:latin typeface="Tahoma"/>
                <a:cs typeface="B Titr" panose="00000700000000000000" pitchFamily="2" charset="-78"/>
              </a:rPr>
              <a:t>5 اولويت اقدام ارتقاي سلامت (طبق منشور اوتاوا)</a:t>
            </a:r>
            <a:endParaRPr lang="fa-IR" sz="2400" b="0" kern="0" dirty="0">
              <a:solidFill>
                <a:srgbClr val="000000">
                  <a:lumMod val="95000"/>
                  <a:lumOff val="5000"/>
                </a:srgbClr>
              </a:solidFill>
              <a:effectLst/>
              <a:latin typeface="Tahoma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028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0528" y="44624"/>
            <a:ext cx="9505056" cy="1584175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 smtClean="0">
                <a:cs typeface="B Yagut" pitchFamily="2" charset="-78"/>
              </a:rPr>
              <a:t> </a:t>
            </a:r>
            <a:r>
              <a:rPr lang="ar-SA" sz="4000" b="1" dirty="0" smtClean="0">
                <a:cs typeface="B Yagut" pitchFamily="2" charset="-78"/>
              </a:rPr>
              <a:t>ارتقای سلامت</a:t>
            </a:r>
            <a:r>
              <a:rPr lang="en-US" sz="4000" b="1" dirty="0" smtClean="0">
                <a:cs typeface="B Yagut" pitchFamily="2" charset="-78"/>
              </a:rPr>
              <a:t>:</a:t>
            </a:r>
            <a:r>
              <a:rPr lang="ar-SA" sz="4000" b="1" dirty="0" smtClean="0">
                <a:cs typeface="B Yagut" pitchFamily="2" charset="-78"/>
              </a:rPr>
              <a:t> توسعه هماهنگ ، موزون و منطقی آموزش سلامت ، حفاظت از سلامت و</a:t>
            </a:r>
            <a:r>
              <a:rPr lang="fa-IR" sz="4000" b="1" dirty="0" smtClean="0">
                <a:cs typeface="B Yagut" pitchFamily="2" charset="-78"/>
              </a:rPr>
              <a:t>  </a:t>
            </a:r>
            <a:r>
              <a:rPr lang="ar-SA" sz="4000" b="1" dirty="0" smtClean="0">
                <a:cs typeface="B Yagut" pitchFamily="2" charset="-78"/>
              </a:rPr>
              <a:t>پیشگیری است </a:t>
            </a:r>
            <a:endParaRPr lang="fa-I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136904" cy="1368152"/>
          </a:xfrm>
          <a:solidFill>
            <a:srgbClr val="FFFF00"/>
          </a:solidFill>
          <a:ln>
            <a:solidFill>
              <a:srgbClr val="FFFF00"/>
            </a:solidFill>
          </a:ln>
        </p:spPr>
        <p:txBody>
          <a:bodyPr/>
          <a:lstStyle/>
          <a:p>
            <a:r>
              <a:rPr lang="en-US" sz="6000" dirty="0" smtClean="0">
                <a:solidFill>
                  <a:srgbClr val="C00000"/>
                </a:solidFill>
              </a:rPr>
              <a:t>Health promotion</a:t>
            </a:r>
            <a:r>
              <a:rPr lang="fa-IR" dirty="0" smtClean="0">
                <a:solidFill>
                  <a:srgbClr val="C00000"/>
                </a:solidFill>
              </a:rPr>
              <a:t> </a:t>
            </a:r>
            <a:endParaRPr lang="fa-IR" dirty="0">
              <a:solidFill>
                <a:srgbClr val="C0000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54800644"/>
              </p:ext>
            </p:extLst>
          </p:nvPr>
        </p:nvGraphicFramePr>
        <p:xfrm>
          <a:off x="107504" y="1484784"/>
          <a:ext cx="903649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otched Right Arrow 4"/>
          <p:cNvSpPr/>
          <p:nvPr/>
        </p:nvSpPr>
        <p:spPr>
          <a:xfrm rot="16200000" flipH="1">
            <a:off x="1547664" y="4149080"/>
            <a:ext cx="1152128" cy="86409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Notched Right Arrow 5"/>
          <p:cNvSpPr/>
          <p:nvPr/>
        </p:nvSpPr>
        <p:spPr>
          <a:xfrm rot="16200000" flipH="1">
            <a:off x="4067944" y="4077072"/>
            <a:ext cx="1152128" cy="86409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Notched Right Arrow 6"/>
          <p:cNvSpPr/>
          <p:nvPr/>
        </p:nvSpPr>
        <p:spPr>
          <a:xfrm rot="16200000" flipH="1">
            <a:off x="6516216" y="4149080"/>
            <a:ext cx="1152128" cy="86409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510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v"/>
              <a:defRPr/>
            </a:pPr>
            <a:r>
              <a:rPr lang="fa-IR" sz="2400" kern="0" dirty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حمايت همه </a:t>
            </a:r>
            <a:r>
              <a:rPr lang="fa-IR" sz="2400" kern="0" dirty="0" smtClean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جانبه                                                              </a:t>
            </a:r>
            <a:r>
              <a:rPr lang="en-US" sz="2400" kern="0" dirty="0" smtClean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Advocacy</a:t>
            </a:r>
            <a:endParaRPr lang="fa-IR" sz="2400" kern="0" dirty="0" smtClean="0">
              <a:solidFill>
                <a:schemeClr val="accent4">
                  <a:lumMod val="75000"/>
                </a:schemeClr>
              </a:solidFill>
              <a:latin typeface="Tahoma"/>
              <a:cs typeface="B Lotus" pitchFamily="2" charset="-78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v"/>
              <a:defRPr/>
            </a:pPr>
            <a:r>
              <a:rPr lang="fa-IR" sz="2400" kern="0" dirty="0" smtClean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توانمند سازي                                                           </a:t>
            </a:r>
            <a:r>
              <a:rPr lang="en-US" sz="2400" kern="0" dirty="0" smtClean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Empowerment</a:t>
            </a:r>
            <a:r>
              <a:rPr lang="fa-IR" sz="2400" kern="0" dirty="0" smtClean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       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v"/>
              <a:defRPr/>
            </a:pPr>
            <a:r>
              <a:rPr lang="fa-IR" sz="2400" kern="0" dirty="0" smtClean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مداخله </a:t>
            </a:r>
            <a:r>
              <a:rPr lang="fa-IR" sz="2400" kern="0" dirty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كردن                                                               </a:t>
            </a:r>
            <a:r>
              <a:rPr lang="en-US" sz="2400" kern="0" dirty="0" smtClean="0">
                <a:solidFill>
                  <a:schemeClr val="accent4">
                    <a:lumMod val="75000"/>
                  </a:schemeClr>
                </a:solidFill>
                <a:latin typeface="Tahoma"/>
                <a:cs typeface="B Lotus" pitchFamily="2" charset="-78"/>
              </a:rPr>
              <a:t>Intervention</a:t>
            </a:r>
            <a:endParaRPr lang="en-US" sz="2400" kern="0" dirty="0">
              <a:solidFill>
                <a:schemeClr val="accent4">
                  <a:lumMod val="75000"/>
                </a:schemeClr>
              </a:solidFill>
              <a:latin typeface="Tahoma"/>
              <a:cs typeface="B Lotus" pitchFamily="2" charset="-78"/>
            </a:endParaRPr>
          </a:p>
          <a:p>
            <a:pPr>
              <a:buFont typeface="Wingdings" panose="05000000000000000000" pitchFamily="2" charset="2"/>
              <a:buChar char="v"/>
            </a:pPr>
            <a:endParaRPr lang="fa-I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accent4">
                    <a:lumMod val="75000"/>
                  </a:schemeClr>
                </a:solidFill>
                <a:cs typeface="B Titr" panose="00000700000000000000" pitchFamily="2" charset="-78"/>
              </a:rPr>
              <a:t>راهبرد هاي اساسي ارتقاي  سلامت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5506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Low">
              <a:buNone/>
            </a:pPr>
            <a:r>
              <a:rPr lang="fa-IR" sz="2800" dirty="0" smtClean="0">
                <a:latin typeface="Calibri"/>
                <a:ea typeface="Calibri"/>
              </a:rPr>
              <a:t>مداخله ارتقاء سلامت:  </a:t>
            </a:r>
            <a:r>
              <a:rPr lang="fa-IR" sz="2400" dirty="0">
                <a:latin typeface="Calibri"/>
                <a:ea typeface="Calibri"/>
              </a:rPr>
              <a:t>تلاشی است برای ارتقای رفتاری که باعث بهبود سلامت روانی و جسمانی </a:t>
            </a:r>
            <a:r>
              <a:rPr lang="fa-IR" sz="2400" dirty="0" smtClean="0">
                <a:latin typeface="Calibri"/>
                <a:ea typeface="Calibri"/>
              </a:rPr>
              <a:t>یا بازشکل‌دهی </a:t>
            </a:r>
            <a:r>
              <a:rPr lang="fa-IR" sz="2400" dirty="0">
                <a:latin typeface="Calibri"/>
                <a:ea typeface="Calibri"/>
              </a:rPr>
              <a:t>رفتار </a:t>
            </a:r>
            <a:r>
              <a:rPr lang="fa-IR" sz="2400" dirty="0" smtClean="0">
                <a:latin typeface="Calibri"/>
                <a:ea typeface="Calibri"/>
              </a:rPr>
              <a:t>افرادی که  </a:t>
            </a:r>
            <a:r>
              <a:rPr lang="fa-IR" sz="2400" dirty="0">
                <a:latin typeface="Calibri"/>
                <a:ea typeface="Calibri"/>
              </a:rPr>
              <a:t>دارای خطرات سلامتی </a:t>
            </a:r>
            <a:r>
              <a:rPr lang="fa-IR" sz="2400" dirty="0" smtClean="0">
                <a:latin typeface="Calibri"/>
                <a:ea typeface="Calibri"/>
              </a:rPr>
              <a:t>هستند. </a:t>
            </a:r>
          </a:p>
          <a:p>
            <a:pPr marL="109728" indent="0" algn="justLow">
              <a:buNone/>
            </a:pPr>
            <a:endParaRPr lang="fa-IR" sz="2400" dirty="0">
              <a:latin typeface="Calibri"/>
              <a:ea typeface="Calibri"/>
            </a:endParaRPr>
          </a:p>
          <a:p>
            <a:pPr marL="109728" indent="0" algn="justLow">
              <a:buNone/>
            </a:pPr>
            <a:r>
              <a:rPr lang="fa-IR" sz="2400" dirty="0" smtClean="0">
                <a:latin typeface="Calibri"/>
                <a:ea typeface="Calibri"/>
              </a:rPr>
              <a:t> </a:t>
            </a:r>
            <a:r>
              <a:rPr lang="fa-IR" sz="2400" dirty="0">
                <a:latin typeface="Calibri"/>
                <a:ea typeface="Calibri"/>
              </a:rPr>
              <a:t>مداخله ممکن است یک فعالیت منحصر به </a:t>
            </a:r>
            <a:r>
              <a:rPr lang="fa-IR" sz="2400" dirty="0" smtClean="0">
                <a:latin typeface="Calibri"/>
                <a:ea typeface="Calibri"/>
              </a:rPr>
              <a:t>فرد یا </a:t>
            </a:r>
            <a:r>
              <a:rPr lang="fa-IR" sz="2400" dirty="0">
                <a:latin typeface="Calibri"/>
                <a:ea typeface="Calibri"/>
              </a:rPr>
              <a:t>مجموعه ای از فعالیت هایی که طراحی شده اند که جمعیت هدف را در رسیدن به اهداف کلی و اختصاصی برنامه کمک کنند </a:t>
            </a:r>
            <a:r>
              <a:rPr lang="fa-IR" sz="2400" dirty="0" smtClean="0">
                <a:latin typeface="Calibri"/>
                <a:ea typeface="Calibri"/>
              </a:rPr>
              <a:t>باشد.</a:t>
            </a:r>
          </a:p>
          <a:p>
            <a:pPr marL="109728" indent="0" algn="justLow">
              <a:buNone/>
            </a:pPr>
            <a:endParaRPr lang="fa-IR" sz="2400" dirty="0" smtClean="0">
              <a:latin typeface="Calibri"/>
              <a:ea typeface="Calibri"/>
            </a:endParaRPr>
          </a:p>
          <a:p>
            <a:pPr marL="109728" indent="0" algn="justLow">
              <a:buNone/>
            </a:pPr>
            <a:r>
              <a:rPr lang="fa-IR" sz="2400" dirty="0"/>
              <a:t>مداخلات ارتقاء سلامت: مداخلات ارتقاء سلامت با هدف تعیین علل رفتاری و غیر رفتاری مشکلات سلامت و برنامه ریزی در جهت ایجاد، توسعه و حفظ رفتارهای سلامت انجام می گیرد.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تعریف مداخله ارتقاء سلامت: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00B7C-C4BB-4A07-BDD9-8161CA3E19D3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55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174</TotalTime>
  <Words>996</Words>
  <Application>Microsoft Office PowerPoint</Application>
  <PresentationFormat>On-screen Show (4:3)</PresentationFormat>
  <Paragraphs>146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7" baseType="lpstr">
      <vt:lpstr>Arial</vt:lpstr>
      <vt:lpstr>B Lotus</vt:lpstr>
      <vt:lpstr>B Nazanin</vt:lpstr>
      <vt:lpstr>B Titr</vt:lpstr>
      <vt:lpstr>B Yagut</vt:lpstr>
      <vt:lpstr>Calibri</vt:lpstr>
      <vt:lpstr>Lucida Sans Unicode</vt:lpstr>
      <vt:lpstr>Monotype Corsiva</vt:lpstr>
      <vt:lpstr>Tahoma</vt:lpstr>
      <vt:lpstr>Times New Roman</vt:lpstr>
      <vt:lpstr>Verdana</vt:lpstr>
      <vt:lpstr>Wingdings</vt:lpstr>
      <vt:lpstr>Wingdings 2</vt:lpstr>
      <vt:lpstr>Wingdings 3</vt:lpstr>
      <vt:lpstr>Concourse</vt:lpstr>
      <vt:lpstr>PowerPoint Presentation</vt:lpstr>
      <vt:lpstr>اصول مداخلات ارتقاء سلامت   معاونت بهداشتی دانشگاه علوم پزشکی اصفهان گروه آموزش و ارتقای سلامت  تابستان 1400   </vt:lpstr>
      <vt:lpstr>ارتقای سلامت  (Health Promotion)  </vt:lpstr>
      <vt:lpstr>مفاهیم و اصول ارتقای سلامت</vt:lpstr>
      <vt:lpstr>مفاهیم و اصول ارتقای سلامت</vt:lpstr>
      <vt:lpstr>5 اولويت اقدام ارتقاي سلامت (طبق منشور اوتاوا)</vt:lpstr>
      <vt:lpstr> ارتقای سلامت: توسعه هماهنگ ، موزون و منطقی آموزش سلامت ، حفاظت از سلامت و  پیشگیری است </vt:lpstr>
      <vt:lpstr>راهبرد هاي اساسي ارتقاي  سلامت</vt:lpstr>
      <vt:lpstr>تعریف مداخله ارتقاء سلامت:</vt:lpstr>
      <vt:lpstr>  در طراحی  مداخله توجه به موارد زیر مهم می باشد:  </vt:lpstr>
      <vt:lpstr>  مراحل کلی برنامه ریزی مداخلات ارتقاء سلامت  :</vt:lpstr>
      <vt:lpstr>PowerPoint Presentation</vt:lpstr>
      <vt:lpstr>نحوه انجام ارزیابی وضعیت موجود</vt:lpstr>
      <vt:lpstr>نحوه انجام ارزیابی وضعیت موجود:</vt:lpstr>
      <vt:lpstr>نحوه انجام ارزیابی وضعیت موجود:</vt:lpstr>
      <vt:lpstr>نحوه انجام ارزیابی وضعیت موجود</vt:lpstr>
      <vt:lpstr>نحوه انجام ارزیابی وضعیت موجود</vt:lpstr>
      <vt:lpstr>نحوه انجام ارزیابی وضعیت موجود:</vt:lpstr>
      <vt:lpstr>نحوه انجام ارزیابی وضعیت موجود</vt:lpstr>
      <vt:lpstr>نحوه انجام ارزیابی وضعیت موجود</vt:lpstr>
      <vt:lpstr>نحوه انجام ارزیابی وضعیت موجود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اصول مداخلات ارتقاء سلامت</dc:title>
  <dc:creator>maleki</dc:creator>
  <cp:lastModifiedBy>fana</cp:lastModifiedBy>
  <cp:revision>21</cp:revision>
  <dcterms:created xsi:type="dcterms:W3CDTF">2018-07-19T06:33:18Z</dcterms:created>
  <dcterms:modified xsi:type="dcterms:W3CDTF">2021-07-21T08:01:00Z</dcterms:modified>
</cp:coreProperties>
</file>