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54"/>
  </p:notesMasterIdLst>
  <p:sldIdLst>
    <p:sldId id="258" r:id="rId2"/>
    <p:sldId id="256" r:id="rId3"/>
    <p:sldId id="257" r:id="rId4"/>
    <p:sldId id="259" r:id="rId5"/>
    <p:sldId id="260" r:id="rId6"/>
    <p:sldId id="261" r:id="rId7"/>
    <p:sldId id="294" r:id="rId8"/>
    <p:sldId id="305" r:id="rId9"/>
    <p:sldId id="300" r:id="rId10"/>
    <p:sldId id="301" r:id="rId11"/>
    <p:sldId id="323" r:id="rId12"/>
    <p:sldId id="302" r:id="rId13"/>
    <p:sldId id="316" r:id="rId14"/>
    <p:sldId id="324" r:id="rId15"/>
    <p:sldId id="293" r:id="rId16"/>
    <p:sldId id="262" r:id="rId17"/>
    <p:sldId id="292" r:id="rId18"/>
    <p:sldId id="303" r:id="rId19"/>
    <p:sldId id="263" r:id="rId20"/>
    <p:sldId id="297" r:id="rId21"/>
    <p:sldId id="298" r:id="rId22"/>
    <p:sldId id="295" r:id="rId23"/>
    <p:sldId id="318" r:id="rId24"/>
    <p:sldId id="320" r:id="rId25"/>
    <p:sldId id="296" r:id="rId26"/>
    <p:sldId id="299" r:id="rId27"/>
    <p:sldId id="264" r:id="rId28"/>
    <p:sldId id="265" r:id="rId29"/>
    <p:sldId id="266" r:id="rId30"/>
    <p:sldId id="313" r:id="rId31"/>
    <p:sldId id="315" r:id="rId32"/>
    <p:sldId id="322" r:id="rId33"/>
    <p:sldId id="267" r:id="rId34"/>
    <p:sldId id="268" r:id="rId35"/>
    <p:sldId id="269" r:id="rId36"/>
    <p:sldId id="270" r:id="rId37"/>
    <p:sldId id="271" r:id="rId38"/>
    <p:sldId id="272" r:id="rId39"/>
    <p:sldId id="276" r:id="rId40"/>
    <p:sldId id="277" r:id="rId41"/>
    <p:sldId id="279" r:id="rId42"/>
    <p:sldId id="280" r:id="rId43"/>
    <p:sldId id="281" r:id="rId44"/>
    <p:sldId id="282" r:id="rId45"/>
    <p:sldId id="283" r:id="rId46"/>
    <p:sldId id="284" r:id="rId47"/>
    <p:sldId id="288" r:id="rId48"/>
    <p:sldId id="285" r:id="rId49"/>
    <p:sldId id="289" r:id="rId50"/>
    <p:sldId id="286" r:id="rId51"/>
    <p:sldId id="287" r:id="rId52"/>
    <p:sldId id="291" r:id="rId5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1" d="100"/>
          <a:sy n="71"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6F84841-4E17-405E-BA49-436A924A3907}" type="datetimeFigureOut">
              <a:rPr lang="fa-IR" smtClean="0"/>
              <a:pPr/>
              <a:t>1433/07/17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A669ED4-39BE-46CD-89E3-E3CF6810E3F7}"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48BB42-C629-4499-A12F-52AD3BFA20D8}" type="slidenum">
              <a:rPr lang="en-US" smtClean="0"/>
              <a:pPr/>
              <a:t>52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82B102C9-6CCA-4A17-9295-164556465D7E}" type="datetimeFigureOut">
              <a:rPr lang="fa-IR" smtClean="0"/>
              <a:pPr/>
              <a:t>1433/07/17</a:t>
            </a:fld>
            <a:endParaRPr lang="fa-IR"/>
          </a:p>
        </p:txBody>
      </p:sp>
      <p:sp>
        <p:nvSpPr>
          <p:cNvPr id="17" name="Footer Placeholder 16"/>
          <p:cNvSpPr>
            <a:spLocks noGrp="1"/>
          </p:cNvSpPr>
          <p:nvPr>
            <p:ph type="ftr" sz="quarter" idx="11"/>
          </p:nvPr>
        </p:nvSpPr>
        <p:spPr>
          <a:xfrm>
            <a:off x="5410200" y="4205288"/>
            <a:ext cx="1295400" cy="457200"/>
          </a:xfrm>
        </p:spPr>
        <p:txBody>
          <a:bodyPr/>
          <a:lstStyle/>
          <a:p>
            <a:endParaRPr lang="fa-I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C131CC3-DD4B-4A1E-AFDC-E35721F2C0D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B102C9-6CCA-4A17-9295-164556465D7E}" type="datetimeFigureOut">
              <a:rPr lang="fa-IR" smtClean="0"/>
              <a:pPr/>
              <a:t>1433/07/17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C131CC3-DD4B-4A1E-AFDC-E35721F2C0D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B102C9-6CCA-4A17-9295-164556465D7E}" type="datetimeFigureOut">
              <a:rPr lang="fa-IR" smtClean="0"/>
              <a:pPr/>
              <a:t>1433/07/17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C131CC3-DD4B-4A1E-AFDC-E35721F2C0D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B102C9-6CCA-4A17-9295-164556465D7E}" type="datetimeFigureOut">
              <a:rPr lang="fa-IR" smtClean="0"/>
              <a:pPr/>
              <a:t>1433/07/17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C131CC3-DD4B-4A1E-AFDC-E35721F2C0D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B102C9-6CCA-4A17-9295-164556465D7E}" type="datetimeFigureOut">
              <a:rPr lang="fa-IR" smtClean="0"/>
              <a:pPr/>
              <a:t>1433/07/17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C131CC3-DD4B-4A1E-AFDC-E35721F2C0D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B102C9-6CCA-4A17-9295-164556465D7E}" type="datetimeFigureOut">
              <a:rPr lang="fa-IR" smtClean="0"/>
              <a:pPr/>
              <a:t>1433/07/17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C131CC3-DD4B-4A1E-AFDC-E35721F2C0D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82B102C9-6CCA-4A17-9295-164556465D7E}" type="datetimeFigureOut">
              <a:rPr lang="fa-IR" smtClean="0"/>
              <a:pPr/>
              <a:t>1433/07/17</a:t>
            </a:fld>
            <a:endParaRPr lang="fa-IR"/>
          </a:p>
        </p:txBody>
      </p:sp>
      <p:sp>
        <p:nvSpPr>
          <p:cNvPr id="27" name="Slide Number Placeholder 26"/>
          <p:cNvSpPr>
            <a:spLocks noGrp="1"/>
          </p:cNvSpPr>
          <p:nvPr>
            <p:ph type="sldNum" sz="quarter" idx="11"/>
          </p:nvPr>
        </p:nvSpPr>
        <p:spPr/>
        <p:txBody>
          <a:bodyPr rtlCol="0"/>
          <a:lstStyle/>
          <a:p>
            <a:fld id="{CC131CC3-DD4B-4A1E-AFDC-E35721F2C0D6}" type="slidenum">
              <a:rPr lang="fa-IR" smtClean="0"/>
              <a:pPr/>
              <a:t>‹#›</a:t>
            </a:fld>
            <a:endParaRPr lang="fa-IR"/>
          </a:p>
        </p:txBody>
      </p:sp>
      <p:sp>
        <p:nvSpPr>
          <p:cNvPr id="28" name="Footer Placeholder 27"/>
          <p:cNvSpPr>
            <a:spLocks noGrp="1"/>
          </p:cNvSpPr>
          <p:nvPr>
            <p:ph type="ftr" sz="quarter" idx="12"/>
          </p:nvPr>
        </p:nvSpPr>
        <p:spPr/>
        <p:txBody>
          <a:bodyPr rtlCol="0"/>
          <a:lstStyle/>
          <a:p>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82B102C9-6CCA-4A17-9295-164556465D7E}" type="datetimeFigureOut">
              <a:rPr lang="fa-IR" smtClean="0"/>
              <a:pPr/>
              <a:t>1433/07/17</a:t>
            </a:fld>
            <a:endParaRPr lang="fa-IR"/>
          </a:p>
        </p:txBody>
      </p:sp>
      <p:sp>
        <p:nvSpPr>
          <p:cNvPr id="4" name="Footer Placeholder 3"/>
          <p:cNvSpPr>
            <a:spLocks noGrp="1"/>
          </p:cNvSpPr>
          <p:nvPr>
            <p:ph type="ftr" sz="quarter" idx="11"/>
          </p:nvPr>
        </p:nvSpPr>
        <p:spPr>
          <a:xfrm>
            <a:off x="5257800" y="612648"/>
            <a:ext cx="1325880" cy="457200"/>
          </a:xfrm>
        </p:spPr>
        <p:txBody>
          <a:bodyPr/>
          <a:lstStyle/>
          <a:p>
            <a:endParaRPr lang="fa-IR"/>
          </a:p>
        </p:txBody>
      </p:sp>
      <p:sp>
        <p:nvSpPr>
          <p:cNvPr id="5" name="Slide Number Placeholder 4"/>
          <p:cNvSpPr>
            <a:spLocks noGrp="1"/>
          </p:cNvSpPr>
          <p:nvPr>
            <p:ph type="sldNum" sz="quarter" idx="12"/>
          </p:nvPr>
        </p:nvSpPr>
        <p:spPr>
          <a:xfrm>
            <a:off x="8174736" y="2272"/>
            <a:ext cx="762000" cy="365760"/>
          </a:xfrm>
        </p:spPr>
        <p:txBody>
          <a:bodyPr/>
          <a:lstStyle/>
          <a:p>
            <a:fld id="{CC131CC3-DD4B-4A1E-AFDC-E35721F2C0D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102C9-6CCA-4A17-9295-164556465D7E}" type="datetimeFigureOut">
              <a:rPr lang="fa-IR" smtClean="0"/>
              <a:pPr/>
              <a:t>1433/07/17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C131CC3-DD4B-4A1E-AFDC-E35721F2C0D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B102C9-6CCA-4A17-9295-164556465D7E}" type="datetimeFigureOut">
              <a:rPr lang="fa-IR" smtClean="0"/>
              <a:pPr/>
              <a:t>1433/07/17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C131CC3-DD4B-4A1E-AFDC-E35721F2C0D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B102C9-6CCA-4A17-9295-164556465D7E}" type="datetimeFigureOut">
              <a:rPr lang="fa-IR" smtClean="0"/>
              <a:pPr/>
              <a:t>1433/07/17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C131CC3-DD4B-4A1E-AFDC-E35721F2C0D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2B102C9-6CCA-4A17-9295-164556465D7E}" type="datetimeFigureOut">
              <a:rPr lang="fa-IR" smtClean="0"/>
              <a:pPr/>
              <a:t>1433/07/17</a:t>
            </a:fld>
            <a:endParaRPr lang="fa-I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a-I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C131CC3-DD4B-4A1E-AFDC-E35721F2C0D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244" name="Picture 4" descr="BESM2"/>
          <p:cNvPicPr>
            <a:picLocks noGrp="1" noChangeAspect="1" noChangeArrowheads="1"/>
          </p:cNvPicPr>
          <p:nvPr>
            <p:ph idx="1"/>
          </p:nvPr>
        </p:nvPicPr>
        <p:blipFill>
          <a:blip r:embed="rId2" cstate="print"/>
          <a:srcRect/>
          <a:stretch>
            <a:fillRect/>
          </a:stretch>
        </p:blipFill>
        <p:spPr>
          <a:xfrm>
            <a:off x="0" y="0"/>
            <a:ext cx="9144000" cy="6854825"/>
          </a:xfrm>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سنين بالاتر</a:t>
            </a:r>
            <a:endParaRPr lang="fa-IR" dirty="0"/>
          </a:p>
        </p:txBody>
      </p:sp>
      <p:sp>
        <p:nvSpPr>
          <p:cNvPr id="3" name="Content Placeholder 2"/>
          <p:cNvSpPr>
            <a:spLocks noGrp="1"/>
          </p:cNvSpPr>
          <p:nvPr>
            <p:ph idx="1"/>
          </p:nvPr>
        </p:nvSpPr>
        <p:spPr/>
        <p:txBody>
          <a:bodyPr>
            <a:normAutofit/>
          </a:bodyPr>
          <a:lstStyle/>
          <a:p>
            <a:r>
              <a:rPr lang="fa-IR" b="1" dirty="0" smtClean="0"/>
              <a:t>بین هفته 1-4:</a:t>
            </a:r>
            <a:endParaRPr lang="en-US" dirty="0" smtClean="0"/>
          </a:p>
          <a:p>
            <a:r>
              <a:rPr lang="fa-IR" dirty="0" smtClean="0"/>
              <a:t>سردرگمی بخاطربطری وگول زنک</a:t>
            </a:r>
            <a:endParaRPr lang="en-US" dirty="0" smtClean="0"/>
          </a:p>
          <a:p>
            <a:r>
              <a:rPr lang="fa-IR" dirty="0" smtClean="0"/>
              <a:t>زخم نوک پستان بدلیل وضعیت غلط</a:t>
            </a:r>
            <a:endParaRPr lang="en-US" dirty="0" smtClean="0"/>
          </a:p>
          <a:p>
            <a:r>
              <a:rPr lang="fa-IR" dirty="0" smtClean="0"/>
              <a:t>احتقان پستان</a:t>
            </a:r>
            <a:endParaRPr lang="en-US" dirty="0" smtClean="0"/>
          </a:p>
          <a:p>
            <a:r>
              <a:rPr lang="fa-IR" dirty="0" smtClean="0"/>
              <a:t>برفک دهان</a:t>
            </a:r>
            <a:endParaRPr lang="en-US" dirty="0" smtClean="0"/>
          </a:p>
          <a:p>
            <a:r>
              <a:rPr lang="fa-IR" dirty="0" smtClean="0"/>
              <a:t>اتیت</a:t>
            </a:r>
            <a:endParaRPr lang="en-US" dirty="0" smtClean="0"/>
          </a:p>
          <a:p>
            <a:r>
              <a:rPr lang="fa-IR" dirty="0" smtClean="0"/>
              <a:t>حساسیت به غذایاداروی مادر</a:t>
            </a:r>
            <a:endParaRPr lang="en-US" dirty="0" smtClean="0"/>
          </a:p>
          <a:p>
            <a:r>
              <a:rPr lang="fa-IR" dirty="0" smtClean="0"/>
              <a:t>تغییرطعم شیرمادر-ل ل ل</a:t>
            </a:r>
          </a:p>
          <a:p>
            <a:endParaRPr lang="en-US" dirty="0" smtClean="0"/>
          </a:p>
          <a:p>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امتناع براساس سن</a:t>
            </a:r>
            <a:endParaRPr lang="fa-IR" dirty="0"/>
          </a:p>
        </p:txBody>
      </p:sp>
      <p:sp>
        <p:nvSpPr>
          <p:cNvPr id="3" name="Content Placeholder 2"/>
          <p:cNvSpPr>
            <a:spLocks noGrp="1"/>
          </p:cNvSpPr>
          <p:nvPr>
            <p:ph idx="1"/>
          </p:nvPr>
        </p:nvSpPr>
        <p:spPr/>
        <p:txBody>
          <a:bodyPr/>
          <a:lstStyle/>
          <a:p>
            <a:r>
              <a:rPr lang="fa-IR" b="1" dirty="0" smtClean="0"/>
              <a:t>سن1-3ماهگی:</a:t>
            </a:r>
            <a:endParaRPr lang="en-US" dirty="0" smtClean="0"/>
          </a:p>
          <a:p>
            <a:r>
              <a:rPr lang="fa-IR" dirty="0" smtClean="0"/>
              <a:t>کولیک وامتناع موقع دلدرد</a:t>
            </a:r>
            <a:endParaRPr lang="en-US" dirty="0" smtClean="0"/>
          </a:p>
          <a:p>
            <a:r>
              <a:rPr lang="fa-IR" b="1" dirty="0" smtClean="0"/>
              <a:t>بعداز3ماهگی:</a:t>
            </a:r>
            <a:endParaRPr lang="en-US" dirty="0" smtClean="0"/>
          </a:p>
          <a:p>
            <a:r>
              <a:rPr lang="fa-IR" dirty="0" smtClean="0"/>
              <a:t>زودشروع کردن غذا</a:t>
            </a:r>
            <a:endParaRPr lang="en-US" dirty="0" smtClean="0"/>
          </a:p>
          <a:p>
            <a:r>
              <a:rPr lang="fa-IR" dirty="0" smtClean="0"/>
              <a:t>آشفتگی </a:t>
            </a:r>
            <a:endParaRPr lang="en-US" dirty="0" smtClean="0"/>
          </a:p>
          <a:p>
            <a:r>
              <a:rPr lang="fa-IR" dirty="0" smtClean="0"/>
              <a:t>بازیگوشی وحواس پرتی-ل ل ل</a:t>
            </a:r>
            <a:endParaRPr lang="en-US" dirty="0" smtClean="0"/>
          </a:p>
          <a:p>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درهرسن</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گرفتگی بینی-</a:t>
            </a:r>
          </a:p>
          <a:p>
            <a:r>
              <a:rPr lang="fa-IR" dirty="0" smtClean="0"/>
              <a:t>اتیت-</a:t>
            </a:r>
          </a:p>
          <a:p>
            <a:r>
              <a:rPr lang="fa-IR" dirty="0" smtClean="0"/>
              <a:t>دندان درآوردن-</a:t>
            </a:r>
          </a:p>
          <a:p>
            <a:r>
              <a:rPr lang="fa-IR" dirty="0" smtClean="0"/>
              <a:t>ریفلاکس-</a:t>
            </a:r>
          </a:p>
          <a:p>
            <a:r>
              <a:rPr lang="fa-IR" dirty="0" smtClean="0"/>
              <a:t>مصرف داروی مادر-</a:t>
            </a:r>
          </a:p>
          <a:p>
            <a:r>
              <a:rPr lang="fa-IR" dirty="0" smtClean="0"/>
              <a:t>هوای گرم</a:t>
            </a:r>
          </a:p>
          <a:p>
            <a:r>
              <a:rPr lang="fa-IR" dirty="0" smtClean="0"/>
              <a:t>-هراس مثلاگازگرفتن شیرخوار-</a:t>
            </a:r>
          </a:p>
          <a:p>
            <a:r>
              <a:rPr lang="fa-IR" dirty="0" smtClean="0"/>
              <a:t>بیماری مادر(کاهش تولید-مهاررفلکس جهش شیر-                        مصرف دارووتغییرطعم شیر)-</a:t>
            </a:r>
          </a:p>
          <a:p>
            <a:r>
              <a:rPr lang="fa-IR" dirty="0" smtClean="0"/>
              <a:t>ماستیت-ل ل ل</a:t>
            </a:r>
          </a:p>
          <a:p>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درهرسن</a:t>
            </a:r>
            <a:endParaRPr lang="fa-IR" dirty="0"/>
          </a:p>
        </p:txBody>
      </p:sp>
      <p:sp>
        <p:nvSpPr>
          <p:cNvPr id="3" name="Content Placeholder 2"/>
          <p:cNvSpPr>
            <a:spLocks noGrp="1"/>
          </p:cNvSpPr>
          <p:nvPr>
            <p:ph idx="1"/>
          </p:nvPr>
        </p:nvSpPr>
        <p:spPr/>
        <p:txBody>
          <a:bodyPr>
            <a:normAutofit/>
          </a:bodyPr>
          <a:lstStyle/>
          <a:p>
            <a:r>
              <a:rPr lang="fa-IR" dirty="0" smtClean="0"/>
              <a:t>مصرف قرص جلوگیری ازبارداری-</a:t>
            </a:r>
          </a:p>
          <a:p>
            <a:r>
              <a:rPr lang="fa-IR" dirty="0" smtClean="0"/>
              <a:t>حاملگی مجدد-</a:t>
            </a:r>
          </a:p>
          <a:p>
            <a:r>
              <a:rPr lang="fa-IR" dirty="0" smtClean="0"/>
              <a:t>تخمک گذاری-</a:t>
            </a:r>
          </a:p>
          <a:p>
            <a:r>
              <a:rPr lang="fa-IR" dirty="0" smtClean="0"/>
              <a:t>عادت ماهیانه-</a:t>
            </a:r>
          </a:p>
          <a:p>
            <a:r>
              <a:rPr lang="fa-IR" dirty="0" smtClean="0"/>
              <a:t>تغییریامصرف عطر,ادکلن,کرم,                                                رفتن استخرباآب کلرزده,رفتن دریا-                           تغییررنگ مو-                                                      عینک دودی-ل ل ل</a:t>
            </a:r>
          </a:p>
          <a:p>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درهرسن</a:t>
            </a:r>
            <a:endParaRPr lang="fa-IR" dirty="0"/>
          </a:p>
        </p:txBody>
      </p:sp>
      <p:sp>
        <p:nvSpPr>
          <p:cNvPr id="3" name="Content Placeholder 2"/>
          <p:cNvSpPr>
            <a:spLocks noGrp="1"/>
          </p:cNvSpPr>
          <p:nvPr>
            <p:ph idx="1"/>
          </p:nvPr>
        </p:nvSpPr>
        <p:spPr/>
        <p:txBody>
          <a:bodyPr/>
          <a:lstStyle/>
          <a:p>
            <a:r>
              <a:rPr lang="fa-IR" dirty="0" smtClean="0"/>
              <a:t>مصرف برخی غذاهادرمادر-</a:t>
            </a:r>
          </a:p>
          <a:p>
            <a:r>
              <a:rPr lang="fa-IR" dirty="0" smtClean="0"/>
              <a:t>سیگار-</a:t>
            </a:r>
          </a:p>
          <a:p>
            <a:r>
              <a:rPr lang="fa-IR" dirty="0" smtClean="0"/>
              <a:t>ورزش سنگین-</a:t>
            </a:r>
          </a:p>
          <a:p>
            <a:r>
              <a:rPr lang="fa-IR" dirty="0" smtClean="0"/>
              <a:t>نوشیدن قهوه بیشتراز750سی سی-</a:t>
            </a:r>
          </a:p>
          <a:p>
            <a:r>
              <a:rPr lang="fa-IR" dirty="0" smtClean="0"/>
              <a:t>تولیدکم شير-</a:t>
            </a:r>
          </a:p>
          <a:p>
            <a:r>
              <a:rPr lang="fa-IR" dirty="0" smtClean="0"/>
              <a:t> رفلکس جهش شیرآهسته-ل ل ل </a:t>
            </a:r>
            <a:endParaRPr lang="en-US" dirty="0" smtClean="0"/>
          </a:p>
          <a:p>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تفاوت شيرخواران</a:t>
            </a:r>
            <a:endParaRPr lang="fa-IR" dirty="0"/>
          </a:p>
        </p:txBody>
      </p:sp>
      <p:sp>
        <p:nvSpPr>
          <p:cNvPr id="3" name="Content Placeholder 2"/>
          <p:cNvSpPr>
            <a:spLocks noGrp="1"/>
          </p:cNvSpPr>
          <p:nvPr>
            <p:ph idx="1"/>
          </p:nvPr>
        </p:nvSpPr>
        <p:spPr/>
        <p:txBody>
          <a:bodyPr>
            <a:normAutofit fontScale="92500"/>
          </a:bodyPr>
          <a:lstStyle/>
          <a:p>
            <a:pPr>
              <a:buNone/>
            </a:pPr>
            <a:r>
              <a:rPr lang="fa-IR" dirty="0" smtClean="0"/>
              <a:t>ممکن است یک شیرخواردچارگوش دردبه شیرخوردنش ادامه دهد,دیگری بدخلقی کند ودیگری سینه راپس بزند.</a:t>
            </a:r>
            <a:endParaRPr lang="en-US" dirty="0" smtClean="0"/>
          </a:p>
          <a:p>
            <a:r>
              <a:rPr lang="fa-IR" dirty="0" smtClean="0"/>
              <a:t>یک شیرخوارهم پستان رابگیردهم ازبطری تغذیه کندولی شیرخواردیگردچارمشکل می شود.</a:t>
            </a:r>
          </a:p>
          <a:p>
            <a:r>
              <a:rPr lang="fa-IR" dirty="0" smtClean="0"/>
              <a:t>یک شیرخوارمکیدن هماهنگ داردومی تواندازعهده جریان سریع وقوی شیربرآیدولی مکیدن ناهماهنگ درشیرخواردیگرعامل پس  زدن است.</a:t>
            </a:r>
            <a:endParaRPr lang="en-US" dirty="0" smtClean="0"/>
          </a:p>
          <a:p>
            <a:r>
              <a:rPr lang="fa-IR" dirty="0" smtClean="0"/>
              <a:t>.یکی بارژیم غذایی مادرمشکل نداردودیگری حساس است.</a:t>
            </a:r>
          </a:p>
          <a:p>
            <a:r>
              <a:rPr lang="fa-IR" dirty="0" smtClean="0"/>
              <a:t>یک شیرخواراسترس راتحمل می کندودیگری دراثراسترس وفشارروحی درمنزل,موقع شیرخوردن بدخلق شده یاامتناع می کند.</a:t>
            </a:r>
            <a:endParaRPr lang="en-US" dirty="0" smtClean="0"/>
          </a:p>
          <a:p>
            <a:r>
              <a:rPr lang="fa-IR" dirty="0" smtClean="0"/>
              <a:t>یکی بدخلق می شودیکی پس می زند.ل ل ل</a:t>
            </a:r>
            <a:endParaRPr lang="en-US" dirty="0" smtClean="0"/>
          </a:p>
          <a:p>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امتناع بدليل  تكنيك شيردهي :</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خوب  پستان بدهان شيرخوارنگذاشتن </a:t>
            </a:r>
            <a:r>
              <a:rPr lang="fa-IR" dirty="0"/>
              <a:t>ودرنتيجه بدست نياوردن مقداركافي </a:t>
            </a:r>
            <a:r>
              <a:rPr lang="fa-IR" dirty="0" smtClean="0"/>
              <a:t>شير-</a:t>
            </a:r>
          </a:p>
          <a:p>
            <a:r>
              <a:rPr lang="fa-IR" dirty="0" smtClean="0"/>
              <a:t>فشاربه </a:t>
            </a:r>
            <a:r>
              <a:rPr lang="fa-IR" dirty="0"/>
              <a:t>پس سرشيرخوار هنگام </a:t>
            </a:r>
            <a:r>
              <a:rPr lang="fa-IR" dirty="0" smtClean="0"/>
              <a:t>شيردادن-</a:t>
            </a:r>
          </a:p>
          <a:p>
            <a:r>
              <a:rPr lang="fa-IR" dirty="0" smtClean="0"/>
              <a:t>تكان </a:t>
            </a:r>
            <a:r>
              <a:rPr lang="fa-IR" dirty="0"/>
              <a:t>دادن پستان توسط </a:t>
            </a:r>
            <a:r>
              <a:rPr lang="fa-IR" dirty="0" smtClean="0"/>
              <a:t>مادر-</a:t>
            </a:r>
          </a:p>
          <a:p>
            <a:r>
              <a:rPr lang="fa-IR" dirty="0" smtClean="0"/>
              <a:t>محدودكردن </a:t>
            </a:r>
            <a:r>
              <a:rPr lang="fa-IR" dirty="0"/>
              <a:t>مدت زمان شيرخوردن </a:t>
            </a:r>
            <a:r>
              <a:rPr lang="fa-IR" dirty="0" smtClean="0"/>
              <a:t>شيرخوار-عدم تعادل شيرپسين و..</a:t>
            </a:r>
          </a:p>
          <a:p>
            <a:r>
              <a:rPr lang="fa-IR" dirty="0" smtClean="0"/>
              <a:t>استفاده </a:t>
            </a:r>
            <a:r>
              <a:rPr lang="fa-IR" dirty="0"/>
              <a:t>ازبطري ياگول </a:t>
            </a:r>
            <a:r>
              <a:rPr lang="fa-IR" dirty="0" smtClean="0"/>
              <a:t>زنك</a:t>
            </a:r>
          </a:p>
          <a:p>
            <a:r>
              <a:rPr lang="fa-IR" dirty="0" smtClean="0"/>
              <a:t>--</a:t>
            </a:r>
            <a:r>
              <a:rPr lang="fa-IR" sz="2400" dirty="0" smtClean="0"/>
              <a:t>درست درآغوش مادرنبودن—</a:t>
            </a:r>
          </a:p>
          <a:p>
            <a:r>
              <a:rPr lang="fa-IR" sz="2400" dirty="0" smtClean="0"/>
              <a:t>به طرف پستان فشرده  شدن.</a:t>
            </a:r>
            <a:endParaRPr lang="en-US" sz="2400" dirty="0" smtClean="0"/>
          </a:p>
          <a:p>
            <a:r>
              <a:rPr lang="fa-IR" sz="2400" dirty="0" smtClean="0"/>
              <a:t>دست مادرمزاحم پستان گرفتن وبدهان بردن اوست </a:t>
            </a:r>
          </a:p>
          <a:p>
            <a:r>
              <a:rPr lang="fa-IR" sz="2400" dirty="0" smtClean="0"/>
              <a:t>مادرسینه راتکان می دهد-</a:t>
            </a:r>
          </a:p>
          <a:p>
            <a:r>
              <a:rPr lang="fa-IR" sz="2400" dirty="0" smtClean="0"/>
              <a:t>مادرشیرخوارراتکان می دهد.</a:t>
            </a:r>
            <a:endParaRPr lang="en-US" sz="2400" dirty="0" smtClean="0"/>
          </a:p>
          <a:p>
            <a:endParaRPr lang="fa-IR" sz="1800" dirty="0" smtClean="0"/>
          </a:p>
          <a:p>
            <a:endParaRPr lang="en-US" sz="1800" dirty="0" smtClean="0"/>
          </a:p>
          <a:p>
            <a:endParaRPr lang="en-US" dirty="0"/>
          </a:p>
          <a:p>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بدليل پستان-جريان شيرومقدارشير</a:t>
            </a:r>
            <a:endParaRPr lang="fa-IR" dirty="0"/>
          </a:p>
        </p:txBody>
      </p:sp>
      <p:sp>
        <p:nvSpPr>
          <p:cNvPr id="3" name="Content Placeholder 2"/>
          <p:cNvSpPr>
            <a:spLocks noGrp="1"/>
          </p:cNvSpPr>
          <p:nvPr>
            <p:ph idx="1"/>
          </p:nvPr>
        </p:nvSpPr>
        <p:spPr/>
        <p:txBody>
          <a:bodyPr>
            <a:normAutofit fontScale="92500" lnSpcReduction="20000"/>
          </a:bodyPr>
          <a:lstStyle/>
          <a:p>
            <a:r>
              <a:rPr lang="fa-IR" dirty="0" smtClean="0"/>
              <a:t>احتقان پستان</a:t>
            </a:r>
            <a:endParaRPr lang="en-US" dirty="0" smtClean="0"/>
          </a:p>
          <a:p>
            <a:r>
              <a:rPr lang="fa-IR" dirty="0" smtClean="0"/>
              <a:t>--سفت وسخت بودن پستان</a:t>
            </a:r>
          </a:p>
          <a:p>
            <a:r>
              <a:rPr lang="fa-IR" dirty="0" smtClean="0"/>
              <a:t>جریان سریع شیر</a:t>
            </a:r>
          </a:p>
          <a:p>
            <a:r>
              <a:rPr lang="fa-IR" dirty="0" smtClean="0"/>
              <a:t>نوک صاف یافرورفته  غیرقابل کشش</a:t>
            </a:r>
          </a:p>
          <a:p>
            <a:r>
              <a:rPr lang="fa-IR" dirty="0" smtClean="0"/>
              <a:t>جریان کند شیر</a:t>
            </a:r>
            <a:endParaRPr lang="en-US" dirty="0" smtClean="0"/>
          </a:p>
          <a:p>
            <a:r>
              <a:rPr lang="fa-IR" dirty="0" smtClean="0"/>
              <a:t>رگ نکردن پستان</a:t>
            </a:r>
            <a:endParaRPr lang="en-US" dirty="0" smtClean="0"/>
          </a:p>
          <a:p>
            <a:r>
              <a:rPr lang="fa-IR" dirty="0" smtClean="0"/>
              <a:t>مقدارکم شیر-(تعدادغددشیری-سوراخ ها-قدرت تولیدپستان-تحریک ناکافی-مشکلات غددی-بیماری-دارو........)</a:t>
            </a:r>
            <a:endParaRPr lang="en-US" dirty="0" smtClean="0"/>
          </a:p>
          <a:p>
            <a:r>
              <a:rPr lang="fa-IR" b="1" dirty="0" smtClean="0"/>
              <a:t> </a:t>
            </a:r>
          </a:p>
          <a:p>
            <a:r>
              <a:rPr lang="fa-IR" b="1" dirty="0" smtClean="0"/>
              <a:t> </a:t>
            </a:r>
          </a:p>
          <a:p>
            <a:endParaRPr lang="fa-IR" b="1" dirty="0" smtClean="0"/>
          </a:p>
          <a:p>
            <a:r>
              <a:rPr lang="fa-IR" b="1" dirty="0" smtClean="0"/>
              <a:t>(ل ل ل)</a:t>
            </a:r>
            <a:endParaRPr lang="en-US" dirty="0" smtClean="0"/>
          </a:p>
          <a:p>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پس زدن نسبت به زمان جهش شیر</a:t>
            </a:r>
            <a:r>
              <a:rPr lang="fa-IR" dirty="0" smtClean="0"/>
              <a:t>:</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77500" lnSpcReduction="20000"/>
          </a:bodyPr>
          <a:lstStyle/>
          <a:p>
            <a:pPr lvl="0"/>
            <a:r>
              <a:rPr lang="fa-IR" b="1" dirty="0" smtClean="0"/>
              <a:t>قبل ازبکارافتادن رفلکس جهش شیر</a:t>
            </a:r>
            <a:r>
              <a:rPr lang="fa-IR" dirty="0" smtClean="0"/>
              <a:t>:</a:t>
            </a:r>
            <a:endParaRPr lang="en-US" dirty="0" smtClean="0"/>
          </a:p>
          <a:p>
            <a:r>
              <a:rPr lang="fa-IR" dirty="0" smtClean="0"/>
              <a:t>سردرگمی</a:t>
            </a:r>
            <a:endParaRPr lang="en-US" dirty="0" smtClean="0"/>
          </a:p>
          <a:p>
            <a:r>
              <a:rPr lang="fa-IR" dirty="0" smtClean="0"/>
              <a:t>وضعیت نامناسب</a:t>
            </a:r>
            <a:endParaRPr lang="en-US" dirty="0" smtClean="0"/>
          </a:p>
          <a:p>
            <a:r>
              <a:rPr lang="fa-IR" dirty="0" smtClean="0"/>
              <a:t>پستان بدهان گذاشتن نامناسب</a:t>
            </a:r>
            <a:endParaRPr lang="en-US" dirty="0" smtClean="0"/>
          </a:p>
          <a:p>
            <a:r>
              <a:rPr lang="fa-IR" dirty="0" smtClean="0"/>
              <a:t>نوک صاف یافرورفته</a:t>
            </a:r>
            <a:endParaRPr lang="en-US" dirty="0" smtClean="0"/>
          </a:p>
          <a:p>
            <a:r>
              <a:rPr lang="fa-IR" dirty="0" smtClean="0"/>
              <a:t>مهاررفلکس جهش شیر</a:t>
            </a:r>
            <a:endParaRPr lang="en-US" dirty="0" smtClean="0"/>
          </a:p>
          <a:p>
            <a:r>
              <a:rPr lang="fa-IR" dirty="0" smtClean="0"/>
              <a:t>تاخیرجاری شدن شیر</a:t>
            </a:r>
            <a:endParaRPr lang="en-US" dirty="0" smtClean="0"/>
          </a:p>
          <a:p>
            <a:r>
              <a:rPr lang="fa-IR" dirty="0" smtClean="0"/>
              <a:t>اتیت</a:t>
            </a:r>
            <a:endParaRPr lang="en-US" dirty="0" smtClean="0"/>
          </a:p>
          <a:p>
            <a:r>
              <a:rPr lang="fa-IR" dirty="0" smtClean="0"/>
              <a:t>کاهش توان مکیدن</a:t>
            </a:r>
            <a:endParaRPr lang="en-US" dirty="0" smtClean="0"/>
          </a:p>
          <a:p>
            <a:pPr lvl="0"/>
            <a:r>
              <a:rPr lang="fa-IR" b="1" dirty="0" smtClean="0"/>
              <a:t>پس ازبکارافتادن رفلکس جهش شیر:</a:t>
            </a:r>
            <a:endParaRPr lang="en-US" dirty="0" smtClean="0"/>
          </a:p>
          <a:p>
            <a:r>
              <a:rPr lang="fa-IR" dirty="0" smtClean="0"/>
              <a:t>جهش زیادشیر</a:t>
            </a:r>
            <a:endParaRPr lang="en-US" dirty="0" smtClean="0"/>
          </a:p>
          <a:p>
            <a:r>
              <a:rPr lang="fa-IR" dirty="0" smtClean="0"/>
              <a:t>کاهش جهش شیر</a:t>
            </a:r>
            <a:endParaRPr lang="en-US" dirty="0" smtClean="0"/>
          </a:p>
          <a:p>
            <a:r>
              <a:rPr lang="fa-IR" dirty="0" smtClean="0"/>
              <a:t>انسدادبینی-ل ل ل</a:t>
            </a:r>
            <a:endParaRPr lang="en-US" dirty="0" smtClean="0"/>
          </a:p>
          <a:p>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علل محيطي:</a:t>
            </a:r>
            <a:endParaRPr lang="fa-IR" dirty="0"/>
          </a:p>
        </p:txBody>
      </p:sp>
      <p:sp>
        <p:nvSpPr>
          <p:cNvPr id="3" name="Content Placeholder 2"/>
          <p:cNvSpPr>
            <a:spLocks noGrp="1"/>
          </p:cNvSpPr>
          <p:nvPr>
            <p:ph idx="1"/>
          </p:nvPr>
        </p:nvSpPr>
        <p:spPr/>
        <p:txBody>
          <a:bodyPr>
            <a:normAutofit/>
          </a:bodyPr>
          <a:lstStyle/>
          <a:p>
            <a:r>
              <a:rPr lang="fa-IR" dirty="0" smtClean="0"/>
              <a:t>تغييراتي </a:t>
            </a:r>
            <a:r>
              <a:rPr lang="fa-IR" dirty="0"/>
              <a:t>منجربه آشفتگي شيرخوارشده است(بخصوص درسنين3-12ماهگي):</a:t>
            </a:r>
            <a:endParaRPr lang="en-US" dirty="0"/>
          </a:p>
          <a:p>
            <a:r>
              <a:rPr lang="fa-IR" dirty="0"/>
              <a:t>جدايي ازمادر(بازگشت مادربه كار</a:t>
            </a:r>
            <a:r>
              <a:rPr lang="fa-IR" dirty="0" smtClean="0"/>
              <a:t>)-</a:t>
            </a:r>
          </a:p>
          <a:p>
            <a:r>
              <a:rPr lang="fa-IR" dirty="0" smtClean="0"/>
              <a:t>مراقبت </a:t>
            </a:r>
            <a:r>
              <a:rPr lang="fa-IR" dirty="0"/>
              <a:t>كننده </a:t>
            </a:r>
            <a:r>
              <a:rPr lang="fa-IR" dirty="0" smtClean="0"/>
              <a:t>جديد-</a:t>
            </a:r>
          </a:p>
          <a:p>
            <a:r>
              <a:rPr lang="fa-IR" dirty="0" smtClean="0"/>
              <a:t>تعددمراقبت كنندگان-</a:t>
            </a:r>
          </a:p>
          <a:p>
            <a:r>
              <a:rPr lang="fa-IR" dirty="0" smtClean="0"/>
              <a:t>تغييردروضعيت </a:t>
            </a:r>
            <a:r>
              <a:rPr lang="fa-IR" dirty="0"/>
              <a:t>خانوادگي وروتين </a:t>
            </a:r>
            <a:r>
              <a:rPr lang="fa-IR" dirty="0" smtClean="0"/>
              <a:t>ها-</a:t>
            </a:r>
          </a:p>
          <a:p>
            <a:r>
              <a:rPr lang="fa-IR" dirty="0" smtClean="0"/>
              <a:t>بيماري مادر-</a:t>
            </a:r>
          </a:p>
          <a:p>
            <a:r>
              <a:rPr lang="fa-IR" dirty="0" smtClean="0"/>
              <a:t>مشكل </a:t>
            </a:r>
            <a:r>
              <a:rPr lang="fa-IR" dirty="0"/>
              <a:t>پستاني مثل ماستيت </a:t>
            </a:r>
            <a:r>
              <a:rPr lang="fa-IR" dirty="0" smtClean="0"/>
              <a:t>–</a:t>
            </a:r>
          </a:p>
          <a:p>
            <a:r>
              <a:rPr lang="fa-IR" dirty="0" smtClean="0"/>
              <a:t>عادت </a:t>
            </a:r>
            <a:r>
              <a:rPr lang="fa-IR" dirty="0"/>
              <a:t>ماهانه مادر-تغييردربوي </a:t>
            </a:r>
            <a:r>
              <a:rPr lang="fa-IR" dirty="0" smtClean="0"/>
              <a:t>مادروطعم شيرمادر</a:t>
            </a:r>
            <a:endParaRPr lang="en-US" dirty="0"/>
          </a:p>
          <a:p>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امتناع-نگرفتن-اعتصاب-پس زدن پستان</a:t>
            </a:r>
            <a:endParaRPr lang="fa-IR" dirty="0"/>
          </a:p>
        </p:txBody>
      </p:sp>
      <p:sp>
        <p:nvSpPr>
          <p:cNvPr id="3" name="Subtitle 2"/>
          <p:cNvSpPr>
            <a:spLocks noGrp="1"/>
          </p:cNvSpPr>
          <p:nvPr>
            <p:ph type="subTitle" idx="1"/>
          </p:nvPr>
        </p:nvSpPr>
        <p:spPr/>
        <p:txBody>
          <a:bodyPr/>
          <a:lstStyle/>
          <a:p>
            <a:r>
              <a:rPr lang="fa-IR" dirty="0" smtClean="0"/>
              <a:t>ترجمه-تنظيم-تهيه : </a:t>
            </a:r>
            <a:r>
              <a:rPr lang="fa-IR" dirty="0" smtClean="0"/>
              <a:t>دكترفريور                             </a:t>
            </a:r>
            <a:r>
              <a:rPr lang="fa-IR" dirty="0" smtClean="0"/>
              <a:t>:</a:t>
            </a:r>
          </a:p>
          <a:p>
            <a:endParaRPr lang="fa-IR" dirty="0" smtClean="0"/>
          </a:p>
          <a:p>
            <a:r>
              <a:rPr lang="fa-IR" dirty="0" smtClean="0"/>
              <a:t>1391</a:t>
            </a:r>
            <a:endParaRPr lang="fa-I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محيطي :روحي رواني</a:t>
            </a:r>
            <a:endParaRPr lang="fa-IR" dirty="0"/>
          </a:p>
        </p:txBody>
      </p:sp>
      <p:sp>
        <p:nvSpPr>
          <p:cNvPr id="3" name="Content Placeholder 2"/>
          <p:cNvSpPr>
            <a:spLocks noGrp="1"/>
          </p:cNvSpPr>
          <p:nvPr>
            <p:ph idx="1"/>
          </p:nvPr>
        </p:nvSpPr>
        <p:spPr/>
        <p:txBody>
          <a:bodyPr/>
          <a:lstStyle/>
          <a:p>
            <a:r>
              <a:rPr lang="fa-IR" dirty="0" smtClean="0"/>
              <a:t>ناراحت شدن کودک بدلیل </a:t>
            </a:r>
            <a:r>
              <a:rPr lang="fa-IR" b="1" dirty="0" smtClean="0"/>
              <a:t>اینکه ازمادرجدابوده</a:t>
            </a:r>
            <a:r>
              <a:rPr lang="fa-IR" dirty="0" smtClean="0"/>
              <a:t> ودراختیارمراقبت کننده دیگربوده ودراصطلاح قهرکرده</a:t>
            </a:r>
            <a:endParaRPr lang="en-US" dirty="0" smtClean="0"/>
          </a:p>
          <a:p>
            <a:r>
              <a:rPr lang="fa-IR" dirty="0" smtClean="0"/>
              <a:t>درآغوش مادربوده ومادردرگیر</a:t>
            </a:r>
            <a:r>
              <a:rPr lang="fa-IR" b="1" dirty="0" smtClean="0"/>
              <a:t>بحث لفظی ودادکشیدن شده</a:t>
            </a:r>
            <a:endParaRPr lang="en-US" dirty="0" smtClean="0"/>
          </a:p>
          <a:p>
            <a:r>
              <a:rPr lang="fa-IR" b="1" dirty="0" smtClean="0"/>
              <a:t>تغییررنگ مو</a:t>
            </a:r>
            <a:endParaRPr lang="en-US" dirty="0" smtClean="0"/>
          </a:p>
          <a:p>
            <a:r>
              <a:rPr lang="fa-IR" b="1" dirty="0" smtClean="0"/>
              <a:t>عینک دودی</a:t>
            </a:r>
            <a:endParaRPr lang="en-US" dirty="0" smtClean="0"/>
          </a:p>
          <a:p>
            <a:r>
              <a:rPr lang="fa-IR" b="1" dirty="0" smtClean="0"/>
              <a:t>بیمارشدن مادر</a:t>
            </a:r>
            <a:endParaRPr lang="en-US" dirty="0" smtClean="0"/>
          </a:p>
          <a:p>
            <a:r>
              <a:rPr lang="fa-IR" b="1" dirty="0" smtClean="0"/>
              <a:t>واکنش مادربه گازگرفتن</a:t>
            </a:r>
            <a:r>
              <a:rPr lang="fa-IR" dirty="0" smtClean="0"/>
              <a:t> شیرخوار</a:t>
            </a:r>
            <a:endParaRPr lang="en-US" dirty="0" smtClean="0"/>
          </a:p>
          <a:p>
            <a:r>
              <a:rPr lang="fa-IR" b="1" dirty="0" smtClean="0"/>
              <a:t>ایجادخواب آلودگی یابی قراری بخاطرداروی مادر</a:t>
            </a:r>
            <a:endParaRPr lang="en-US" dirty="0" smtClean="0"/>
          </a:p>
          <a:p>
            <a:r>
              <a:rPr lang="fa-IR" b="1" dirty="0" smtClean="0"/>
              <a:t>جابجایی توام باخشونت-ل ل ل</a:t>
            </a:r>
            <a:endParaRPr lang="en-US" dirty="0" smtClean="0"/>
          </a:p>
          <a:p>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محيطي :آشفتگي شيرخوار</a:t>
            </a:r>
            <a:endParaRPr lang="fa-IR" dirty="0"/>
          </a:p>
        </p:txBody>
      </p:sp>
      <p:sp>
        <p:nvSpPr>
          <p:cNvPr id="3" name="Content Placeholder 2"/>
          <p:cNvSpPr>
            <a:spLocks noGrp="1"/>
          </p:cNvSpPr>
          <p:nvPr>
            <p:ph idx="1"/>
          </p:nvPr>
        </p:nvSpPr>
        <p:spPr/>
        <p:txBody>
          <a:bodyPr/>
          <a:lstStyle/>
          <a:p>
            <a:pPr lvl="0"/>
            <a:r>
              <a:rPr lang="fa-IR" b="1" dirty="0" smtClean="0"/>
              <a:t>آشفتگی </a:t>
            </a:r>
            <a:r>
              <a:rPr lang="fa-IR" dirty="0" smtClean="0"/>
              <a:t>شیرخواردراثرتغییرات ناشی از</a:t>
            </a:r>
            <a:r>
              <a:rPr lang="en-US" dirty="0" smtClean="0"/>
              <a:t>)</a:t>
            </a:r>
            <a:r>
              <a:rPr lang="fa-IR" b="1" dirty="0" smtClean="0"/>
              <a:t>بیشتردرسنین3-12ماهگی):</a:t>
            </a:r>
            <a:endParaRPr lang="en-US" dirty="0" smtClean="0"/>
          </a:p>
          <a:p>
            <a:r>
              <a:rPr lang="fa-IR" b="1" dirty="0" smtClean="0"/>
              <a:t>جدایی ازمادر</a:t>
            </a:r>
            <a:endParaRPr lang="en-US" dirty="0" smtClean="0"/>
          </a:p>
          <a:p>
            <a:r>
              <a:rPr lang="fa-IR" b="1" dirty="0" smtClean="0"/>
              <a:t>مراقبت کننده جدیدوتعددمراقبت کنندگان</a:t>
            </a:r>
            <a:endParaRPr lang="en-US" dirty="0" smtClean="0"/>
          </a:p>
          <a:p>
            <a:r>
              <a:rPr lang="fa-IR" b="1" dirty="0" smtClean="0"/>
              <a:t>تغییردروضعیت خانوادگی وتغییردررفتارهای روزمره</a:t>
            </a:r>
            <a:endParaRPr lang="en-US" dirty="0" smtClean="0"/>
          </a:p>
          <a:p>
            <a:r>
              <a:rPr lang="fa-IR" b="1" dirty="0" smtClean="0"/>
              <a:t>بیماری مادر</a:t>
            </a:r>
            <a:endParaRPr lang="en-US" dirty="0" smtClean="0"/>
          </a:p>
          <a:p>
            <a:r>
              <a:rPr lang="fa-IR" b="1" dirty="0" smtClean="0"/>
              <a:t>ماستیت</a:t>
            </a:r>
            <a:endParaRPr lang="en-US" dirty="0" smtClean="0"/>
          </a:p>
          <a:p>
            <a:r>
              <a:rPr lang="fa-IR" b="1" dirty="0" smtClean="0"/>
              <a:t>پریودمادر</a:t>
            </a:r>
            <a:endParaRPr lang="en-US" dirty="0" smtClean="0"/>
          </a:p>
          <a:p>
            <a:r>
              <a:rPr lang="fa-IR" b="1" dirty="0" smtClean="0"/>
              <a:t>تغییردربوی مادر-ل ل ل</a:t>
            </a:r>
            <a:endParaRPr lang="en-US" dirty="0" smtClean="0"/>
          </a:p>
          <a:p>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محيطي-</a:t>
            </a:r>
            <a:endParaRPr lang="fa-IR" dirty="0"/>
          </a:p>
        </p:txBody>
      </p:sp>
      <p:sp>
        <p:nvSpPr>
          <p:cNvPr id="3" name="Content Placeholder 2"/>
          <p:cNvSpPr>
            <a:spLocks noGrp="1"/>
          </p:cNvSpPr>
          <p:nvPr>
            <p:ph idx="1"/>
          </p:nvPr>
        </p:nvSpPr>
        <p:spPr/>
        <p:txBody>
          <a:bodyPr>
            <a:normAutofit fontScale="85000" lnSpcReduction="20000"/>
          </a:bodyPr>
          <a:lstStyle/>
          <a:p>
            <a:r>
              <a:rPr lang="fa-IR" b="1" dirty="0" smtClean="0"/>
              <a:t>بوی صابون</a:t>
            </a:r>
            <a:endParaRPr lang="en-US" dirty="0" smtClean="0"/>
          </a:p>
          <a:p>
            <a:r>
              <a:rPr lang="fa-IR" b="1" dirty="0" smtClean="0"/>
              <a:t>عطر</a:t>
            </a:r>
            <a:endParaRPr lang="en-US" dirty="0" smtClean="0"/>
          </a:p>
          <a:p>
            <a:r>
              <a:rPr lang="fa-IR" b="1" dirty="0" smtClean="0"/>
              <a:t>کرم وپماد</a:t>
            </a:r>
            <a:endParaRPr lang="en-US" dirty="0" smtClean="0"/>
          </a:p>
          <a:p>
            <a:r>
              <a:rPr lang="fa-IR" b="1" dirty="0" smtClean="0"/>
              <a:t>اسپری زیربغل</a:t>
            </a:r>
            <a:endParaRPr lang="en-US" dirty="0" smtClean="0"/>
          </a:p>
          <a:p>
            <a:r>
              <a:rPr lang="fa-IR" b="1" dirty="0" smtClean="0"/>
              <a:t>ماده شوینده لباس</a:t>
            </a:r>
            <a:endParaRPr lang="en-US" dirty="0" smtClean="0"/>
          </a:p>
          <a:p>
            <a:r>
              <a:rPr lang="fa-IR" b="1" dirty="0" smtClean="0"/>
              <a:t>آب دریا</a:t>
            </a:r>
            <a:endParaRPr lang="en-US" dirty="0" smtClean="0"/>
          </a:p>
          <a:p>
            <a:pPr lvl="0"/>
            <a:r>
              <a:rPr lang="fa-IR" b="1" dirty="0" smtClean="0"/>
              <a:t>استخرباآب کلرزده-</a:t>
            </a:r>
            <a:endParaRPr lang="fa-IR" dirty="0" smtClean="0"/>
          </a:p>
          <a:p>
            <a:pPr lvl="0"/>
            <a:r>
              <a:rPr lang="fa-IR" b="1" dirty="0" smtClean="0"/>
              <a:t>محیط فیزیکی</a:t>
            </a:r>
            <a:r>
              <a:rPr lang="fa-IR" dirty="0" smtClean="0"/>
              <a:t> نامناسب</a:t>
            </a:r>
            <a:r>
              <a:rPr lang="fa-IR" b="1" dirty="0" smtClean="0"/>
              <a:t>:</a:t>
            </a:r>
            <a:endParaRPr lang="en-US" dirty="0" smtClean="0"/>
          </a:p>
          <a:p>
            <a:r>
              <a:rPr lang="fa-IR" b="1" dirty="0" smtClean="0"/>
              <a:t>گرمای زیاد</a:t>
            </a:r>
            <a:endParaRPr lang="en-US" dirty="0" smtClean="0"/>
          </a:p>
          <a:p>
            <a:r>
              <a:rPr lang="fa-IR" b="1" dirty="0" smtClean="0"/>
              <a:t>دودسیگار</a:t>
            </a:r>
            <a:endParaRPr lang="en-US" dirty="0" smtClean="0"/>
          </a:p>
          <a:p>
            <a:r>
              <a:rPr lang="fa-IR" b="1" dirty="0" smtClean="0"/>
              <a:t>حواس پرتی(ل ل ل)</a:t>
            </a:r>
            <a:endParaRPr lang="en-US" dirty="0" smtClean="0"/>
          </a:p>
          <a:p>
            <a:r>
              <a:rPr lang="fa-IR" b="1" dirty="0" smtClean="0"/>
              <a:t> </a:t>
            </a:r>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تغييربووطعم شيرو</a:t>
            </a:r>
            <a:r>
              <a:rPr lang="en-US" b="1" dirty="0" smtClean="0"/>
              <a:t>Breast </a:t>
            </a:r>
            <a:r>
              <a:rPr lang="en-US" b="1" dirty="0"/>
              <a:t>Rejection</a:t>
            </a:r>
            <a:endParaRPr lang="fa-IR" dirty="0"/>
          </a:p>
        </p:txBody>
      </p:sp>
      <p:sp>
        <p:nvSpPr>
          <p:cNvPr id="3" name="Content Placeholder 2"/>
          <p:cNvSpPr>
            <a:spLocks noGrp="1"/>
          </p:cNvSpPr>
          <p:nvPr>
            <p:ph idx="1"/>
          </p:nvPr>
        </p:nvSpPr>
        <p:spPr/>
        <p:txBody>
          <a:bodyPr>
            <a:normAutofit/>
          </a:bodyPr>
          <a:lstStyle/>
          <a:p>
            <a:r>
              <a:rPr lang="fa-IR" dirty="0"/>
              <a:t>مشاهده شده است كه شيرخواران بطورمتناوب پستان راپس مي زنند واين حالت اكثرادر3-4ماهگي اتفاق مي </a:t>
            </a:r>
            <a:r>
              <a:rPr lang="fa-IR" dirty="0" smtClean="0"/>
              <a:t>افتد</a:t>
            </a:r>
          </a:p>
          <a:p>
            <a:r>
              <a:rPr lang="fa-IR" dirty="0" smtClean="0"/>
              <a:t>.امتناع </a:t>
            </a:r>
            <a:r>
              <a:rPr lang="fa-IR" dirty="0"/>
              <a:t>كامل ازهر2پستان ممكنست بدنبال عادت ماهانه مادراتفاق افتد</a:t>
            </a:r>
            <a:r>
              <a:rPr lang="fa-IR" dirty="0" smtClean="0"/>
              <a:t>.</a:t>
            </a:r>
          </a:p>
          <a:p>
            <a:r>
              <a:rPr lang="fa-IR" dirty="0" smtClean="0"/>
              <a:t>ممكنست </a:t>
            </a:r>
            <a:r>
              <a:rPr lang="fa-IR" dirty="0"/>
              <a:t>مادري متوجه شودكه شيرخوارش بدنبال هرعادت ماهانه 1روزيابيشترپستانش رانمي گيرد</a:t>
            </a:r>
            <a:r>
              <a:rPr lang="fa-IR" dirty="0" smtClean="0"/>
              <a:t>.</a:t>
            </a:r>
          </a:p>
          <a:p>
            <a:r>
              <a:rPr lang="fa-IR" dirty="0" smtClean="0"/>
              <a:t>8-12ساعت </a:t>
            </a:r>
            <a:r>
              <a:rPr lang="fa-IR" dirty="0"/>
              <a:t>پس ازخوردن غذاي هاي سنگين(</a:t>
            </a:r>
            <a:r>
              <a:rPr lang="en-US" dirty="0"/>
              <a:t>strong</a:t>
            </a:r>
            <a:r>
              <a:rPr lang="fa-IR" dirty="0"/>
              <a:t>)  ممكن است شيرخوارپستان رانگيرد و24ساعت بعدازمصرف آن غذاپستان </a:t>
            </a:r>
            <a:r>
              <a:rPr lang="fa-IR" dirty="0" smtClean="0"/>
              <a:t>رابگيرد.</a:t>
            </a:r>
            <a:endParaRPr lang="en-US" dirty="0"/>
          </a:p>
          <a:p>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تغييربووطعم شيرو</a:t>
            </a:r>
            <a:r>
              <a:rPr lang="en-US" b="1" dirty="0" smtClean="0"/>
              <a:t>Breast Rejection</a:t>
            </a:r>
            <a:endParaRPr lang="fa-IR" dirty="0"/>
          </a:p>
        </p:txBody>
      </p:sp>
      <p:sp>
        <p:nvSpPr>
          <p:cNvPr id="3" name="Content Placeholder 2"/>
          <p:cNvSpPr>
            <a:spLocks noGrp="1"/>
          </p:cNvSpPr>
          <p:nvPr>
            <p:ph idx="1"/>
          </p:nvPr>
        </p:nvSpPr>
        <p:spPr/>
        <p:txBody>
          <a:bodyPr/>
          <a:lstStyle/>
          <a:p>
            <a:r>
              <a:rPr lang="fa-IR" dirty="0" smtClean="0"/>
              <a:t>گفته </a:t>
            </a:r>
            <a:r>
              <a:rPr lang="fa-IR" dirty="0"/>
              <a:t>شده پيازوسيرموجب امتناع مي </a:t>
            </a:r>
            <a:r>
              <a:rPr lang="fa-IR" dirty="0" smtClean="0"/>
              <a:t>شوند</a:t>
            </a:r>
          </a:p>
          <a:p>
            <a:r>
              <a:rPr lang="fa-IR" dirty="0" smtClean="0"/>
              <a:t> موردي كه </a:t>
            </a:r>
            <a:r>
              <a:rPr lang="fa-IR" dirty="0"/>
              <a:t>مادرآب نبات نعنايي زيادمصرف كرده </a:t>
            </a:r>
            <a:r>
              <a:rPr lang="fa-IR" dirty="0" smtClean="0"/>
              <a:t>نيز </a:t>
            </a:r>
            <a:r>
              <a:rPr lang="fa-IR" dirty="0"/>
              <a:t>گزارش شده </a:t>
            </a:r>
            <a:endParaRPr lang="fa-IR" dirty="0" smtClean="0"/>
          </a:p>
          <a:p>
            <a:r>
              <a:rPr lang="fa-IR" dirty="0" smtClean="0"/>
              <a:t>طعم </a:t>
            </a:r>
            <a:r>
              <a:rPr lang="fa-IR" dirty="0"/>
              <a:t>هاي </a:t>
            </a:r>
            <a:r>
              <a:rPr lang="en-US" dirty="0"/>
              <a:t>strong</a:t>
            </a:r>
            <a:r>
              <a:rPr lang="fa-IR" dirty="0"/>
              <a:t>هم مي توانند واردشير شوند</a:t>
            </a:r>
            <a:r>
              <a:rPr lang="fa-IR" dirty="0" smtClean="0"/>
              <a:t>.</a:t>
            </a:r>
          </a:p>
          <a:p>
            <a:r>
              <a:rPr lang="fa-IR" dirty="0" smtClean="0"/>
              <a:t>باگرفتن </a:t>
            </a:r>
            <a:r>
              <a:rPr lang="fa-IR" dirty="0"/>
              <a:t>شرح حال تغذيه اي ازنوشيدني ها وداروهاي گياهي مي </a:t>
            </a:r>
            <a:r>
              <a:rPr lang="fa-IR" dirty="0" smtClean="0"/>
              <a:t>توان مسئله </a:t>
            </a:r>
            <a:r>
              <a:rPr lang="fa-IR" dirty="0"/>
              <a:t>راكشف كرد.(</a:t>
            </a:r>
            <a:r>
              <a:rPr lang="fa-IR" dirty="0" smtClean="0"/>
              <a:t>268لا)</a:t>
            </a:r>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امتناع بدليل طعم شير-</a:t>
            </a:r>
            <a:endParaRPr lang="fa-IR" dirty="0"/>
          </a:p>
        </p:txBody>
      </p:sp>
      <p:sp>
        <p:nvSpPr>
          <p:cNvPr id="3" name="Content Placeholder 2"/>
          <p:cNvSpPr>
            <a:spLocks noGrp="1"/>
          </p:cNvSpPr>
          <p:nvPr>
            <p:ph idx="1"/>
          </p:nvPr>
        </p:nvSpPr>
        <p:spPr/>
        <p:txBody>
          <a:bodyPr/>
          <a:lstStyle/>
          <a:p>
            <a:r>
              <a:rPr lang="fa-IR" dirty="0" smtClean="0"/>
              <a:t>التهاب پستان</a:t>
            </a:r>
            <a:endParaRPr lang="en-US" dirty="0" smtClean="0"/>
          </a:p>
          <a:p>
            <a:r>
              <a:rPr lang="fa-IR" dirty="0" smtClean="0"/>
              <a:t>مصرف دارو(ازجمله داروهای پیشگیری ازبارداری)</a:t>
            </a:r>
            <a:endParaRPr lang="en-US" dirty="0" smtClean="0"/>
          </a:p>
          <a:p>
            <a:r>
              <a:rPr lang="fa-IR" dirty="0" smtClean="0"/>
              <a:t>تغییرات هورمونی تخمک گذاری</a:t>
            </a:r>
            <a:endParaRPr lang="en-US" dirty="0" smtClean="0"/>
          </a:p>
          <a:p>
            <a:r>
              <a:rPr lang="fa-IR" dirty="0" smtClean="0"/>
              <a:t>بارداری</a:t>
            </a:r>
            <a:endParaRPr lang="en-US" dirty="0" smtClean="0"/>
          </a:p>
          <a:p>
            <a:r>
              <a:rPr lang="fa-IR" dirty="0" smtClean="0"/>
              <a:t>پریودمادر</a:t>
            </a:r>
            <a:endParaRPr lang="en-US" dirty="0" smtClean="0"/>
          </a:p>
          <a:p>
            <a:r>
              <a:rPr lang="fa-IR" dirty="0" smtClean="0"/>
              <a:t>غذایی که مادرمصرف کرده</a:t>
            </a:r>
            <a:endParaRPr lang="en-US" dirty="0" smtClean="0"/>
          </a:p>
          <a:p>
            <a:r>
              <a:rPr lang="fa-IR" dirty="0" smtClean="0"/>
              <a:t>ورزش سنگین قبل ازشیردادن</a:t>
            </a:r>
            <a:endParaRPr lang="en-US" dirty="0" smtClean="0"/>
          </a:p>
          <a:p>
            <a:r>
              <a:rPr lang="fa-IR" dirty="0" smtClean="0"/>
              <a:t>بیماری مادرومصرف دارو- ل ل ل</a:t>
            </a: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حساسيت</a:t>
            </a:r>
            <a:endParaRPr lang="fa-IR" dirty="0"/>
          </a:p>
        </p:txBody>
      </p:sp>
      <p:sp>
        <p:nvSpPr>
          <p:cNvPr id="3" name="Content Placeholder 2"/>
          <p:cNvSpPr>
            <a:spLocks noGrp="1"/>
          </p:cNvSpPr>
          <p:nvPr>
            <p:ph idx="1"/>
          </p:nvPr>
        </p:nvSpPr>
        <p:spPr/>
        <p:txBody>
          <a:bodyPr/>
          <a:lstStyle/>
          <a:p>
            <a:pPr lvl="0"/>
            <a:r>
              <a:rPr lang="fa-IR" dirty="0" smtClean="0"/>
              <a:t>واکنش</a:t>
            </a:r>
            <a:r>
              <a:rPr lang="fa-IR" b="1" dirty="0" smtClean="0"/>
              <a:t> حساسیتی</a:t>
            </a:r>
            <a:r>
              <a:rPr lang="fa-IR" dirty="0" smtClean="0"/>
              <a:t> به آنچه مادرمصرف می کند</a:t>
            </a:r>
            <a:r>
              <a:rPr lang="fa-IR" b="1" dirty="0" smtClean="0"/>
              <a:t>:</a:t>
            </a:r>
            <a:endParaRPr lang="en-US" dirty="0" smtClean="0"/>
          </a:p>
          <a:p>
            <a:r>
              <a:rPr lang="fa-IR" b="1" dirty="0" smtClean="0"/>
              <a:t>غذای مادر</a:t>
            </a:r>
            <a:endParaRPr lang="en-US" dirty="0" smtClean="0"/>
          </a:p>
          <a:p>
            <a:r>
              <a:rPr lang="fa-IR" b="1" dirty="0" smtClean="0"/>
              <a:t>داروی مادر</a:t>
            </a:r>
            <a:endParaRPr lang="en-US" dirty="0" smtClean="0"/>
          </a:p>
          <a:p>
            <a:r>
              <a:rPr lang="fa-IR" dirty="0" smtClean="0"/>
              <a:t>ل ل ل</a:t>
            </a:r>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ظاهري بوده وواقعي نيست:</a:t>
            </a:r>
            <a:r>
              <a:rPr lang="en-US" dirty="0" smtClean="0"/>
              <a:t/>
            </a:r>
            <a:br>
              <a:rPr lang="en-US" dirty="0" smtClean="0"/>
            </a:br>
            <a:endParaRPr lang="fa-IR" dirty="0"/>
          </a:p>
        </p:txBody>
      </p:sp>
      <p:sp>
        <p:nvSpPr>
          <p:cNvPr id="3" name="Content Placeholder 2"/>
          <p:cNvSpPr>
            <a:spLocks noGrp="1"/>
          </p:cNvSpPr>
          <p:nvPr>
            <p:ph idx="1"/>
          </p:nvPr>
        </p:nvSpPr>
        <p:spPr/>
        <p:txBody>
          <a:bodyPr/>
          <a:lstStyle/>
          <a:p>
            <a:r>
              <a:rPr lang="fa-IR" dirty="0" smtClean="0"/>
              <a:t>رفتارجستجوگري درنوزاد-</a:t>
            </a:r>
          </a:p>
          <a:p>
            <a:r>
              <a:rPr lang="fa-IR" dirty="0" smtClean="0"/>
              <a:t>كنجكاوشدن </a:t>
            </a:r>
            <a:r>
              <a:rPr lang="fa-IR" dirty="0"/>
              <a:t>وجلب توجه به محيط </a:t>
            </a:r>
            <a:r>
              <a:rPr lang="fa-IR" dirty="0" smtClean="0"/>
              <a:t>درسن4-8ماهگي-</a:t>
            </a:r>
          </a:p>
          <a:p>
            <a:r>
              <a:rPr lang="fa-IR" dirty="0" smtClean="0"/>
              <a:t>بعداز1سالگي </a:t>
            </a:r>
            <a:r>
              <a:rPr lang="fa-IR" dirty="0"/>
              <a:t>(خودازشيرگرفتن)</a:t>
            </a:r>
            <a:endParaRPr lang="en-US" dirty="0"/>
          </a:p>
          <a:p>
            <a:endParaRPr lang="fa-I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اعتصاب ياامتناع ناگهاني</a:t>
            </a:r>
            <a:endParaRPr lang="fa-IR" dirty="0"/>
          </a:p>
        </p:txBody>
      </p:sp>
      <p:sp>
        <p:nvSpPr>
          <p:cNvPr id="3" name="Content Placeholder 2"/>
          <p:cNvSpPr>
            <a:spLocks noGrp="1"/>
          </p:cNvSpPr>
          <p:nvPr>
            <p:ph idx="1"/>
          </p:nvPr>
        </p:nvSpPr>
        <p:spPr/>
        <p:txBody>
          <a:bodyPr>
            <a:normAutofit/>
          </a:bodyPr>
          <a:lstStyle/>
          <a:p>
            <a:r>
              <a:rPr lang="fa-IR" dirty="0"/>
              <a:t>برقراري عادت </a:t>
            </a:r>
            <a:r>
              <a:rPr lang="fa-IR" dirty="0" smtClean="0"/>
              <a:t>ماهيانه مادر-</a:t>
            </a:r>
          </a:p>
          <a:p>
            <a:r>
              <a:rPr lang="fa-IR" dirty="0" smtClean="0"/>
              <a:t>بي </a:t>
            </a:r>
            <a:r>
              <a:rPr lang="fa-IR" dirty="0"/>
              <a:t>احتياطي تغذيه </a:t>
            </a:r>
            <a:r>
              <a:rPr lang="fa-IR" dirty="0" smtClean="0"/>
              <a:t>اي-</a:t>
            </a:r>
          </a:p>
          <a:p>
            <a:r>
              <a:rPr lang="fa-IR" dirty="0" smtClean="0"/>
              <a:t>تغييرصابون،عطر،ضدعرق مادر-</a:t>
            </a:r>
          </a:p>
          <a:p>
            <a:r>
              <a:rPr lang="fa-IR" dirty="0" smtClean="0"/>
              <a:t>استرس درمادر-</a:t>
            </a:r>
          </a:p>
          <a:p>
            <a:r>
              <a:rPr lang="fa-IR" dirty="0" smtClean="0"/>
              <a:t>دردگوش شيرخوار-</a:t>
            </a:r>
          </a:p>
          <a:p>
            <a:r>
              <a:rPr lang="fa-IR" dirty="0" smtClean="0"/>
              <a:t>انسداد </a:t>
            </a:r>
            <a:r>
              <a:rPr lang="fa-IR" dirty="0"/>
              <a:t>بيني </a:t>
            </a:r>
            <a:r>
              <a:rPr lang="fa-IR" dirty="0" smtClean="0"/>
              <a:t>شيرخوار-</a:t>
            </a:r>
          </a:p>
          <a:p>
            <a:r>
              <a:rPr lang="fa-IR" dirty="0" smtClean="0"/>
              <a:t>دندان درآوردن-</a:t>
            </a:r>
          </a:p>
          <a:p>
            <a:r>
              <a:rPr lang="fa-IR" dirty="0" smtClean="0"/>
              <a:t>گازگرفتن </a:t>
            </a:r>
            <a:r>
              <a:rPr lang="fa-IR" dirty="0"/>
              <a:t>پستان توسط شيرخواركه منجربه ازجاپريدن مادرشود.(لا-ص329-330</a:t>
            </a:r>
            <a:r>
              <a:rPr lang="fa-IR" dirty="0" smtClean="0"/>
              <a:t>)</a:t>
            </a:r>
          </a:p>
          <a:p>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اعتصاب ياامتناع ناگهاني</a:t>
            </a:r>
            <a:endParaRPr lang="fa-IR" dirty="0"/>
          </a:p>
        </p:txBody>
      </p:sp>
      <p:sp>
        <p:nvSpPr>
          <p:cNvPr id="3" name="Content Placeholder 2"/>
          <p:cNvSpPr>
            <a:spLocks noGrp="1"/>
          </p:cNvSpPr>
          <p:nvPr>
            <p:ph idx="1"/>
          </p:nvPr>
        </p:nvSpPr>
        <p:spPr/>
        <p:txBody>
          <a:bodyPr/>
          <a:lstStyle/>
          <a:p>
            <a:r>
              <a:rPr lang="fa-IR" dirty="0" smtClean="0"/>
              <a:t>تغييررژيم غذايي مادر،بيماري</a:t>
            </a:r>
          </a:p>
          <a:p>
            <a:r>
              <a:rPr lang="fa-IR" dirty="0" smtClean="0"/>
              <a:t> ريفلاكس معده به مري شيرخوار،</a:t>
            </a:r>
          </a:p>
          <a:p>
            <a:r>
              <a:rPr lang="fa-IR" dirty="0" smtClean="0"/>
              <a:t>ودرشيرخواربزرگتر برگشت مادربه سركار-</a:t>
            </a:r>
          </a:p>
          <a:p>
            <a:r>
              <a:rPr lang="fa-IR" dirty="0" smtClean="0"/>
              <a:t>دادن بطري به شيرخوار-</a:t>
            </a:r>
          </a:p>
          <a:p>
            <a:r>
              <a:rPr lang="fa-IR" dirty="0" smtClean="0"/>
              <a:t>جدايي ازمادر-(ااپ108)</a:t>
            </a:r>
            <a:endParaRPr lang="en-US" dirty="0" smtClean="0"/>
          </a:p>
          <a:p>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تعريف-انواع</a:t>
            </a:r>
            <a:endParaRPr lang="fa-IR" dirty="0"/>
          </a:p>
        </p:txBody>
      </p:sp>
      <p:sp>
        <p:nvSpPr>
          <p:cNvPr id="3" name="Content Placeholder 2"/>
          <p:cNvSpPr>
            <a:spLocks noGrp="1"/>
          </p:cNvSpPr>
          <p:nvPr>
            <p:ph idx="1"/>
          </p:nvPr>
        </p:nvSpPr>
        <p:spPr/>
        <p:txBody>
          <a:bodyPr/>
          <a:lstStyle/>
          <a:p>
            <a:pPr lvl="0"/>
            <a:r>
              <a:rPr lang="fa-IR" dirty="0"/>
              <a:t>شيرخوارپستان رامي گيردامانمي تواندخوب </a:t>
            </a:r>
            <a:r>
              <a:rPr lang="fa-IR" dirty="0" smtClean="0"/>
              <a:t>بمكدياشير راببلعد</a:t>
            </a:r>
            <a:endParaRPr lang="en-US" dirty="0"/>
          </a:p>
          <a:p>
            <a:pPr lvl="0"/>
            <a:r>
              <a:rPr lang="fa-IR" dirty="0"/>
              <a:t>هنگام ارائه پستان گريه مي </a:t>
            </a:r>
            <a:r>
              <a:rPr lang="fa-IR" dirty="0" smtClean="0"/>
              <a:t>كندوپستان رانمي </a:t>
            </a:r>
            <a:r>
              <a:rPr lang="fa-IR" dirty="0"/>
              <a:t>گيرد وحالتي مثل جنگيدن باپستان دارد</a:t>
            </a:r>
            <a:endParaRPr lang="en-US" dirty="0"/>
          </a:p>
          <a:p>
            <a:pPr lvl="0"/>
            <a:r>
              <a:rPr lang="fa-IR" dirty="0"/>
              <a:t>براي يك دقيقه </a:t>
            </a:r>
            <a:r>
              <a:rPr lang="fa-IR" dirty="0" smtClean="0"/>
              <a:t>پستان رامي </a:t>
            </a:r>
            <a:r>
              <a:rPr lang="fa-IR" dirty="0"/>
              <a:t>مكدوسپس بااحساس خفگي پستان رارهامي كندوياگريه مي كندوممكن است درهروعده شيرخوردن اين عمل راچندين بارانجام دهد.</a:t>
            </a:r>
            <a:endParaRPr lang="en-US" dirty="0"/>
          </a:p>
          <a:p>
            <a:pPr lvl="0"/>
            <a:r>
              <a:rPr lang="fa-IR" dirty="0"/>
              <a:t>ازگرفتن يك </a:t>
            </a:r>
            <a:r>
              <a:rPr lang="fa-IR" dirty="0" smtClean="0"/>
              <a:t>يادوپستان </a:t>
            </a:r>
            <a:r>
              <a:rPr lang="fa-IR" dirty="0"/>
              <a:t>امتناع مي كند.</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امتناع يك طرفه</a:t>
            </a:r>
            <a:endParaRPr lang="fa-IR" dirty="0"/>
          </a:p>
        </p:txBody>
      </p:sp>
      <p:sp>
        <p:nvSpPr>
          <p:cNvPr id="3" name="Content Placeholder 2"/>
          <p:cNvSpPr>
            <a:spLocks noGrp="1"/>
          </p:cNvSpPr>
          <p:nvPr>
            <p:ph idx="1"/>
          </p:nvPr>
        </p:nvSpPr>
        <p:spPr/>
        <p:txBody>
          <a:bodyPr>
            <a:normAutofit fontScale="92500"/>
          </a:bodyPr>
          <a:lstStyle/>
          <a:p>
            <a:r>
              <a:rPr lang="fa-IR" dirty="0" smtClean="0"/>
              <a:t>ممكن است بدنبال </a:t>
            </a:r>
            <a:r>
              <a:rPr lang="fa-IR" b="1" dirty="0" smtClean="0"/>
              <a:t>ماستيت</a:t>
            </a:r>
            <a:r>
              <a:rPr lang="fa-IR" dirty="0" smtClean="0"/>
              <a:t> ،سديم وكلرشيرافزايش يابد.چنانچه مشكل ادامه يابد چشيدن شير2پستان يابررسي سديم وكلر2پستان مي توانداطمينان ايجادكندكه  علت امتناع شيرخوار به علت تغييرطعم شير نيست.</a:t>
            </a:r>
            <a:endParaRPr lang="en-US" dirty="0" smtClean="0"/>
          </a:p>
          <a:p>
            <a:r>
              <a:rPr lang="fa-IR" dirty="0" smtClean="0"/>
              <a:t>مواردي وجودداشته كه شيرخواربطورناگهاني ازگرفتن پستان امتناع كرده وهفته ها ياماههابعد </a:t>
            </a:r>
            <a:r>
              <a:rPr lang="fa-IR" b="1" dirty="0" smtClean="0"/>
              <a:t>توده</a:t>
            </a:r>
            <a:r>
              <a:rPr lang="fa-IR" dirty="0" smtClean="0"/>
              <a:t> ظاهر شده وبيوپسي حاكي ازوجودبدخيمي بوده است.                                                                 بنابراين عاقلانه است كه چنانچه باامتناع يك پستان مواجه شديم،كه به مداخلات ساده پاسخ ندهد،وجودتوده پستاني مستثني شود.سونوگرافي وسپس ماموگرافي مي تواندبدون قطع شيردهي انجام شود.لا268-9 </a:t>
            </a:r>
            <a:endParaRPr lang="en-US" dirty="0" smtClean="0"/>
          </a:p>
          <a:p>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سايرعلل امتناع ازیک پستان:</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92500" lnSpcReduction="20000"/>
          </a:bodyPr>
          <a:lstStyle/>
          <a:p>
            <a:r>
              <a:rPr lang="fa-IR" b="1" dirty="0" smtClean="0"/>
              <a:t>احتقان یکطرفه</a:t>
            </a:r>
            <a:endParaRPr lang="en-US" dirty="0" smtClean="0"/>
          </a:p>
          <a:p>
            <a:r>
              <a:rPr lang="fa-IR" b="1" dirty="0" smtClean="0"/>
              <a:t>اتیت</a:t>
            </a:r>
            <a:endParaRPr lang="en-US" dirty="0" smtClean="0"/>
          </a:p>
          <a:p>
            <a:r>
              <a:rPr lang="fa-IR" b="1" dirty="0" smtClean="0"/>
              <a:t>فتق یکطرفه</a:t>
            </a:r>
            <a:endParaRPr lang="en-US" dirty="0" smtClean="0"/>
          </a:p>
          <a:p>
            <a:r>
              <a:rPr lang="fa-IR" b="1" dirty="0" smtClean="0"/>
              <a:t>دررفتگی مهره گردن-تورتیکولی-وضعیت داخل رحمی</a:t>
            </a:r>
            <a:endParaRPr lang="en-US" dirty="0" smtClean="0"/>
          </a:p>
          <a:p>
            <a:r>
              <a:rPr lang="fa-IR" b="1" dirty="0" smtClean="0"/>
              <a:t>شکستگی ترقوه</a:t>
            </a:r>
            <a:endParaRPr lang="en-US" dirty="0" smtClean="0"/>
          </a:p>
          <a:p>
            <a:r>
              <a:rPr lang="fa-IR" b="1" dirty="0" smtClean="0"/>
              <a:t>ماستیت</a:t>
            </a:r>
            <a:endParaRPr lang="en-US" dirty="0" smtClean="0"/>
          </a:p>
          <a:p>
            <a:r>
              <a:rPr lang="fa-IR" b="1" dirty="0" smtClean="0"/>
              <a:t>نوک صاف یافرورفته</a:t>
            </a:r>
            <a:endParaRPr lang="en-US" dirty="0" smtClean="0"/>
          </a:p>
          <a:p>
            <a:r>
              <a:rPr lang="fa-IR" b="1" dirty="0" smtClean="0"/>
              <a:t>تفاوت اندازه پستان ودرنتیجه رفلکس ضعیف تر</a:t>
            </a:r>
            <a:endParaRPr lang="en-US" dirty="0" smtClean="0"/>
          </a:p>
          <a:p>
            <a:r>
              <a:rPr lang="fa-IR" b="1" dirty="0" smtClean="0"/>
              <a:t>کاهش تولیددریک پستان-تفاوت جریان</a:t>
            </a:r>
            <a:endParaRPr lang="en-US" dirty="0" smtClean="0"/>
          </a:p>
          <a:p>
            <a:r>
              <a:rPr lang="fa-IR" b="1" dirty="0" smtClean="0"/>
              <a:t>استفاده یکطرفه موادآرایشی یاتغییردهنده بو</a:t>
            </a:r>
            <a:endParaRPr lang="en-US" dirty="0" smtClean="0"/>
          </a:p>
          <a:p>
            <a:r>
              <a:rPr lang="fa-IR" b="1" dirty="0" smtClean="0"/>
              <a:t>تومورپستانی –</a:t>
            </a:r>
            <a:endParaRPr lang="en-US" dirty="0" smtClean="0"/>
          </a:p>
          <a:p>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مداخله :پس زدن يك طرفه پستان </a:t>
            </a:r>
            <a:r>
              <a:rPr lang="fa-IR" dirty="0" smtClean="0"/>
              <a:t>:</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رفع علت</a:t>
            </a:r>
            <a:r>
              <a:rPr lang="fa-IR" dirty="0"/>
              <a:t>	</a:t>
            </a:r>
            <a:endParaRPr lang="en-US" dirty="0"/>
          </a:p>
          <a:p>
            <a:r>
              <a:rPr lang="fa-IR" dirty="0"/>
              <a:t>بعضي ازشيرخواران يك پستان راترجيح يايك پستان راپس مي زنند.وقتي چنين حالتي اتفاق </a:t>
            </a:r>
            <a:r>
              <a:rPr lang="fa-IR" dirty="0" smtClean="0"/>
              <a:t>افتد</a:t>
            </a:r>
          </a:p>
          <a:p>
            <a:r>
              <a:rPr lang="fa-IR" dirty="0" smtClean="0"/>
              <a:t> </a:t>
            </a:r>
            <a:r>
              <a:rPr lang="fa-IR" dirty="0"/>
              <a:t>دوشيدن دستي يانرم كردن نيپل كه گرفتنش توسط شيرخوار راحت </a:t>
            </a:r>
            <a:r>
              <a:rPr lang="fa-IR" dirty="0" smtClean="0"/>
              <a:t>تر </a:t>
            </a:r>
            <a:r>
              <a:rPr lang="fa-IR" dirty="0"/>
              <a:t>وشيرخوارتشويق شودكه پستان رابگيرد</a:t>
            </a:r>
            <a:r>
              <a:rPr lang="fa-IR" dirty="0" smtClean="0"/>
              <a:t>.</a:t>
            </a:r>
          </a:p>
          <a:p>
            <a:r>
              <a:rPr lang="fa-IR" dirty="0" smtClean="0"/>
              <a:t>گذاشتن </a:t>
            </a:r>
            <a:r>
              <a:rPr lang="fa-IR" dirty="0"/>
              <a:t>شيرخواربه اين پستان دروضعيتي كه پستان ديگرراگرفته(عرضي متقابل) ممكن است منجربه گرفتن پستان توسط شيرخوارشود</a:t>
            </a:r>
            <a:r>
              <a:rPr lang="fa-IR" dirty="0" smtClean="0"/>
              <a:t>.</a:t>
            </a:r>
          </a:p>
          <a:p>
            <a:r>
              <a:rPr lang="fa-IR" dirty="0" smtClean="0"/>
              <a:t>گاهي </a:t>
            </a:r>
            <a:r>
              <a:rPr lang="fa-IR" dirty="0"/>
              <a:t>شيرين كردن نوك پستان موردامتناع كمك مي كند</a:t>
            </a:r>
            <a:r>
              <a:rPr lang="fa-IR" dirty="0" smtClean="0"/>
              <a:t>.</a:t>
            </a:r>
          </a:p>
          <a:p>
            <a:r>
              <a:rPr lang="fa-IR" dirty="0" smtClean="0"/>
              <a:t>بايددانست </a:t>
            </a:r>
            <a:r>
              <a:rPr lang="fa-IR" dirty="0"/>
              <a:t>تغذيه فقط ازيك پستان دربعضي قسمت هاي كشورچين يك سنت است.</a:t>
            </a:r>
            <a:endParaRPr lang="en-US" dirty="0"/>
          </a:p>
          <a:p>
            <a:endParaRPr lang="fa-I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بطوركلي:ارزيابي </a:t>
            </a:r>
            <a:r>
              <a:rPr lang="fa-IR" b="1" dirty="0"/>
              <a:t>امتناع </a:t>
            </a:r>
            <a:r>
              <a:rPr lang="fa-IR" b="1" dirty="0" smtClean="0"/>
              <a:t>ازپستان شامل :</a:t>
            </a:r>
            <a:r>
              <a:rPr lang="en-US" dirty="0"/>
              <a:t/>
            </a:r>
            <a:br>
              <a:rPr lang="en-US" dirty="0"/>
            </a:br>
            <a:endParaRPr lang="fa-IR" dirty="0"/>
          </a:p>
        </p:txBody>
      </p:sp>
      <p:sp>
        <p:nvSpPr>
          <p:cNvPr id="3" name="Content Placeholder 2"/>
          <p:cNvSpPr>
            <a:spLocks noGrp="1"/>
          </p:cNvSpPr>
          <p:nvPr>
            <p:ph idx="1"/>
          </p:nvPr>
        </p:nvSpPr>
        <p:spPr/>
        <p:txBody>
          <a:bodyPr/>
          <a:lstStyle/>
          <a:p>
            <a:r>
              <a:rPr lang="fa-IR" b="1" dirty="0"/>
              <a:t> </a:t>
            </a:r>
            <a:endParaRPr lang="en-US" dirty="0"/>
          </a:p>
          <a:p>
            <a:r>
              <a:rPr lang="fa-IR" dirty="0"/>
              <a:t>شرح حال </a:t>
            </a:r>
            <a:r>
              <a:rPr lang="fa-IR" dirty="0" smtClean="0"/>
              <a:t>و</a:t>
            </a:r>
          </a:p>
          <a:p>
            <a:r>
              <a:rPr lang="fa-IR" dirty="0" smtClean="0"/>
              <a:t>معاينه </a:t>
            </a:r>
            <a:r>
              <a:rPr lang="fa-IR" dirty="0"/>
              <a:t>فيزيكي </a:t>
            </a:r>
            <a:r>
              <a:rPr lang="fa-IR" dirty="0" smtClean="0"/>
              <a:t>و</a:t>
            </a:r>
          </a:p>
          <a:p>
            <a:r>
              <a:rPr lang="fa-IR" dirty="0" smtClean="0"/>
              <a:t> مشاهده شيردهي</a:t>
            </a:r>
          </a:p>
          <a:p>
            <a:r>
              <a:rPr lang="fa-IR" dirty="0" smtClean="0"/>
              <a:t>(كه دراعتصاب تغييري ديده نمي شود).(108ااپ)</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مداخله واداره امتناع ازپستان</a:t>
            </a:r>
            <a:r>
              <a:rPr lang="fa-IR" dirty="0" smtClean="0"/>
              <a:t>:</a:t>
            </a:r>
            <a:endParaRPr lang="en-US" dirty="0"/>
          </a:p>
        </p:txBody>
      </p:sp>
      <p:sp>
        <p:nvSpPr>
          <p:cNvPr id="3" name="Content Placeholder 2"/>
          <p:cNvSpPr>
            <a:spLocks noGrp="1"/>
          </p:cNvSpPr>
          <p:nvPr>
            <p:ph idx="1"/>
          </p:nvPr>
        </p:nvSpPr>
        <p:spPr/>
        <p:txBody>
          <a:bodyPr/>
          <a:lstStyle/>
          <a:p>
            <a:r>
              <a:rPr lang="fa-IR" dirty="0" smtClean="0"/>
              <a:t>زماني </a:t>
            </a:r>
            <a:r>
              <a:rPr lang="fa-IR" dirty="0"/>
              <a:t>كه شيرخوارازگرفتن پستان امتناع كند بايدتلاش كردمجددابه پستان گذاشته شود اما بايددانست ممكن است چندين روزيابيشترطول بكشدتادوباره پستان رابگيرد.(ااپ109)</a:t>
            </a:r>
            <a:endParaRPr lang="en-US" dirty="0"/>
          </a:p>
          <a:p>
            <a:r>
              <a:rPr lang="fa-IR" dirty="0"/>
              <a:t>اگربتوان دليلي راتعيين وتغييرداد </a:t>
            </a:r>
            <a:r>
              <a:rPr lang="fa-IR" dirty="0" smtClean="0"/>
              <a:t>،انجام تاتغذيه پستاني  </a:t>
            </a:r>
            <a:r>
              <a:rPr lang="fa-IR" dirty="0"/>
              <a:t>ازسرگرفته </a:t>
            </a:r>
            <a:r>
              <a:rPr lang="fa-IR" dirty="0" smtClean="0"/>
              <a:t> </a:t>
            </a:r>
            <a:r>
              <a:rPr lang="fa-IR" dirty="0"/>
              <a:t>شود</a:t>
            </a:r>
            <a:r>
              <a:rPr lang="fa-IR" dirty="0" smtClean="0"/>
              <a:t>.</a:t>
            </a:r>
          </a:p>
          <a:p>
            <a:r>
              <a:rPr lang="fa-IR" dirty="0" smtClean="0"/>
              <a:t>ممكن </a:t>
            </a:r>
            <a:r>
              <a:rPr lang="fa-IR" dirty="0"/>
              <a:t>است تلاش بيشتري براي برقراري اين ارتباط لازم شود.</a:t>
            </a:r>
            <a:endParaRPr lang="en-US" dirty="0"/>
          </a:p>
          <a:p>
            <a:endParaRPr lang="fa-I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مداخلات</a:t>
            </a:r>
            <a:endParaRPr lang="fa-IR" dirty="0"/>
          </a:p>
        </p:txBody>
      </p:sp>
      <p:sp>
        <p:nvSpPr>
          <p:cNvPr id="3" name="Content Placeholder 2"/>
          <p:cNvSpPr>
            <a:spLocks noGrp="1"/>
          </p:cNvSpPr>
          <p:nvPr>
            <p:ph idx="1"/>
          </p:nvPr>
        </p:nvSpPr>
        <p:spPr/>
        <p:txBody>
          <a:bodyPr>
            <a:normAutofit/>
          </a:bodyPr>
          <a:lstStyle/>
          <a:p>
            <a:r>
              <a:rPr lang="fa-IR" dirty="0"/>
              <a:t>زمان شيردهي بطورخصوصي ودرسكوت وبدون حواس پرتي درمكان شيردهي انجام شود</a:t>
            </a:r>
            <a:r>
              <a:rPr lang="fa-IR" dirty="0" smtClean="0"/>
              <a:t>.-</a:t>
            </a:r>
          </a:p>
          <a:p>
            <a:r>
              <a:rPr lang="fa-IR" dirty="0" smtClean="0"/>
              <a:t>ميزان </a:t>
            </a:r>
            <a:r>
              <a:rPr lang="fa-IR" dirty="0"/>
              <a:t>درآغوش گرفتن وحركت دادن،وتسلي بخشي وآرامش بخشي اوافزايش يابد</a:t>
            </a:r>
            <a:r>
              <a:rPr lang="fa-IR" dirty="0" smtClean="0"/>
              <a:t>.</a:t>
            </a:r>
          </a:p>
          <a:p>
            <a:r>
              <a:rPr lang="fa-IR" dirty="0" smtClean="0"/>
              <a:t>درحالي </a:t>
            </a:r>
            <a:r>
              <a:rPr lang="fa-IR" dirty="0"/>
              <a:t>كه درآغوش گرفته شده راه برده شود</a:t>
            </a:r>
            <a:r>
              <a:rPr lang="fa-IR" dirty="0" smtClean="0"/>
              <a:t>.-</a:t>
            </a:r>
          </a:p>
          <a:p>
            <a:r>
              <a:rPr lang="fa-IR" dirty="0" smtClean="0"/>
              <a:t>هرگاه </a:t>
            </a:r>
            <a:r>
              <a:rPr lang="fa-IR" dirty="0"/>
              <a:t>خواب آلوداست ، پستان به اوعرضه </a:t>
            </a:r>
            <a:r>
              <a:rPr lang="fa-IR" dirty="0" smtClean="0"/>
              <a:t>شودويا</a:t>
            </a:r>
          </a:p>
          <a:p>
            <a:r>
              <a:rPr lang="fa-IR" dirty="0" smtClean="0"/>
              <a:t>درست درزمان بيدارشدن به پستان گذاشته شود-</a:t>
            </a:r>
          </a:p>
          <a:p>
            <a:r>
              <a:rPr lang="fa-IR" dirty="0" smtClean="0"/>
              <a:t>(</a:t>
            </a:r>
            <a:r>
              <a:rPr lang="fa-IR" dirty="0"/>
              <a:t>لا330</a:t>
            </a:r>
            <a:r>
              <a:rPr lang="fa-IR" dirty="0" smtClean="0"/>
              <a:t>)</a:t>
            </a:r>
            <a:endParaRPr lang="en-US" dirty="0"/>
          </a:p>
          <a:p>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مداخلات</a:t>
            </a:r>
            <a:endParaRPr lang="fa-IR" dirty="0"/>
          </a:p>
        </p:txBody>
      </p:sp>
      <p:sp>
        <p:nvSpPr>
          <p:cNvPr id="3" name="Content Placeholder 2"/>
          <p:cNvSpPr>
            <a:spLocks noGrp="1"/>
          </p:cNvSpPr>
          <p:nvPr>
            <p:ph idx="1"/>
          </p:nvPr>
        </p:nvSpPr>
        <p:spPr/>
        <p:txBody>
          <a:bodyPr>
            <a:normAutofit/>
          </a:bodyPr>
          <a:lstStyle/>
          <a:p>
            <a:r>
              <a:rPr lang="fa-IR" dirty="0" smtClean="0"/>
              <a:t>تماس پوست باپوست برقرارشود</a:t>
            </a:r>
          </a:p>
          <a:p>
            <a:r>
              <a:rPr lang="fa-IR" dirty="0" smtClean="0"/>
              <a:t>باهم به حمام بروند كه مجموعه اين اقدامات عاطفي روشهايي براي ايجادآرامش وپيوندمجدد قلمدادمي شود.</a:t>
            </a:r>
          </a:p>
          <a:p>
            <a:r>
              <a:rPr lang="fa-IR" dirty="0" smtClean="0"/>
              <a:t>اجتناب ازبطري وبكارگيري تغذيه بافنجان براي غلبه برامتناع غالبا موفقيت آميزهستند.(ااپ)-</a:t>
            </a:r>
            <a:endParaRPr lang="fa-I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مداخلات</a:t>
            </a:r>
            <a:endParaRPr lang="fa-IR" dirty="0"/>
          </a:p>
        </p:txBody>
      </p:sp>
      <p:sp>
        <p:nvSpPr>
          <p:cNvPr id="3" name="Content Placeholder 2"/>
          <p:cNvSpPr>
            <a:spLocks noGrp="1"/>
          </p:cNvSpPr>
          <p:nvPr>
            <p:ph idx="1"/>
          </p:nvPr>
        </p:nvSpPr>
        <p:spPr/>
        <p:txBody>
          <a:bodyPr>
            <a:normAutofit/>
          </a:bodyPr>
          <a:lstStyle/>
          <a:p>
            <a:r>
              <a:rPr lang="fa-IR" dirty="0" smtClean="0"/>
              <a:t>اوراگرسنه نگذاريدكه به تسليم وادارش كنيد-</a:t>
            </a:r>
          </a:p>
          <a:p>
            <a:r>
              <a:rPr lang="fa-IR" dirty="0" smtClean="0"/>
              <a:t>اگراقدامات ساده نتواند شيرخواررابه پستان برگرداند،پزشك اورامعاينه كندكه شيرخواردچار گوش درد،تب،عفونت، برفك ومشكل ديگري نباشد.-</a:t>
            </a:r>
          </a:p>
          <a:p>
            <a:r>
              <a:rPr lang="fa-IR" dirty="0" smtClean="0"/>
              <a:t>اگرگازگرفتن شيرخوار عامل امتناع است،مادرانگشتش راآماده نگهداردكه چنانچه اين عمل را تكراركند ومادر ازجابپرد،آنراداخل دهانش واردكندكه جلواين كارگرفته شود.(330لا)</a:t>
            </a:r>
            <a:endParaRPr lang="fa-I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مداخلات</a:t>
            </a:r>
            <a:endParaRPr lang="fa-IR" dirty="0"/>
          </a:p>
        </p:txBody>
      </p:sp>
      <p:sp>
        <p:nvSpPr>
          <p:cNvPr id="3" name="Content Placeholder 2"/>
          <p:cNvSpPr>
            <a:spLocks noGrp="1"/>
          </p:cNvSpPr>
          <p:nvPr>
            <p:ph idx="1"/>
          </p:nvPr>
        </p:nvSpPr>
        <p:spPr/>
        <p:txBody>
          <a:bodyPr/>
          <a:lstStyle/>
          <a:p>
            <a:r>
              <a:rPr lang="fa-IR" dirty="0" smtClean="0"/>
              <a:t>.براي تداوم توليدشيروادامه شيردهي ،به مادرتوصيه شودتوسط دست ياشيردوش به توليدشيركمك كندتا ناكافي بودن شير نيز مسئله امتناع را پيچيده ترنكند(ااپ109-2006)</a:t>
            </a:r>
            <a:endParaRPr lang="fa-I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مداخلات</a:t>
            </a:r>
            <a:endParaRPr lang="fa-IR" dirty="0"/>
          </a:p>
        </p:txBody>
      </p:sp>
      <p:sp>
        <p:nvSpPr>
          <p:cNvPr id="3" name="Content Placeholder 2"/>
          <p:cNvSpPr>
            <a:spLocks noGrp="1"/>
          </p:cNvSpPr>
          <p:nvPr>
            <p:ph idx="1"/>
          </p:nvPr>
        </p:nvSpPr>
        <p:spPr/>
        <p:txBody>
          <a:bodyPr>
            <a:normAutofit fontScale="92500" lnSpcReduction="10000"/>
          </a:bodyPr>
          <a:lstStyle/>
          <a:p>
            <a:r>
              <a:rPr lang="fa-IR" b="1" dirty="0"/>
              <a:t>كمك به مادر</a:t>
            </a:r>
            <a:r>
              <a:rPr lang="fa-IR" dirty="0"/>
              <a:t>:</a:t>
            </a:r>
            <a:endParaRPr lang="en-US" dirty="0"/>
          </a:p>
          <a:p>
            <a:r>
              <a:rPr lang="fa-IR" dirty="0"/>
              <a:t>تمام مدت شيرخواردركنارمادرباشدومراقبت هاتوسط مادرانجام شودونه افرادديگر</a:t>
            </a:r>
            <a:endParaRPr lang="en-US" dirty="0"/>
          </a:p>
          <a:p>
            <a:r>
              <a:rPr lang="fa-IR" dirty="0"/>
              <a:t>برقراري تماس پوست باپوست نه فقط موقع شيردهي بلكه تمام </a:t>
            </a:r>
            <a:r>
              <a:rPr lang="fa-IR" dirty="0" smtClean="0"/>
              <a:t>مدت باشد</a:t>
            </a:r>
            <a:endParaRPr lang="en-US" dirty="0"/>
          </a:p>
          <a:p>
            <a:r>
              <a:rPr lang="fa-IR" dirty="0"/>
              <a:t>خوابيدن </a:t>
            </a:r>
            <a:r>
              <a:rPr lang="fa-IR" dirty="0" smtClean="0"/>
              <a:t>دركنارشيرخواروباشيرخوارانجام شود</a:t>
            </a:r>
            <a:endParaRPr lang="en-US" dirty="0"/>
          </a:p>
          <a:p>
            <a:r>
              <a:rPr lang="fa-IR" dirty="0"/>
              <a:t>كمك سايرافرادخانواده براي امورمنزل يامراقبت ازسايركودكان</a:t>
            </a:r>
            <a:endParaRPr lang="en-US" dirty="0"/>
          </a:p>
          <a:p>
            <a:r>
              <a:rPr lang="fa-IR" b="1" dirty="0"/>
              <a:t>زمان ارائه پستان</a:t>
            </a:r>
            <a:r>
              <a:rPr lang="fa-IR" dirty="0"/>
              <a:t>:</a:t>
            </a:r>
            <a:endParaRPr lang="en-US" dirty="0"/>
          </a:p>
          <a:p>
            <a:r>
              <a:rPr lang="fa-IR" dirty="0"/>
              <a:t>زمان خواب آلودگي شيرخوار</a:t>
            </a:r>
            <a:endParaRPr lang="en-US" dirty="0"/>
          </a:p>
          <a:p>
            <a:r>
              <a:rPr lang="fa-IR" dirty="0"/>
              <a:t>بعدازتغذيه بافنجان</a:t>
            </a:r>
            <a:endParaRPr lang="en-US" dirty="0"/>
          </a:p>
          <a:p>
            <a:r>
              <a:rPr lang="fa-IR" dirty="0"/>
              <a:t>زمان احساس رگ كردن پستان توسط مادر</a:t>
            </a:r>
            <a:endParaRPr lang="en-US" dirty="0"/>
          </a:p>
          <a:p>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احساس واقدام مادر</a:t>
            </a:r>
            <a:endParaRPr lang="fa-IR" dirty="0"/>
          </a:p>
        </p:txBody>
      </p:sp>
      <p:sp>
        <p:nvSpPr>
          <p:cNvPr id="3" name="Content Placeholder 2"/>
          <p:cNvSpPr>
            <a:spLocks noGrp="1"/>
          </p:cNvSpPr>
          <p:nvPr>
            <p:ph idx="1"/>
          </p:nvPr>
        </p:nvSpPr>
        <p:spPr/>
        <p:txBody>
          <a:bodyPr/>
          <a:lstStyle/>
          <a:p>
            <a:r>
              <a:rPr lang="fa-IR" dirty="0"/>
              <a:t>گرچه اكثرا خودبخودبرطرف مي </a:t>
            </a:r>
            <a:r>
              <a:rPr lang="fa-IR" dirty="0" smtClean="0"/>
              <a:t>شوداما:</a:t>
            </a:r>
          </a:p>
          <a:p>
            <a:r>
              <a:rPr lang="fa-IR" dirty="0" smtClean="0"/>
              <a:t>مادرنگران </a:t>
            </a:r>
            <a:r>
              <a:rPr lang="fa-IR" dirty="0"/>
              <a:t>مي شودكه نكندفرزندش اورانمي </a:t>
            </a:r>
            <a:r>
              <a:rPr lang="fa-IR" dirty="0" smtClean="0"/>
              <a:t>خواهد</a:t>
            </a:r>
          </a:p>
          <a:p>
            <a:r>
              <a:rPr lang="fa-IR" dirty="0" smtClean="0"/>
              <a:t> يادرشيرش </a:t>
            </a:r>
            <a:r>
              <a:rPr lang="fa-IR" dirty="0"/>
              <a:t>مشكلي </a:t>
            </a:r>
            <a:r>
              <a:rPr lang="fa-IR" dirty="0" smtClean="0"/>
              <a:t>وجود دارد.</a:t>
            </a:r>
          </a:p>
          <a:p>
            <a:r>
              <a:rPr lang="fa-IR" dirty="0" smtClean="0"/>
              <a:t>ياشيركافي ندارد</a:t>
            </a:r>
          </a:p>
          <a:p>
            <a:r>
              <a:rPr lang="fa-IR" dirty="0" smtClean="0"/>
              <a:t>يااحساس تقصيروخطامي كند</a:t>
            </a:r>
          </a:p>
          <a:p>
            <a:r>
              <a:rPr lang="fa-IR" dirty="0" smtClean="0"/>
              <a:t>و:</a:t>
            </a:r>
          </a:p>
          <a:p>
            <a:r>
              <a:rPr lang="fa-IR" dirty="0" smtClean="0"/>
              <a:t>يك علت شايع قطع شيردهي توسط مادراست.</a:t>
            </a:r>
          </a:p>
          <a:p>
            <a:endParaRPr lang="en-US" dirty="0"/>
          </a:p>
          <a:p>
            <a:endParaRPr lang="fa-I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مداخلات</a:t>
            </a:r>
            <a:endParaRPr lang="fa-IR" dirty="0"/>
          </a:p>
        </p:txBody>
      </p:sp>
      <p:sp>
        <p:nvSpPr>
          <p:cNvPr id="3" name="Content Placeholder 2"/>
          <p:cNvSpPr>
            <a:spLocks noGrp="1"/>
          </p:cNvSpPr>
          <p:nvPr>
            <p:ph idx="1"/>
          </p:nvPr>
        </p:nvSpPr>
        <p:spPr/>
        <p:txBody>
          <a:bodyPr>
            <a:normAutofit/>
          </a:bodyPr>
          <a:lstStyle/>
          <a:p>
            <a:r>
              <a:rPr lang="fa-IR" b="1" dirty="0"/>
              <a:t>كمك به شيرخواربراي گرفتن پستان:</a:t>
            </a:r>
            <a:endParaRPr lang="en-US" dirty="0"/>
          </a:p>
          <a:p>
            <a:r>
              <a:rPr lang="fa-IR" dirty="0"/>
              <a:t>دوشيدن كمي شيرداخل دهان شيرخوار</a:t>
            </a:r>
            <a:endParaRPr lang="en-US" dirty="0"/>
          </a:p>
          <a:p>
            <a:r>
              <a:rPr lang="fa-IR" dirty="0"/>
              <a:t>اصلاح درآغوش گرفتن شيرخوار ونتيجتا بهترگرفتن پستان</a:t>
            </a:r>
            <a:endParaRPr lang="en-US" dirty="0"/>
          </a:p>
          <a:p>
            <a:r>
              <a:rPr lang="fa-IR" dirty="0"/>
              <a:t>عدم فشاربرپشت سرشيرخوار هنگام </a:t>
            </a:r>
            <a:r>
              <a:rPr lang="fa-IR" dirty="0" smtClean="0"/>
              <a:t>شيردهي-</a:t>
            </a:r>
          </a:p>
          <a:p>
            <a:r>
              <a:rPr lang="fa-IR" dirty="0" smtClean="0"/>
              <a:t>تكان </a:t>
            </a:r>
            <a:r>
              <a:rPr lang="fa-IR" dirty="0"/>
              <a:t>ندادن پستان موقع شيردهي</a:t>
            </a:r>
            <a:endParaRPr lang="en-US" dirty="0"/>
          </a:p>
          <a:p>
            <a:r>
              <a:rPr lang="fa-IR" b="1" dirty="0"/>
              <a:t>تغذيه بافنجان انجام شود</a:t>
            </a:r>
            <a:r>
              <a:rPr lang="fa-IR" dirty="0"/>
              <a:t>:</a:t>
            </a:r>
            <a:endParaRPr lang="en-US" dirty="0"/>
          </a:p>
          <a:p>
            <a:r>
              <a:rPr lang="fa-IR" dirty="0"/>
              <a:t>درصورت امكان ازشيردوشيده مادراستفاده شود</a:t>
            </a:r>
            <a:endParaRPr lang="en-US" dirty="0"/>
          </a:p>
          <a:p>
            <a:r>
              <a:rPr lang="fa-IR" dirty="0"/>
              <a:t>ازمصرف گول زنك وبطري اجتناب شود(</a:t>
            </a:r>
            <a:r>
              <a:rPr lang="en-US" dirty="0"/>
              <a:t>Infant &amp;young child feeding counseling-WHO2006</a:t>
            </a:r>
            <a:r>
              <a:rPr lang="fa-IR" dirty="0"/>
              <a:t>)</a:t>
            </a:r>
            <a:endParaRPr lang="en-US" dirty="0"/>
          </a:p>
          <a:p>
            <a:endParaRPr lang="fa-I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ترجيح شيرخواربراي گرفتن يك پستان</a:t>
            </a:r>
            <a:r>
              <a:rPr lang="fa-IR" dirty="0" smtClean="0"/>
              <a:t>:</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ممكن </a:t>
            </a:r>
            <a:r>
              <a:rPr lang="fa-IR" dirty="0"/>
              <a:t>است دست ارجح مادرعاملي  براي تمايل سهوي شيرخواربه يك پستان </a:t>
            </a:r>
            <a:r>
              <a:rPr lang="fa-IR" dirty="0" smtClean="0"/>
              <a:t>باشد-</a:t>
            </a:r>
          </a:p>
          <a:p>
            <a:r>
              <a:rPr lang="fa-IR" dirty="0" smtClean="0"/>
              <a:t>ممكن </a:t>
            </a:r>
            <a:r>
              <a:rPr lang="fa-IR" dirty="0"/>
              <a:t>است شيرخوارظاهر،احساس،بوي يك پستان راترجيح </a:t>
            </a:r>
            <a:r>
              <a:rPr lang="fa-IR" dirty="0" smtClean="0"/>
              <a:t>دهد-</a:t>
            </a:r>
          </a:p>
          <a:p>
            <a:r>
              <a:rPr lang="fa-IR" dirty="0" smtClean="0"/>
              <a:t>ممكنست </a:t>
            </a:r>
            <a:r>
              <a:rPr lang="fa-IR" dirty="0"/>
              <a:t>شيرخوارطعم شيريك پستان راترجيح </a:t>
            </a:r>
            <a:r>
              <a:rPr lang="fa-IR" dirty="0" smtClean="0"/>
              <a:t>دهد-</a:t>
            </a:r>
          </a:p>
          <a:p>
            <a:r>
              <a:rPr lang="fa-IR" dirty="0" smtClean="0"/>
              <a:t>ممكن </a:t>
            </a:r>
            <a:r>
              <a:rPr lang="fa-IR" dirty="0"/>
              <a:t>است تكه اي ازتوده اي كه منجربه انسدادمجراشده عامل </a:t>
            </a:r>
            <a:r>
              <a:rPr lang="fa-IR" dirty="0" smtClean="0"/>
              <a:t>باشد-</a:t>
            </a:r>
          </a:p>
          <a:p>
            <a:r>
              <a:rPr lang="fa-IR" dirty="0" smtClean="0"/>
              <a:t>ممكن </a:t>
            </a:r>
            <a:r>
              <a:rPr lang="fa-IR" dirty="0"/>
              <a:t>است يك پستان دچاراحتقان </a:t>
            </a:r>
            <a:r>
              <a:rPr lang="fa-IR" dirty="0" smtClean="0"/>
              <a:t>باشد-</a:t>
            </a:r>
          </a:p>
          <a:p>
            <a:r>
              <a:rPr lang="fa-IR" dirty="0" smtClean="0"/>
              <a:t>ممكن </a:t>
            </a:r>
            <a:r>
              <a:rPr lang="fa-IR" dirty="0"/>
              <a:t>است درددريك طرف بدن </a:t>
            </a:r>
            <a:r>
              <a:rPr lang="fa-IR" dirty="0" smtClean="0"/>
              <a:t>شيرخوارعامل باشدمثلا </a:t>
            </a:r>
            <a:r>
              <a:rPr lang="fa-IR" dirty="0"/>
              <a:t>درموقع تولد دچارصدمه ودردناحيه صورت،چانه،گردن،شانه،شده باشد</a:t>
            </a:r>
            <a:r>
              <a:rPr lang="fa-IR" dirty="0" smtClean="0"/>
              <a:t>.</a:t>
            </a:r>
          </a:p>
          <a:p>
            <a:r>
              <a:rPr lang="fa-IR" dirty="0" smtClean="0"/>
              <a:t>وندرتا </a:t>
            </a:r>
            <a:r>
              <a:rPr lang="fa-IR" dirty="0"/>
              <a:t>ممكن است پستان دچاربدخيمي باشد. </a:t>
            </a:r>
            <a:endParaRPr lang="en-US" dirty="0"/>
          </a:p>
          <a:p>
            <a:r>
              <a:rPr lang="en-US" dirty="0"/>
              <a:t>Quick ref for lactation professional-Lauwers2009-208-9)</a:t>
            </a:r>
            <a:r>
              <a:rPr lang="fa-IR" dirty="0"/>
              <a:t>)</a:t>
            </a:r>
            <a:endParaRPr lang="en-US" dirty="0"/>
          </a:p>
          <a:p>
            <a:endParaRPr lang="fa-I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مداخله :</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ازپستاني </a:t>
            </a:r>
            <a:r>
              <a:rPr lang="fa-IR" dirty="0"/>
              <a:t>كه ترجيح مي </a:t>
            </a:r>
            <a:r>
              <a:rPr lang="fa-IR" dirty="0" smtClean="0"/>
              <a:t>دهد،شيردهي آغازوشيرپستان ديگررابدوشدوسپس </a:t>
            </a:r>
            <a:r>
              <a:rPr lang="fa-IR" dirty="0"/>
              <a:t>شيرخواررابه اين پستان </a:t>
            </a:r>
            <a:r>
              <a:rPr lang="fa-IR" dirty="0" smtClean="0"/>
              <a:t>بگذارد-</a:t>
            </a:r>
          </a:p>
          <a:p>
            <a:r>
              <a:rPr lang="fa-IR" dirty="0" smtClean="0"/>
              <a:t>بادوشيدن </a:t>
            </a:r>
            <a:r>
              <a:rPr lang="fa-IR" dirty="0"/>
              <a:t>وبكارانداختن رفلكس جهش شير ،پستان غيرترجيحي  ارائه </a:t>
            </a:r>
            <a:r>
              <a:rPr lang="fa-IR" dirty="0" smtClean="0"/>
              <a:t>شود-</a:t>
            </a:r>
          </a:p>
          <a:p>
            <a:r>
              <a:rPr lang="fa-IR" dirty="0" smtClean="0"/>
              <a:t>هنگامي </a:t>
            </a:r>
            <a:r>
              <a:rPr lang="fa-IR" dirty="0"/>
              <a:t>كه شيرخوارخواب آلود </a:t>
            </a:r>
            <a:r>
              <a:rPr lang="fa-IR" dirty="0" smtClean="0"/>
              <a:t>وكمترهشياراست پستان </a:t>
            </a:r>
            <a:r>
              <a:rPr lang="fa-IR" dirty="0"/>
              <a:t>داده </a:t>
            </a:r>
            <a:r>
              <a:rPr lang="fa-IR" dirty="0" smtClean="0"/>
              <a:t>شود-</a:t>
            </a:r>
          </a:p>
          <a:p>
            <a:r>
              <a:rPr lang="fa-IR" dirty="0" smtClean="0"/>
              <a:t>ازوضعيتي </a:t>
            </a:r>
            <a:r>
              <a:rPr lang="fa-IR" dirty="0"/>
              <a:t>ديگربراي شيردهي استفاده شودكه احساس كندازهمان پستان تغذيه مي </a:t>
            </a:r>
            <a:r>
              <a:rPr lang="fa-IR" dirty="0" smtClean="0"/>
              <a:t>شود-</a:t>
            </a:r>
          </a:p>
          <a:p>
            <a:r>
              <a:rPr lang="fa-IR" dirty="0" smtClean="0"/>
              <a:t>بطورمنظم </a:t>
            </a:r>
            <a:r>
              <a:rPr lang="fa-IR" dirty="0"/>
              <a:t>پستان غيرترجيحي رابدوشدتاناراحتي آنرابرطرف كرده </a:t>
            </a:r>
            <a:r>
              <a:rPr lang="fa-IR" dirty="0" smtClean="0"/>
              <a:t>توليدرانگهدارد-</a:t>
            </a:r>
          </a:p>
          <a:p>
            <a:r>
              <a:rPr lang="fa-IR" dirty="0" smtClean="0"/>
              <a:t>ومي </a:t>
            </a:r>
            <a:r>
              <a:rPr lang="fa-IR" dirty="0"/>
              <a:t>توانددرتمام طول يك وعده فقط يك پستان رابدهد- </a:t>
            </a:r>
            <a:r>
              <a:rPr lang="en-US" dirty="0"/>
              <a:t>Quick ref for lactation professional-Lauwers2009-114-15</a:t>
            </a:r>
            <a:r>
              <a:rPr lang="fa-IR" dirty="0"/>
              <a:t>)</a:t>
            </a:r>
            <a:endParaRPr lang="en-US" dirty="0"/>
          </a:p>
          <a:p>
            <a:endParaRPr lang="fa-I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28"/>
            <a:ext cx="8229600" cy="1428760"/>
          </a:xfrm>
        </p:spPr>
        <p:txBody>
          <a:bodyPr>
            <a:normAutofit fontScale="90000"/>
          </a:bodyPr>
          <a:lstStyle/>
          <a:p>
            <a:r>
              <a:rPr lang="fa-IR" sz="4000" b="1" dirty="0" smtClean="0"/>
              <a:t/>
            </a:r>
            <a:br>
              <a:rPr lang="fa-IR" sz="4000" b="1" dirty="0" smtClean="0"/>
            </a:br>
            <a:r>
              <a:rPr lang="fa-IR" sz="4000" b="1" dirty="0" smtClean="0"/>
              <a:t/>
            </a:r>
            <a:br>
              <a:rPr lang="fa-IR" sz="4000" b="1" dirty="0" smtClean="0"/>
            </a:br>
            <a:r>
              <a:rPr lang="fa-IR" sz="4000" dirty="0" smtClean="0"/>
              <a:t>:</a:t>
            </a:r>
            <a:r>
              <a:rPr lang="en-US" dirty="0" smtClean="0"/>
              <a:t/>
            </a:r>
            <a:br>
              <a:rPr lang="en-US" dirty="0" smtClean="0"/>
            </a:br>
            <a:r>
              <a:rPr lang="fa-IR" sz="4800" b="1" dirty="0" smtClean="0"/>
              <a:t> </a:t>
            </a:r>
            <a:r>
              <a:rPr lang="fa-IR" sz="3600" b="1" dirty="0" smtClean="0"/>
              <a:t>گريه ومقاومت براي گرفتن پستان يارفتن زيرپستان</a:t>
            </a:r>
            <a:endParaRPr lang="fa-IR" sz="3600" dirty="0"/>
          </a:p>
        </p:txBody>
      </p:sp>
      <p:sp>
        <p:nvSpPr>
          <p:cNvPr id="3" name="Content Placeholder 2"/>
          <p:cNvSpPr>
            <a:spLocks noGrp="1"/>
          </p:cNvSpPr>
          <p:nvPr>
            <p:ph idx="1"/>
          </p:nvPr>
        </p:nvSpPr>
        <p:spPr/>
        <p:txBody>
          <a:bodyPr>
            <a:normAutofit/>
          </a:bodyPr>
          <a:lstStyle/>
          <a:p>
            <a:r>
              <a:rPr lang="fa-IR" dirty="0" smtClean="0"/>
              <a:t>علل </a:t>
            </a:r>
            <a:r>
              <a:rPr lang="fa-IR" dirty="0"/>
              <a:t>احتمالي بدخلقي:دستكاري زيادتوسط </a:t>
            </a:r>
            <a:r>
              <a:rPr lang="fa-IR" dirty="0" smtClean="0"/>
              <a:t>مراقبين (</a:t>
            </a:r>
            <a:r>
              <a:rPr lang="en-US" dirty="0" err="1"/>
              <a:t>overhandling</a:t>
            </a:r>
            <a:r>
              <a:rPr lang="fa-IR" dirty="0" smtClean="0"/>
              <a:t>)-</a:t>
            </a:r>
          </a:p>
          <a:p>
            <a:r>
              <a:rPr lang="fa-IR" dirty="0" smtClean="0"/>
              <a:t>داشتن درد-</a:t>
            </a:r>
          </a:p>
          <a:p>
            <a:r>
              <a:rPr lang="fa-IR" dirty="0" smtClean="0"/>
              <a:t>دريافت </a:t>
            </a:r>
            <a:r>
              <a:rPr lang="fa-IR" dirty="0"/>
              <a:t>دارودرمرحله دردزايمان كه به شيرخوارمنتقل شده-</a:t>
            </a:r>
            <a:endParaRPr lang="en-US" dirty="0"/>
          </a:p>
          <a:p>
            <a:r>
              <a:rPr lang="fa-IR" dirty="0"/>
              <a:t>نوزادبدليل ناراحتي ناشي ازفورسپس،واكوم،مونيتورداخلي،ياسفالهماتوم ناراحتي مي كند</a:t>
            </a:r>
            <a:r>
              <a:rPr lang="fa-IR" dirty="0" smtClean="0"/>
              <a:t>.-</a:t>
            </a:r>
          </a:p>
          <a:p>
            <a:r>
              <a:rPr lang="fa-IR" dirty="0" smtClean="0"/>
              <a:t>تنفردهاني </a:t>
            </a:r>
            <a:r>
              <a:rPr lang="fa-IR" dirty="0"/>
              <a:t>اوبخاطرساكشن عميق يا سايرروشهاي تهاجمي </a:t>
            </a:r>
            <a:r>
              <a:rPr lang="fa-IR" dirty="0" smtClean="0"/>
              <a:t>است-</a:t>
            </a:r>
          </a:p>
          <a:p>
            <a:r>
              <a:rPr lang="fa-IR" dirty="0" smtClean="0"/>
              <a:t>شيرخوارتحريك پذيراست-</a:t>
            </a:r>
          </a:p>
          <a:p>
            <a:r>
              <a:rPr lang="fa-IR" dirty="0" smtClean="0"/>
              <a:t>گول </a:t>
            </a:r>
            <a:r>
              <a:rPr lang="fa-IR" dirty="0"/>
              <a:t>زنك يانوك </a:t>
            </a:r>
            <a:r>
              <a:rPr lang="fa-IR" dirty="0" smtClean="0"/>
              <a:t>مصنوعي استفاده شده است-</a:t>
            </a:r>
            <a:endParaRPr lang="en-US" dirty="0"/>
          </a:p>
          <a:p>
            <a:endParaRPr lang="fa-I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گريه ومقاومت براي گرفتن پستان يارفتن زيرپستان</a:t>
            </a:r>
            <a:r>
              <a:rPr lang="fa-IR" dirty="0" smtClean="0"/>
              <a:t>:</a:t>
            </a:r>
            <a:endParaRPr lang="fa-IR" dirty="0"/>
          </a:p>
        </p:txBody>
      </p:sp>
      <p:sp>
        <p:nvSpPr>
          <p:cNvPr id="3" name="Content Placeholder 2"/>
          <p:cNvSpPr>
            <a:spLocks noGrp="1"/>
          </p:cNvSpPr>
          <p:nvPr>
            <p:ph idx="1"/>
          </p:nvPr>
        </p:nvSpPr>
        <p:spPr/>
        <p:txBody>
          <a:bodyPr>
            <a:normAutofit lnSpcReduction="10000"/>
          </a:bodyPr>
          <a:lstStyle/>
          <a:p>
            <a:r>
              <a:rPr lang="fa-IR" dirty="0" smtClean="0"/>
              <a:t>عدم اعتمادبنفس مادركه منجر به نگهداشتن نوزاددروضعيت نامناسب مي شود-</a:t>
            </a:r>
          </a:p>
          <a:p>
            <a:r>
              <a:rPr lang="fa-IR" dirty="0" smtClean="0"/>
              <a:t>(نوزادنيازبه پيچيده شدن داردتامحدودترشوديا</a:t>
            </a:r>
          </a:p>
          <a:p>
            <a:r>
              <a:rPr lang="fa-IR" dirty="0" smtClean="0"/>
              <a:t> باارتباط پوست به پوست آرامش پيداكند-)</a:t>
            </a:r>
          </a:p>
          <a:p>
            <a:r>
              <a:rPr lang="fa-IR" dirty="0" smtClean="0"/>
              <a:t>فشردن اوبه پستان درهنگام به پستان گذاشتن-</a:t>
            </a:r>
          </a:p>
          <a:p>
            <a:r>
              <a:rPr lang="fa-IR" dirty="0" smtClean="0"/>
              <a:t>جداكردن نوزادازمادر كه درنتيجه آن رفتارتغذيه اي ازدست رفته باشد-</a:t>
            </a:r>
          </a:p>
          <a:p>
            <a:r>
              <a:rPr lang="fa-IR" dirty="0" smtClean="0"/>
              <a:t>وگاهي مسئله مهمي ازجمله مشكل نورولوژيك وجوددارد.(</a:t>
            </a:r>
            <a:r>
              <a:rPr lang="en-US" dirty="0" smtClean="0"/>
              <a:t>Quick ref for lactation professional-Lauwers2009-114-15</a:t>
            </a:r>
            <a:r>
              <a:rPr lang="fa-IR" dirty="0" smtClean="0"/>
              <a:t>) </a:t>
            </a:r>
            <a:endParaRPr lang="fa-I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100" b="1" dirty="0" smtClean="0"/>
              <a:t>مداخله مراقبتي براي گريه ومقاومت درپستان گرفتن شيرخوار</a:t>
            </a:r>
            <a:r>
              <a:rPr lang="fa-IR" b="1" dirty="0" smtClean="0"/>
              <a:t>:</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92500"/>
          </a:bodyPr>
          <a:lstStyle/>
          <a:p>
            <a:r>
              <a:rPr lang="fa-IR" dirty="0" smtClean="0"/>
              <a:t>شيرخواررادرتماس </a:t>
            </a:r>
            <a:r>
              <a:rPr lang="fa-IR" dirty="0"/>
              <a:t>پوست باپوست درآغوش نگهدارند يااورابه پيچندتاحركات پرشي </a:t>
            </a:r>
            <a:r>
              <a:rPr lang="fa-IR" dirty="0" smtClean="0"/>
              <a:t>محدودشود-</a:t>
            </a:r>
          </a:p>
          <a:p>
            <a:r>
              <a:rPr lang="fa-IR" dirty="0" smtClean="0"/>
              <a:t>قبل </a:t>
            </a:r>
            <a:r>
              <a:rPr lang="fa-IR" dirty="0"/>
              <a:t>ازگذاشتن اوبه پستان ازتكنيكهاي آرام كردني استفاده </a:t>
            </a:r>
            <a:r>
              <a:rPr lang="fa-IR" dirty="0" smtClean="0"/>
              <a:t>شود-</a:t>
            </a:r>
          </a:p>
          <a:p>
            <a:r>
              <a:rPr lang="fa-IR" dirty="0" smtClean="0"/>
              <a:t>قبل </a:t>
            </a:r>
            <a:r>
              <a:rPr lang="fa-IR" dirty="0"/>
              <a:t>ازگرسنگي زياديا قبل ازاينكه خيلي آشفته شودبه پستان گذاشته </a:t>
            </a:r>
            <a:r>
              <a:rPr lang="fa-IR" dirty="0" smtClean="0"/>
              <a:t>شود-</a:t>
            </a:r>
          </a:p>
          <a:p>
            <a:r>
              <a:rPr lang="fa-IR" dirty="0" smtClean="0"/>
              <a:t>تلاش </a:t>
            </a:r>
            <a:r>
              <a:rPr lang="fa-IR" dirty="0"/>
              <a:t>تغذيه اي به چنددقيقه محدودوبعداز10-15دقيقه مجددا </a:t>
            </a:r>
            <a:r>
              <a:rPr lang="fa-IR" dirty="0" smtClean="0"/>
              <a:t>تكرارشود-</a:t>
            </a:r>
          </a:p>
          <a:p>
            <a:r>
              <a:rPr lang="fa-IR" dirty="0" smtClean="0"/>
              <a:t>ازشيردوشيده </a:t>
            </a:r>
            <a:r>
              <a:rPr lang="fa-IR" dirty="0"/>
              <a:t>شده مادربراي تغذيه نوزاداستفاده </a:t>
            </a:r>
            <a:r>
              <a:rPr lang="fa-IR" dirty="0" smtClean="0"/>
              <a:t>شود-</a:t>
            </a:r>
          </a:p>
          <a:p>
            <a:r>
              <a:rPr lang="fa-IR" dirty="0" smtClean="0"/>
              <a:t>ازاستعمال </a:t>
            </a:r>
            <a:r>
              <a:rPr lang="fa-IR" dirty="0"/>
              <a:t>بطري وگول زنك اجتناب </a:t>
            </a:r>
            <a:r>
              <a:rPr lang="fa-IR" dirty="0" smtClean="0"/>
              <a:t>شود-</a:t>
            </a:r>
          </a:p>
          <a:p>
            <a:pPr>
              <a:buNone/>
            </a:pPr>
            <a:r>
              <a:rPr lang="fa-IR" dirty="0" smtClean="0"/>
              <a:t> </a:t>
            </a:r>
            <a:r>
              <a:rPr lang="en-US" dirty="0"/>
              <a:t>Quick ref for lactation professional-Lauwers2009-114-15</a:t>
            </a:r>
            <a:r>
              <a:rPr lang="fa-IR" dirty="0"/>
              <a:t>)</a:t>
            </a:r>
            <a:endParaRPr lang="en-US" dirty="0"/>
          </a:p>
          <a:p>
            <a:endParaRPr lang="fa-I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كاهش علاقه شيرخواربه تغذيه از پستان</a:t>
            </a:r>
            <a:r>
              <a:rPr lang="fa-IR" dirty="0" smtClean="0"/>
              <a:t> :</a:t>
            </a:r>
            <a:r>
              <a:rPr lang="en-US" dirty="0" smtClean="0"/>
              <a:t/>
            </a:r>
            <a:br>
              <a:rPr lang="en-US" dirty="0" smtClean="0"/>
            </a:br>
            <a:endParaRPr lang="fa-IR" dirty="0"/>
          </a:p>
        </p:txBody>
      </p:sp>
      <p:sp>
        <p:nvSpPr>
          <p:cNvPr id="3" name="Content Placeholder 2"/>
          <p:cNvSpPr>
            <a:spLocks noGrp="1"/>
          </p:cNvSpPr>
          <p:nvPr>
            <p:ph idx="1"/>
          </p:nvPr>
        </p:nvSpPr>
        <p:spPr/>
        <p:txBody>
          <a:bodyPr>
            <a:normAutofit/>
          </a:bodyPr>
          <a:lstStyle/>
          <a:p>
            <a:r>
              <a:rPr lang="fa-IR" dirty="0" smtClean="0"/>
              <a:t>عدم </a:t>
            </a:r>
            <a:r>
              <a:rPr lang="fa-IR" dirty="0"/>
              <a:t>علاقه به تغذيه پستاني ازحوالي سن 7ماهگي آغازمي شود.وممكن است ناگهاني ياتدريجي باشد.بدينصورت كه گرسنه است امانمي تواند درتغذيه پستاني قراروآرام داشته </a:t>
            </a:r>
            <a:r>
              <a:rPr lang="fa-IR" dirty="0" smtClean="0"/>
              <a:t>باشد-</a:t>
            </a:r>
          </a:p>
          <a:p>
            <a:r>
              <a:rPr lang="fa-IR" dirty="0" smtClean="0"/>
              <a:t>ياپستان </a:t>
            </a:r>
            <a:r>
              <a:rPr lang="fa-IR" dirty="0"/>
              <a:t>رابدهان مي برد وسپس عدم تمايل خودرا نشان داده يا گريه مي كند</a:t>
            </a:r>
            <a:r>
              <a:rPr lang="fa-IR" dirty="0" smtClean="0"/>
              <a:t>.</a:t>
            </a:r>
          </a:p>
          <a:p>
            <a:r>
              <a:rPr lang="fa-IR" dirty="0" smtClean="0"/>
              <a:t>معمولا </a:t>
            </a:r>
            <a:r>
              <a:rPr lang="fa-IR" dirty="0"/>
              <a:t>اين رفتارازچندروزتايك هفته بيشترطول نمي كشدولي ممكن است چندين هفته ادامه يابد</a:t>
            </a:r>
            <a:r>
              <a:rPr lang="fa-IR" dirty="0" smtClean="0"/>
              <a:t>.</a:t>
            </a:r>
          </a:p>
          <a:p>
            <a:r>
              <a:rPr lang="fa-IR" dirty="0" smtClean="0"/>
              <a:t>اين </a:t>
            </a:r>
            <a:r>
              <a:rPr lang="fa-IR" dirty="0"/>
              <a:t>عدم علاقه موقتي بوده علامت ودليل ازشيرگرفتن نيست.</a:t>
            </a:r>
            <a:endParaRPr lang="en-US" dirty="0"/>
          </a:p>
          <a:p>
            <a:pPr>
              <a:buNone/>
            </a:pPr>
            <a:endParaRPr lang="en-US" dirty="0"/>
          </a:p>
          <a:p>
            <a:endParaRPr lang="fa-I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كاهش علاقه شيرخواربه تغذيه از پستان</a:t>
            </a:r>
            <a:r>
              <a:rPr lang="fa-IR" dirty="0" smtClean="0"/>
              <a:t> :</a:t>
            </a:r>
            <a:endParaRPr lang="fa-IR" dirty="0"/>
          </a:p>
        </p:txBody>
      </p:sp>
      <p:sp>
        <p:nvSpPr>
          <p:cNvPr id="3" name="Content Placeholder 2"/>
          <p:cNvSpPr>
            <a:spLocks noGrp="1"/>
          </p:cNvSpPr>
          <p:nvPr>
            <p:ph idx="1"/>
          </p:nvPr>
        </p:nvSpPr>
        <p:spPr/>
        <p:txBody>
          <a:bodyPr/>
          <a:lstStyle/>
          <a:p>
            <a:r>
              <a:rPr lang="fa-IR" dirty="0" smtClean="0"/>
              <a:t>ممكن است درد علت اين رفتارباشد:ازجمله:دندان درآوردن كه دراينصورت اقدامات تسكين لثه دردناك انجام شود</a:t>
            </a:r>
          </a:p>
          <a:p>
            <a:r>
              <a:rPr lang="fa-IR" dirty="0" smtClean="0"/>
              <a:t> اگردردموجب گازگرفتن وعكس العمل مادرمي شود بابرقراري تماس پوستي وحمل اودريك آغوشي (</a:t>
            </a:r>
            <a:r>
              <a:rPr lang="en-US" dirty="0" smtClean="0"/>
              <a:t>sling</a:t>
            </a:r>
            <a:r>
              <a:rPr lang="fa-IR" dirty="0" smtClean="0"/>
              <a:t>)اعتمادمجدداوجلب شود .</a:t>
            </a:r>
            <a:endParaRPr lang="en-US" dirty="0" smtClean="0"/>
          </a:p>
          <a:p>
            <a:r>
              <a:rPr lang="fa-IR" dirty="0" smtClean="0"/>
              <a:t>اگرگوش درددارد،دروضعيت نشسته يازيربغلي به پستان گذاشته شودواقداماتي براي كاهش ترشحات موكوس انجام شود</a:t>
            </a:r>
          </a:p>
          <a:p>
            <a:r>
              <a:rPr lang="fa-IR" dirty="0" smtClean="0"/>
              <a:t> اگردچاربرفك يابيماري ديگري است درمان شود</a:t>
            </a:r>
            <a:endParaRPr lang="fa-I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كاهش علاقه شيرخواربه تغذيه از پستان</a:t>
            </a:r>
            <a:endParaRPr lang="fa-IR" dirty="0"/>
          </a:p>
        </p:txBody>
      </p:sp>
      <p:sp>
        <p:nvSpPr>
          <p:cNvPr id="3" name="Content Placeholder 2"/>
          <p:cNvSpPr>
            <a:spLocks noGrp="1"/>
          </p:cNvSpPr>
          <p:nvPr>
            <p:ph idx="1"/>
          </p:nvPr>
        </p:nvSpPr>
        <p:spPr/>
        <p:txBody>
          <a:bodyPr>
            <a:normAutofit/>
          </a:bodyPr>
          <a:lstStyle/>
          <a:p>
            <a:r>
              <a:rPr lang="fa-IR" dirty="0"/>
              <a:t>ممكن است علاقه اوبه فردياشيئي ديگرعامل اين رفتارباشدلذا:</a:t>
            </a:r>
            <a:endParaRPr lang="en-US" dirty="0"/>
          </a:p>
          <a:p>
            <a:r>
              <a:rPr lang="fa-IR" dirty="0"/>
              <a:t>ازعامل حواس پرتي </a:t>
            </a:r>
            <a:r>
              <a:rPr lang="fa-IR" dirty="0" smtClean="0"/>
              <a:t>دورشود-</a:t>
            </a:r>
          </a:p>
          <a:p>
            <a:r>
              <a:rPr lang="fa-IR" dirty="0" smtClean="0"/>
              <a:t>شيردهي </a:t>
            </a:r>
            <a:r>
              <a:rPr lang="fa-IR" dirty="0"/>
              <a:t>راپايان داده هنگامي كه علاقه بيشترنشان مي دهدازسرگرفته </a:t>
            </a:r>
            <a:r>
              <a:rPr lang="fa-IR" dirty="0" smtClean="0"/>
              <a:t>شود-</a:t>
            </a:r>
          </a:p>
          <a:p>
            <a:r>
              <a:rPr lang="fa-IR" dirty="0" smtClean="0"/>
              <a:t>وضعيت </a:t>
            </a:r>
            <a:r>
              <a:rPr lang="fa-IR" dirty="0"/>
              <a:t>شيرخوردنش تغييريابدتامتمركزدرشيرخوردن </a:t>
            </a:r>
            <a:r>
              <a:rPr lang="fa-IR" dirty="0" smtClean="0"/>
              <a:t>شود-</a:t>
            </a:r>
          </a:p>
          <a:p>
            <a:r>
              <a:rPr lang="fa-IR" dirty="0" smtClean="0"/>
              <a:t>اجازه </a:t>
            </a:r>
            <a:r>
              <a:rPr lang="fa-IR" dirty="0"/>
              <a:t>داده شودبطورمتناوب باپستان بازي </a:t>
            </a:r>
            <a:r>
              <a:rPr lang="fa-IR" dirty="0" smtClean="0"/>
              <a:t>كندوبخورد-</a:t>
            </a:r>
          </a:p>
          <a:p>
            <a:r>
              <a:rPr lang="fa-IR" dirty="0" smtClean="0"/>
              <a:t>اجازه </a:t>
            </a:r>
            <a:r>
              <a:rPr lang="fa-IR" dirty="0"/>
              <a:t>داده شودشب هنگام جبران </a:t>
            </a:r>
            <a:r>
              <a:rPr lang="fa-IR" dirty="0" smtClean="0"/>
              <a:t>كند-</a:t>
            </a:r>
          </a:p>
          <a:p>
            <a:r>
              <a:rPr lang="fa-IR" dirty="0" smtClean="0"/>
              <a:t>درمكاني </a:t>
            </a:r>
            <a:r>
              <a:rPr lang="fa-IR" dirty="0"/>
              <a:t>ساكت وتاريكترشيرداده شود.</a:t>
            </a:r>
            <a:endParaRPr lang="en-US" dirty="0"/>
          </a:p>
          <a:p>
            <a:endParaRPr lang="fa-I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كاهش علاقه شيرخواربه تغذيه از پستان</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دلايل ديگربراي عدم علاقه شيرخوار:</a:t>
            </a:r>
          </a:p>
          <a:p>
            <a:r>
              <a:rPr lang="fa-IR" dirty="0" smtClean="0"/>
              <a:t>توان شيرخواردربرداشت شيرافزايش يافته درمدتي كوتاهترمي خورد.</a:t>
            </a:r>
          </a:p>
          <a:p>
            <a:r>
              <a:rPr lang="fa-IR" dirty="0" smtClean="0"/>
              <a:t>انگشت ياشيئي ديگرمي مكد-</a:t>
            </a:r>
          </a:p>
          <a:p>
            <a:r>
              <a:rPr lang="fa-IR" dirty="0" smtClean="0"/>
              <a:t>مادراورادستكاري مي كندكه شبهارابيشتربخوابد-</a:t>
            </a:r>
          </a:p>
          <a:p>
            <a:r>
              <a:rPr lang="fa-IR" dirty="0" smtClean="0"/>
              <a:t>تقلاي زياد،</a:t>
            </a:r>
          </a:p>
          <a:p>
            <a:r>
              <a:rPr lang="fa-IR" dirty="0" smtClean="0"/>
              <a:t>عادات تغذيه اي نامناسب،</a:t>
            </a:r>
          </a:p>
          <a:p>
            <a:r>
              <a:rPr lang="fa-IR" dirty="0" smtClean="0"/>
              <a:t>خستگي عاملي براي كاهش تغذيه است-</a:t>
            </a:r>
          </a:p>
          <a:p>
            <a:r>
              <a:rPr lang="fa-IR" dirty="0" smtClean="0"/>
              <a:t>عادت ماهانه مادرعاملي براي تغييرطعم شيروبوي پوست مادراست.  </a:t>
            </a:r>
            <a:endParaRPr lang="en-US" dirty="0" smtClean="0"/>
          </a:p>
          <a:p>
            <a:r>
              <a:rPr lang="en-US" dirty="0" smtClean="0"/>
              <a:t>Quick ref for lactation professional-Lauwers2009-209-210)</a:t>
            </a:r>
            <a:r>
              <a:rPr lang="fa-IR"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علل كلي</a:t>
            </a:r>
            <a:endParaRPr lang="fa-IR" dirty="0"/>
          </a:p>
        </p:txBody>
      </p:sp>
      <p:sp>
        <p:nvSpPr>
          <p:cNvPr id="3" name="Content Placeholder 2"/>
          <p:cNvSpPr>
            <a:spLocks noGrp="1"/>
          </p:cNvSpPr>
          <p:nvPr>
            <p:ph idx="1"/>
          </p:nvPr>
        </p:nvSpPr>
        <p:spPr/>
        <p:txBody>
          <a:bodyPr/>
          <a:lstStyle/>
          <a:p>
            <a:r>
              <a:rPr lang="fa-IR" dirty="0" smtClean="0"/>
              <a:t>شيرخوار</a:t>
            </a:r>
          </a:p>
          <a:p>
            <a:r>
              <a:rPr lang="fa-IR" dirty="0" smtClean="0"/>
              <a:t>مادر</a:t>
            </a:r>
          </a:p>
          <a:p>
            <a:r>
              <a:rPr lang="fa-IR" dirty="0" smtClean="0"/>
              <a:t>تكنيك ومديريت شيردهي</a:t>
            </a:r>
          </a:p>
          <a:p>
            <a:r>
              <a:rPr lang="fa-IR" dirty="0" smtClean="0"/>
              <a:t>محيط</a:t>
            </a:r>
            <a:endParaRPr lang="fa-I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ايجادعلاقه مجدددرشيرخواربراي گرفتن پستان:</a:t>
            </a:r>
            <a:r>
              <a:rPr lang="en-US" dirty="0" smtClean="0"/>
              <a:t/>
            </a:r>
            <a:br>
              <a:rPr lang="en-US" dirty="0" smtClean="0"/>
            </a:br>
            <a:endParaRPr lang="fa-IR" dirty="0"/>
          </a:p>
        </p:txBody>
      </p:sp>
      <p:sp>
        <p:nvSpPr>
          <p:cNvPr id="3" name="Content Placeholder 2"/>
          <p:cNvSpPr>
            <a:spLocks noGrp="1"/>
          </p:cNvSpPr>
          <p:nvPr>
            <p:ph idx="1"/>
          </p:nvPr>
        </p:nvSpPr>
        <p:spPr/>
        <p:txBody>
          <a:bodyPr>
            <a:normAutofit/>
          </a:bodyPr>
          <a:lstStyle/>
          <a:p>
            <a:r>
              <a:rPr lang="fa-IR" dirty="0" smtClean="0"/>
              <a:t>دئودورانت </a:t>
            </a:r>
            <a:r>
              <a:rPr lang="fa-IR" dirty="0"/>
              <a:t>يالوسيونهاي روي پستان تميزشودوانواع جديدرا كه استفاده كرده قطع كند</a:t>
            </a:r>
            <a:endParaRPr lang="en-US" dirty="0"/>
          </a:p>
          <a:p>
            <a:r>
              <a:rPr lang="fa-IR" dirty="0"/>
              <a:t>درحضورسايرشيرخواران فرزندش راشيردهد</a:t>
            </a:r>
            <a:endParaRPr lang="en-US" dirty="0"/>
          </a:p>
          <a:p>
            <a:r>
              <a:rPr lang="fa-IR" dirty="0" smtClean="0"/>
              <a:t>مختصرا به روش ديگري اورا </a:t>
            </a:r>
            <a:r>
              <a:rPr lang="fa-IR" dirty="0"/>
              <a:t>تغذيه كندوسپس به پستان بگذارد</a:t>
            </a:r>
            <a:endParaRPr lang="en-US" dirty="0"/>
          </a:p>
          <a:p>
            <a:r>
              <a:rPr lang="fa-IR" dirty="0"/>
              <a:t>مكرراورابه پستان بگذارداما مجبوربه تغذيه پستاني نكند</a:t>
            </a:r>
            <a:endParaRPr lang="en-US" dirty="0"/>
          </a:p>
          <a:p>
            <a:r>
              <a:rPr lang="fa-IR" dirty="0"/>
              <a:t>قبل ازگذاشتن به پستان آنراماساژدهدوبدوشدتارفلكس جهش </a:t>
            </a:r>
            <a:r>
              <a:rPr lang="fa-IR" dirty="0" smtClean="0"/>
              <a:t>شيربرقرار </a:t>
            </a:r>
            <a:r>
              <a:rPr lang="fa-IR" dirty="0"/>
              <a:t>شود</a:t>
            </a:r>
            <a:endParaRPr lang="en-US" dirty="0"/>
          </a:p>
          <a:p>
            <a:r>
              <a:rPr lang="fa-IR" dirty="0"/>
              <a:t>درحالي كه شيرمي دهدبافشردن پستان جريان شيرراافزايش دهد</a:t>
            </a:r>
            <a:r>
              <a:rPr lang="en-US" dirty="0"/>
              <a:t>promote milk </a:t>
            </a:r>
            <a:r>
              <a:rPr lang="en-US" dirty="0" smtClean="0"/>
              <a:t>flow</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ايجادعلاقه مجدددرشيرخواربراي گرفتن پستان:</a:t>
            </a:r>
            <a:endParaRPr lang="fa-IR" dirty="0"/>
          </a:p>
        </p:txBody>
      </p:sp>
      <p:sp>
        <p:nvSpPr>
          <p:cNvPr id="3" name="Content Placeholder 2"/>
          <p:cNvSpPr>
            <a:spLocks noGrp="1"/>
          </p:cNvSpPr>
          <p:nvPr>
            <p:ph idx="1"/>
          </p:nvPr>
        </p:nvSpPr>
        <p:spPr/>
        <p:txBody>
          <a:bodyPr>
            <a:normAutofit lnSpcReduction="10000"/>
          </a:bodyPr>
          <a:lstStyle/>
          <a:p>
            <a:r>
              <a:rPr lang="fa-IR" dirty="0" smtClean="0"/>
              <a:t>بطورمنظم بدوشدكه علاوه برنگهداري جريان شير،ازاحتقان نيزپيشگيري كند</a:t>
            </a:r>
            <a:endParaRPr lang="en-US" dirty="0" smtClean="0"/>
          </a:p>
          <a:p>
            <a:r>
              <a:rPr lang="fa-IR" dirty="0" smtClean="0"/>
              <a:t>تغذيه تكميلي راكاهش دهدتاعلاقه اوبه پستان گرفتن افزايش يابد</a:t>
            </a:r>
            <a:endParaRPr lang="en-US" dirty="0" smtClean="0"/>
          </a:p>
          <a:p>
            <a:r>
              <a:rPr lang="fa-IR" dirty="0" smtClean="0"/>
              <a:t>روشهاي تسكيني وآرام كردني ازجمله گول زنك راقطع كند</a:t>
            </a:r>
            <a:endParaRPr lang="en-US" dirty="0" smtClean="0"/>
          </a:p>
          <a:p>
            <a:r>
              <a:rPr lang="fa-IR" dirty="0" smtClean="0"/>
              <a:t>بررسي شودكه آيامادربارداراست يادارويي جديدمصرف مي كند</a:t>
            </a:r>
            <a:endParaRPr lang="en-US" dirty="0" smtClean="0"/>
          </a:p>
          <a:p>
            <a:r>
              <a:rPr lang="fa-IR" dirty="0" smtClean="0"/>
              <a:t>تارفع اين وضعيت ازروش جايگزين پستان براي تغذيه شيرخوار استفاده كند</a:t>
            </a:r>
            <a:endParaRPr lang="en-US" dirty="0" smtClean="0"/>
          </a:p>
          <a:p>
            <a:r>
              <a:rPr lang="fa-IR" dirty="0" smtClean="0"/>
              <a:t> </a:t>
            </a:r>
            <a:endParaRPr lang="en-US" dirty="0" smtClean="0"/>
          </a:p>
          <a:p>
            <a:r>
              <a:rPr lang="en-US" dirty="0" smtClean="0"/>
              <a:t>Quick ref for lactation professional-Lauwers2009-209)</a:t>
            </a:r>
            <a:r>
              <a:rPr lang="fa-IR" dirty="0" smtClean="0"/>
              <a:t>)</a:t>
            </a:r>
          </a:p>
          <a:p>
            <a:endParaRPr lang="fa-I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241846398"/>
          <p:cNvPicPr>
            <a:picLocks noGrp="1" noChangeAspect="1" noChangeArrowheads="1"/>
          </p:cNvPicPr>
          <p:nvPr>
            <p:ph idx="1"/>
          </p:nvPr>
        </p:nvPicPr>
        <p:blipFill>
          <a:blip r:embed="rId3" cstate="print"/>
          <a:srcRect/>
          <a:stretch>
            <a:fillRect/>
          </a:stretch>
        </p:blipFill>
        <p:spPr>
          <a:xfrm>
            <a:off x="0" y="0"/>
            <a:ext cx="9144000" cy="6858000"/>
          </a:xfrm>
          <a:noFill/>
          <a:ln/>
        </p:spPr>
      </p:pic>
      <p:sp>
        <p:nvSpPr>
          <p:cNvPr id="20485" name="Rectangle 5"/>
          <p:cNvSpPr>
            <a:spLocks noChangeArrowheads="1"/>
          </p:cNvSpPr>
          <p:nvPr/>
        </p:nvSpPr>
        <p:spPr bwMode="auto">
          <a:xfrm>
            <a:off x="827088" y="2636838"/>
            <a:ext cx="7632700" cy="1200329"/>
          </a:xfrm>
          <a:prstGeom prst="rect">
            <a:avLst/>
          </a:prstGeom>
          <a:noFill/>
          <a:ln w="9525">
            <a:noFill/>
            <a:miter lim="800000"/>
            <a:headEnd/>
            <a:tailEnd/>
          </a:ln>
          <a:effectLst/>
        </p:spPr>
        <p:txBody>
          <a:bodyPr>
            <a:spAutoFit/>
          </a:bodyPr>
          <a:lstStyle/>
          <a:p>
            <a:r>
              <a:rPr lang="en-US" sz="3600" b="1" dirty="0" smtClean="0">
                <a:solidFill>
                  <a:schemeClr val="tx2"/>
                </a:solidFill>
                <a:effectLst>
                  <a:outerShdw blurRad="38100" dist="38100" dir="2700000" algn="tl">
                    <a:srgbClr val="000000"/>
                  </a:outerShdw>
                </a:effectLst>
                <a:latin typeface="Georgia" pitchFamily="18" charset="0"/>
              </a:rPr>
              <a:t>                 THANK  YOU             </a:t>
            </a:r>
            <a:r>
              <a:rPr lang="fa-IR" sz="3600" b="1" dirty="0" smtClean="0">
                <a:solidFill>
                  <a:schemeClr val="tx2"/>
                </a:solidFill>
                <a:effectLst>
                  <a:outerShdw blurRad="38100" dist="38100" dir="2700000" algn="tl">
                    <a:srgbClr val="000000"/>
                  </a:outerShdw>
                </a:effectLst>
                <a:latin typeface="Georgia" pitchFamily="18" charset="0"/>
              </a:rPr>
              <a:t> باتشكر وآرزوي موفقيت</a:t>
            </a:r>
            <a:endParaRPr lang="en-US" sz="3600" b="1" dirty="0">
              <a:solidFill>
                <a:schemeClr val="tx2"/>
              </a:solidFill>
              <a:effectLst>
                <a:outerShdw blurRad="38100" dist="38100" dir="2700000" algn="tl">
                  <a:srgbClr val="000000"/>
                </a:outerShdw>
              </a:effectLst>
              <a:latin typeface="Georg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مربوط به شيرخوار</a:t>
            </a:r>
            <a:endParaRPr lang="fa-IR" dirty="0"/>
          </a:p>
        </p:txBody>
      </p:sp>
      <p:sp>
        <p:nvSpPr>
          <p:cNvPr id="3" name="Content Placeholder 2"/>
          <p:cNvSpPr>
            <a:spLocks noGrp="1"/>
          </p:cNvSpPr>
          <p:nvPr>
            <p:ph idx="1"/>
          </p:nvPr>
        </p:nvSpPr>
        <p:spPr/>
        <p:txBody>
          <a:bodyPr/>
          <a:lstStyle/>
          <a:p>
            <a:r>
              <a:rPr lang="fa-IR" dirty="0"/>
              <a:t>بيماري شيرخوار(عفونت-آسيب مغزي.....انسدادبيني</a:t>
            </a:r>
            <a:r>
              <a:rPr lang="fa-IR" dirty="0" smtClean="0"/>
              <a:t>)-</a:t>
            </a:r>
          </a:p>
          <a:p>
            <a:r>
              <a:rPr lang="fa-IR" dirty="0" smtClean="0"/>
              <a:t>درد(صدمات </a:t>
            </a:r>
            <a:r>
              <a:rPr lang="fa-IR" dirty="0"/>
              <a:t>واكيوم-فورسپس-درد يازخم دهان-دندان درآوردن </a:t>
            </a:r>
            <a:r>
              <a:rPr lang="fa-IR" dirty="0" smtClean="0"/>
              <a:t>...)-</a:t>
            </a:r>
          </a:p>
          <a:p>
            <a:r>
              <a:rPr lang="fa-IR" dirty="0" smtClean="0"/>
              <a:t>رخوت </a:t>
            </a:r>
            <a:r>
              <a:rPr lang="fa-IR" dirty="0"/>
              <a:t>ناشي ازداروهاي حين </a:t>
            </a:r>
            <a:r>
              <a:rPr lang="fa-IR" dirty="0" smtClean="0"/>
              <a:t>زايمان</a:t>
            </a:r>
          </a:p>
          <a:p>
            <a:r>
              <a:rPr lang="fa-IR" dirty="0" smtClean="0"/>
              <a:t>اشكال درهماهنگي مكيدن بلع-</a:t>
            </a:r>
          </a:p>
          <a:p>
            <a:endParaRPr lang="fa-IR" dirty="0" smtClean="0"/>
          </a:p>
          <a:p>
            <a:r>
              <a:rPr lang="fa-IR"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سايرعلل مربوط به شيرخوار</a:t>
            </a:r>
            <a:endParaRPr lang="fa-IR" dirty="0"/>
          </a:p>
        </p:txBody>
      </p:sp>
      <p:sp>
        <p:nvSpPr>
          <p:cNvPr id="3" name="Content Placeholder 2"/>
          <p:cNvSpPr>
            <a:spLocks noGrp="1"/>
          </p:cNvSpPr>
          <p:nvPr>
            <p:ph idx="1"/>
          </p:nvPr>
        </p:nvSpPr>
        <p:spPr/>
        <p:txBody>
          <a:bodyPr>
            <a:normAutofit lnSpcReduction="10000"/>
          </a:bodyPr>
          <a:lstStyle/>
          <a:p>
            <a:r>
              <a:rPr lang="fa-IR" b="1" dirty="0" smtClean="0"/>
              <a:t>کاهش دمای بدن</a:t>
            </a:r>
            <a:endParaRPr lang="en-US" dirty="0" smtClean="0"/>
          </a:p>
          <a:p>
            <a:r>
              <a:rPr lang="fa-IR" b="1" dirty="0" smtClean="0"/>
              <a:t>بیماری</a:t>
            </a:r>
            <a:endParaRPr lang="en-US" dirty="0" smtClean="0"/>
          </a:p>
          <a:p>
            <a:r>
              <a:rPr lang="fa-IR" b="1" dirty="0" smtClean="0"/>
              <a:t>نارسی</a:t>
            </a:r>
            <a:endParaRPr lang="en-US" dirty="0" smtClean="0"/>
          </a:p>
          <a:p>
            <a:r>
              <a:rPr lang="fa-IR" b="1" dirty="0" smtClean="0"/>
              <a:t>ضعیف بودن</a:t>
            </a:r>
            <a:endParaRPr lang="en-US" dirty="0" smtClean="0"/>
          </a:p>
          <a:p>
            <a:r>
              <a:rPr lang="fa-IR" b="1" dirty="0" smtClean="0"/>
              <a:t>آسیب مغزی </a:t>
            </a:r>
          </a:p>
          <a:p>
            <a:r>
              <a:rPr lang="fa-IR" b="1" dirty="0" smtClean="0"/>
              <a:t>درددهان </a:t>
            </a:r>
            <a:r>
              <a:rPr lang="fa-IR" dirty="0" smtClean="0"/>
              <a:t> به هردلیل ازجمله صدمه موقع زایمان</a:t>
            </a:r>
            <a:endParaRPr lang="en-US" dirty="0" smtClean="0"/>
          </a:p>
          <a:p>
            <a:r>
              <a:rPr lang="fa-IR" b="1" dirty="0" smtClean="0"/>
              <a:t>برفک</a:t>
            </a:r>
            <a:endParaRPr lang="en-US" dirty="0" smtClean="0"/>
          </a:p>
          <a:p>
            <a:r>
              <a:rPr lang="fa-IR" b="1" dirty="0" smtClean="0"/>
              <a:t>تاول والتهاب</a:t>
            </a:r>
            <a:endParaRPr lang="en-US" dirty="0" smtClean="0"/>
          </a:p>
          <a:p>
            <a:r>
              <a:rPr lang="fa-IR" b="1" dirty="0" smtClean="0"/>
              <a:t>دندان درآوردن</a:t>
            </a:r>
            <a:endParaRPr lang="en-US" dirty="0" smtClean="0"/>
          </a:p>
          <a:p>
            <a:r>
              <a:rPr lang="fa-IR" b="1" dirty="0" smtClean="0"/>
              <a:t>دررفتگی مفصل فک(ل ل ل)</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علل شيرخوار</a:t>
            </a:r>
            <a:endParaRPr lang="fa-IR" dirty="0"/>
          </a:p>
        </p:txBody>
      </p:sp>
      <p:sp>
        <p:nvSpPr>
          <p:cNvPr id="3" name="Content Placeholder 2"/>
          <p:cNvSpPr>
            <a:spLocks noGrp="1"/>
          </p:cNvSpPr>
          <p:nvPr>
            <p:ph idx="1"/>
          </p:nvPr>
        </p:nvSpPr>
        <p:spPr/>
        <p:txBody>
          <a:bodyPr/>
          <a:lstStyle/>
          <a:p>
            <a:r>
              <a:rPr lang="fa-IR" b="1" dirty="0" smtClean="0"/>
              <a:t>دردسربدلیل زخم شدن سر</a:t>
            </a:r>
            <a:endParaRPr lang="en-US" dirty="0" smtClean="0"/>
          </a:p>
          <a:p>
            <a:r>
              <a:rPr lang="fa-IR" b="1" dirty="0" smtClean="0"/>
              <a:t>شکستگی سر</a:t>
            </a:r>
            <a:endParaRPr lang="en-US" dirty="0" smtClean="0"/>
          </a:p>
          <a:p>
            <a:r>
              <a:rPr lang="fa-IR" b="1" dirty="0" smtClean="0"/>
              <a:t>شکستگی استخوان ترقوه</a:t>
            </a:r>
            <a:endParaRPr lang="en-US" dirty="0" smtClean="0"/>
          </a:p>
          <a:p>
            <a:r>
              <a:rPr lang="fa-IR" b="1" dirty="0" smtClean="0"/>
              <a:t>صدمه استخوان ران</a:t>
            </a:r>
            <a:endParaRPr lang="en-US" dirty="0" smtClean="0"/>
          </a:p>
          <a:p>
            <a:r>
              <a:rPr lang="fa-IR" b="1" dirty="0" smtClean="0"/>
              <a:t>صدمه استخوان بازو</a:t>
            </a:r>
            <a:endParaRPr lang="en-US" dirty="0" smtClean="0"/>
          </a:p>
          <a:p>
            <a:r>
              <a:rPr lang="fa-IR" b="1" dirty="0" smtClean="0"/>
              <a:t>دردمحل واکسن</a:t>
            </a:r>
            <a:endParaRPr lang="en-US" dirty="0" smtClean="0"/>
          </a:p>
          <a:p>
            <a:r>
              <a:rPr lang="fa-IR" dirty="0" smtClean="0"/>
              <a:t>دردموقع شیرخوردن یاپس ازآن بدلیل</a:t>
            </a:r>
            <a:r>
              <a:rPr lang="fa-IR" b="1" dirty="0" smtClean="0"/>
              <a:t>(ریفلاکس)</a:t>
            </a:r>
            <a:endParaRPr lang="en-US" dirty="0" smtClean="0"/>
          </a:p>
          <a:p>
            <a:r>
              <a:rPr lang="fa-IR" b="1" dirty="0" smtClean="0"/>
              <a:t>اتيت مديا</a:t>
            </a:r>
            <a:endParaRPr lang="en-US" dirty="0" smtClean="0"/>
          </a:p>
          <a:p>
            <a:r>
              <a:rPr lang="fa-IR" b="1" dirty="0" smtClean="0"/>
              <a:t>دلدرد</a:t>
            </a:r>
            <a:r>
              <a:rPr lang="fa-IR" dirty="0" smtClean="0"/>
              <a:t>وهردرددیگر(ل ل ل)</a:t>
            </a:r>
          </a:p>
          <a:p>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سن شيرخوار وامتناع-</a:t>
            </a:r>
            <a:endParaRPr lang="fa-IR" dirty="0"/>
          </a:p>
        </p:txBody>
      </p:sp>
      <p:sp>
        <p:nvSpPr>
          <p:cNvPr id="3" name="Content Placeholder 2"/>
          <p:cNvSpPr>
            <a:spLocks noGrp="1"/>
          </p:cNvSpPr>
          <p:nvPr>
            <p:ph idx="1"/>
          </p:nvPr>
        </p:nvSpPr>
        <p:spPr/>
        <p:txBody>
          <a:bodyPr>
            <a:normAutofit fontScale="92500" lnSpcReduction="20000"/>
          </a:bodyPr>
          <a:lstStyle/>
          <a:p>
            <a:r>
              <a:rPr lang="fa-IR" b="1" dirty="0" smtClean="0"/>
              <a:t>روزهاي اول</a:t>
            </a:r>
            <a:r>
              <a:rPr lang="fa-IR" dirty="0" smtClean="0"/>
              <a:t>:</a:t>
            </a:r>
          </a:p>
          <a:p>
            <a:r>
              <a:rPr lang="fa-IR" dirty="0" smtClean="0"/>
              <a:t>بیماری</a:t>
            </a:r>
            <a:endParaRPr lang="en-US" dirty="0" smtClean="0"/>
          </a:p>
          <a:p>
            <a:r>
              <a:rPr lang="fa-IR" dirty="0" smtClean="0"/>
              <a:t>شکستگی استخوان</a:t>
            </a:r>
            <a:endParaRPr lang="en-US" dirty="0" smtClean="0"/>
          </a:p>
          <a:p>
            <a:r>
              <a:rPr lang="fa-IR" dirty="0" smtClean="0"/>
              <a:t>داروهای مصرفی درهنگام دردزايمان وزایمان </a:t>
            </a:r>
            <a:endParaRPr lang="en-US" dirty="0" smtClean="0"/>
          </a:p>
          <a:p>
            <a:r>
              <a:rPr lang="fa-IR" dirty="0" smtClean="0"/>
              <a:t>جابجایی باخشونت</a:t>
            </a:r>
            <a:endParaRPr lang="en-US" dirty="0" smtClean="0"/>
          </a:p>
          <a:p>
            <a:r>
              <a:rPr lang="fa-IR" dirty="0" smtClean="0"/>
              <a:t>فشرده شدن به پستان</a:t>
            </a:r>
            <a:endParaRPr lang="en-US" dirty="0" smtClean="0"/>
          </a:p>
          <a:p>
            <a:r>
              <a:rPr lang="fa-IR" dirty="0" smtClean="0"/>
              <a:t>وضعیت درآغوش بودن نامناسب</a:t>
            </a:r>
            <a:endParaRPr lang="en-US" dirty="0" smtClean="0"/>
          </a:p>
          <a:p>
            <a:r>
              <a:rPr lang="fa-IR" dirty="0" smtClean="0"/>
              <a:t>وضعیت پستان بدهان بردن نامناسب</a:t>
            </a:r>
          </a:p>
          <a:p>
            <a:r>
              <a:rPr lang="fa-IR" b="1" dirty="0" smtClean="0"/>
              <a:t>روز2-4تولد</a:t>
            </a:r>
            <a:r>
              <a:rPr lang="fa-IR" dirty="0" smtClean="0"/>
              <a:t>:</a:t>
            </a:r>
            <a:endParaRPr lang="en-US" dirty="0" smtClean="0"/>
          </a:p>
          <a:p>
            <a:r>
              <a:rPr lang="fa-IR" dirty="0" smtClean="0"/>
              <a:t>احتقان پستان</a:t>
            </a:r>
            <a:endParaRPr lang="en-US" dirty="0" smtClean="0"/>
          </a:p>
          <a:p>
            <a:r>
              <a:rPr lang="fa-IR" dirty="0" smtClean="0"/>
              <a:t>رفلکس قوی جهش شیر</a:t>
            </a:r>
            <a:endParaRPr lang="en-US" dirty="0" smtClean="0"/>
          </a:p>
          <a:p>
            <a:r>
              <a:rPr lang="fa-IR" dirty="0" smtClean="0"/>
              <a:t>تاخیریامهاررفلکس جهش شیر</a:t>
            </a:r>
            <a:endParaRPr lang="en-US" dirty="0" smtClean="0"/>
          </a:p>
          <a:p>
            <a:pPr>
              <a:buNone/>
            </a:pPr>
            <a:endParaRPr lang="en-US" dirty="0" smtClean="0"/>
          </a:p>
          <a:p>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435</TotalTime>
  <Words>2040</Words>
  <Application>Microsoft Office PowerPoint</Application>
  <PresentationFormat>On-screen Show (4:3)</PresentationFormat>
  <Paragraphs>383</Paragraphs>
  <Slides>52</Slides>
  <Notes>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Urban</vt:lpstr>
      <vt:lpstr>Slide 1</vt:lpstr>
      <vt:lpstr>امتناع-نگرفتن-اعتصاب-پس زدن پستان</vt:lpstr>
      <vt:lpstr>تعريف-انواع</vt:lpstr>
      <vt:lpstr>احساس واقدام مادر</vt:lpstr>
      <vt:lpstr>علل كلي</vt:lpstr>
      <vt:lpstr>مربوط به شيرخوار</vt:lpstr>
      <vt:lpstr>سايرعلل مربوط به شيرخوار</vt:lpstr>
      <vt:lpstr>علل شيرخوار</vt:lpstr>
      <vt:lpstr>سن شيرخوار وامتناع-</vt:lpstr>
      <vt:lpstr>سنين بالاتر</vt:lpstr>
      <vt:lpstr>امتناع براساس سن</vt:lpstr>
      <vt:lpstr>درهرسن</vt:lpstr>
      <vt:lpstr>درهرسن</vt:lpstr>
      <vt:lpstr>درهرسن</vt:lpstr>
      <vt:lpstr>تفاوت شيرخواران</vt:lpstr>
      <vt:lpstr>امتناع بدليل  تكنيك شيردهي : </vt:lpstr>
      <vt:lpstr>بدليل پستان-جريان شيرومقدارشير</vt:lpstr>
      <vt:lpstr>پس زدن نسبت به زمان جهش شیر: </vt:lpstr>
      <vt:lpstr>علل محيطي:</vt:lpstr>
      <vt:lpstr>محيطي :روحي رواني</vt:lpstr>
      <vt:lpstr>محيطي :آشفتگي شيرخوار</vt:lpstr>
      <vt:lpstr>محيطي-</vt:lpstr>
      <vt:lpstr>تغييربووطعم شيروBreast Rejection</vt:lpstr>
      <vt:lpstr>تغييربووطعم شيروBreast Rejection</vt:lpstr>
      <vt:lpstr>امتناع بدليل طعم شير-</vt:lpstr>
      <vt:lpstr>حساسيت</vt:lpstr>
      <vt:lpstr>ظاهري بوده وواقعي نيست: </vt:lpstr>
      <vt:lpstr>اعتصاب ياامتناع ناگهاني</vt:lpstr>
      <vt:lpstr>اعتصاب ياامتناع ناگهاني</vt:lpstr>
      <vt:lpstr>امتناع يك طرفه</vt:lpstr>
      <vt:lpstr>سايرعلل امتناع ازیک پستان: </vt:lpstr>
      <vt:lpstr>مداخله :پس زدن يك طرفه پستان :</vt:lpstr>
      <vt:lpstr>بطوركلي:ارزيابي امتناع ازپستان شامل : </vt:lpstr>
      <vt:lpstr>مداخله واداره امتناع ازپستان:</vt:lpstr>
      <vt:lpstr>مداخلات</vt:lpstr>
      <vt:lpstr>مداخلات</vt:lpstr>
      <vt:lpstr>مداخلات</vt:lpstr>
      <vt:lpstr>مداخلات</vt:lpstr>
      <vt:lpstr>مداخلات</vt:lpstr>
      <vt:lpstr>مداخلات</vt:lpstr>
      <vt:lpstr>ترجيح شيرخواربراي گرفتن يك پستان: </vt:lpstr>
      <vt:lpstr>مداخله : </vt:lpstr>
      <vt:lpstr>  :  گريه ومقاومت براي گرفتن پستان يارفتن زيرپستان</vt:lpstr>
      <vt:lpstr>گريه ومقاومت براي گرفتن پستان يارفتن زيرپستان:</vt:lpstr>
      <vt:lpstr>مداخله مراقبتي براي گريه ومقاومت درپستان گرفتن شيرخوار: </vt:lpstr>
      <vt:lpstr>كاهش علاقه شيرخواربه تغذيه از پستان : </vt:lpstr>
      <vt:lpstr>كاهش علاقه شيرخواربه تغذيه از پستان :</vt:lpstr>
      <vt:lpstr>كاهش علاقه شيرخواربه تغذيه از پستان</vt:lpstr>
      <vt:lpstr>كاهش علاقه شيرخواربه تغذيه از پستان</vt:lpstr>
      <vt:lpstr>ايجادعلاقه مجدددرشيرخواربراي گرفتن پستان: </vt:lpstr>
      <vt:lpstr>ايجادعلاقه مجدددرشيرخواربراي گرفتن پستان:</vt:lpstr>
      <vt:lpstr>Slide 52</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امتناع</dc:title>
  <dc:creator>MRT</dc:creator>
  <cp:lastModifiedBy>MRT</cp:lastModifiedBy>
  <cp:revision>66</cp:revision>
  <dcterms:created xsi:type="dcterms:W3CDTF">2012-03-31T13:22:38Z</dcterms:created>
  <dcterms:modified xsi:type="dcterms:W3CDTF">2012-06-06T07:09:18Z</dcterms:modified>
</cp:coreProperties>
</file>