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4" r:id="rId2"/>
    <p:sldMasterId id="2147483732" r:id="rId3"/>
    <p:sldMasterId id="2147483744" r:id="rId4"/>
    <p:sldMasterId id="2147483800" r:id="rId5"/>
    <p:sldMasterId id="2147483825" r:id="rId6"/>
    <p:sldMasterId id="2147483923" r:id="rId7"/>
  </p:sldMasterIdLst>
  <p:sldIdLst>
    <p:sldId id="889" r:id="rId8"/>
    <p:sldId id="862" r:id="rId9"/>
    <p:sldId id="863" r:id="rId10"/>
    <p:sldId id="258" r:id="rId11"/>
    <p:sldId id="366" r:id="rId12"/>
    <p:sldId id="367" r:id="rId13"/>
    <p:sldId id="376" r:id="rId14"/>
    <p:sldId id="864" r:id="rId15"/>
    <p:sldId id="265" r:id="rId16"/>
    <p:sldId id="279" r:id="rId17"/>
    <p:sldId id="280" r:id="rId18"/>
    <p:sldId id="281" r:id="rId19"/>
    <p:sldId id="275" r:id="rId20"/>
    <p:sldId id="276" r:id="rId21"/>
    <p:sldId id="865" r:id="rId22"/>
    <p:sldId id="849" r:id="rId23"/>
    <p:sldId id="895" r:id="rId24"/>
    <p:sldId id="344" r:id="rId25"/>
    <p:sldId id="378" r:id="rId26"/>
    <p:sldId id="379" r:id="rId27"/>
    <p:sldId id="381" r:id="rId28"/>
    <p:sldId id="380" r:id="rId29"/>
    <p:sldId id="382" r:id="rId30"/>
    <p:sldId id="383" r:id="rId31"/>
    <p:sldId id="384" r:id="rId32"/>
    <p:sldId id="257" r:id="rId33"/>
    <p:sldId id="905" r:id="rId34"/>
    <p:sldId id="906" r:id="rId35"/>
    <p:sldId id="907" r:id="rId36"/>
    <p:sldId id="908" r:id="rId37"/>
    <p:sldId id="909" r:id="rId38"/>
    <p:sldId id="910" r:id="rId39"/>
    <p:sldId id="911" r:id="rId40"/>
    <p:sldId id="912" r:id="rId41"/>
    <p:sldId id="913" r:id="rId42"/>
    <p:sldId id="914" r:id="rId43"/>
    <p:sldId id="915" r:id="rId44"/>
    <p:sldId id="916" r:id="rId45"/>
    <p:sldId id="928" r:id="rId46"/>
    <p:sldId id="917" r:id="rId47"/>
    <p:sldId id="918" r:id="rId48"/>
    <p:sldId id="929" r:id="rId49"/>
    <p:sldId id="919" r:id="rId50"/>
    <p:sldId id="920" r:id="rId51"/>
    <p:sldId id="921" r:id="rId52"/>
    <p:sldId id="930" r:id="rId53"/>
    <p:sldId id="931" r:id="rId54"/>
    <p:sldId id="923" r:id="rId55"/>
    <p:sldId id="277" r:id="rId56"/>
    <p:sldId id="924" r:id="rId57"/>
    <p:sldId id="925" r:id="rId58"/>
    <p:sldId id="926" r:id="rId59"/>
    <p:sldId id="933" r:id="rId60"/>
    <p:sldId id="374" r:id="rId61"/>
    <p:sldId id="375" r:id="rId62"/>
    <p:sldId id="283" r:id="rId63"/>
    <p:sldId id="938" r:id="rId64"/>
    <p:sldId id="940" r:id="rId65"/>
    <p:sldId id="356"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3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0A25-81E9-887C-8FF1-33F87D8B6C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DC2ED4-3A76-F14E-3038-65F5B620B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73A4CA-A3DC-9EC8-F479-028422BD12F1}"/>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5" name="Footer Placeholder 4">
            <a:extLst>
              <a:ext uri="{FF2B5EF4-FFF2-40B4-BE49-F238E27FC236}">
                <a16:creationId xmlns:a16="http://schemas.microsoft.com/office/drawing/2014/main" id="{F22FE2BF-061C-4267-CC38-28672EF59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07B56E-5988-35EB-EE8D-EC50C05155E3}"/>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89339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6B975-66FE-39EC-5C43-84FA6F701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296893-129B-ECD3-01AA-458CFACFC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3BC7D-89A2-82B2-365C-903A58DA4066}"/>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5" name="Footer Placeholder 4">
            <a:extLst>
              <a:ext uri="{FF2B5EF4-FFF2-40B4-BE49-F238E27FC236}">
                <a16:creationId xmlns:a16="http://schemas.microsoft.com/office/drawing/2014/main" id="{EF430934-3EBB-B268-38DC-A736CA3630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E525F-6FE0-3F5B-4DE1-32338CF6680B}"/>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423563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14C8CE-78DA-5758-CBA9-D7D5F54A87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19411-3955-FBEA-62B1-2069E0A1A8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DC1E1F-BF48-9324-9683-D5CE69562263}"/>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5" name="Footer Placeholder 4">
            <a:extLst>
              <a:ext uri="{FF2B5EF4-FFF2-40B4-BE49-F238E27FC236}">
                <a16:creationId xmlns:a16="http://schemas.microsoft.com/office/drawing/2014/main" id="{7A8CB757-4559-7D65-795D-04F189509D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C1C649-4A78-B891-BEB6-E29AFD3C41D2}"/>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2419766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470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333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5180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819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9/29/2024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411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9/29/2024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2051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9/29/2024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359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1976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96D7-BA87-5C43-CF0C-28632A23DD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10060D-81C5-374E-C89A-77EB587C01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7E4FC9-0D86-FDBA-8045-200B6C92C05A}"/>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5" name="Footer Placeholder 4">
            <a:extLst>
              <a:ext uri="{FF2B5EF4-FFF2-40B4-BE49-F238E27FC236}">
                <a16:creationId xmlns:a16="http://schemas.microsoft.com/office/drawing/2014/main" id="{92743E9D-FDB7-7EF5-50F0-7EA5FED7D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7F3DD4-098C-9A03-2F26-49510F73E262}"/>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972229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6534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7733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1544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11967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589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9/29/2024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1476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9/29/2024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4052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78446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smtClean="0"/>
              <a:t>9/29/2024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1257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E00E144-5211-4140-9847-5939760A4D93}"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934014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B70B-231E-95AF-8DEE-40AB2A2714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345D67-3CF1-EFF6-ACB0-411A9D6A8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7B263-1AE7-3042-55E3-C6E325D288FA}"/>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5" name="Footer Placeholder 4">
            <a:extLst>
              <a:ext uri="{FF2B5EF4-FFF2-40B4-BE49-F238E27FC236}">
                <a16:creationId xmlns:a16="http://schemas.microsoft.com/office/drawing/2014/main" id="{8997EE94-1BD3-4915-79A6-81BE162EC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66E93-BA32-DF8A-094C-7B8A4ECAE973}"/>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15425804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0E144-5211-4140-9847-5939760A4D93}"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3667233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00E144-5211-4140-9847-5939760A4D93}"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16476134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0E144-5211-4140-9847-5939760A4D93}"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260633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0E144-5211-4140-9847-5939760A4D93}"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5562937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0E144-5211-4140-9847-5939760A4D93}"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1993603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0E144-5211-4140-9847-5939760A4D93}"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243095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0E144-5211-4140-9847-5939760A4D93}"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858030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E00E144-5211-4140-9847-5939760A4D93}"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9339412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0E144-5211-4140-9847-5939760A4D93}"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25994367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0E144-5211-4140-9847-5939760A4D93}"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490A30-C9D4-4D1D-93FC-ABA349ECA421}" type="slidenum">
              <a:rPr lang="en-US" smtClean="0"/>
              <a:t>‹#›</a:t>
            </a:fld>
            <a:endParaRPr lang="en-US"/>
          </a:p>
        </p:txBody>
      </p:sp>
    </p:spTree>
    <p:extLst>
      <p:ext uri="{BB962C8B-B14F-4D97-AF65-F5344CB8AC3E}">
        <p14:creationId xmlns:p14="http://schemas.microsoft.com/office/powerpoint/2010/main" val="1426722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8AE52-A1A4-821F-7904-AF81C036EA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C7A641-BC83-C589-0262-4A476265AB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5B6CA6-1F4C-8D52-9721-E27C835F52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26DF37-10F9-CF3B-1062-6794D981538A}"/>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6" name="Footer Placeholder 5">
            <a:extLst>
              <a:ext uri="{FF2B5EF4-FFF2-40B4-BE49-F238E27FC236}">
                <a16:creationId xmlns:a16="http://schemas.microsoft.com/office/drawing/2014/main" id="{33ED4D35-2546-EBA2-79F6-CE09CE2093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2607CF-7991-1233-B179-6A6CB6965169}"/>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21312102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42332868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2097609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2A4D0-4CE5-4221-8617-061907A2F15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503851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82A4D0-4CE5-4221-8617-061907A2F15F}"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975867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82A4D0-4CE5-4221-8617-061907A2F15F}"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3292628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82A4D0-4CE5-4221-8617-061907A2F15F}"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35406381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82A4D0-4CE5-4221-8617-061907A2F15F}"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13598841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82A4D0-4CE5-4221-8617-061907A2F15F}"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2898227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82A4D0-4CE5-4221-8617-061907A2F15F}"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192111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2656922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05FBC-66CA-ED8D-E52D-E53D83D236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A0C9DB-31B1-5D46-85B6-0D871B7DB3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8FCF2-420B-9E5D-BB3C-34733C8BD7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514757-5833-A0D0-C128-0928E53CC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D7773F-EF0E-38F5-3DA3-9815A2F8F7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37F7FC-3D85-965A-09AF-D4613DFFFFFC}"/>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8" name="Footer Placeholder 7">
            <a:extLst>
              <a:ext uri="{FF2B5EF4-FFF2-40B4-BE49-F238E27FC236}">
                <a16:creationId xmlns:a16="http://schemas.microsoft.com/office/drawing/2014/main" id="{09BC254F-BC41-1057-7F27-DFEB8AA2F0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362385-B5B3-5A9F-A641-C28B94E70609}"/>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8817694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82A4D0-4CE5-4221-8617-061907A2F15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9142C6-A752-44ED-AB38-81EAADF7DB1F}" type="slidenum">
              <a:rPr lang="en-US" smtClean="0"/>
              <a:t>‹#›</a:t>
            </a:fld>
            <a:endParaRPr lang="en-US"/>
          </a:p>
        </p:txBody>
      </p:sp>
    </p:spTree>
    <p:extLst>
      <p:ext uri="{BB962C8B-B14F-4D97-AF65-F5344CB8AC3E}">
        <p14:creationId xmlns:p14="http://schemas.microsoft.com/office/powerpoint/2010/main" val="5040167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0287" indent="0" algn="r">
              <a:buNone/>
              <a:defRPr sz="788"/>
            </a:lvl1pPr>
            <a:lvl2pPr>
              <a:defRPr sz="675"/>
            </a:lvl2pPr>
            <a:lvl3pPr>
              <a:defRPr sz="563"/>
            </a:lvl3pPr>
            <a:lvl4pPr>
              <a:defRPr sz="506"/>
            </a:lvl4pPr>
            <a:lvl5pPr>
              <a:defRPr sz="506"/>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1800"/>
            </a:lvl1pPr>
            <a:extLst/>
          </a:lstStyle>
          <a:p>
            <a:r>
              <a:rPr kumimoji="0" lang="en-US"/>
              <a:t>Click icon to add picture</a:t>
            </a:r>
            <a:endParaRPr kumimoji="0" lang="en-US" dirty="0"/>
          </a:p>
        </p:txBody>
      </p:sp>
      <p:sp>
        <p:nvSpPr>
          <p:cNvPr id="6" name="Footer Placeholder 5"/>
          <p:cNvSpPr>
            <a:spLocks noGrp="1"/>
          </p:cNvSpPr>
          <p:nvPr>
            <p:ph type="ftr" sz="quarter" idx="11"/>
          </p:nvPr>
        </p:nvSpPr>
        <p:spPr>
          <a:xfrm>
            <a:off x="3821988" y="6407951"/>
            <a:ext cx="7839181" cy="365125"/>
          </a:xfrm>
          <a:prstGeom prst="rect">
            <a:avLst/>
          </a:prstGeom>
        </p:spPr>
        <p:txBody>
          <a:bodyPr/>
          <a:lstStyle>
            <a:lvl1pPr>
              <a:defRPr b="1">
                <a:solidFill>
                  <a:schemeClr val="tx1"/>
                </a:solidFill>
              </a:defRPr>
            </a:lvl1pPr>
            <a:extLst/>
          </a:lstStyle>
          <a:p>
            <a:pPr algn="r" rtl="1"/>
            <a:r>
              <a:rPr lang="fa-IR" dirty="0">
                <a:solidFill>
                  <a:prstClr val="white"/>
                </a:solidFill>
              </a:rPr>
              <a:t>معاونت بهداشت- دفتر سلامت جمعیت، خانواده و مدارس</a:t>
            </a:r>
          </a:p>
        </p:txBody>
      </p:sp>
      <p:sp>
        <p:nvSpPr>
          <p:cNvPr id="8" name="Freeform 7"/>
          <p:cNvSpPr>
            <a:spLocks/>
          </p:cNvSpPr>
          <p:nvPr/>
        </p:nvSpPr>
        <p:spPr bwMode="auto">
          <a:xfrm>
            <a:off x="955253" y="5002000"/>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lang="en-US" sz="1013">
              <a:solidFill>
                <a:prstClr val="white"/>
              </a:solidFill>
            </a:endParaRPr>
          </a:p>
        </p:txBody>
      </p:sp>
      <p:sp>
        <p:nvSpPr>
          <p:cNvPr id="9" name="Freeform 8"/>
          <p:cNvSpPr>
            <a:spLocks/>
          </p:cNvSpPr>
          <p:nvPr/>
        </p:nvSpPr>
        <p:spPr bwMode="auto">
          <a:xfrm>
            <a:off x="-71413"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51435" tIns="25718" rIns="51435" bIns="25718" anchor="t" compatLnSpc="1"/>
          <a:lstStyle/>
          <a:p>
            <a:endParaRPr lang="en-US" sz="1013">
              <a:solidFill>
                <a:prstClr val="white"/>
              </a:solidFill>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51435" tIns="25718" rIns="51435" bIns="25718" anchor="ctr" compatLnSpc="1"/>
          <a:lstStyle/>
          <a:p>
            <a:pPr algn="ctr"/>
            <a:endParaRPr lang="en-US" sz="1013">
              <a:solidFill>
                <a:prstClr val="white"/>
              </a:solidFill>
            </a:endParaRPr>
          </a:p>
        </p:txBody>
      </p:sp>
      <p:cxnSp>
        <p:nvCxnSpPr>
          <p:cNvPr id="11" name="Straight Connector 10"/>
          <p:cNvCxnSpPr/>
          <p:nvPr/>
        </p:nvCxnSpPr>
        <p:spPr>
          <a:xfrm>
            <a:off x="-12316" y="5787745"/>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1013">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1013">
              <a:solidFill>
                <a:prstClr val="white"/>
              </a:solidFill>
            </a:endParaRPr>
          </a:p>
        </p:txBody>
      </p:sp>
    </p:spTree>
    <p:extLst>
      <p:ext uri="{BB962C8B-B14F-4D97-AF65-F5344CB8AC3E}">
        <p14:creationId xmlns:p14="http://schemas.microsoft.com/office/powerpoint/2010/main" val="1970595373"/>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7715" indent="0" algn="r">
              <a:buNone/>
              <a:defRPr sz="591"/>
            </a:lvl1pPr>
            <a:lvl2pPr>
              <a:defRPr sz="506"/>
            </a:lvl2pPr>
            <a:lvl3pPr>
              <a:defRPr sz="422"/>
            </a:lvl3pPr>
            <a:lvl4pPr>
              <a:defRPr sz="380"/>
            </a:lvl4pPr>
            <a:lvl5pPr>
              <a:defRPr sz="380"/>
            </a:lvl5pPr>
            <a:extLst/>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1350"/>
            </a:lvl1pPr>
            <a:extLst/>
          </a:lstStyle>
          <a:p>
            <a:r>
              <a:rPr kumimoji="0" lang="en-US"/>
              <a:t>Click icon to add picture</a:t>
            </a:r>
            <a:endParaRPr kumimoji="0" lang="en-US" dirty="0"/>
          </a:p>
        </p:txBody>
      </p:sp>
      <p:sp>
        <p:nvSpPr>
          <p:cNvPr id="6" name="Footer Placeholder 5"/>
          <p:cNvSpPr>
            <a:spLocks noGrp="1"/>
          </p:cNvSpPr>
          <p:nvPr>
            <p:ph type="ftr" sz="quarter" idx="11"/>
          </p:nvPr>
        </p:nvSpPr>
        <p:spPr>
          <a:xfrm>
            <a:off x="3821988" y="6407953"/>
            <a:ext cx="7839181" cy="365125"/>
          </a:xfrm>
          <a:prstGeom prst="rect">
            <a:avLst/>
          </a:prstGeom>
        </p:spPr>
        <p:txBody>
          <a:bodyPr/>
          <a:lstStyle>
            <a:lvl1pPr>
              <a:defRPr b="1">
                <a:solidFill>
                  <a:schemeClr val="tx1"/>
                </a:solidFill>
              </a:defRPr>
            </a:lvl1pPr>
            <a:extLst/>
          </a:lstStyle>
          <a:p>
            <a:pPr algn="r" rtl="1"/>
            <a:r>
              <a:rPr lang="fa-IR" sz="760">
                <a:solidFill>
                  <a:prstClr val="white"/>
                </a:solidFill>
                <a:latin typeface="Lucida Sans Unicode"/>
              </a:rPr>
              <a:t>معاونت بهداشت- دفتر سلامت جمعیت، خانواده و مدارس</a:t>
            </a:r>
            <a:endParaRPr lang="fa-IR" sz="760" dirty="0">
              <a:solidFill>
                <a:prstClr val="white"/>
              </a:solidFill>
              <a:latin typeface="Lucida Sans Unicode"/>
            </a:endParaRPr>
          </a:p>
        </p:txBody>
      </p:sp>
      <p:sp>
        <p:nvSpPr>
          <p:cNvPr id="8" name="Freeform 7"/>
          <p:cNvSpPr>
            <a:spLocks/>
          </p:cNvSpPr>
          <p:nvPr/>
        </p:nvSpPr>
        <p:spPr bwMode="auto">
          <a:xfrm>
            <a:off x="955254" y="5002002"/>
            <a:ext cx="5069337"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38576" tIns="19289" rIns="38576" bIns="19289" anchor="t" compatLnSpc="1"/>
          <a:lstStyle/>
          <a:p>
            <a:endParaRPr lang="en-US" sz="760">
              <a:solidFill>
                <a:prstClr val="white"/>
              </a:solidFill>
              <a:latin typeface="Lucida Sans Unicode"/>
            </a:endParaRPr>
          </a:p>
        </p:txBody>
      </p:sp>
      <p:sp>
        <p:nvSpPr>
          <p:cNvPr id="9" name="Freeform 8"/>
          <p:cNvSpPr>
            <a:spLocks/>
          </p:cNvSpPr>
          <p:nvPr/>
        </p:nvSpPr>
        <p:spPr bwMode="auto">
          <a:xfrm>
            <a:off x="-71413" y="5785023"/>
            <a:ext cx="506933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38576" tIns="19289" rIns="38576" bIns="19289" anchor="t" compatLnSpc="1"/>
          <a:lstStyle/>
          <a:p>
            <a:endParaRPr lang="en-US" sz="760">
              <a:solidFill>
                <a:prstClr val="white"/>
              </a:solidFill>
              <a:latin typeface="Lucida Sans Unicode"/>
            </a:endParaRPr>
          </a:p>
        </p:txBody>
      </p:sp>
      <p:sp>
        <p:nvSpPr>
          <p:cNvPr id="10" name="Right Triangle 9"/>
          <p:cNvSpPr>
            <a:spLocks/>
          </p:cNvSpPr>
          <p:nvPr/>
        </p:nvSpPr>
        <p:spPr bwMode="auto">
          <a:xfrm>
            <a:off x="-8056" y="5791253"/>
            <a:ext cx="4536419"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38576" tIns="19289" rIns="38576" bIns="19289" anchor="ctr" compatLnSpc="1"/>
          <a:lstStyle/>
          <a:p>
            <a:pPr algn="ctr"/>
            <a:endParaRPr lang="en-US" sz="760">
              <a:solidFill>
                <a:prstClr val="white"/>
              </a:solidFill>
            </a:endParaRPr>
          </a:p>
        </p:txBody>
      </p:sp>
      <p:cxnSp>
        <p:nvCxnSpPr>
          <p:cNvPr id="11" name="Straight Connector 10"/>
          <p:cNvCxnSpPr/>
          <p:nvPr/>
        </p:nvCxnSpPr>
        <p:spPr>
          <a:xfrm>
            <a:off x="-12316" y="5787747"/>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760">
              <a:solidFill>
                <a:prstClr val="white"/>
              </a:solidFill>
            </a:endParaRPr>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a:endParaRPr lang="en-US" sz="760">
              <a:solidFill>
                <a:prstClr val="white"/>
              </a:solidFill>
            </a:endParaRPr>
          </a:p>
        </p:txBody>
      </p:sp>
    </p:spTree>
    <p:extLst>
      <p:ext uri="{BB962C8B-B14F-4D97-AF65-F5344CB8AC3E}">
        <p14:creationId xmlns:p14="http://schemas.microsoft.com/office/powerpoint/2010/main" val="3843337298"/>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76526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227583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449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611874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5038379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185645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18876125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03F10-1875-B53A-9288-7D95188E72E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41A659-E815-774C-B2BE-CA95EAE52529}"/>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4" name="Footer Placeholder 3">
            <a:extLst>
              <a:ext uri="{FF2B5EF4-FFF2-40B4-BE49-F238E27FC236}">
                <a16:creationId xmlns:a16="http://schemas.microsoft.com/office/drawing/2014/main" id="{9180B5BD-73E6-37E8-3A14-6346ED9606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906ADE-C806-5142-C941-6A2CADB6FD2C}"/>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1295938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B02557A-7053-4340-A874-8AB926A8EDA1}" type="datetimeFigureOut">
              <a:rPr lang="en-US" smtClean="0"/>
              <a:pPr/>
              <a:t>9/29/2024</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solidFill>
                <a:srgbClr val="455F51"/>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AEF9944-A4F6-4C59-AEBD-678D6480B8EA}" type="slidenum">
              <a:rPr lang="en-US" smtClean="0">
                <a:solidFill>
                  <a:srgbClr val="455F51"/>
                </a:solidFill>
              </a:rPr>
              <a:pPr/>
              <a:t>‹#›</a:t>
            </a:fld>
            <a:endParaRPr lang="en-US" dirty="0">
              <a:solidFill>
                <a:srgbClr val="455F51"/>
              </a:solidFill>
            </a:endParaRPr>
          </a:p>
        </p:txBody>
      </p:sp>
    </p:spTree>
    <p:extLst>
      <p:ext uri="{BB962C8B-B14F-4D97-AF65-F5344CB8AC3E}">
        <p14:creationId xmlns:p14="http://schemas.microsoft.com/office/powerpoint/2010/main" val="140825981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483348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9363566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pPr/>
              <a:t>9/29/2024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8154333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A71749-7CD4-44D2-ABDC-7BE2B970C67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4001267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71749-7CD4-44D2-ABDC-7BE2B970C67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23048708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A71749-7CD4-44D2-ABDC-7BE2B970C67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41913125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A71749-7CD4-44D2-ABDC-7BE2B970C67F}"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26224469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A71749-7CD4-44D2-ABDC-7BE2B970C67F}" type="datetimeFigureOut">
              <a:rPr lang="en-US" smtClean="0"/>
              <a:t>9/29/2024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2213564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A71749-7CD4-44D2-ABDC-7BE2B970C67F}" type="datetimeFigureOut">
              <a:rPr lang="en-US" smtClean="0"/>
              <a:t>9/29/2024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52579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1A0FA8-F95C-CE53-A09D-35070858FF45}"/>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3" name="Footer Placeholder 2">
            <a:extLst>
              <a:ext uri="{FF2B5EF4-FFF2-40B4-BE49-F238E27FC236}">
                <a16:creationId xmlns:a16="http://schemas.microsoft.com/office/drawing/2014/main" id="{904671A1-FB9E-2532-FC47-BFEAC39779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2FF203-E06E-3F6D-AE83-BD2C842C8A18}"/>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2508376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71749-7CD4-44D2-ABDC-7BE2B970C67F}" type="datetimeFigureOut">
              <a:rPr lang="en-US" smtClean="0"/>
              <a:t>9/29/2024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35583503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71749-7CD4-44D2-ABDC-7BE2B970C67F}"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565089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A71749-7CD4-44D2-ABDC-7BE2B970C67F}" type="datetimeFigureOut">
              <a:rPr lang="en-US" smtClean="0"/>
              <a:t>9/29/2024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6545268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71749-7CD4-44D2-ABDC-7BE2B970C67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12216395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A71749-7CD4-44D2-ABDC-7BE2B970C67F}" type="datetimeFigureOut">
              <a:rPr lang="en-US" smtClean="0"/>
              <a:t>9/29/2024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408437-C47C-4CAB-8223-F5D604181D58}" type="slidenum">
              <a:rPr lang="en-US" smtClean="0"/>
              <a:t>‹#›</a:t>
            </a:fld>
            <a:endParaRPr lang="en-US"/>
          </a:p>
        </p:txBody>
      </p:sp>
    </p:spTree>
    <p:extLst>
      <p:ext uri="{BB962C8B-B14F-4D97-AF65-F5344CB8AC3E}">
        <p14:creationId xmlns:p14="http://schemas.microsoft.com/office/powerpoint/2010/main" val="6850990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8B1082-BD3E-4DFA-A65B-A5537446962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4176550"/>
      </p:ext>
    </p:extLst>
  </p:cSld>
  <p:clrMapOvr>
    <a:masterClrMapping/>
  </p:clrMapOvr>
  <p:transition spd="slow" advClick="0" advTm="6000">
    <p:zoom dir="in"/>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63CB3E0-1969-4A0A-B910-941CCC5F525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4776015"/>
      </p:ext>
    </p:extLst>
  </p:cSld>
  <p:clrMapOvr>
    <a:masterClrMapping/>
  </p:clrMapOvr>
  <p:transition spd="slow" advClick="0" advTm="6000">
    <p:zoom dir="in"/>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hr-H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4C2CA49-69A2-4A5C-9421-0F21C2050E7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9289698"/>
      </p:ext>
    </p:extLst>
  </p:cSld>
  <p:clrMapOvr>
    <a:masterClrMapping/>
  </p:clrMapOvr>
  <p:transition spd="slow" advClick="0" advTm="6000">
    <p:zoom dir="in"/>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2827D0-A41D-4775-AE0A-41581207CB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4400580"/>
      </p:ext>
    </p:extLst>
  </p:cSld>
  <p:clrMapOvr>
    <a:masterClrMapping/>
  </p:clrMapOvr>
  <p:transition spd="slow" advClick="0" advTm="6000">
    <p:zoom dir="in"/>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r-H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810A8D6-58EC-44AD-9ECF-B2A520C0C5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3076061"/>
      </p:ext>
    </p:extLst>
  </p:cSld>
  <p:clrMapOvr>
    <a:masterClrMapping/>
  </p:clrMapOvr>
  <p:transition spd="slow" advClick="0" advTm="6000">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D006E-157D-03C9-0D3A-28EB4614E2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F2C4A9-4DFB-063B-AC82-BD63F6E86A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7CC963-0041-817F-CCD1-1D8A493D5D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9918E0-CE4A-51B7-DB3F-92A5698396D6}"/>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6" name="Footer Placeholder 5">
            <a:extLst>
              <a:ext uri="{FF2B5EF4-FFF2-40B4-BE49-F238E27FC236}">
                <a16:creationId xmlns:a16="http://schemas.microsoft.com/office/drawing/2014/main" id="{3E822AF3-8E52-CD04-7EC3-53FCE7F74D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876955-E164-1A8B-D70F-1AA92D4FCDE4}"/>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41304700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8A13DF8-21EB-4C2A-8DBA-D921D37F8DB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900485"/>
      </p:ext>
    </p:extLst>
  </p:cSld>
  <p:clrMapOvr>
    <a:masterClrMapping/>
  </p:clrMapOvr>
  <p:transition spd="slow" advClick="0" advTm="6000">
    <p:zoom dir="in"/>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3CDAB4A-B4D1-4401-9F69-EDAB6E85B95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8375987"/>
      </p:ext>
    </p:extLst>
  </p:cSld>
  <p:clrMapOvr>
    <a:masterClrMapping/>
  </p:clrMapOvr>
  <p:transition spd="slow" advClick="0" advTm="6000">
    <p:zoom dir="in"/>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hr-H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1116735-CA01-43CE-AF8C-B3A73874689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2408261"/>
      </p:ext>
    </p:extLst>
  </p:cSld>
  <p:clrMapOvr>
    <a:masterClrMapping/>
  </p:clrMapOvr>
  <p:transition spd="slow" advClick="0" advTm="6000">
    <p:zoom dir="in"/>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hr-H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r-HR"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D981000-518C-458B-989B-16201DEF5E7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8129269"/>
      </p:ext>
    </p:extLst>
  </p:cSld>
  <p:clrMapOvr>
    <a:masterClrMapping/>
  </p:clrMapOvr>
  <p:transition spd="slow" advClick="0" advTm="6000">
    <p:zoom dir="in"/>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431ABF3-014E-44C3-9FE7-356C94259E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838351"/>
      </p:ext>
    </p:extLst>
  </p:cSld>
  <p:clrMapOvr>
    <a:masterClrMapping/>
  </p:clrMapOvr>
  <p:transition spd="slow" advClick="0" advTm="6000">
    <p:zoom dir="in"/>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F5AC2E-4F9D-43E4-ADBC-0CD7B74C14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4582580"/>
      </p:ext>
    </p:extLst>
  </p:cSld>
  <p:clrMapOvr>
    <a:masterClrMapping/>
  </p:clrMapOvr>
  <p:transition spd="slow" advClick="0" advTm="6000">
    <p:zoom dir="in"/>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AA31CBB-4C63-4B31-A5ED-ABA751E5B3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6392930"/>
      </p:ext>
    </p:extLst>
  </p:cSld>
  <p:clrMapOvr>
    <a:masterClrMapping/>
  </p:clrMapOvr>
  <p:transition spd="slow" advClick="0" advTm="6000">
    <p:zoom dir="in"/>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4FE3-C037-6468-EA6E-C88EDB54F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072D8F-A6E4-1C4B-14AB-BA51F1A2B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565C81-DB90-E863-94F0-CB17CEBAA5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60DDF8-E83D-B608-2310-2ED6F470E045}"/>
              </a:ext>
            </a:extLst>
          </p:cNvPr>
          <p:cNvSpPr>
            <a:spLocks noGrp="1"/>
          </p:cNvSpPr>
          <p:nvPr>
            <p:ph type="dt" sz="half" idx="10"/>
          </p:nvPr>
        </p:nvSpPr>
        <p:spPr/>
        <p:txBody>
          <a:bodyPr/>
          <a:lstStyle/>
          <a:p>
            <a:fld id="{5EE50173-D51D-4A89-BE99-59C9DAC50318}" type="datetimeFigureOut">
              <a:rPr lang="en-US" smtClean="0"/>
              <a:t>9/29/2024</a:t>
            </a:fld>
            <a:endParaRPr lang="en-US"/>
          </a:p>
        </p:txBody>
      </p:sp>
      <p:sp>
        <p:nvSpPr>
          <p:cNvPr id="6" name="Footer Placeholder 5">
            <a:extLst>
              <a:ext uri="{FF2B5EF4-FFF2-40B4-BE49-F238E27FC236}">
                <a16:creationId xmlns:a16="http://schemas.microsoft.com/office/drawing/2014/main" id="{C5B9151C-136B-42E3-BC85-95A5A4F89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6B1B68-9DEB-7CF7-99CB-D1FADF325000}"/>
              </a:ext>
            </a:extLst>
          </p:cNvPr>
          <p:cNvSpPr>
            <a:spLocks noGrp="1"/>
          </p:cNvSpPr>
          <p:nvPr>
            <p:ph type="sldNum" sz="quarter" idx="12"/>
          </p:nvPr>
        </p:nvSpPr>
        <p:spPr/>
        <p:txBody>
          <a:bodyPr/>
          <a:lstStyle/>
          <a:p>
            <a:fld id="{514EBFF0-A1E1-40F9-8E83-EC1E19EA4294}" type="slidenum">
              <a:rPr lang="en-US" smtClean="0"/>
              <a:t>‹#›</a:t>
            </a:fld>
            <a:endParaRPr lang="en-US"/>
          </a:p>
        </p:txBody>
      </p:sp>
    </p:spTree>
    <p:extLst>
      <p:ext uri="{BB962C8B-B14F-4D97-AF65-F5344CB8AC3E}">
        <p14:creationId xmlns:p14="http://schemas.microsoft.com/office/powerpoint/2010/main" val="391441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69C72E-6861-5B36-F1BC-99E30CFD36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6FF0D-6C92-F1F4-F232-8011B4FE3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0E208C-ED3E-0F81-09A1-E1CBE4328B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50173-D51D-4A89-BE99-59C9DAC50318}" type="datetimeFigureOut">
              <a:rPr lang="en-US" smtClean="0"/>
              <a:t>9/29/2024</a:t>
            </a:fld>
            <a:endParaRPr lang="en-US"/>
          </a:p>
        </p:txBody>
      </p:sp>
      <p:sp>
        <p:nvSpPr>
          <p:cNvPr id="5" name="Footer Placeholder 4">
            <a:extLst>
              <a:ext uri="{FF2B5EF4-FFF2-40B4-BE49-F238E27FC236}">
                <a16:creationId xmlns:a16="http://schemas.microsoft.com/office/drawing/2014/main" id="{2CA3F605-E956-1B19-0D34-A3724C127E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968113-EE82-8A6C-A0C8-D5AFE2AB66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EBFF0-A1E1-40F9-8E83-EC1E19EA4294}" type="slidenum">
              <a:rPr lang="en-US" smtClean="0"/>
              <a:t>‹#›</a:t>
            </a:fld>
            <a:endParaRPr lang="en-US"/>
          </a:p>
        </p:txBody>
      </p:sp>
    </p:spTree>
    <p:extLst>
      <p:ext uri="{BB962C8B-B14F-4D97-AF65-F5344CB8AC3E}">
        <p14:creationId xmlns:p14="http://schemas.microsoft.com/office/powerpoint/2010/main" val="20632929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9/29/2024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9483340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00E144-5211-4140-9847-5939760A4D93}" type="datetimeFigureOut">
              <a:rPr lang="en-US" smtClean="0"/>
              <a:t>9/29/2024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490A30-C9D4-4D1D-93FC-ABA349ECA421}" type="slidenum">
              <a:rPr lang="en-US" smtClean="0"/>
              <a:t>‹#›</a:t>
            </a:fld>
            <a:endParaRPr lang="en-US"/>
          </a:p>
        </p:txBody>
      </p:sp>
    </p:spTree>
    <p:extLst>
      <p:ext uri="{BB962C8B-B14F-4D97-AF65-F5344CB8AC3E}">
        <p14:creationId xmlns:p14="http://schemas.microsoft.com/office/powerpoint/2010/main" val="25778451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0AB89-872C-40D9-927D-79BAE7B56D96}" type="datetimeFigureOut">
              <a:rPr lang="en-US" smtClean="0"/>
              <a:t>9/29/2024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15567A-FC85-4693-B051-E38720E68874}" type="slidenum">
              <a:rPr lang="en-US" smtClean="0"/>
              <a:t>‹#›</a:t>
            </a:fld>
            <a:endParaRPr lang="en-US"/>
          </a:p>
        </p:txBody>
      </p:sp>
    </p:spTree>
    <p:extLst>
      <p:ext uri="{BB962C8B-B14F-4D97-AF65-F5344CB8AC3E}">
        <p14:creationId xmlns:p14="http://schemas.microsoft.com/office/powerpoint/2010/main" val="312399528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pPr defTabSz="457200"/>
            <a:fld id="{BB02557A-7053-4340-A874-8AB926A8EDA1}" type="datetimeFigureOut">
              <a:rPr lang="en-US" smtClean="0"/>
              <a:pPr defTabSz="457200"/>
              <a:t>9/29/2024</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pPr defTabSz="457200"/>
            <a:fld id="{FAEF9944-A4F6-4C59-AEBD-678D6480B8EA}" type="slidenum">
              <a:rPr lang="en-US" smtClean="0"/>
              <a:pPr defTabSz="457200"/>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06980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A71749-7CD4-44D2-ABDC-7BE2B970C67F}" type="datetimeFigureOut">
              <a:rPr lang="en-US" smtClean="0"/>
              <a:t>9/29/2024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408437-C47C-4CAB-8223-F5D604181D58}" type="slidenum">
              <a:rPr lang="en-US" smtClean="0"/>
              <a:t>‹#›</a:t>
            </a:fld>
            <a:endParaRPr lang="en-US"/>
          </a:p>
        </p:txBody>
      </p:sp>
    </p:spTree>
    <p:extLst>
      <p:ext uri="{BB962C8B-B14F-4D97-AF65-F5344CB8AC3E}">
        <p14:creationId xmlns:p14="http://schemas.microsoft.com/office/powerpoint/2010/main" val="213330771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0D2EE3BA-CF8E-4EA1-9541-41DF4171A088}" type="slidenum">
              <a:rPr lang="en-US" altLang="en-US" smtClean="0">
                <a:solidFill>
                  <a:srgbClr val="000000"/>
                </a:solidFill>
                <a:cs typeface="Arial" panose="020B0604020202020204" pitchFamily="34" charset="0"/>
              </a:rPr>
              <a:pPr defTabSz="914400" fontAlgn="base">
                <a:spcBef>
                  <a:spcPct val="0"/>
                </a:spcBef>
                <a:spcAft>
                  <a:spcPct val="0"/>
                </a:spcAft>
              </a:pPr>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272166963"/>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ransition spd="slow" advClick="0" advTm="6000">
    <p:zoom dir="in"/>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4.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5.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5.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4ADC3-B419-D60D-AC95-E59E2D89EF6F}"/>
              </a:ext>
            </a:extLst>
          </p:cNvPr>
          <p:cNvSpPr>
            <a:spLocks noGrp="1"/>
          </p:cNvSpPr>
          <p:nvPr>
            <p:ph type="ctrTitle"/>
          </p:nvPr>
        </p:nvSpPr>
        <p:spPr>
          <a:xfrm>
            <a:off x="403761" y="2733709"/>
            <a:ext cx="8420695" cy="1373070"/>
          </a:xfrm>
        </p:spPr>
        <p:txBody>
          <a:bodyPr/>
          <a:lstStyle/>
          <a:p>
            <a:r>
              <a:rPr lang="fa-IR" dirty="0">
                <a:cs typeface="B Titr" panose="00000700000000000000" pitchFamily="2" charset="-78"/>
              </a:rPr>
              <a:t>تک </a:t>
            </a:r>
            <a:r>
              <a:rPr lang="fa-IR" dirty="0" smtClean="0">
                <a:cs typeface="B Titr" panose="00000700000000000000" pitchFamily="2" charset="-78"/>
              </a:rPr>
              <a:t>فرزندی</a:t>
            </a:r>
            <a:endParaRPr lang="en-US" dirty="0">
              <a:cs typeface="B Titr" panose="00000700000000000000" pitchFamily="2" charset="-78"/>
            </a:endParaRPr>
          </a:p>
        </p:txBody>
      </p:sp>
      <p:sp>
        <p:nvSpPr>
          <p:cNvPr id="3" name="Subtitle 2">
            <a:extLst>
              <a:ext uri="{FF2B5EF4-FFF2-40B4-BE49-F238E27FC236}">
                <a16:creationId xmlns:a16="http://schemas.microsoft.com/office/drawing/2014/main" id="{8A8C44A5-D1F0-7533-A4A3-5BCE9426614A}"/>
              </a:ext>
            </a:extLst>
          </p:cNvPr>
          <p:cNvSpPr>
            <a:spLocks noGrp="1"/>
          </p:cNvSpPr>
          <p:nvPr>
            <p:ph type="subTitle" idx="1"/>
          </p:nvPr>
        </p:nvSpPr>
        <p:spPr>
          <a:xfrm>
            <a:off x="680322" y="4394039"/>
            <a:ext cx="8144134" cy="1947384"/>
          </a:xfrm>
        </p:spPr>
        <p:txBody>
          <a:bodyPr>
            <a:noAutofit/>
          </a:bodyPr>
          <a:lstStyle/>
          <a:p>
            <a:pPr rtl="1"/>
            <a:r>
              <a:rPr lang="fa-IR" sz="2400" b="1" dirty="0">
                <a:cs typeface="B Nazanin" panose="00000400000000000000" pitchFamily="2" charset="-78"/>
              </a:rPr>
              <a:t>نوذر نخعی</a:t>
            </a:r>
          </a:p>
          <a:p>
            <a:pPr rtl="1"/>
            <a:r>
              <a:rPr lang="fa-IR" sz="2400" b="1" dirty="0">
                <a:cs typeface="B Nazanin" panose="00000400000000000000" pitchFamily="2" charset="-78"/>
              </a:rPr>
              <a:t>استاد پزشکی اجتماعی</a:t>
            </a:r>
          </a:p>
          <a:p>
            <a:pPr rtl="1"/>
            <a:r>
              <a:rPr lang="fa-IR" sz="2400" b="1" dirty="0">
                <a:cs typeface="B Nazanin" panose="00000400000000000000" pitchFamily="2" charset="-78"/>
              </a:rPr>
              <a:t>دانشگاه علوم پزشکی کرمان</a:t>
            </a:r>
          </a:p>
          <a:p>
            <a:pPr rtl="1"/>
            <a:r>
              <a:rPr lang="fa-IR" sz="2400" b="1" dirty="0">
                <a:cs typeface="B Nazanin" panose="00000400000000000000" pitchFamily="2" charset="-78"/>
              </a:rPr>
              <a:t>دوره آموزشی هادیان </a:t>
            </a:r>
            <a:r>
              <a:rPr lang="fa-IR" sz="2400" b="1" dirty="0" smtClean="0">
                <a:cs typeface="B Nazanin" panose="00000400000000000000" pitchFamily="2" charset="-78"/>
              </a:rPr>
              <a:t>زندگی</a:t>
            </a:r>
            <a:endParaRPr lang="fa-IR" sz="2400" b="1" dirty="0">
              <a:cs typeface="B Nazanin" panose="00000400000000000000" pitchFamily="2" charset="-78"/>
            </a:endParaRPr>
          </a:p>
        </p:txBody>
      </p:sp>
      <p:pic>
        <p:nvPicPr>
          <p:cNvPr id="9" name="Picture 8">
            <a:extLst>
              <a:ext uri="{FF2B5EF4-FFF2-40B4-BE49-F238E27FC236}">
                <a16:creationId xmlns:a16="http://schemas.microsoft.com/office/drawing/2014/main" id="{98716B18-C8F9-DF4B-9EAC-F356E14C5460}"/>
              </a:ext>
            </a:extLst>
          </p:cNvPr>
          <p:cNvPicPr>
            <a:picLocks noChangeAspect="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3165857" y="0"/>
            <a:ext cx="5278172" cy="1626919"/>
          </a:xfrm>
          <a:prstGeom prst="rect">
            <a:avLst/>
          </a:prstGeom>
          <a:noFill/>
          <a:effectLst>
            <a:outerShdw blurRad="50800" dist="50800" dir="5400000" algn="ctr" rotWithShape="0">
              <a:srgbClr val="FFFF00"/>
            </a:outerShdw>
          </a:effectLst>
        </p:spPr>
      </p:pic>
    </p:spTree>
    <p:extLst>
      <p:ext uri="{BB962C8B-B14F-4D97-AF65-F5344CB8AC3E}">
        <p14:creationId xmlns:p14="http://schemas.microsoft.com/office/powerpoint/2010/main" val="72897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08EEB-D8A4-ED92-7CB6-C2D25F1B8DA4}"/>
              </a:ext>
            </a:extLst>
          </p:cNvPr>
          <p:cNvSpPr>
            <a:spLocks noGrp="1"/>
          </p:cNvSpPr>
          <p:nvPr>
            <p:ph type="title"/>
          </p:nvPr>
        </p:nvSpPr>
        <p:spPr>
          <a:xfrm>
            <a:off x="427512" y="365125"/>
            <a:ext cx="10926288" cy="1325563"/>
          </a:xfrm>
        </p:spPr>
        <p:txBody>
          <a:bodyPr/>
          <a:lstStyle/>
          <a:p>
            <a:pPr algn="r" rtl="1"/>
            <a:r>
              <a:rPr lang="fa-IR" dirty="0">
                <a:solidFill>
                  <a:srgbClr val="0070C0"/>
                </a:solidFill>
                <a:cs typeface="B Titr" panose="00000700000000000000" pitchFamily="2" charset="-78"/>
              </a:rPr>
              <a:t>قالب ذهنی جامعه حتی در دنیای غرب بد دانستن</a:t>
            </a:r>
            <a:br>
              <a:rPr lang="fa-IR" dirty="0">
                <a:solidFill>
                  <a:srgbClr val="0070C0"/>
                </a:solidFill>
                <a:cs typeface="B Titr" panose="00000700000000000000" pitchFamily="2" charset="-78"/>
              </a:rPr>
            </a:br>
            <a:r>
              <a:rPr lang="fa-IR" dirty="0">
                <a:solidFill>
                  <a:srgbClr val="0070C0"/>
                </a:solidFill>
                <a:cs typeface="B Titr" panose="00000700000000000000" pitchFamily="2" charset="-78"/>
              </a:rPr>
              <a:t> تک فرزندی است</a:t>
            </a:r>
            <a:endParaRPr lang="en-US" dirty="0">
              <a:solidFill>
                <a:srgbClr val="0070C0"/>
              </a:solidFill>
              <a:cs typeface="B Titr" panose="00000700000000000000" pitchFamily="2" charset="-78"/>
            </a:endParaRPr>
          </a:p>
        </p:txBody>
      </p:sp>
      <p:sp>
        <p:nvSpPr>
          <p:cNvPr id="3" name="Content Placeholder 2">
            <a:extLst>
              <a:ext uri="{FF2B5EF4-FFF2-40B4-BE49-F238E27FC236}">
                <a16:creationId xmlns:a16="http://schemas.microsoft.com/office/drawing/2014/main" id="{8DCE11C7-564C-C450-5A48-162F3AA4D461}"/>
              </a:ext>
            </a:extLst>
          </p:cNvPr>
          <p:cNvSpPr>
            <a:spLocks noGrp="1"/>
          </p:cNvSpPr>
          <p:nvPr>
            <p:ph sz="half" idx="1"/>
          </p:nvPr>
        </p:nvSpPr>
        <p:spPr>
          <a:xfrm>
            <a:off x="431470" y="1718831"/>
            <a:ext cx="5740730" cy="4642035"/>
          </a:xfrm>
        </p:spPr>
        <p:txBody>
          <a:bodyPr>
            <a:noAutofit/>
          </a:bodyPr>
          <a:lstStyle/>
          <a:p>
            <a:pPr algn="l"/>
            <a:r>
              <a:rPr lang="en-US" sz="2200" b="0" i="0" u="none" strike="noStrike" baseline="0" dirty="0">
                <a:latin typeface="Times New Roman" panose="02020603050405020304" pitchFamily="18" charset="0"/>
              </a:rPr>
              <a:t>These stereotypes seem </a:t>
            </a:r>
            <a:r>
              <a:rPr lang="en-US" sz="2200" b="0" i="0" u="none" strike="noStrike" baseline="0" dirty="0">
                <a:solidFill>
                  <a:srgbClr val="FF0000"/>
                </a:solidFill>
                <a:latin typeface="Times New Roman" panose="02020603050405020304" pitchFamily="18" charset="0"/>
              </a:rPr>
              <a:t>prevalent across different cultures, including the United</a:t>
            </a:r>
            <a:r>
              <a:rPr lang="fa-IR" sz="2200" b="0" i="0" u="none" strike="noStrike" baseline="0" dirty="0">
                <a:solidFill>
                  <a:srgbClr val="FF0000"/>
                </a:solidFill>
                <a:latin typeface="Times New Roman" panose="02020603050405020304" pitchFamily="18" charset="0"/>
              </a:rPr>
              <a:t> </a:t>
            </a:r>
            <a:r>
              <a:rPr lang="en-US" sz="2200" b="0" i="0" u="none" strike="noStrike" baseline="0" dirty="0">
                <a:solidFill>
                  <a:srgbClr val="FF0000"/>
                </a:solidFill>
                <a:latin typeface="Times New Roman" panose="02020603050405020304" pitchFamily="18" charset="0"/>
              </a:rPr>
              <a:t>States, and at least some parts of Europe and Asia.</a:t>
            </a:r>
            <a:r>
              <a:rPr lang="en-US" sz="2200" b="0" i="0" u="none" strike="noStrike" baseline="0" dirty="0">
                <a:latin typeface="Times New Roman" panose="02020603050405020304" pitchFamily="18" charset="0"/>
              </a:rPr>
              <a:t> Mentions of these stereotypes can be</a:t>
            </a:r>
            <a:r>
              <a:rPr lang="fa-IR" sz="2200" b="0" i="0" u="none" strike="noStrike" baseline="0" dirty="0">
                <a:latin typeface="Times New Roman" panose="02020603050405020304" pitchFamily="18" charset="0"/>
              </a:rPr>
              <a:t> </a:t>
            </a:r>
            <a:r>
              <a:rPr lang="en-US" sz="2200" b="0" i="0" u="none" strike="noStrike" baseline="0" dirty="0">
                <a:latin typeface="TimesNewRomanPSMT"/>
              </a:rPr>
              <a:t>found in the general public’s </a:t>
            </a:r>
            <a:r>
              <a:rPr lang="en-US" sz="2200" b="0" i="0" u="none" strike="noStrike" baseline="0" dirty="0">
                <a:latin typeface="Times New Roman" panose="02020603050405020304" pitchFamily="18" charset="0"/>
              </a:rPr>
              <a:t>discourse since </a:t>
            </a:r>
            <a:r>
              <a:rPr lang="en-US" sz="2200" b="0" i="0" u="none" strike="noStrike" baseline="0" dirty="0">
                <a:solidFill>
                  <a:srgbClr val="FF0000"/>
                </a:solidFill>
                <a:latin typeface="Times New Roman" panose="02020603050405020304" pitchFamily="18" charset="0"/>
              </a:rPr>
              <a:t>early 20th century </a:t>
            </a:r>
            <a:r>
              <a:rPr lang="en-US" sz="2200" b="0" i="0" u="none" strike="noStrike" baseline="0" dirty="0">
                <a:latin typeface="Times New Roman" panose="02020603050405020304" pitchFamily="18" charset="0"/>
              </a:rPr>
              <a:t>and they seem to have</a:t>
            </a:r>
            <a:r>
              <a:rPr lang="fa-IR" sz="2200" b="0" i="0" u="none" strike="noStrike" baseline="0" dirty="0">
                <a:latin typeface="Times New Roman" panose="02020603050405020304" pitchFamily="18" charset="0"/>
              </a:rPr>
              <a:t> </a:t>
            </a:r>
            <a:r>
              <a:rPr lang="en-US" sz="2200" b="0" i="0" u="none" strike="noStrike" baseline="0" dirty="0">
                <a:latin typeface="Times New Roman" panose="02020603050405020304" pitchFamily="18" charset="0"/>
              </a:rPr>
              <a:t>been popularized by pioneer psychologist Granville Stanley Hall who, in 1898, said that</a:t>
            </a:r>
            <a:r>
              <a:rPr lang="fa-IR" sz="2200" b="0" i="0" u="none" strike="noStrike" baseline="0" dirty="0">
                <a:latin typeface="Times New Roman" panose="02020603050405020304" pitchFamily="18" charset="0"/>
              </a:rPr>
              <a:t> </a:t>
            </a:r>
            <a:r>
              <a:rPr lang="en-US" sz="2200" b="0" i="0" u="none" strike="noStrike" baseline="0" dirty="0">
                <a:latin typeface="TimesNewRomanPSMT"/>
              </a:rPr>
              <a:t>“</a:t>
            </a:r>
            <a:r>
              <a:rPr lang="en-US" b="0" i="0" u="none" strike="noStrike" baseline="0" dirty="0">
                <a:solidFill>
                  <a:srgbClr val="FF0000"/>
                </a:solidFill>
                <a:latin typeface="TimesNewRomanPSMT"/>
              </a:rPr>
              <a:t>being an only</a:t>
            </a:r>
            <a:r>
              <a:rPr lang="en-US" b="0" i="0" u="none" strike="noStrike" baseline="0" dirty="0">
                <a:solidFill>
                  <a:srgbClr val="FF0000"/>
                </a:solidFill>
                <a:latin typeface="Times New Roman" panose="02020603050405020304" pitchFamily="18" charset="0"/>
              </a:rPr>
              <a:t>-</a:t>
            </a:r>
            <a:r>
              <a:rPr lang="en-US" b="0" i="0" u="none" strike="noStrike" baseline="0" dirty="0">
                <a:solidFill>
                  <a:srgbClr val="FF0000"/>
                </a:solidFill>
                <a:latin typeface="TimesNewRomanPSMT"/>
              </a:rPr>
              <a:t>child is a disease in itself</a:t>
            </a:r>
            <a:r>
              <a:rPr lang="en-US" sz="2200" b="0" i="0" u="none" strike="noStrike" baseline="0" dirty="0">
                <a:latin typeface="TimesNewRomanPSMT"/>
              </a:rPr>
              <a:t>” (cited in </a:t>
            </a:r>
            <a:r>
              <a:rPr lang="en-US" sz="2200" b="0" i="0" u="none" strike="noStrike" baseline="0" dirty="0">
                <a:latin typeface="Times New Roman" panose="02020603050405020304" pitchFamily="18" charset="0"/>
              </a:rPr>
              <a:t>Fenton 1928; </a:t>
            </a:r>
            <a:r>
              <a:rPr lang="en-US" sz="2200" b="0" i="0" u="none" strike="noStrike" baseline="0" dirty="0" err="1">
                <a:latin typeface="Times New Roman" panose="02020603050405020304" pitchFamily="18" charset="0"/>
              </a:rPr>
              <a:t>Mancillas</a:t>
            </a:r>
            <a:r>
              <a:rPr lang="en-US" sz="2200" b="0" i="0" u="none" strike="noStrike" baseline="0" dirty="0">
                <a:latin typeface="Times New Roman" panose="02020603050405020304" pitchFamily="18" charset="0"/>
              </a:rPr>
              <a:t> 2006; </a:t>
            </a:r>
            <a:r>
              <a:rPr lang="en-US" sz="2200" b="0" i="0" u="none" strike="noStrike" baseline="0" dirty="0" err="1">
                <a:solidFill>
                  <a:srgbClr val="FF0000"/>
                </a:solidFill>
                <a:latin typeface="Times New Roman" panose="02020603050405020304" pitchFamily="18" charset="0"/>
              </a:rPr>
              <a:t>Mõttus</a:t>
            </a:r>
            <a:r>
              <a:rPr lang="fa-IR" sz="2200" b="0" i="0" u="none" strike="noStrike" baseline="0" dirty="0">
                <a:solidFill>
                  <a:srgbClr val="FF0000"/>
                </a:solidFill>
                <a:latin typeface="Times New Roman" panose="02020603050405020304" pitchFamily="18" charset="0"/>
              </a:rPr>
              <a:t> </a:t>
            </a:r>
            <a:r>
              <a:rPr lang="en-US" sz="2200" b="0" i="0" u="none" strike="noStrike" baseline="0" dirty="0">
                <a:solidFill>
                  <a:srgbClr val="FF0000"/>
                </a:solidFill>
                <a:latin typeface="Times New Roman" panose="02020603050405020304" pitchFamily="18" charset="0"/>
              </a:rPr>
              <a:t>et al. 2008</a:t>
            </a:r>
            <a:r>
              <a:rPr lang="en-US" sz="2200" b="0" i="0" u="none" strike="noStrike" baseline="0" dirty="0">
                <a:latin typeface="Times New Roman" panose="02020603050405020304" pitchFamily="18" charset="0"/>
              </a:rPr>
              <a:t>) </a:t>
            </a:r>
            <a:r>
              <a:rPr lang="en-US" sz="2200" b="0" i="0" u="none" strike="noStrike" baseline="0" dirty="0">
                <a:latin typeface="TimesNewRomanPSMT"/>
              </a:rPr>
              <a:t>and continued on the public’s </a:t>
            </a:r>
            <a:r>
              <a:rPr lang="en-US" sz="2200" b="0" i="0" u="none" strike="noStrike" baseline="0" dirty="0">
                <a:latin typeface="Times New Roman" panose="02020603050405020304" pitchFamily="18" charset="0"/>
              </a:rPr>
              <a:t>mind to this day, as it can be seen across online</a:t>
            </a:r>
            <a:r>
              <a:rPr lang="fa-IR" sz="2200" b="0" i="0" u="none" strike="noStrike" baseline="0" dirty="0">
                <a:latin typeface="Times New Roman" panose="02020603050405020304" pitchFamily="18" charset="0"/>
              </a:rPr>
              <a:t> </a:t>
            </a:r>
            <a:r>
              <a:rPr lang="en-US" sz="2200" b="0" i="0" u="none" strike="noStrike" baseline="0" dirty="0">
                <a:latin typeface="Times New Roman" panose="02020603050405020304" pitchFamily="18" charset="0"/>
              </a:rPr>
              <a:t>articles, maternity forum posts and help books </a:t>
            </a:r>
            <a:r>
              <a:rPr lang="en-US" sz="2200" b="0" i="0" u="none" strike="noStrike" baseline="0" dirty="0">
                <a:latin typeface="TimesNewRomanPSMT"/>
              </a:rPr>
              <a:t>on the “</a:t>
            </a:r>
            <a:r>
              <a:rPr lang="en-US" sz="2200" b="0" i="0" u="none" strike="noStrike" baseline="0" dirty="0">
                <a:solidFill>
                  <a:srgbClr val="FF0000"/>
                </a:solidFill>
                <a:latin typeface="TimesNewRomanPSMT"/>
              </a:rPr>
              <a:t>o</a:t>
            </a:r>
            <a:r>
              <a:rPr lang="en-US" sz="3200" b="0" i="0" u="none" strike="noStrike" baseline="0" dirty="0">
                <a:solidFill>
                  <a:srgbClr val="FF0000"/>
                </a:solidFill>
                <a:latin typeface="TimesNewRomanPSMT"/>
              </a:rPr>
              <a:t>nly</a:t>
            </a:r>
            <a:r>
              <a:rPr lang="en-US" sz="3200" b="0" i="0" u="none" strike="noStrike" baseline="0" dirty="0">
                <a:solidFill>
                  <a:srgbClr val="FF0000"/>
                </a:solidFill>
                <a:latin typeface="Times New Roman" panose="02020603050405020304" pitchFamily="18" charset="0"/>
              </a:rPr>
              <a:t>-</a:t>
            </a:r>
            <a:r>
              <a:rPr lang="en-US" sz="3200" b="0" i="0" u="none" strike="noStrike" baseline="0" dirty="0">
                <a:solidFill>
                  <a:srgbClr val="FF0000"/>
                </a:solidFill>
                <a:latin typeface="TimesNewRomanPSMT"/>
              </a:rPr>
              <a:t>child syndrome</a:t>
            </a:r>
            <a:endParaRPr lang="en-US" sz="3200" dirty="0">
              <a:solidFill>
                <a:srgbClr val="FF0000"/>
              </a:solidFill>
            </a:endParaRPr>
          </a:p>
        </p:txBody>
      </p:sp>
      <p:sp>
        <p:nvSpPr>
          <p:cNvPr id="4" name="Content Placeholder 3">
            <a:extLst>
              <a:ext uri="{FF2B5EF4-FFF2-40B4-BE49-F238E27FC236}">
                <a16:creationId xmlns:a16="http://schemas.microsoft.com/office/drawing/2014/main" id="{5FFA056B-BA46-9CC4-336B-D1AEA215F251}"/>
              </a:ext>
            </a:extLst>
          </p:cNvPr>
          <p:cNvSpPr>
            <a:spLocks noGrp="1"/>
          </p:cNvSpPr>
          <p:nvPr>
            <p:ph sz="half" idx="2"/>
          </p:nvPr>
        </p:nvSpPr>
        <p:spPr/>
        <p:txBody>
          <a:bodyPr>
            <a:normAutofit/>
          </a:bodyPr>
          <a:lstStyle/>
          <a:p>
            <a:pPr algn="r" rtl="1"/>
            <a:r>
              <a:rPr lang="fa-IR" sz="3600" b="1" dirty="0">
                <a:cs typeface="B Nazanin" panose="00000400000000000000" pitchFamily="2" charset="-78"/>
              </a:rPr>
              <a:t>باور ذهنی حاکم بر آمریکا و برخی مناطق اروپا و آسیا:</a:t>
            </a:r>
          </a:p>
          <a:p>
            <a:pPr algn="r" rtl="1"/>
            <a:r>
              <a:rPr lang="fa-IR" sz="3600" b="1" dirty="0">
                <a:solidFill>
                  <a:srgbClr val="C00000"/>
                </a:solidFill>
                <a:cs typeface="B Nazanin" panose="00000400000000000000" pitchFamily="2" charset="-78"/>
              </a:rPr>
              <a:t>اوایل قرن بیستم</a:t>
            </a:r>
            <a:r>
              <a:rPr lang="fa-IR" sz="3600" b="1" dirty="0">
                <a:cs typeface="B Nazanin" panose="00000400000000000000" pitchFamily="2" charset="-78"/>
              </a:rPr>
              <a:t>: تک فرزندی به خودی خود یک بیماری است</a:t>
            </a:r>
          </a:p>
          <a:p>
            <a:pPr algn="r" rtl="1"/>
            <a:r>
              <a:rPr lang="fa-IR" sz="3600" b="1" dirty="0">
                <a:solidFill>
                  <a:srgbClr val="C00000"/>
                </a:solidFill>
                <a:cs typeface="B Nazanin" panose="00000400000000000000" pitchFamily="2" charset="-78"/>
              </a:rPr>
              <a:t>اوایل قرن بیست و یکم</a:t>
            </a:r>
            <a:r>
              <a:rPr lang="fa-IR" sz="3600" b="1" dirty="0">
                <a:cs typeface="B Nazanin" panose="00000400000000000000" pitchFamily="2" charset="-78"/>
              </a:rPr>
              <a:t>: سندرم </a:t>
            </a:r>
            <a:r>
              <a:rPr lang="fa-IR" sz="3600" b="1" dirty="0" smtClean="0">
                <a:cs typeface="B Nazanin" panose="00000400000000000000" pitchFamily="2" charset="-78"/>
              </a:rPr>
              <a:t>تک </a:t>
            </a:r>
            <a:r>
              <a:rPr lang="fa-IR" sz="3600" b="1" dirty="0">
                <a:cs typeface="B Nazanin" panose="00000400000000000000" pitchFamily="2" charset="-78"/>
              </a:rPr>
              <a:t>فرزندی</a:t>
            </a:r>
            <a:endParaRPr lang="en-US" sz="3600" b="1" dirty="0">
              <a:cs typeface="B Nazanin" panose="00000400000000000000" pitchFamily="2" charset="-78"/>
            </a:endParaRPr>
          </a:p>
        </p:txBody>
      </p:sp>
    </p:spTree>
    <p:extLst>
      <p:ext uri="{BB962C8B-B14F-4D97-AF65-F5344CB8AC3E}">
        <p14:creationId xmlns:p14="http://schemas.microsoft.com/office/powerpoint/2010/main" val="31626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4568283-3FAE-D6EA-F2B5-2BB98B79A6BC}"/>
              </a:ext>
            </a:extLst>
          </p:cNvPr>
          <p:cNvSpPr>
            <a:spLocks noGrp="1"/>
          </p:cNvSpPr>
          <p:nvPr>
            <p:ph sz="half" idx="1"/>
          </p:nvPr>
        </p:nvSpPr>
        <p:spPr/>
        <p:txBody>
          <a:bodyPr>
            <a:noAutofit/>
          </a:bodyPr>
          <a:lstStyle/>
          <a:p>
            <a:pPr algn="l"/>
            <a:r>
              <a:rPr lang="en-US" sz="2400" b="0" i="0" u="none" strike="noStrike" baseline="0" dirty="0">
                <a:latin typeface="Times New Roman" panose="02020603050405020304" pitchFamily="18" charset="0"/>
              </a:rPr>
              <a:t>When asked if being an only-child is an advantage or a disadvantage, the </a:t>
            </a:r>
            <a:r>
              <a:rPr lang="en-US" sz="2400" b="0" i="0" u="none" strike="noStrike" baseline="0" dirty="0">
                <a:solidFill>
                  <a:srgbClr val="FF0000"/>
                </a:solidFill>
                <a:latin typeface="Times New Roman" panose="02020603050405020304" pitchFamily="18" charset="0"/>
              </a:rPr>
              <a:t>majority</a:t>
            </a:r>
            <a:r>
              <a:rPr lang="fa-IR" sz="2400" b="0" i="0" u="none" strike="noStrike" baseline="0" dirty="0">
                <a:solidFill>
                  <a:srgbClr val="FF0000"/>
                </a:solidFill>
                <a:latin typeface="Times New Roman" panose="02020603050405020304" pitchFamily="18" charset="0"/>
              </a:rPr>
              <a:t> </a:t>
            </a:r>
            <a:r>
              <a:rPr lang="en-US" sz="2400" b="0" i="0" u="none" strike="noStrike" baseline="0" dirty="0">
                <a:solidFill>
                  <a:srgbClr val="FF0000"/>
                </a:solidFill>
                <a:latin typeface="Times New Roman" panose="02020603050405020304" pitchFamily="18" charset="0"/>
              </a:rPr>
              <a:t>of respondents in the US in the 1950s and 1970s responded that it is a disadvantage</a:t>
            </a:r>
            <a:r>
              <a:rPr lang="fa-IR" sz="2400" b="0" i="0" u="none" strike="noStrike" baseline="0" dirty="0">
                <a:solidFill>
                  <a:srgbClr val="FF0000"/>
                </a:solidFill>
                <a:latin typeface="Times New Roman" panose="02020603050405020304" pitchFamily="18" charset="0"/>
              </a:rPr>
              <a:t> </a:t>
            </a:r>
            <a:r>
              <a:rPr lang="en-US" sz="2400" b="0" i="0" u="none" strike="noStrike" baseline="0" dirty="0">
                <a:latin typeface="Times New Roman" panose="02020603050405020304" pitchFamily="18" charset="0"/>
              </a:rPr>
              <a:t>(Blake, 1981).</a:t>
            </a:r>
            <a:endParaRPr lang="fa-IR" sz="2400" b="0" i="0" u="none" strike="noStrike" baseline="0" dirty="0">
              <a:latin typeface="Times New Roman" panose="02020603050405020304" pitchFamily="18" charset="0"/>
            </a:endParaRPr>
          </a:p>
          <a:p>
            <a:pPr algn="l"/>
            <a:r>
              <a:rPr lang="en-US" sz="2400" b="0" i="0" u="none" strike="noStrike" baseline="0" dirty="0">
                <a:latin typeface="Times New Roman" panose="02020603050405020304" pitchFamily="18" charset="0"/>
              </a:rPr>
              <a:t> In the study, the author mentions that </a:t>
            </a:r>
            <a:r>
              <a:rPr lang="en-US" sz="2400" b="0" i="0" u="none" strike="noStrike" baseline="0" dirty="0">
                <a:solidFill>
                  <a:srgbClr val="FF0000"/>
                </a:solidFill>
                <a:latin typeface="Times New Roman" panose="02020603050405020304" pitchFamily="18" charset="0"/>
              </a:rPr>
              <a:t>60%</a:t>
            </a:r>
            <a:r>
              <a:rPr lang="en-US" sz="2400" b="0" i="0" u="none" strike="noStrike" baseline="0" dirty="0">
                <a:latin typeface="Times New Roman" panose="02020603050405020304" pitchFamily="18" charset="0"/>
              </a:rPr>
              <a:t> of respondents cited </a:t>
            </a:r>
            <a:r>
              <a:rPr lang="en-US" sz="2400" b="0" i="0" u="none" strike="noStrike" baseline="0" dirty="0" err="1">
                <a:latin typeface="Times New Roman" panose="02020603050405020304" pitchFamily="18" charset="0"/>
              </a:rPr>
              <a:t>onlychildren</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to be </a:t>
            </a:r>
            <a:r>
              <a:rPr lang="en-US" sz="2400" b="0" i="0" u="none" strike="noStrike" baseline="0" dirty="0" err="1">
                <a:solidFill>
                  <a:srgbClr val="FF0000"/>
                </a:solidFill>
                <a:latin typeface="Times New Roman" panose="02020603050405020304" pitchFamily="18" charset="0"/>
              </a:rPr>
              <a:t>self-centred</a:t>
            </a:r>
            <a:r>
              <a:rPr lang="en-US" sz="2400" b="0" i="0" u="none" strike="noStrike" baseline="0" dirty="0">
                <a:solidFill>
                  <a:srgbClr val="FF0000"/>
                </a:solidFill>
                <a:latin typeface="Times New Roman" panose="02020603050405020304" pitchFamily="18" charset="0"/>
              </a:rPr>
              <a:t>, domineering, anxious, quarrelsome, spoiled, or overprotected</a:t>
            </a:r>
            <a:r>
              <a:rPr lang="en-US" sz="2400" b="0" i="0" u="none" strike="noStrike" baseline="0" dirty="0">
                <a:latin typeface="Times New Roman" panose="02020603050405020304" pitchFamily="18" charset="0"/>
              </a:rPr>
              <a:t>.</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An additional 22% said only-children have a lonely childhood (p. 43).</a:t>
            </a:r>
            <a:endParaRPr lang="en-US" sz="2400" dirty="0"/>
          </a:p>
        </p:txBody>
      </p:sp>
      <p:sp>
        <p:nvSpPr>
          <p:cNvPr id="4" name="Content Placeholder 3">
            <a:extLst>
              <a:ext uri="{FF2B5EF4-FFF2-40B4-BE49-F238E27FC236}">
                <a16:creationId xmlns:a16="http://schemas.microsoft.com/office/drawing/2014/main" id="{C6B50A75-F255-95AF-BC37-EEF0F6CBC887}"/>
              </a:ext>
            </a:extLst>
          </p:cNvPr>
          <p:cNvSpPr>
            <a:spLocks noGrp="1"/>
          </p:cNvSpPr>
          <p:nvPr>
            <p:ph sz="half" idx="2"/>
          </p:nvPr>
        </p:nvSpPr>
        <p:spPr>
          <a:xfrm>
            <a:off x="6172202" y="804347"/>
            <a:ext cx="5465616" cy="5620204"/>
          </a:xfrm>
        </p:spPr>
        <p:txBody>
          <a:bodyPr>
            <a:noAutofit/>
          </a:bodyPr>
          <a:lstStyle/>
          <a:p>
            <a:pPr algn="r" rtl="1"/>
            <a:r>
              <a:rPr lang="fa-IR" sz="3600" dirty="0">
                <a:cs typeface="B Nazanin" panose="00000400000000000000" pitchFamily="2" charset="-78"/>
              </a:rPr>
              <a:t>در مطالعات آمریکا اکثرا اذعان دارند که تک فرزندی چیز خوبی نیست.</a:t>
            </a:r>
          </a:p>
          <a:p>
            <a:pPr algn="r" rtl="1"/>
            <a:r>
              <a:rPr lang="fa-IR" sz="3600" dirty="0">
                <a:cs typeface="B Nazanin" panose="00000400000000000000" pitchFamily="2" charset="-78"/>
              </a:rPr>
              <a:t>در مطالعات جدیدتر </a:t>
            </a:r>
            <a:r>
              <a:rPr lang="fa-IR" sz="3600" dirty="0">
                <a:solidFill>
                  <a:srgbClr val="FF0000"/>
                </a:solidFill>
                <a:cs typeface="B Nazanin" panose="00000400000000000000" pitchFamily="2" charset="-78"/>
              </a:rPr>
              <a:t>60 درصد</a:t>
            </a:r>
            <a:r>
              <a:rPr lang="fa-IR" sz="3600" dirty="0">
                <a:cs typeface="B Nazanin" panose="00000400000000000000" pitchFamily="2" charset="-78"/>
              </a:rPr>
              <a:t>،  گفته اند:</a:t>
            </a:r>
          </a:p>
          <a:p>
            <a:pPr algn="r" rtl="1"/>
            <a:r>
              <a:rPr lang="fa-IR" sz="3600" dirty="0">
                <a:cs typeface="B Nazanin" panose="00000400000000000000" pitchFamily="2" charset="-78"/>
              </a:rPr>
              <a:t>خودخواه</a:t>
            </a:r>
          </a:p>
          <a:p>
            <a:pPr algn="r" rtl="1"/>
            <a:r>
              <a:rPr lang="fa-IR" sz="3600" dirty="0">
                <a:cs typeface="B Nazanin" panose="00000400000000000000" pitchFamily="2" charset="-78"/>
              </a:rPr>
              <a:t>تحکم کننده</a:t>
            </a:r>
          </a:p>
          <a:p>
            <a:pPr algn="r" rtl="1"/>
            <a:r>
              <a:rPr lang="fa-IR" sz="3600" dirty="0">
                <a:cs typeface="B Nazanin" panose="00000400000000000000" pitchFamily="2" charset="-78"/>
              </a:rPr>
              <a:t>زود خشم و دعوایی</a:t>
            </a:r>
          </a:p>
          <a:p>
            <a:pPr algn="r" rtl="1"/>
            <a:r>
              <a:rPr lang="fa-IR" sz="3600" dirty="0">
                <a:cs typeface="B Nazanin" panose="00000400000000000000" pitchFamily="2" charset="-78"/>
              </a:rPr>
              <a:t>لوس</a:t>
            </a:r>
          </a:p>
          <a:p>
            <a:pPr algn="r" rtl="1"/>
            <a:r>
              <a:rPr lang="fa-IR" sz="3600" dirty="0">
                <a:cs typeface="B Nazanin" panose="00000400000000000000" pitchFamily="2" charset="-78"/>
              </a:rPr>
              <a:t>بیش حفاظت شده</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1009550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671EB8-C732-2934-F718-F9915F499B8D}"/>
              </a:ext>
            </a:extLst>
          </p:cNvPr>
          <p:cNvSpPr>
            <a:spLocks noGrp="1"/>
          </p:cNvSpPr>
          <p:nvPr>
            <p:ph sz="half" idx="1"/>
          </p:nvPr>
        </p:nvSpPr>
        <p:spPr>
          <a:xfrm>
            <a:off x="653143" y="981307"/>
            <a:ext cx="5366657" cy="5195656"/>
          </a:xfrm>
        </p:spPr>
        <p:txBody>
          <a:bodyPr>
            <a:noAutofit/>
          </a:bodyPr>
          <a:lstStyle/>
          <a:p>
            <a:pPr algn="l"/>
            <a:r>
              <a:rPr lang="en-US" sz="2400" b="0" i="0" u="none" strike="noStrike" baseline="0" dirty="0">
                <a:latin typeface="Times New Roman" panose="02020603050405020304" pitchFamily="18" charset="0"/>
              </a:rPr>
              <a:t>In an online study conducted in Germany, </a:t>
            </a:r>
            <a:r>
              <a:rPr lang="en-US" sz="2400" b="0" i="0" u="none" strike="noStrike" baseline="0" dirty="0" err="1">
                <a:latin typeface="Times New Roman" panose="02020603050405020304" pitchFamily="18" charset="0"/>
              </a:rPr>
              <a:t>Dufner</a:t>
            </a:r>
            <a:r>
              <a:rPr lang="en-US" sz="2400" b="0" i="0" u="none" strike="noStrike" baseline="0" dirty="0">
                <a:latin typeface="Times New Roman" panose="02020603050405020304" pitchFamily="18" charset="0"/>
              </a:rPr>
              <a:t> et al. (2020) found that, on</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average, people ascribe higher narcissistic admiration and narcissistic rivalry to </a:t>
            </a:r>
            <a:r>
              <a:rPr lang="en-US" sz="2400" b="0" i="0" u="none" strike="noStrike" baseline="0" dirty="0" err="1">
                <a:latin typeface="Times New Roman" panose="02020603050405020304" pitchFamily="18" charset="0"/>
              </a:rPr>
              <a:t>onlychildren</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than to people with siblings. The authors also discuss how this specific stereotype</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has repeatedly been made both by researchers and in media reports. Similarly, for Estonia,</a:t>
            </a:r>
            <a:r>
              <a:rPr lang="fa-IR" sz="2400" b="0" i="0" u="none" strike="noStrike" baseline="0" dirty="0">
                <a:latin typeface="Times New Roman" panose="02020603050405020304" pitchFamily="18" charset="0"/>
              </a:rPr>
              <a:t> </a:t>
            </a:r>
            <a:r>
              <a:rPr lang="en-US" sz="2400" b="0" i="0" u="none" strike="noStrike" baseline="0" dirty="0" err="1">
                <a:latin typeface="Times New Roman" panose="02020603050405020304" pitchFamily="18" charset="0"/>
              </a:rPr>
              <a:t>Mõttus</a:t>
            </a:r>
            <a:r>
              <a:rPr lang="en-US" sz="2400" b="0" i="0" u="none" strike="noStrike" baseline="0" dirty="0">
                <a:latin typeface="Times New Roman" panose="02020603050405020304" pitchFamily="18" charset="0"/>
              </a:rPr>
              <a:t> et al. (2008) show that only-children were rated as emotionally unstable, cold,</a:t>
            </a:r>
            <a:r>
              <a:rPr lang="fa-IR" sz="2400" b="0" i="0" u="none" strike="noStrike" baseline="0" dirty="0">
                <a:latin typeface="Times New Roman" panose="02020603050405020304" pitchFamily="18" charset="0"/>
              </a:rPr>
              <a:t> </a:t>
            </a:r>
            <a:r>
              <a:rPr lang="en-US" sz="2400" b="0" i="0" u="none" strike="noStrike" baseline="0" dirty="0">
                <a:latin typeface="Times New Roman" panose="02020603050405020304" pitchFamily="18" charset="0"/>
              </a:rPr>
              <a:t>hostile, uncaring, obstinate, and arrogant.</a:t>
            </a:r>
            <a:endParaRPr lang="en-US" sz="2400" dirty="0"/>
          </a:p>
        </p:txBody>
      </p:sp>
      <p:sp>
        <p:nvSpPr>
          <p:cNvPr id="4" name="Content Placeholder 3">
            <a:extLst>
              <a:ext uri="{FF2B5EF4-FFF2-40B4-BE49-F238E27FC236}">
                <a16:creationId xmlns:a16="http://schemas.microsoft.com/office/drawing/2014/main" id="{EB0E6724-21FC-B742-5F17-0DF985FE8341}"/>
              </a:ext>
            </a:extLst>
          </p:cNvPr>
          <p:cNvSpPr>
            <a:spLocks noGrp="1"/>
          </p:cNvSpPr>
          <p:nvPr>
            <p:ph sz="half" idx="2"/>
          </p:nvPr>
        </p:nvSpPr>
        <p:spPr>
          <a:xfrm>
            <a:off x="5688281" y="641268"/>
            <a:ext cx="5973287" cy="5937662"/>
          </a:xfrm>
        </p:spPr>
        <p:txBody>
          <a:bodyPr>
            <a:noAutofit/>
          </a:bodyPr>
          <a:lstStyle/>
          <a:p>
            <a:pPr algn="r" rtl="1"/>
            <a:r>
              <a:rPr lang="fa-IR" sz="3200" dirty="0">
                <a:cs typeface="B Nazanin" panose="00000400000000000000" pitchFamily="2" charset="-78"/>
              </a:rPr>
              <a:t>تحقیق </a:t>
            </a:r>
            <a:r>
              <a:rPr lang="fa-IR" sz="3200" dirty="0">
                <a:solidFill>
                  <a:srgbClr val="FF0000"/>
                </a:solidFill>
                <a:cs typeface="B Nazanin" panose="00000400000000000000" pitchFamily="2" charset="-78"/>
              </a:rPr>
              <a:t>2020 آلمان </a:t>
            </a:r>
            <a:r>
              <a:rPr lang="fa-IR" sz="3200" dirty="0">
                <a:cs typeface="B Nazanin" panose="00000400000000000000" pitchFamily="2" charset="-78"/>
              </a:rPr>
              <a:t>تک فرزندها را </a:t>
            </a:r>
            <a:r>
              <a:rPr lang="fa-IR" sz="3200" dirty="0">
                <a:solidFill>
                  <a:srgbClr val="FF0000"/>
                </a:solidFill>
                <a:cs typeface="B Nazanin" panose="00000400000000000000" pitchFamily="2" charset="-78"/>
              </a:rPr>
              <a:t>خودشیفته و ازخودراضی </a:t>
            </a:r>
            <a:r>
              <a:rPr lang="fa-IR" sz="3200" dirty="0">
                <a:cs typeface="B Nazanin" panose="00000400000000000000" pitchFamily="2" charset="-78"/>
              </a:rPr>
              <a:t>دیده است. اینرا باور رایج مردم نیز تایید میکند.</a:t>
            </a:r>
          </a:p>
          <a:p>
            <a:pPr algn="r" rtl="1"/>
            <a:r>
              <a:rPr lang="fa-IR" sz="3200" dirty="0">
                <a:solidFill>
                  <a:srgbClr val="FF0000"/>
                </a:solidFill>
                <a:cs typeface="B Nazanin" panose="00000400000000000000" pitchFamily="2" charset="-78"/>
              </a:rPr>
              <a:t>در استونی </a:t>
            </a:r>
            <a:r>
              <a:rPr lang="fa-IR" sz="3200" dirty="0">
                <a:cs typeface="B Nazanin" panose="00000400000000000000" pitchFamily="2" charset="-78"/>
              </a:rPr>
              <a:t>نیز تحقیقات تک فرزندها را اینگونه یافته است: </a:t>
            </a:r>
          </a:p>
          <a:p>
            <a:pPr algn="r" rtl="1"/>
            <a:r>
              <a:rPr lang="fa-IR" sz="3200" dirty="0">
                <a:cs typeface="B Nazanin" panose="00000400000000000000" pitchFamily="2" charset="-78"/>
              </a:rPr>
              <a:t>نوسان عاطفی</a:t>
            </a:r>
          </a:p>
          <a:p>
            <a:pPr algn="r" rtl="1"/>
            <a:r>
              <a:rPr lang="fa-IR" sz="3200" dirty="0">
                <a:cs typeface="B Nazanin" panose="00000400000000000000" pitchFamily="2" charset="-78"/>
              </a:rPr>
              <a:t>سرد</a:t>
            </a:r>
          </a:p>
          <a:p>
            <a:pPr algn="r" rtl="1"/>
            <a:r>
              <a:rPr lang="fa-IR" sz="3200" dirty="0">
                <a:cs typeface="B Nazanin" panose="00000400000000000000" pitchFamily="2" charset="-78"/>
              </a:rPr>
              <a:t>کینه توز و اهل انتقام</a:t>
            </a:r>
            <a:endParaRPr lang="en-US" sz="3200" dirty="0">
              <a:cs typeface="B Nazanin" panose="00000400000000000000" pitchFamily="2" charset="-78"/>
            </a:endParaRPr>
          </a:p>
          <a:p>
            <a:pPr algn="r" rtl="1"/>
            <a:r>
              <a:rPr lang="fa-IR" sz="3200" dirty="0">
                <a:cs typeface="B Nazanin" panose="00000400000000000000" pitchFamily="2" charset="-78"/>
              </a:rPr>
              <a:t>بی احساس و بی توجه</a:t>
            </a:r>
          </a:p>
          <a:p>
            <a:pPr algn="r" rtl="1"/>
            <a:r>
              <a:rPr lang="fa-IR" sz="3200" dirty="0" smtClean="0">
                <a:cs typeface="B Nazanin" panose="00000400000000000000" pitchFamily="2" charset="-78"/>
              </a:rPr>
              <a:t>خو</a:t>
            </a:r>
            <a:r>
              <a:rPr lang="fa-IR" sz="3200" dirty="0">
                <a:cs typeface="B Nazanin" panose="00000400000000000000" pitchFamily="2" charset="-78"/>
              </a:rPr>
              <a:t>د</a:t>
            </a:r>
            <a:r>
              <a:rPr lang="fa-IR" sz="3200" dirty="0" smtClean="0">
                <a:cs typeface="B Nazanin" panose="00000400000000000000" pitchFamily="2" charset="-78"/>
              </a:rPr>
              <a:t>رای </a:t>
            </a:r>
            <a:r>
              <a:rPr lang="fa-IR" sz="3200" dirty="0">
                <a:cs typeface="B Nazanin" panose="00000400000000000000" pitchFamily="2" charset="-78"/>
              </a:rPr>
              <a:t>و لجباز</a:t>
            </a:r>
          </a:p>
          <a:p>
            <a:pPr algn="r" rtl="1"/>
            <a:r>
              <a:rPr lang="fa-IR" sz="3200" dirty="0">
                <a:cs typeface="B Nazanin" panose="00000400000000000000" pitchFamily="2" charset="-78"/>
              </a:rPr>
              <a:t>خود بزرگ بین</a:t>
            </a:r>
          </a:p>
          <a:p>
            <a:pPr algn="r" rtl="1"/>
            <a:endParaRPr lang="fa-IR" sz="3200" dirty="0">
              <a:cs typeface="B Nazanin" panose="00000400000000000000" pitchFamily="2" charset="-78"/>
            </a:endParaRPr>
          </a:p>
          <a:p>
            <a:pPr algn="r" rtl="1"/>
            <a:endParaRPr lang="fa-IR" sz="3200" dirty="0">
              <a:cs typeface="B Nazanin" panose="00000400000000000000" pitchFamily="2" charset="-78"/>
            </a:endParaRPr>
          </a:p>
          <a:p>
            <a:pPr algn="r" rtl="1"/>
            <a:endParaRPr lang="en-US" sz="3200" dirty="0">
              <a:cs typeface="B Nazanin" panose="00000400000000000000" pitchFamily="2" charset="-78"/>
            </a:endParaRPr>
          </a:p>
        </p:txBody>
      </p:sp>
    </p:spTree>
    <p:extLst>
      <p:ext uri="{BB962C8B-B14F-4D97-AF65-F5344CB8AC3E}">
        <p14:creationId xmlns:p14="http://schemas.microsoft.com/office/powerpoint/2010/main" val="1243889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133181-209C-54C9-7873-E8322F8BCBB5}"/>
              </a:ext>
            </a:extLst>
          </p:cNvPr>
          <p:cNvSpPr>
            <a:spLocks noGrp="1"/>
          </p:cNvSpPr>
          <p:nvPr>
            <p:ph sz="half" idx="1"/>
          </p:nvPr>
        </p:nvSpPr>
        <p:spPr/>
        <p:txBody>
          <a:bodyPr>
            <a:normAutofit/>
          </a:bodyPr>
          <a:lstStyle/>
          <a:p>
            <a:pPr algn="l"/>
            <a:r>
              <a:rPr lang="en-US" b="0" i="0" u="none" strike="noStrike" baseline="0" dirty="0">
                <a:latin typeface="Times New Roman" panose="02020603050405020304" pitchFamily="18" charset="0"/>
              </a:rPr>
              <a:t>One of the reasons why parents cite wanting to have a second child is due to the</a:t>
            </a:r>
            <a:r>
              <a:rPr lang="fa-IR" b="0" i="0" u="none" strike="noStrike" baseline="0" dirty="0">
                <a:latin typeface="Times New Roman" panose="02020603050405020304" pitchFamily="18" charset="0"/>
              </a:rPr>
              <a:t> </a:t>
            </a:r>
            <a:r>
              <a:rPr lang="en-US" b="0" i="0" u="none" strike="noStrike" baseline="0" dirty="0">
                <a:latin typeface="Times New Roman" panose="02020603050405020304" pitchFamily="18" charset="0"/>
              </a:rPr>
              <a:t>negative stereotypes attributed to only-children still prevalent in most societies. </a:t>
            </a:r>
            <a:endParaRPr lang="fa-IR" b="0" i="0" u="none" strike="noStrike" baseline="0" dirty="0">
              <a:latin typeface="Times New Roman" panose="02020603050405020304" pitchFamily="18" charset="0"/>
            </a:endParaRPr>
          </a:p>
          <a:p>
            <a:pPr algn="l"/>
            <a:r>
              <a:rPr lang="en-US" b="0" i="0" u="none" strike="noStrike" baseline="0" dirty="0" err="1">
                <a:latin typeface="Times New Roman" panose="02020603050405020304" pitchFamily="18" charset="0"/>
              </a:rPr>
              <a:t>Onlychildren</a:t>
            </a:r>
            <a:r>
              <a:rPr lang="fa-IR" b="0" i="0" u="none" strike="noStrike" baseline="0" dirty="0">
                <a:latin typeface="Times New Roman" panose="02020603050405020304" pitchFamily="18" charset="0"/>
              </a:rPr>
              <a:t> </a:t>
            </a:r>
            <a:r>
              <a:rPr lang="en-US" b="0" i="0" u="none" strike="noStrike" baseline="0" dirty="0">
                <a:latin typeface="Times New Roman" panose="02020603050405020304" pitchFamily="18" charset="0"/>
              </a:rPr>
              <a:t>are often regarded as </a:t>
            </a:r>
            <a:r>
              <a:rPr lang="en-US" b="0" i="0" u="none" strike="noStrike" baseline="0" dirty="0">
                <a:solidFill>
                  <a:srgbClr val="C00000"/>
                </a:solidFill>
                <a:latin typeface="Times New Roman" panose="02020603050405020304" pitchFamily="18" charset="0"/>
              </a:rPr>
              <a:t>problematic</a:t>
            </a:r>
            <a:r>
              <a:rPr lang="en-US" b="0" i="0" u="none" strike="noStrike" baseline="0" dirty="0">
                <a:latin typeface="Times New Roman" panose="02020603050405020304" pitchFamily="18" charset="0"/>
              </a:rPr>
              <a:t>, </a:t>
            </a:r>
            <a:r>
              <a:rPr lang="en-US" b="0" i="0" u="none" strike="noStrike" baseline="0" dirty="0">
                <a:solidFill>
                  <a:srgbClr val="C00000"/>
                </a:solidFill>
                <a:latin typeface="Times New Roman" panose="02020603050405020304" pitchFamily="18" charset="0"/>
              </a:rPr>
              <a:t>antisocial</a:t>
            </a:r>
            <a:r>
              <a:rPr lang="en-US" b="0" i="0" u="none" strike="noStrike" baseline="0" dirty="0">
                <a:latin typeface="Times New Roman" panose="02020603050405020304" pitchFamily="18" charset="0"/>
              </a:rPr>
              <a:t> or </a:t>
            </a:r>
            <a:r>
              <a:rPr lang="en-US" b="0" i="0" u="none" strike="noStrike" baseline="0" dirty="0">
                <a:solidFill>
                  <a:srgbClr val="C00000"/>
                </a:solidFill>
                <a:latin typeface="Times New Roman" panose="02020603050405020304" pitchFamily="18" charset="0"/>
              </a:rPr>
              <a:t>overall maladjusted </a:t>
            </a:r>
            <a:r>
              <a:rPr lang="en-US" b="0" i="0" u="none" strike="noStrike" baseline="0" dirty="0">
                <a:latin typeface="Times New Roman" panose="02020603050405020304" pitchFamily="18" charset="0"/>
              </a:rPr>
              <a:t>(Falbo, 2020</a:t>
            </a:r>
            <a:r>
              <a:rPr lang="fa-IR" b="0" i="0" u="none" strike="noStrike" baseline="0" dirty="0">
                <a:latin typeface="Times New Roman" panose="02020603050405020304" pitchFamily="18" charset="0"/>
              </a:rPr>
              <a:t>(</a:t>
            </a:r>
            <a:endParaRPr lang="en-US" dirty="0"/>
          </a:p>
        </p:txBody>
      </p:sp>
      <p:sp>
        <p:nvSpPr>
          <p:cNvPr id="4" name="Content Placeholder 3">
            <a:extLst>
              <a:ext uri="{FF2B5EF4-FFF2-40B4-BE49-F238E27FC236}">
                <a16:creationId xmlns:a16="http://schemas.microsoft.com/office/drawing/2014/main" id="{345929DC-8988-3D3E-7B1C-07906F9D8832}"/>
              </a:ext>
            </a:extLst>
          </p:cNvPr>
          <p:cNvSpPr>
            <a:spLocks noGrp="1"/>
          </p:cNvSpPr>
          <p:nvPr>
            <p:ph sz="half" idx="2"/>
          </p:nvPr>
        </p:nvSpPr>
        <p:spPr>
          <a:xfrm>
            <a:off x="5854535" y="712519"/>
            <a:ext cx="5499265" cy="5464444"/>
          </a:xfrm>
        </p:spPr>
        <p:txBody>
          <a:bodyPr>
            <a:noAutofit/>
          </a:bodyPr>
          <a:lstStyle/>
          <a:p>
            <a:pPr algn="r" rtl="1"/>
            <a:r>
              <a:rPr lang="fa-IR" sz="3600" b="1" dirty="0">
                <a:solidFill>
                  <a:srgbClr val="C00000"/>
                </a:solidFill>
                <a:cs typeface="B Nazanin" panose="00000400000000000000" pitchFamily="2" charset="-78"/>
              </a:rPr>
              <a:t>تحقیقات 2020 نشان داده </a:t>
            </a:r>
            <a:r>
              <a:rPr lang="fa-IR" sz="3600" dirty="0">
                <a:solidFill>
                  <a:srgbClr val="C00000"/>
                </a:solidFill>
                <a:cs typeface="B Nazanin" panose="00000400000000000000" pitchFamily="2" charset="-78"/>
              </a:rPr>
              <a:t>یکی از علتهایی که </a:t>
            </a:r>
            <a:r>
              <a:rPr lang="fa-IR" sz="3600" b="1" dirty="0">
                <a:solidFill>
                  <a:srgbClr val="C00000"/>
                </a:solidFill>
                <a:cs typeface="B Nazanin" panose="00000400000000000000" pitchFamily="2" charset="-78"/>
              </a:rPr>
              <a:t>مردم به فکر بچه دوم </a:t>
            </a:r>
            <a:r>
              <a:rPr lang="fa-IR" sz="3600" dirty="0">
                <a:solidFill>
                  <a:srgbClr val="C00000"/>
                </a:solidFill>
                <a:cs typeface="B Nazanin" panose="00000400000000000000" pitchFamily="2" charset="-78"/>
              </a:rPr>
              <a:t>هستند همین باورهای ذهنی حاکم بر اکثریت است.</a:t>
            </a:r>
          </a:p>
          <a:p>
            <a:pPr algn="r" rtl="1"/>
            <a:r>
              <a:rPr lang="fa-IR" sz="3600" dirty="0">
                <a:cs typeface="B Nazanin" panose="00000400000000000000" pitchFamily="2" charset="-78"/>
              </a:rPr>
              <a:t>تک فرزندها از دید اکثر مردم:</a:t>
            </a:r>
          </a:p>
          <a:p>
            <a:pPr algn="r" rtl="1"/>
            <a:r>
              <a:rPr lang="fa-IR" sz="3600" dirty="0">
                <a:cs typeface="B Nazanin" panose="00000400000000000000" pitchFamily="2" charset="-78"/>
              </a:rPr>
              <a:t>یه جوری هستند</a:t>
            </a:r>
          </a:p>
          <a:p>
            <a:pPr algn="r" rtl="1"/>
            <a:r>
              <a:rPr lang="fa-IR" sz="3600" dirty="0">
                <a:cs typeface="B Nazanin" panose="00000400000000000000" pitchFamily="2" charset="-78"/>
              </a:rPr>
              <a:t>اجتماعی نیستند</a:t>
            </a:r>
          </a:p>
          <a:p>
            <a:pPr algn="r" rtl="1"/>
            <a:r>
              <a:rPr lang="fa-IR" sz="3600" dirty="0">
                <a:cs typeface="B Nazanin" panose="00000400000000000000" pitchFamily="2" charset="-78"/>
              </a:rPr>
              <a:t>و با کسی نمی جوشند.</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4258113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FF828C-9E8C-D2E0-EF11-E4901E2FA4EF}"/>
              </a:ext>
            </a:extLst>
          </p:cNvPr>
          <p:cNvSpPr>
            <a:spLocks noGrp="1"/>
          </p:cNvSpPr>
          <p:nvPr>
            <p:ph sz="half" idx="1"/>
          </p:nvPr>
        </p:nvSpPr>
        <p:spPr/>
        <p:txBody>
          <a:bodyPr/>
          <a:lstStyle/>
          <a:p>
            <a:pPr algn="l"/>
            <a:r>
              <a:rPr lang="en-US" sz="2800" b="0" i="0" u="none" strike="noStrike" baseline="0" dirty="0">
                <a:latin typeface="Times New Roman" panose="02020603050405020304" pitchFamily="18" charset="0"/>
              </a:rPr>
              <a:t>These stereotypes about only-children can have a real impact on observed fertility</a:t>
            </a:r>
            <a:r>
              <a:rPr lang="fa-IR" sz="2800" b="0" i="0" u="none" strike="noStrike" baseline="0" dirty="0">
                <a:latin typeface="Times New Roman" panose="02020603050405020304" pitchFamily="18" charset="0"/>
              </a:rPr>
              <a:t> </a:t>
            </a:r>
            <a:r>
              <a:rPr lang="en-US" sz="2800" b="0" i="0" u="none" strike="noStrike" baseline="0" dirty="0">
                <a:latin typeface="Times New Roman" panose="02020603050405020304" pitchFamily="18" charset="0"/>
              </a:rPr>
              <a:t>rates and family sizes, as couples decide to have a second child, or no child at all, to avoid</a:t>
            </a:r>
            <a:r>
              <a:rPr lang="fa-IR" sz="2800" b="0" i="0" u="none" strike="noStrike" baseline="0" dirty="0">
                <a:latin typeface="Times New Roman" panose="02020603050405020304" pitchFamily="18" charset="0"/>
              </a:rPr>
              <a:t> </a:t>
            </a:r>
            <a:r>
              <a:rPr lang="en-US" sz="2800" b="0" i="0" u="none" strike="noStrike" baseline="0" dirty="0">
                <a:latin typeface="TimesNewRomanPSMT"/>
              </a:rPr>
              <a:t>having a “problematic” only</a:t>
            </a:r>
            <a:r>
              <a:rPr lang="en-US" sz="2800" b="0" i="0" u="none" strike="noStrike" baseline="0" dirty="0">
                <a:latin typeface="Times New Roman" panose="02020603050405020304" pitchFamily="18" charset="0"/>
              </a:rPr>
              <a:t>-child.</a:t>
            </a:r>
            <a:endParaRPr lang="en-US" dirty="0"/>
          </a:p>
        </p:txBody>
      </p:sp>
      <p:sp>
        <p:nvSpPr>
          <p:cNvPr id="4" name="Content Placeholder 3">
            <a:extLst>
              <a:ext uri="{FF2B5EF4-FFF2-40B4-BE49-F238E27FC236}">
                <a16:creationId xmlns:a16="http://schemas.microsoft.com/office/drawing/2014/main" id="{7D74270D-A706-6409-920B-BB7203ABB19B}"/>
              </a:ext>
            </a:extLst>
          </p:cNvPr>
          <p:cNvSpPr>
            <a:spLocks noGrp="1"/>
          </p:cNvSpPr>
          <p:nvPr>
            <p:ph sz="half" idx="2"/>
          </p:nvPr>
        </p:nvSpPr>
        <p:spPr/>
        <p:txBody>
          <a:bodyPr>
            <a:normAutofit/>
          </a:bodyPr>
          <a:lstStyle/>
          <a:p>
            <a:pPr algn="r" rtl="1"/>
            <a:r>
              <a:rPr lang="fa-IR" sz="3600" dirty="0">
                <a:cs typeface="B Nazanin" panose="00000400000000000000" pitchFamily="2" charset="-78"/>
              </a:rPr>
              <a:t>البته باید در ذهن داشت که اگر فشار روانی منفی زیاد باشد، برخی که رغبت چندانی به فرزند ندارند، ممکن است کلاً قید همان تک فرزند را هم بزنند.</a:t>
            </a:r>
            <a:endParaRPr lang="en-US" sz="3600" dirty="0">
              <a:cs typeface="B Nazanin" panose="00000400000000000000" pitchFamily="2" charset="-78"/>
            </a:endParaRPr>
          </a:p>
        </p:txBody>
      </p:sp>
    </p:spTree>
    <p:extLst>
      <p:ext uri="{BB962C8B-B14F-4D97-AF65-F5344CB8AC3E}">
        <p14:creationId xmlns:p14="http://schemas.microsoft.com/office/powerpoint/2010/main" val="9646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98F9-BA05-8580-5648-4F6D51A679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C13A99-F0E2-4233-C646-67D41013CAAE}"/>
              </a:ext>
            </a:extLst>
          </p:cNvPr>
          <p:cNvSpPr>
            <a:spLocks noGrp="1"/>
          </p:cNvSpPr>
          <p:nvPr>
            <p:ph type="title"/>
          </p:nvPr>
        </p:nvSpPr>
        <p:spPr/>
        <p:txBody>
          <a:bodyPr/>
          <a:lstStyle/>
          <a:p>
            <a:pPr algn="r" rtl="1"/>
            <a:r>
              <a:rPr lang="fa-IR" dirty="0">
                <a:cs typeface="B Titr" panose="00000700000000000000" pitchFamily="2" charset="-78"/>
              </a:rPr>
              <a:t>نتیجه گیری و خلاصه بخش اول</a:t>
            </a:r>
            <a:endParaRPr lang="en-US" dirty="0">
              <a:cs typeface="B Titr" panose="00000700000000000000" pitchFamily="2" charset="-78"/>
            </a:endParaRPr>
          </a:p>
        </p:txBody>
      </p:sp>
      <p:sp>
        <p:nvSpPr>
          <p:cNvPr id="5" name="Content Placeholder 4">
            <a:extLst>
              <a:ext uri="{FF2B5EF4-FFF2-40B4-BE49-F238E27FC236}">
                <a16:creationId xmlns:a16="http://schemas.microsoft.com/office/drawing/2014/main" id="{7C20B6FE-8A3C-EB80-FD15-83DB1A16BF49}"/>
              </a:ext>
            </a:extLst>
          </p:cNvPr>
          <p:cNvSpPr>
            <a:spLocks noGrp="1"/>
          </p:cNvSpPr>
          <p:nvPr>
            <p:ph idx="1"/>
          </p:nvPr>
        </p:nvSpPr>
        <p:spPr/>
        <p:txBody>
          <a:bodyPr>
            <a:normAutofit/>
          </a:bodyPr>
          <a:lstStyle/>
          <a:p>
            <a:pPr algn="r" rtl="1"/>
            <a:r>
              <a:rPr lang="fa-IR" sz="3600" dirty="0">
                <a:cs typeface="B Nazanin" panose="00000400000000000000" pitchFamily="2" charset="-78"/>
              </a:rPr>
              <a:t>با توجه به گذار جامعه به سمت مدرنیته و فردگرایی از یک سوی، و درس آموخته کشورهای غربی و شرقی مدرن، </a:t>
            </a:r>
            <a:r>
              <a:rPr lang="fa-IR" sz="3600" dirty="0">
                <a:solidFill>
                  <a:srgbClr val="FF0000"/>
                </a:solidFill>
                <a:cs typeface="B Nazanin" panose="00000400000000000000" pitchFamily="2" charset="-78"/>
              </a:rPr>
              <a:t>آگاه‌سازی جامعه </a:t>
            </a:r>
            <a:r>
              <a:rPr lang="fa-IR" sz="3600" dirty="0">
                <a:cs typeface="B Nazanin" panose="00000400000000000000" pitchFamily="2" charset="-78"/>
              </a:rPr>
              <a:t>پیرامون آسیب های تک‌فرزندی یک </a:t>
            </a:r>
            <a:r>
              <a:rPr lang="fa-IR" sz="3600" dirty="0">
                <a:solidFill>
                  <a:srgbClr val="FF0000"/>
                </a:solidFill>
                <a:cs typeface="B Nazanin" panose="00000400000000000000" pitchFamily="2" charset="-78"/>
              </a:rPr>
              <a:t>ضرورت و فوریت </a:t>
            </a:r>
            <a:r>
              <a:rPr lang="fa-IR" sz="3600" dirty="0">
                <a:cs typeface="B Nazanin" panose="00000400000000000000" pitchFamily="2" charset="-78"/>
              </a:rPr>
              <a:t>است.</a:t>
            </a:r>
          </a:p>
          <a:p>
            <a:pPr algn="r" rtl="1"/>
            <a:r>
              <a:rPr lang="fa-IR" sz="3600" dirty="0">
                <a:cs typeface="B Nazanin" panose="00000400000000000000" pitchFamily="2" charset="-78"/>
              </a:rPr>
              <a:t>تا دیر نشده با فرهنگ </a:t>
            </a:r>
            <a:r>
              <a:rPr lang="fa-IR" sz="3600" dirty="0">
                <a:solidFill>
                  <a:srgbClr val="FF0000"/>
                </a:solidFill>
                <a:cs typeface="B Nazanin" panose="00000400000000000000" pitchFamily="2" charset="-78"/>
              </a:rPr>
              <a:t>سازی اجازه ندهیم تک فرزندی نورم </a:t>
            </a:r>
            <a:r>
              <a:rPr lang="fa-IR" sz="3600" dirty="0">
                <a:cs typeface="B Nazanin" panose="00000400000000000000" pitchFamily="2" charset="-78"/>
              </a:rPr>
              <a:t>شود.</a:t>
            </a:r>
          </a:p>
          <a:p>
            <a:pPr algn="r" rtl="1"/>
            <a:r>
              <a:rPr lang="fa-IR" sz="3600" dirty="0">
                <a:cs typeface="B Nazanin" panose="00000400000000000000" pitchFamily="2" charset="-78"/>
              </a:rPr>
              <a:t>به ویژه این فوریت در </a:t>
            </a:r>
            <a:r>
              <a:rPr lang="fa-IR" sz="3600" dirty="0">
                <a:solidFill>
                  <a:srgbClr val="FF0000"/>
                </a:solidFill>
                <a:cs typeface="B Nazanin" panose="00000400000000000000" pitchFamily="2" charset="-78"/>
              </a:rPr>
              <a:t>کلانشهرها</a:t>
            </a:r>
            <a:r>
              <a:rPr lang="fa-IR" sz="3600" dirty="0">
                <a:cs typeface="B Nazanin" panose="00000400000000000000" pitchFamily="2" charset="-78"/>
              </a:rPr>
              <a:t> موضوعیت بیشتری دارد.</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381793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7D6C2-DE8E-410A-B4BD-10220A00EA82}"/>
              </a:ext>
            </a:extLst>
          </p:cNvPr>
          <p:cNvSpPr>
            <a:spLocks noGrp="1"/>
          </p:cNvSpPr>
          <p:nvPr>
            <p:ph type="title"/>
          </p:nvPr>
        </p:nvSpPr>
        <p:spPr/>
        <p:txBody>
          <a:bodyPr/>
          <a:lstStyle/>
          <a:p>
            <a:pPr algn="r" rtl="1"/>
            <a:r>
              <a:rPr lang="fa-IR" dirty="0">
                <a:solidFill>
                  <a:srgbClr val="00B0F0"/>
                </a:solidFill>
                <a:cs typeface="B Titr" panose="00000700000000000000" pitchFamily="2" charset="-78"/>
              </a:rPr>
              <a:t>چه باید کرد؟</a:t>
            </a:r>
            <a:endParaRPr lang="en-US"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F749BA3D-12DE-46ED-A2E9-483439EA6872}"/>
              </a:ext>
            </a:extLst>
          </p:cNvPr>
          <p:cNvSpPr>
            <a:spLocks noGrp="1"/>
          </p:cNvSpPr>
          <p:nvPr>
            <p:ph idx="1"/>
          </p:nvPr>
        </p:nvSpPr>
        <p:spPr/>
        <p:txBody>
          <a:bodyPr>
            <a:normAutofit/>
          </a:bodyPr>
          <a:lstStyle/>
          <a:p>
            <a:pPr algn="r" rtl="1"/>
            <a:r>
              <a:rPr lang="fa-IR" sz="4000" b="1" i="0" u="none" strike="noStrike" baseline="0" dirty="0">
                <a:solidFill>
                  <a:srgbClr val="C00000"/>
                </a:solidFill>
                <a:latin typeface="BMitra"/>
                <a:cs typeface="B Mitra" panose="00000400000000000000" pitchFamily="2" charset="-78"/>
              </a:rPr>
              <a:t>فکر را در کشور بگسترانید</a:t>
            </a:r>
            <a:r>
              <a:rPr lang="fa-IR" sz="4000" b="1" i="0" u="none" strike="noStrike" baseline="0" dirty="0">
                <a:latin typeface="BMitra"/>
                <a:cs typeface="B Mitra" panose="00000400000000000000" pitchFamily="2" charset="-78"/>
              </a:rPr>
              <a:t>؛ آن وقت فکری هم که گسترش پیدا می کند، </a:t>
            </a:r>
            <a:r>
              <a:rPr lang="fa-IR" sz="4000" b="1" i="0" u="none" strike="noStrike" baseline="0" dirty="0">
                <a:solidFill>
                  <a:srgbClr val="C00000"/>
                </a:solidFill>
                <a:latin typeface="BMitra"/>
                <a:cs typeface="B Mitra" panose="00000400000000000000" pitchFamily="2" charset="-78"/>
              </a:rPr>
              <a:t>باید فکر عمیق و اساسی و منطقی و قانع کننده برای هر کسی</a:t>
            </a:r>
            <a:r>
              <a:rPr lang="fa-IR" sz="4000" b="1" i="0" u="none" strike="noStrike" baseline="0" dirty="0">
                <a:latin typeface="BMitra"/>
                <a:cs typeface="B Mitra" panose="00000400000000000000" pitchFamily="2" charset="-78"/>
              </a:rPr>
              <a:t> </a:t>
            </a:r>
            <a:r>
              <a:rPr lang="fa-IR" sz="4000" b="1" dirty="0">
                <a:latin typeface="BMitra"/>
                <a:cs typeface="B Mitra" panose="00000400000000000000" pitchFamily="2" charset="-78"/>
              </a:rPr>
              <a:t>باشد. </a:t>
            </a:r>
            <a:endParaRPr lang="fa-IR" sz="2400" b="1" dirty="0">
              <a:latin typeface="BMitra"/>
              <a:cs typeface="B Mitra" panose="00000400000000000000" pitchFamily="2" charset="-78"/>
            </a:endParaRPr>
          </a:p>
          <a:p>
            <a:pPr algn="r" rtl="1"/>
            <a:r>
              <a:rPr lang="fa-IR" sz="2400" b="0" i="0" u="none" strike="noStrike" baseline="0" dirty="0">
                <a:solidFill>
                  <a:srgbClr val="FF00FF"/>
                </a:solidFill>
                <a:latin typeface="BMitra"/>
                <a:cs typeface="B Titr" panose="00000700000000000000" pitchFamily="2" charset="-78"/>
              </a:rPr>
              <a:t>بیانات رهبر معظم انقلاب در دیدار با اعضای همايش ملي تغييرات جمعيتي و نقش آن در تحولات مختلف جامعه 6/ 8/ 92</a:t>
            </a:r>
            <a:endParaRPr lang="en-US" sz="2400" dirty="0">
              <a:cs typeface="B Titr" panose="00000700000000000000" pitchFamily="2" charset="-78"/>
            </a:endParaRPr>
          </a:p>
          <a:p>
            <a:pPr algn="r" rtl="1"/>
            <a:endParaRPr lang="en-US" sz="2400" b="1" dirty="0">
              <a:latin typeface="BMitra"/>
              <a:cs typeface="B Mitra" panose="00000400000000000000" pitchFamily="2" charset="-78"/>
            </a:endParaRPr>
          </a:p>
        </p:txBody>
      </p:sp>
    </p:spTree>
    <p:extLst>
      <p:ext uri="{BB962C8B-B14F-4D97-AF65-F5344CB8AC3E}">
        <p14:creationId xmlns:p14="http://schemas.microsoft.com/office/powerpoint/2010/main" val="330574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A2FE4-2BBA-BF95-AB5C-E912921FE598}"/>
              </a:ext>
            </a:extLst>
          </p:cNvPr>
          <p:cNvSpPr>
            <a:spLocks noGrp="1"/>
          </p:cNvSpPr>
          <p:nvPr>
            <p:ph idx="1"/>
          </p:nvPr>
        </p:nvSpPr>
        <p:spPr>
          <a:xfrm>
            <a:off x="838200" y="760021"/>
            <a:ext cx="10515600" cy="5416942"/>
          </a:xfrm>
        </p:spPr>
        <p:txBody>
          <a:bodyPr>
            <a:normAutofit/>
          </a:bodyPr>
          <a:lstStyle/>
          <a:p>
            <a:pPr marL="0" indent="0" algn="ctr" rtl="1">
              <a:buNone/>
            </a:pPr>
            <a:r>
              <a:rPr lang="fa-IR" sz="4400" b="1" dirty="0">
                <a:solidFill>
                  <a:srgbClr val="00B0F0"/>
                </a:solidFill>
                <a:cs typeface="B Titr" panose="00000700000000000000" pitchFamily="2" charset="-78"/>
              </a:rPr>
              <a:t>آسیب های تک فرزندی به فرد، والدین و جامعه</a:t>
            </a:r>
          </a:p>
          <a:p>
            <a:pPr marL="0" indent="0" algn="ctr" rtl="1">
              <a:buNone/>
            </a:pPr>
            <a:endParaRPr lang="en-US" sz="4400" dirty="0">
              <a:solidFill>
                <a:srgbClr val="00B0F0"/>
              </a:solidFill>
              <a:cs typeface="B Titr" panose="00000700000000000000" pitchFamily="2" charset="-78"/>
            </a:endParaRPr>
          </a:p>
        </p:txBody>
      </p:sp>
      <p:pic>
        <p:nvPicPr>
          <p:cNvPr id="4" name="Picture 3">
            <a:extLst>
              <a:ext uri="{FF2B5EF4-FFF2-40B4-BE49-F238E27FC236}">
                <a16:creationId xmlns:a16="http://schemas.microsoft.com/office/drawing/2014/main" id="{A2FAE088-3AC3-F433-70F1-14DF25848B3D}"/>
              </a:ext>
            </a:extLst>
          </p:cNvPr>
          <p:cNvPicPr>
            <a:picLocks noChangeAspect="1"/>
          </p:cNvPicPr>
          <p:nvPr/>
        </p:nvPicPr>
        <p:blipFill>
          <a:blip r:embed="rId2"/>
          <a:stretch>
            <a:fillRect/>
          </a:stretch>
        </p:blipFill>
        <p:spPr>
          <a:xfrm>
            <a:off x="0" y="2036618"/>
            <a:ext cx="4821382" cy="4821382"/>
          </a:xfrm>
          <a:prstGeom prst="rect">
            <a:avLst/>
          </a:prstGeom>
        </p:spPr>
      </p:pic>
      <p:pic>
        <p:nvPicPr>
          <p:cNvPr id="5" name="Picture 4">
            <a:extLst>
              <a:ext uri="{FF2B5EF4-FFF2-40B4-BE49-F238E27FC236}">
                <a16:creationId xmlns:a16="http://schemas.microsoft.com/office/drawing/2014/main" id="{E00EA32D-0830-2DA1-A7D4-E80121E54BEF}"/>
              </a:ext>
            </a:extLst>
          </p:cNvPr>
          <p:cNvPicPr>
            <a:picLocks noChangeAspect="1"/>
          </p:cNvPicPr>
          <p:nvPr/>
        </p:nvPicPr>
        <p:blipFill>
          <a:blip r:embed="rId3"/>
          <a:stretch>
            <a:fillRect/>
          </a:stretch>
        </p:blipFill>
        <p:spPr>
          <a:xfrm>
            <a:off x="4821382" y="2036617"/>
            <a:ext cx="3624730" cy="4821382"/>
          </a:xfrm>
          <a:prstGeom prst="rect">
            <a:avLst/>
          </a:prstGeom>
        </p:spPr>
      </p:pic>
      <p:pic>
        <p:nvPicPr>
          <p:cNvPr id="10" name="Picture 9">
            <a:extLst>
              <a:ext uri="{FF2B5EF4-FFF2-40B4-BE49-F238E27FC236}">
                <a16:creationId xmlns:a16="http://schemas.microsoft.com/office/drawing/2014/main" id="{F1072E3D-5CE2-6EEF-69AF-FE272CEBDC57}"/>
              </a:ext>
            </a:extLst>
          </p:cNvPr>
          <p:cNvPicPr>
            <a:picLocks noChangeAspect="1"/>
          </p:cNvPicPr>
          <p:nvPr/>
        </p:nvPicPr>
        <p:blipFill>
          <a:blip r:embed="rId4"/>
          <a:stretch>
            <a:fillRect/>
          </a:stretch>
        </p:blipFill>
        <p:spPr>
          <a:xfrm>
            <a:off x="8466443" y="3590402"/>
            <a:ext cx="3725557" cy="3267598"/>
          </a:xfrm>
          <a:prstGeom prst="rect">
            <a:avLst/>
          </a:prstGeom>
        </p:spPr>
      </p:pic>
    </p:spTree>
    <p:extLst>
      <p:ext uri="{BB962C8B-B14F-4D97-AF65-F5344CB8AC3E}">
        <p14:creationId xmlns:p14="http://schemas.microsoft.com/office/powerpoint/2010/main" val="25497743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a:solidFill>
                  <a:srgbClr val="0070C0"/>
                </a:solidFill>
                <a:cs typeface="B Titr" panose="00000700000000000000" pitchFamily="2" charset="-78"/>
              </a:rPr>
              <a:t>دو علت اصلی متفاوت بودن تک‌فرزندها</a:t>
            </a:r>
            <a:endParaRPr lang="en-US" dirty="0">
              <a:solidFill>
                <a:srgbClr val="0070C0"/>
              </a:solidFill>
              <a:cs typeface="B Titr" panose="00000700000000000000" pitchFamily="2" charset="-78"/>
            </a:endParaRPr>
          </a:p>
        </p:txBody>
      </p:sp>
      <p:sp>
        <p:nvSpPr>
          <p:cNvPr id="3" name="Content Placeholder 2"/>
          <p:cNvSpPr>
            <a:spLocks noGrp="1"/>
          </p:cNvSpPr>
          <p:nvPr>
            <p:ph idx="1"/>
          </p:nvPr>
        </p:nvSpPr>
        <p:spPr/>
        <p:txBody>
          <a:bodyPr>
            <a:normAutofit/>
          </a:bodyPr>
          <a:lstStyle/>
          <a:p>
            <a:r>
              <a:rPr lang="en-US" sz="4800" dirty="0">
                <a:solidFill>
                  <a:prstClr val="black"/>
                </a:solidFill>
              </a:rPr>
              <a:t>Different  relationships with parents </a:t>
            </a:r>
            <a:endParaRPr lang="fa-IR" sz="4800" dirty="0">
              <a:solidFill>
                <a:prstClr val="black"/>
              </a:solidFill>
            </a:endParaRPr>
          </a:p>
          <a:p>
            <a:r>
              <a:rPr lang="en-US" sz="4800" dirty="0">
                <a:solidFill>
                  <a:prstClr val="black"/>
                </a:solidFill>
              </a:rPr>
              <a:t>Lack of interaction with siblings </a:t>
            </a:r>
            <a:endParaRPr lang="fa-IR" sz="4800" dirty="0">
              <a:solidFill>
                <a:prstClr val="black"/>
              </a:solidFill>
            </a:endParaRPr>
          </a:p>
          <a:p>
            <a:pPr marL="0" indent="0" algn="r" rtl="1">
              <a:buNone/>
            </a:pPr>
            <a:r>
              <a:rPr lang="fa-IR" sz="4800" dirty="0">
                <a:cs typeface="B Zar" panose="00000400000000000000" pitchFamily="2" charset="-78"/>
              </a:rPr>
              <a:t>متفاوت بودن ماهیت ارتباط آنان با والدین (</a:t>
            </a:r>
            <a:r>
              <a:rPr lang="fa-IR" sz="4800" dirty="0">
                <a:solidFill>
                  <a:srgbClr val="FF0000"/>
                </a:solidFill>
                <a:cs typeface="B Zar" panose="00000400000000000000" pitchFamily="2" charset="-78"/>
              </a:rPr>
              <a:t>درس تئوری</a:t>
            </a:r>
            <a:r>
              <a:rPr lang="fa-IR" sz="4800" dirty="0">
                <a:cs typeface="B Zar" panose="00000400000000000000" pitchFamily="2" charset="-78"/>
              </a:rPr>
              <a:t>!)</a:t>
            </a:r>
          </a:p>
          <a:p>
            <a:pPr marL="0" indent="0" algn="r" rtl="1">
              <a:buNone/>
            </a:pPr>
            <a:r>
              <a:rPr lang="fa-IR" sz="4800" dirty="0">
                <a:cs typeface="B Zar" panose="00000400000000000000" pitchFamily="2" charset="-78"/>
              </a:rPr>
              <a:t>نداشتن خواهر و برادر (</a:t>
            </a:r>
            <a:r>
              <a:rPr lang="fa-IR" sz="4800" dirty="0">
                <a:solidFill>
                  <a:srgbClr val="FF0000"/>
                </a:solidFill>
                <a:cs typeface="B Zar" panose="00000400000000000000" pitchFamily="2" charset="-78"/>
              </a:rPr>
              <a:t>درس عملی</a:t>
            </a:r>
            <a:r>
              <a:rPr lang="fa-IR" sz="4800" dirty="0">
                <a:cs typeface="B Zar" panose="00000400000000000000" pitchFamily="2" charset="-78"/>
              </a:rPr>
              <a:t>!)</a:t>
            </a:r>
          </a:p>
          <a:p>
            <a:pPr marL="0" indent="0" algn="r" rtl="1">
              <a:buNone/>
            </a:pPr>
            <a:r>
              <a:rPr lang="fa-IR" sz="4800" dirty="0">
                <a:cs typeface="B Zar" panose="00000400000000000000" pitchFamily="2" charset="-78"/>
              </a:rPr>
              <a:t>واحدهایی که پاس کرده اند متفاوت است!</a:t>
            </a:r>
            <a:endParaRPr lang="en-US" sz="4800" dirty="0">
              <a:cs typeface="B Zar" panose="00000400000000000000" pitchFamily="2" charset="-78"/>
            </a:endParaRPr>
          </a:p>
        </p:txBody>
      </p:sp>
    </p:spTree>
    <p:extLst>
      <p:ext uri="{BB962C8B-B14F-4D97-AF65-F5344CB8AC3E}">
        <p14:creationId xmlns:p14="http://schemas.microsoft.com/office/powerpoint/2010/main" val="9327853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A7DD-FE8A-FDEC-DE66-80DF0DF8767E}"/>
              </a:ext>
            </a:extLst>
          </p:cNvPr>
          <p:cNvSpPr>
            <a:spLocks noGrp="1"/>
          </p:cNvSpPr>
          <p:nvPr>
            <p:ph type="title"/>
          </p:nvPr>
        </p:nvSpPr>
        <p:spPr>
          <a:xfrm>
            <a:off x="296424" y="1888176"/>
            <a:ext cx="3990568" cy="3206337"/>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Overindulgence</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b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
            </a:r>
            <a:b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لوس کردن</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Nazanin" panose="00000400000000000000" pitchFamily="2" charset="-78"/>
              </a:rPr>
              <a:t>نادیده پنداری</a:t>
            </a:r>
            <a:endParaRPr lang="en-US" sz="4400" dirty="0">
              <a:cs typeface="B Nazanin" panose="00000400000000000000" pitchFamily="2" charset="-78"/>
            </a:endParaRPr>
          </a:p>
        </p:txBody>
      </p:sp>
      <p:pic>
        <p:nvPicPr>
          <p:cNvPr id="5" name="Content Placeholder 4">
            <a:extLst>
              <a:ext uri="{FF2B5EF4-FFF2-40B4-BE49-F238E27FC236}">
                <a16:creationId xmlns:a16="http://schemas.microsoft.com/office/drawing/2014/main" id="{6F0C310E-9B81-2331-15CE-71ADF68E3D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6168" y="-167472"/>
            <a:ext cx="6978316" cy="6978316"/>
          </a:xfrm>
        </p:spPr>
      </p:pic>
    </p:spTree>
    <p:extLst>
      <p:ext uri="{BB962C8B-B14F-4D97-AF65-F5344CB8AC3E}">
        <p14:creationId xmlns:p14="http://schemas.microsoft.com/office/powerpoint/2010/main" val="2531441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24B-F8CF-10C7-1739-6DFA35CD2D3B}"/>
              </a:ext>
            </a:extLst>
          </p:cNvPr>
          <p:cNvSpPr>
            <a:spLocks noGrp="1"/>
          </p:cNvSpPr>
          <p:nvPr>
            <p:ph type="title"/>
          </p:nvPr>
        </p:nvSpPr>
        <p:spPr/>
        <p:txBody>
          <a:bodyPr/>
          <a:lstStyle/>
          <a:p>
            <a:pPr algn="r" rtl="1"/>
            <a:r>
              <a:rPr lang="fa-IR" dirty="0">
                <a:solidFill>
                  <a:srgbClr val="00B0F0"/>
                </a:solidFill>
                <a:cs typeface="B Titr" panose="00000700000000000000" pitchFamily="2" charset="-78"/>
              </a:rPr>
              <a:t>اهداف آموزشی</a:t>
            </a:r>
            <a:endParaRPr lang="en-US"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56B018DE-E7BE-2B01-9DAD-6A09E29D1227}"/>
              </a:ext>
            </a:extLst>
          </p:cNvPr>
          <p:cNvSpPr>
            <a:spLocks noGrp="1"/>
          </p:cNvSpPr>
          <p:nvPr>
            <p:ph idx="1"/>
          </p:nvPr>
        </p:nvSpPr>
        <p:spPr/>
        <p:txBody>
          <a:bodyPr>
            <a:normAutofit/>
          </a:bodyPr>
          <a:lstStyle/>
          <a:p>
            <a:pPr marL="742950" indent="-742950" algn="r" rtl="1">
              <a:buFont typeface="+mj-lt"/>
              <a:buAutoNum type="arabicPeriod"/>
            </a:pPr>
            <a:r>
              <a:rPr lang="fa-IR" sz="4000" b="1" dirty="0">
                <a:cs typeface="B Nazanin" panose="00000400000000000000" pitchFamily="2" charset="-78"/>
              </a:rPr>
              <a:t>پرداختن به موضوع تک فرزندی چه اهمیتی دارد؟</a:t>
            </a:r>
          </a:p>
          <a:p>
            <a:pPr marL="742950" indent="-742950" algn="r" rtl="1">
              <a:buFont typeface="+mj-lt"/>
              <a:buAutoNum type="arabicPeriod"/>
            </a:pPr>
            <a:r>
              <a:rPr lang="fa-IR" sz="4000" b="1" dirty="0">
                <a:cs typeface="B Nazanin" panose="00000400000000000000" pitchFamily="2" charset="-78"/>
              </a:rPr>
              <a:t>اولویت دادن به مدیریت نگرش‌ها و گفتمان سازی</a:t>
            </a:r>
          </a:p>
          <a:p>
            <a:pPr marL="742950" indent="-742950" algn="r" rtl="1">
              <a:buFont typeface="+mj-lt"/>
              <a:buAutoNum type="arabicPeriod"/>
            </a:pPr>
            <a:r>
              <a:rPr lang="fa-IR" sz="4000" b="1" dirty="0">
                <a:cs typeface="B Nazanin" panose="00000400000000000000" pitchFamily="2" charset="-78"/>
              </a:rPr>
              <a:t>آسیب های تک فرزندی به فرد، والدین و جامعه</a:t>
            </a:r>
          </a:p>
          <a:p>
            <a:pPr algn="r" rtl="1"/>
            <a:endParaRPr lang="en-US" sz="4000" b="1" dirty="0">
              <a:cs typeface="B Nazanin" panose="00000400000000000000" pitchFamily="2" charset="-78"/>
            </a:endParaRPr>
          </a:p>
        </p:txBody>
      </p:sp>
    </p:spTree>
    <p:extLst>
      <p:ext uri="{BB962C8B-B14F-4D97-AF65-F5344CB8AC3E}">
        <p14:creationId xmlns:p14="http://schemas.microsoft.com/office/powerpoint/2010/main" val="298781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22A3C-50BB-48B4-7075-1C0AC394C7A9}"/>
              </a:ext>
            </a:extLst>
          </p:cNvPr>
          <p:cNvSpPr>
            <a:spLocks noGrp="1"/>
          </p:cNvSpPr>
          <p:nvPr>
            <p:ph type="title"/>
          </p:nvPr>
        </p:nvSpPr>
        <p:spPr>
          <a:xfrm>
            <a:off x="520389" y="1757549"/>
            <a:ext cx="3624100" cy="2101954"/>
          </a:xfrm>
        </p:spPr>
        <p:txBody>
          <a:bodyPr>
            <a:normAutofit fontScale="90000"/>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Overprotection</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بیش حفاظتی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E9D3F888-D6F2-63DE-BA19-74CBB20D64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01917" y="0"/>
            <a:ext cx="6890083" cy="6890083"/>
          </a:xfrm>
        </p:spPr>
      </p:pic>
    </p:spTree>
    <p:extLst>
      <p:ext uri="{BB962C8B-B14F-4D97-AF65-F5344CB8AC3E}">
        <p14:creationId xmlns:p14="http://schemas.microsoft.com/office/powerpoint/2010/main" val="3686741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B6EA7-41D9-F22B-FDE4-0D1BDEA75858}"/>
              </a:ext>
            </a:extLst>
          </p:cNvPr>
          <p:cNvSpPr>
            <a:spLocks noGrp="1"/>
          </p:cNvSpPr>
          <p:nvPr>
            <p:ph type="title"/>
          </p:nvPr>
        </p:nvSpPr>
        <p:spPr>
          <a:xfrm>
            <a:off x="87252" y="2233532"/>
            <a:ext cx="4888510" cy="3537876"/>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Failure to Discipline</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عدم اعمال مقررات و قواعد در خانه</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A9922534-41F8-C1A3-343B-3673159E0D2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652211" y="59426"/>
            <a:ext cx="7539789" cy="6800280"/>
          </a:xfrm>
        </p:spPr>
      </p:pic>
    </p:spTree>
    <p:extLst>
      <p:ext uri="{BB962C8B-B14F-4D97-AF65-F5344CB8AC3E}">
        <p14:creationId xmlns:p14="http://schemas.microsoft.com/office/powerpoint/2010/main" val="1739139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EAF4E-A611-3D3F-39DF-551290F60ACB}"/>
              </a:ext>
            </a:extLst>
          </p:cNvPr>
          <p:cNvSpPr>
            <a:spLocks noGrp="1"/>
          </p:cNvSpPr>
          <p:nvPr>
            <p:ph type="title"/>
          </p:nvPr>
        </p:nvSpPr>
        <p:spPr>
          <a:xfrm>
            <a:off x="207775" y="2116183"/>
            <a:ext cx="4644961" cy="2063931"/>
          </a:xfrm>
        </p:spPr>
        <p:txBody>
          <a:bodyPr>
            <a:normAutofit fontScale="90000"/>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Seeking Perfection</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کمال گرایی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62CF426C-075F-68AF-4AB3-383F34B83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2736" y="0"/>
            <a:ext cx="6852401" cy="6852401"/>
          </a:xfrm>
        </p:spPr>
      </p:pic>
    </p:spTree>
    <p:extLst>
      <p:ext uri="{BB962C8B-B14F-4D97-AF65-F5344CB8AC3E}">
        <p14:creationId xmlns:p14="http://schemas.microsoft.com/office/powerpoint/2010/main" val="1687213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0FEAD-6388-351C-4768-A067EC34AB6F}"/>
              </a:ext>
            </a:extLst>
          </p:cNvPr>
          <p:cNvSpPr>
            <a:spLocks noGrp="1"/>
          </p:cNvSpPr>
          <p:nvPr>
            <p:ph type="title"/>
          </p:nvPr>
        </p:nvSpPr>
        <p:spPr>
          <a:xfrm>
            <a:off x="182062" y="2042556"/>
            <a:ext cx="4639320" cy="2671947"/>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Overcompensation</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بیش جبرانی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7E36F48D-E98A-F8A3-8D9F-728E5C61051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9621" y="-104541"/>
            <a:ext cx="6820317" cy="6820317"/>
          </a:xfrm>
        </p:spPr>
      </p:pic>
    </p:spTree>
    <p:extLst>
      <p:ext uri="{BB962C8B-B14F-4D97-AF65-F5344CB8AC3E}">
        <p14:creationId xmlns:p14="http://schemas.microsoft.com/office/powerpoint/2010/main" val="3560248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6239-752C-BA80-1224-A5E94E3CEC7C}"/>
              </a:ext>
            </a:extLst>
          </p:cNvPr>
          <p:cNvSpPr>
            <a:spLocks noGrp="1"/>
          </p:cNvSpPr>
          <p:nvPr>
            <p:ph type="title"/>
          </p:nvPr>
        </p:nvSpPr>
        <p:spPr>
          <a:xfrm>
            <a:off x="170381" y="1888178"/>
            <a:ext cx="4924134" cy="2395846"/>
          </a:xfrm>
        </p:spPr>
        <p:txBody>
          <a:bodyPr>
            <a:normAutofit fontScale="90000"/>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Treating Your Child</a:t>
            </a:r>
            <a:b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like an Adult</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بزرگانه رفتار کردن</a:t>
            </a:r>
            <a:endParaRPr lang="en-US" sz="4400" dirty="0">
              <a:cs typeface="B Titr" panose="00000700000000000000" pitchFamily="2" charset="-78"/>
            </a:endParaRPr>
          </a:p>
        </p:txBody>
      </p:sp>
      <p:pic>
        <p:nvPicPr>
          <p:cNvPr id="4" name="Content Placeholder 3">
            <a:extLst>
              <a:ext uri="{FF2B5EF4-FFF2-40B4-BE49-F238E27FC236}">
                <a16:creationId xmlns:a16="http://schemas.microsoft.com/office/drawing/2014/main" id="{C846AF04-A2D7-71D9-4DF9-83D8DFF0F627}"/>
              </a:ext>
            </a:extLst>
          </p:cNvPr>
          <p:cNvPicPr>
            <a:picLocks noGrp="1" noChangeAspect="1"/>
          </p:cNvPicPr>
          <p:nvPr>
            <p:ph idx="1"/>
          </p:nvPr>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1002598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DCF56-6384-EFDC-F2B0-5CF0CE40AF4C}"/>
              </a:ext>
            </a:extLst>
          </p:cNvPr>
          <p:cNvSpPr>
            <a:spLocks noGrp="1"/>
          </p:cNvSpPr>
          <p:nvPr>
            <p:ph type="title"/>
          </p:nvPr>
        </p:nvSpPr>
        <p:spPr>
          <a:xfrm>
            <a:off x="336884" y="1978243"/>
            <a:ext cx="3368217" cy="2961892"/>
          </a:xfrm>
        </p:spPr>
        <p:txBody>
          <a:bodyPr>
            <a:normAutofit/>
          </a:bodyPr>
          <a:lstStyle/>
          <a:p>
            <a:pPr algn="ctr"/>
            <a:r>
              <a:rPr kumimoji="0" lang="en-US"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Overpraising</a:t>
            </a: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
            </a:r>
            <a:b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br>
            <a:r>
              <a:rPr kumimoji="0" lang="fa-IR" sz="4400" b="1" i="0" u="none" strike="noStrike" kern="1200" cap="none" spc="-50" normalizeH="0" baseline="0" noProof="0" dirty="0">
                <a:ln>
                  <a:noFill/>
                </a:ln>
                <a:solidFill>
                  <a:prstClr val="black">
                    <a:lumMod val="75000"/>
                    <a:lumOff val="25000"/>
                  </a:prstClr>
                </a:solidFill>
                <a:effectLst/>
                <a:uLnTx/>
                <a:uFillTx/>
                <a:latin typeface="Goudy"/>
                <a:cs typeface="B Titr" panose="00000700000000000000" pitchFamily="2" charset="-78"/>
              </a:rPr>
              <a:t>بیش تحسینی</a:t>
            </a:r>
            <a:endParaRPr lang="en-US" sz="4400" dirty="0">
              <a:cs typeface="B Titr" panose="00000700000000000000" pitchFamily="2" charset="-78"/>
            </a:endParaRPr>
          </a:p>
        </p:txBody>
      </p:sp>
      <p:pic>
        <p:nvPicPr>
          <p:cNvPr id="5" name="Content Placeholder 4">
            <a:extLst>
              <a:ext uri="{FF2B5EF4-FFF2-40B4-BE49-F238E27FC236}">
                <a16:creationId xmlns:a16="http://schemas.microsoft.com/office/drawing/2014/main" id="{BCEAEF1B-F39D-B537-7E68-F86FDA3B3F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66084" y="0"/>
            <a:ext cx="6825916" cy="6825916"/>
          </a:xfrm>
        </p:spPr>
      </p:pic>
    </p:spTree>
    <p:extLst>
      <p:ext uri="{BB962C8B-B14F-4D97-AF65-F5344CB8AC3E}">
        <p14:creationId xmlns:p14="http://schemas.microsoft.com/office/powerpoint/2010/main" val="3342953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8EC63-679E-DC56-E9E3-70D89675A2CB}"/>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بروز پیش‌زمینه‌های دیابت، سکتة قلبی و سکتة مغزی (سندرم متابولیک)</a:t>
            </a:r>
            <a:endParaRPr lang="en-US" dirty="0"/>
          </a:p>
        </p:txBody>
      </p:sp>
      <p:sp>
        <p:nvSpPr>
          <p:cNvPr id="3" name="Content Placeholder 2">
            <a:extLst>
              <a:ext uri="{FF2B5EF4-FFF2-40B4-BE49-F238E27FC236}">
                <a16:creationId xmlns:a16="http://schemas.microsoft.com/office/drawing/2014/main" id="{AA2393A0-8244-5C73-9ABE-E8E64644F2A6}"/>
              </a:ext>
            </a:extLst>
          </p:cNvPr>
          <p:cNvSpPr>
            <a:spLocks noGrp="1"/>
          </p:cNvSpPr>
          <p:nvPr>
            <p:ph idx="1"/>
          </p:nvPr>
        </p:nvSpPr>
        <p:spPr/>
        <p:txBody>
          <a:bodyPr>
            <a:normAutofit/>
          </a:bodyPr>
          <a:lstStyle/>
          <a:p>
            <a:pPr marL="0" marR="0" indent="240665" algn="justLow" rtl="1">
              <a:lnSpc>
                <a:spcPct val="107000"/>
              </a:lnSpc>
              <a:spcBef>
                <a:spcPts val="0"/>
              </a:spcBef>
              <a:spcAft>
                <a:spcPts val="800"/>
              </a:spcAft>
              <a:tabLst>
                <a:tab pos="0" algn="l"/>
              </a:tabLst>
            </a:pPr>
            <a:r>
              <a:rPr lang="fa-IR" sz="2800" dirty="0">
                <a:effectLst/>
                <a:latin typeface="Calibri" panose="020F0502020204030204" pitchFamily="34" charset="0"/>
                <a:ea typeface="Calibri" panose="020F0502020204030204" pitchFamily="34" charset="0"/>
                <a:cs typeface="B Nazanin" panose="00000400000000000000" pitchFamily="2" charset="-78"/>
              </a:rPr>
              <a:t>سندرم متابولیک به مواردی اطلاق می‌شود که فردی سه علامت از پنج علامت زیر را داشته باشد: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indent="240665" algn="justLow" rtl="1">
              <a:lnSpc>
                <a:spcPct val="107000"/>
              </a:lnSpc>
              <a:spcBef>
                <a:spcPts val="0"/>
              </a:spcBef>
              <a:spcAft>
                <a:spcPts val="800"/>
              </a:spcAft>
              <a:tabLst>
                <a:tab pos="0" algn="l"/>
              </a:tabLst>
            </a:pPr>
            <a:r>
              <a:rPr lang="fa-IR" sz="2800" dirty="0">
                <a:effectLst/>
                <a:latin typeface="Calibri" panose="020F0502020204030204" pitchFamily="34" charset="0"/>
                <a:ea typeface="Calibri" panose="020F0502020204030204" pitchFamily="34" charset="0"/>
                <a:cs typeface="B Nazanin" panose="00000400000000000000" pitchFamily="2" charset="-78"/>
              </a:rPr>
              <a:t>چاقی شکمی، بالابودن فشار خون، بالابودن قند خون، بالابودن تری‌گلیسرید خون و بالابودن کلسترول.</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indent="240665" algn="justLow" rtl="1">
              <a:lnSpc>
                <a:spcPct val="107000"/>
              </a:lnSpc>
              <a:spcBef>
                <a:spcPts val="0"/>
              </a:spcBef>
              <a:spcAft>
                <a:spcPts val="800"/>
              </a:spcAft>
              <a:tabLst>
                <a:tab pos="0" algn="l"/>
              </a:tabLst>
            </a:pPr>
            <a:r>
              <a:rPr lang="fa-IR" sz="2800" dirty="0">
                <a:effectLst/>
                <a:latin typeface="Calibri" panose="020F0502020204030204" pitchFamily="34" charset="0"/>
                <a:ea typeface="Calibri" panose="020F0502020204030204" pitchFamily="34" charset="0"/>
                <a:cs typeface="B Nazanin" panose="00000400000000000000" pitchFamily="2" charset="-78"/>
              </a:rPr>
              <a:t>کسی که دچار این عارضه باشد، احتمال ابتلا به دیابت و سکته‌های قلبی و مغزی در او افزایش می‌یابد.</a:t>
            </a:r>
            <a:endParaRPr lang="en-US" sz="2000" dirty="0">
              <a:effectLst/>
              <a:latin typeface="Calibri" panose="020F0502020204030204" pitchFamily="34" charset="0"/>
              <a:ea typeface="Calibri" panose="020F0502020204030204" pitchFamily="34" charset="0"/>
              <a:cs typeface="Arial" panose="020B0604020202020204" pitchFamily="34" charset="0"/>
            </a:endParaRPr>
          </a:p>
          <a:p>
            <a:pPr marL="0" marR="0" algn="r" rtl="1">
              <a:spcBef>
                <a:spcPts val="0"/>
              </a:spcBef>
              <a:spcAft>
                <a:spcPts val="0"/>
              </a:spcAft>
            </a:pPr>
            <a:r>
              <a:rPr lang="fa-IR" sz="2800" dirty="0">
                <a:effectLst/>
                <a:latin typeface="Calibri" panose="020F0502020204030204" pitchFamily="34" charset="0"/>
                <a:ea typeface="Calibri" panose="020F0502020204030204" pitchFamily="34" charset="0"/>
                <a:cs typeface="B Nazanin" panose="00000400000000000000" pitchFamily="2" charset="-78"/>
              </a:rPr>
              <a:t>در </a:t>
            </a:r>
            <a:r>
              <a:rPr lang="fa-IR" sz="28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مطالعة 11784 کودک و نوجوان در </a:t>
            </a:r>
            <a:r>
              <a:rPr lang="fa-IR" sz="28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چین</a:t>
            </a:r>
            <a:r>
              <a:rPr lang="fa-IR" sz="28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 </a:t>
            </a:r>
            <a:r>
              <a:rPr lang="fa-IR" sz="2800" dirty="0">
                <a:effectLst/>
                <a:latin typeface="Calibri" panose="020F0502020204030204" pitchFamily="34" charset="0"/>
                <a:ea typeface="Calibri" panose="020F0502020204030204" pitchFamily="34" charset="0"/>
                <a:cs typeface="B Nazanin" panose="00000400000000000000" pitchFamily="2" charset="-78"/>
              </a:rPr>
              <a:t>مشاهده شد که شیوع سندرم متابولیک و هر یک از اجزای آن در تک‌فرزندها بیشتر از سایرین است. </a:t>
            </a:r>
            <a:r>
              <a:rPr lang="fa-IR" sz="28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مطالعه‌ای </a:t>
            </a:r>
            <a:r>
              <a:rPr lang="fa-IR" sz="28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7311 نوجوان آلمانی </a:t>
            </a:r>
            <a:r>
              <a:rPr lang="fa-IR" sz="2800" dirty="0">
                <a:effectLst/>
                <a:latin typeface="Calibri" panose="020F0502020204030204" pitchFamily="34" charset="0"/>
                <a:ea typeface="Calibri" panose="020F0502020204030204" pitchFamily="34" charset="0"/>
                <a:cs typeface="B Nazanin" panose="00000400000000000000" pitchFamily="2" charset="-78"/>
              </a:rPr>
              <a:t>نیز دیده شد که تک‌فرزندها در بزرگ‌سالی با احتمال بیشتری دچار پرفشاری خون می‌شوند</a:t>
            </a:r>
            <a:r>
              <a:rPr lang="en-US" dirty="0">
                <a:effectLst/>
              </a:rPr>
              <a:t> </a:t>
            </a:r>
            <a:endParaRPr lang="en-US" dirty="0"/>
          </a:p>
        </p:txBody>
      </p:sp>
    </p:spTree>
    <p:extLst>
      <p:ext uri="{BB962C8B-B14F-4D97-AF65-F5344CB8AC3E}">
        <p14:creationId xmlns:p14="http://schemas.microsoft.com/office/powerpoint/2010/main" val="37326799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AEF8E-FCA1-83AA-3BD7-06684DA50E54}"/>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بروز مشکلات حرکتی</a:t>
            </a:r>
            <a:endParaRPr lang="en-US" dirty="0"/>
          </a:p>
        </p:txBody>
      </p:sp>
      <p:sp>
        <p:nvSpPr>
          <p:cNvPr id="3" name="Content Placeholder 2">
            <a:extLst>
              <a:ext uri="{FF2B5EF4-FFF2-40B4-BE49-F238E27FC236}">
                <a16:creationId xmlns:a16="http://schemas.microsoft.com/office/drawing/2014/main" id="{78F51418-A788-0C59-3A8E-59786E9CEE50}"/>
              </a:ext>
            </a:extLst>
          </p:cNvPr>
          <p:cNvSpPr>
            <a:spLocks noGrp="1"/>
          </p:cNvSpPr>
          <p:nvPr>
            <p:ph idx="1"/>
          </p:nvPr>
        </p:nvSpPr>
        <p:spPr/>
        <p:txBody>
          <a:bodyPr>
            <a:normAutofit/>
          </a:bodyPr>
          <a:lstStyle/>
          <a:p>
            <a:pPr marL="0" marR="0" indent="240665" algn="just" rtl="1">
              <a:lnSpc>
                <a:spcPct val="107000"/>
              </a:lnSpc>
              <a:spcBef>
                <a:spcPts val="0"/>
              </a:spcBef>
              <a:spcAft>
                <a:spcPts val="800"/>
              </a:spcAft>
              <a:tabLst>
                <a:tab pos="0" algn="l"/>
              </a:tabLst>
            </a:pPr>
            <a:r>
              <a:rPr lang="fa-IR" sz="4000" dirty="0">
                <a:latin typeface="Calibri" panose="020F0502020204030204" pitchFamily="34" charset="0"/>
                <a:cs typeface="B Nazanin" panose="00000400000000000000" pitchFamily="2" charset="-78"/>
              </a:rPr>
              <a:t>در</a:t>
            </a:r>
            <a:r>
              <a:rPr lang="fa-IR" sz="4000" dirty="0">
                <a:solidFill>
                  <a:srgbClr val="C00000"/>
                </a:solidFill>
                <a:latin typeface="Calibri" panose="020F0502020204030204" pitchFamily="34" charset="0"/>
                <a:cs typeface="B Nazanin" panose="00000400000000000000" pitchFamily="2" charset="-78"/>
              </a:rPr>
              <a:t> پرتغال </a:t>
            </a:r>
            <a:r>
              <a:rPr lang="fa-IR" sz="4000" dirty="0">
                <a:latin typeface="Calibri" panose="020F0502020204030204" pitchFamily="34" charset="0"/>
                <a:cs typeface="B Nazanin" panose="00000400000000000000" pitchFamily="2" charset="-78"/>
              </a:rPr>
              <a:t>مهارت‌های حرکتی در </a:t>
            </a:r>
            <a:r>
              <a:rPr lang="fa-IR" sz="4000" dirty="0">
                <a:effectLst/>
                <a:latin typeface="Calibri" panose="020F0502020204030204" pitchFamily="34" charset="0"/>
                <a:ea typeface="Calibri" panose="020F0502020204030204" pitchFamily="34" charset="0"/>
                <a:cs typeface="B Nazanin" panose="00000400000000000000" pitchFamily="2" charset="-78"/>
              </a:rPr>
              <a:t>کودکان تک‌فرزند تا حدی ضعیف‌تر است. مهارت‌هایی از جمله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چابکی، پریدن و بازی با توپ</a:t>
            </a:r>
            <a:r>
              <a:rPr lang="fa-IR" sz="4000" dirty="0">
                <a:effectLst/>
                <a:latin typeface="Calibri" panose="020F0502020204030204" pitchFamily="34" charset="0"/>
                <a:ea typeface="Calibri" panose="020F0502020204030204" pitchFamily="34" charset="0"/>
                <a:cs typeface="B Nazanin" panose="00000400000000000000" pitchFamily="2" charset="-78"/>
              </a:rPr>
              <a:t>. امکان تشدیدشدن این ضعف‌ها با افزایش سن وجود دارد.</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5333883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A1F94-E5FA-2C4E-4C06-C8DF784B3AFD}"/>
              </a:ext>
            </a:extLst>
          </p:cNvPr>
          <p:cNvSpPr>
            <a:spLocks noGrp="1"/>
          </p:cNvSpPr>
          <p:nvPr>
            <p:ph type="title"/>
          </p:nvPr>
        </p:nvSpPr>
        <p:spPr/>
        <p:txBody>
          <a:bodyPr>
            <a:normAutofit/>
          </a:bodyPr>
          <a:lstStyle/>
          <a:p>
            <a:pPr algn="r" rtl="1"/>
            <a:r>
              <a:rPr lang="fa-IR" sz="4000" b="1" dirty="0">
                <a:effectLst/>
                <a:latin typeface="Calibri" panose="020F0502020204030204" pitchFamily="34" charset="0"/>
                <a:ea typeface="Calibri" panose="020F0502020204030204" pitchFamily="34" charset="0"/>
                <a:cs typeface="B Nazanin" panose="00000400000000000000" pitchFamily="2" charset="-78"/>
              </a:rPr>
              <a:t>افزایش احتمال بروز </a:t>
            </a:r>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روماتیسم مفصلی جوانان </a:t>
            </a:r>
            <a:r>
              <a:rPr lang="fa-IR" sz="4000" b="1" dirty="0">
                <a:effectLst/>
                <a:latin typeface="Calibri" panose="020F0502020204030204" pitchFamily="34" charset="0"/>
                <a:ea typeface="Calibri" panose="020F0502020204030204" pitchFamily="34" charset="0"/>
                <a:cs typeface="B Nazanin" panose="00000400000000000000" pitchFamily="2" charset="-78"/>
              </a:rPr>
              <a:t>(</a:t>
            </a:r>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1.6 برابر</a:t>
            </a:r>
            <a:r>
              <a:rPr lang="fa-IR" sz="4000" b="1" dirty="0">
                <a:effectLst/>
                <a:latin typeface="Calibri" panose="020F0502020204030204" pitchFamily="34" charset="0"/>
                <a:ea typeface="Calibri" panose="020F0502020204030204" pitchFamily="34" charset="0"/>
                <a:cs typeface="B Nazanin" panose="00000400000000000000" pitchFamily="2" charset="-78"/>
              </a:rPr>
              <a:t>)</a:t>
            </a:r>
            <a:endParaRPr lang="en-US" sz="4000" dirty="0"/>
          </a:p>
        </p:txBody>
      </p:sp>
      <p:sp>
        <p:nvSpPr>
          <p:cNvPr id="3" name="Content Placeholder 2">
            <a:extLst>
              <a:ext uri="{FF2B5EF4-FFF2-40B4-BE49-F238E27FC236}">
                <a16:creationId xmlns:a16="http://schemas.microsoft.com/office/drawing/2014/main" id="{31BD22F5-8124-50B6-0599-25CD36CB0536}"/>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روماتیسم مفصلی جوانان، شایع‌ترین بیماری روماتیسمی کودکان و نوجوانان است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که قبل از 16 سالگی با درد و ورم مفاصل </a:t>
            </a:r>
            <a:r>
              <a:rPr lang="fa-IR" sz="4000" dirty="0">
                <a:effectLst/>
                <a:latin typeface="Calibri" panose="020F0502020204030204" pitchFamily="34" charset="0"/>
                <a:ea typeface="Calibri" panose="020F0502020204030204" pitchFamily="34" charset="0"/>
                <a:cs typeface="B Nazanin" panose="00000400000000000000" pitchFamily="2" charset="-78"/>
              </a:rPr>
              <a:t>بروز می‌کند و ممکن است سال‌ها بماند.</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2866965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F009-B461-155A-D870-0C107A4414B1}"/>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کوتاهی قد</a:t>
            </a:r>
            <a:endParaRPr lang="en-US" dirty="0"/>
          </a:p>
        </p:txBody>
      </p:sp>
      <p:sp>
        <p:nvSpPr>
          <p:cNvPr id="3" name="Content Placeholder 2">
            <a:extLst>
              <a:ext uri="{FF2B5EF4-FFF2-40B4-BE49-F238E27FC236}">
                <a16:creationId xmlns:a16="http://schemas.microsoft.com/office/drawing/2014/main" id="{93B89D73-C69B-972F-CCC8-4AE44A834EEA}"/>
              </a:ext>
            </a:extLst>
          </p:cNvPr>
          <p:cNvSpPr>
            <a:spLocks noGrp="1"/>
          </p:cNvSpPr>
          <p:nvPr>
            <p:ph idx="1"/>
          </p:nvPr>
        </p:nvSpPr>
        <p:spPr/>
        <p:txBody>
          <a:bodyPr>
            <a:normAutofit/>
          </a:bodyPr>
          <a:lstStyle/>
          <a:p>
            <a:pPr algn="r" rtl="1"/>
            <a:r>
              <a:rPr lang="fa-IR" sz="4400" dirty="0">
                <a:effectLst/>
                <a:latin typeface="Calibri" panose="020F0502020204030204" pitchFamily="34" charset="0"/>
                <a:ea typeface="Calibri" panose="020F0502020204030204" pitchFamily="34" charset="0"/>
                <a:cs typeface="B Nazanin" panose="00000400000000000000" pitchFamily="2" charset="-78"/>
              </a:rPr>
              <a:t>در </a:t>
            </a:r>
            <a:r>
              <a:rPr lang="fa-IR" sz="44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هلند بر روی 389287 نوجوان 18 سالة آلمانی‌تبارِ </a:t>
            </a:r>
            <a:r>
              <a:rPr lang="fa-IR" sz="4400" dirty="0">
                <a:effectLst/>
                <a:latin typeface="Calibri" panose="020F0502020204030204" pitchFamily="34" charset="0"/>
                <a:ea typeface="Calibri" panose="020F0502020204030204" pitchFamily="34" charset="0"/>
                <a:cs typeface="B Nazanin" panose="00000400000000000000" pitchFamily="2" charset="-78"/>
              </a:rPr>
              <a:t>آمادة سربازی انجام شد، داده‌های مربوط به قد این افراد، مورد تحلیل قرار گرفت. محققان چنین نتیجه‌گیری کردند که پسران تک‌فرزند در قیاس با پسرانی که خواهر و برادر داشتند، </a:t>
            </a:r>
            <a:r>
              <a:rPr lang="fa-IR" sz="44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بدو ورود به سربازی قدشان، کوتاه‌تر </a:t>
            </a:r>
            <a:r>
              <a:rPr lang="fa-IR" sz="4400" dirty="0">
                <a:effectLst/>
                <a:latin typeface="Calibri" panose="020F0502020204030204" pitchFamily="34" charset="0"/>
                <a:ea typeface="Calibri" panose="020F0502020204030204" pitchFamily="34" charset="0"/>
                <a:cs typeface="B Nazanin" panose="00000400000000000000" pitchFamily="2" charset="-78"/>
              </a:rPr>
              <a:t>بود</a:t>
            </a:r>
            <a:endParaRPr lang="en-US" sz="4400" dirty="0"/>
          </a:p>
        </p:txBody>
      </p:sp>
    </p:spTree>
    <p:extLst>
      <p:ext uri="{BB962C8B-B14F-4D97-AF65-F5344CB8AC3E}">
        <p14:creationId xmlns:p14="http://schemas.microsoft.com/office/powerpoint/2010/main" val="417741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D9335-9689-B802-7259-82D094C16C60}"/>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61C89F3-697C-ED68-77FE-C20CA0FC3E02}"/>
              </a:ext>
            </a:extLst>
          </p:cNvPr>
          <p:cNvSpPr>
            <a:spLocks noGrp="1"/>
          </p:cNvSpPr>
          <p:nvPr>
            <p:ph idx="1"/>
          </p:nvPr>
        </p:nvSpPr>
        <p:spPr/>
        <p:txBody>
          <a:bodyPr>
            <a:normAutofit/>
          </a:bodyPr>
          <a:lstStyle/>
          <a:p>
            <a:pPr marL="0" indent="0" algn="ctr" rtl="1">
              <a:buNone/>
            </a:pPr>
            <a:r>
              <a:rPr lang="fa-IR" sz="4800" b="1" dirty="0">
                <a:solidFill>
                  <a:srgbClr val="00B0F0"/>
                </a:solidFill>
                <a:cs typeface="B Titr" panose="00000700000000000000" pitchFamily="2" charset="-78"/>
              </a:rPr>
              <a:t>پرداختن به موضوع تک فرزندی چه اهمیتی دارد؟</a:t>
            </a:r>
          </a:p>
          <a:p>
            <a:pPr marL="0" indent="0" algn="ctr" rtl="1">
              <a:buNone/>
            </a:pPr>
            <a:endParaRPr lang="en-US" sz="4800" dirty="0">
              <a:solidFill>
                <a:srgbClr val="00B0F0"/>
              </a:solidFill>
              <a:cs typeface="B Titr" panose="00000700000000000000" pitchFamily="2" charset="-78"/>
            </a:endParaRPr>
          </a:p>
        </p:txBody>
      </p:sp>
    </p:spTree>
    <p:extLst>
      <p:ext uri="{BB962C8B-B14F-4D97-AF65-F5344CB8AC3E}">
        <p14:creationId xmlns:p14="http://schemas.microsoft.com/office/powerpoint/2010/main" val="3331740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594B-2230-69C5-6B3E-5F295AFC8CEC}"/>
              </a:ext>
            </a:extLst>
          </p:cNvPr>
          <p:cNvSpPr>
            <a:spLocks noGrp="1"/>
          </p:cNvSpPr>
          <p:nvPr>
            <p:ph type="title"/>
          </p:nvPr>
        </p:nvSpPr>
        <p:spPr>
          <a:xfrm>
            <a:off x="1143002" y="18255"/>
            <a:ext cx="10515600" cy="1325563"/>
          </a:xfrm>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طول عمر کوتاه‌تر</a:t>
            </a:r>
            <a:endParaRPr lang="en-US" dirty="0"/>
          </a:p>
        </p:txBody>
      </p:sp>
      <p:sp>
        <p:nvSpPr>
          <p:cNvPr id="3" name="Content Placeholder 2">
            <a:extLst>
              <a:ext uri="{FF2B5EF4-FFF2-40B4-BE49-F238E27FC236}">
                <a16:creationId xmlns:a16="http://schemas.microsoft.com/office/drawing/2014/main" id="{087343E7-B5C9-1EB2-8BAE-3D3B088C5032}"/>
              </a:ext>
            </a:extLst>
          </p:cNvPr>
          <p:cNvSpPr>
            <a:spLocks noGrp="1"/>
          </p:cNvSpPr>
          <p:nvPr>
            <p:ph idx="1"/>
          </p:nvPr>
        </p:nvSpPr>
        <p:spPr>
          <a:xfrm>
            <a:off x="5791200" y="1310140"/>
            <a:ext cx="5914901" cy="4803085"/>
          </a:xfrm>
        </p:spPr>
        <p:txBody>
          <a:bodyPr>
            <a:normAutofit fontScale="92500"/>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داده‌های مربوط به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یک میلیون و 910 هزار نفر </a:t>
            </a:r>
            <a:r>
              <a:rPr lang="fa-IR" sz="4000" dirty="0">
                <a:effectLst/>
                <a:latin typeface="Calibri" panose="020F0502020204030204" pitchFamily="34" charset="0"/>
                <a:ea typeface="Calibri" panose="020F0502020204030204" pitchFamily="34" charset="0"/>
                <a:cs typeface="B Nazanin" panose="00000400000000000000" pitchFamily="2" charset="-78"/>
              </a:rPr>
              <a:t>وارد تحلیل آماری شدند. نتایج نشان داد که در افرادی که تک‌فرزند هستند، اعم از زن یا مرد، اگر به سن 50 سالگی برسند، باقی‌ماندة طول عمرشان کوتاه‌تر است. به بیان دیگر؛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احتمال مرگ آن‌ها بعد از سن 50 </a:t>
            </a:r>
            <a:r>
              <a:rPr lang="fa-IR" sz="4000" dirty="0">
                <a:effectLst/>
                <a:latin typeface="Calibri" panose="020F0502020204030204" pitchFamily="34" charset="0"/>
                <a:ea typeface="Calibri" panose="020F0502020204030204" pitchFamily="34" charset="0"/>
                <a:cs typeface="B Nazanin" panose="00000400000000000000" pitchFamily="2" charset="-78"/>
              </a:rPr>
              <a:t>سالگی از کسانی‌که خواهر و برادر دارند،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بیشتر می‌شود</a:t>
            </a:r>
            <a:endParaRPr lang="en-US" sz="4000" dirty="0">
              <a:solidFill>
                <a:srgbClr val="C00000"/>
              </a:solidFill>
            </a:endParaRPr>
          </a:p>
        </p:txBody>
      </p:sp>
      <p:pic>
        <p:nvPicPr>
          <p:cNvPr id="5" name="Picture 4">
            <a:extLst>
              <a:ext uri="{FF2B5EF4-FFF2-40B4-BE49-F238E27FC236}">
                <a16:creationId xmlns:a16="http://schemas.microsoft.com/office/drawing/2014/main" id="{1D0C0C66-3562-A10C-41E4-EB6A80B32450}"/>
              </a:ext>
            </a:extLst>
          </p:cNvPr>
          <p:cNvPicPr>
            <a:picLocks noChangeAspect="1"/>
          </p:cNvPicPr>
          <p:nvPr/>
        </p:nvPicPr>
        <p:blipFill>
          <a:blip r:embed="rId2"/>
          <a:stretch>
            <a:fillRect/>
          </a:stretch>
        </p:blipFill>
        <p:spPr>
          <a:xfrm>
            <a:off x="0" y="271463"/>
            <a:ext cx="5791200" cy="5905500"/>
          </a:xfrm>
          <a:prstGeom prst="rect">
            <a:avLst/>
          </a:prstGeom>
        </p:spPr>
      </p:pic>
    </p:spTree>
    <p:extLst>
      <p:ext uri="{BB962C8B-B14F-4D97-AF65-F5344CB8AC3E}">
        <p14:creationId xmlns:p14="http://schemas.microsoft.com/office/powerpoint/2010/main" val="247778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A9D3-E054-064F-3932-F6B61756880F}"/>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چاقی</a:t>
            </a:r>
            <a:endParaRPr lang="en-US" dirty="0"/>
          </a:p>
        </p:txBody>
      </p:sp>
      <p:sp>
        <p:nvSpPr>
          <p:cNvPr id="3" name="Content Placeholder 2">
            <a:extLst>
              <a:ext uri="{FF2B5EF4-FFF2-40B4-BE49-F238E27FC236}">
                <a16:creationId xmlns:a16="http://schemas.microsoft.com/office/drawing/2014/main" id="{32C0EB4F-2599-FC85-B26A-66639142512C}"/>
              </a:ext>
            </a:extLst>
          </p:cNvPr>
          <p:cNvSpPr>
            <a:spLocks noGrp="1"/>
          </p:cNvSpPr>
          <p:nvPr>
            <p:ph idx="1"/>
          </p:nvPr>
        </p:nvSpPr>
        <p:spPr>
          <a:xfrm>
            <a:off x="6567055" y="1825625"/>
            <a:ext cx="4786745"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با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حجم نمونة بالا (بیش از 40 هزار نفر) </a:t>
            </a:r>
            <a:r>
              <a:rPr lang="fa-IR" sz="4000" dirty="0">
                <a:effectLst/>
                <a:latin typeface="Calibri" panose="020F0502020204030204" pitchFamily="34" charset="0"/>
                <a:ea typeface="Calibri" panose="020F0502020204030204" pitchFamily="34" charset="0"/>
                <a:cs typeface="B Nazanin" panose="00000400000000000000" pitchFamily="2" charset="-78"/>
              </a:rPr>
              <a:t>در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انگلستان</a:t>
            </a:r>
            <a:r>
              <a:rPr lang="fa-IR" sz="4000" dirty="0">
                <a:effectLst/>
                <a:latin typeface="Calibri" panose="020F0502020204030204" pitchFamily="34" charset="0"/>
                <a:ea typeface="Calibri" panose="020F0502020204030204" pitchFamily="34" charset="0"/>
                <a:cs typeface="B Nazanin" panose="00000400000000000000" pitchFamily="2" charset="-78"/>
              </a:rPr>
              <a:t>، افراد بعد از تولد در طول زمان از نظر نمایة تودة بدنی مورد ارزیابی قرار گرفتند و چاقتر بودند.</a:t>
            </a:r>
            <a:endParaRPr lang="en-US" sz="4000" dirty="0"/>
          </a:p>
        </p:txBody>
      </p:sp>
      <p:pic>
        <p:nvPicPr>
          <p:cNvPr id="5" name="Picture 4">
            <a:extLst>
              <a:ext uri="{FF2B5EF4-FFF2-40B4-BE49-F238E27FC236}">
                <a16:creationId xmlns:a16="http://schemas.microsoft.com/office/drawing/2014/main" id="{28909583-B133-278B-E023-E9E5909ADC1A}"/>
              </a:ext>
            </a:extLst>
          </p:cNvPr>
          <p:cNvPicPr>
            <a:picLocks noChangeAspect="1"/>
          </p:cNvPicPr>
          <p:nvPr/>
        </p:nvPicPr>
        <p:blipFill>
          <a:blip r:embed="rId2"/>
          <a:stretch>
            <a:fillRect/>
          </a:stretch>
        </p:blipFill>
        <p:spPr>
          <a:xfrm>
            <a:off x="245300" y="1302017"/>
            <a:ext cx="6191250" cy="4657725"/>
          </a:xfrm>
          <a:prstGeom prst="rect">
            <a:avLst/>
          </a:prstGeom>
        </p:spPr>
      </p:pic>
    </p:spTree>
    <p:extLst>
      <p:ext uri="{BB962C8B-B14F-4D97-AF65-F5344CB8AC3E}">
        <p14:creationId xmlns:p14="http://schemas.microsoft.com/office/powerpoint/2010/main" val="233854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9374-A91E-687F-9CB4-46A0E6A49FB5}"/>
              </a:ext>
            </a:extLst>
          </p:cNvPr>
          <p:cNvSpPr>
            <a:spLocks noGrp="1"/>
          </p:cNvSpPr>
          <p:nvPr>
            <p:ph type="title"/>
          </p:nvPr>
        </p:nvSpPr>
        <p:spPr/>
        <p:txBody>
          <a:bodyPr>
            <a:normAutofit/>
          </a:bodyPr>
          <a:lstStyle/>
          <a:p>
            <a:pPr algn="r" rtl="1"/>
            <a:r>
              <a:rPr lang="fa-IR" sz="3600" b="1" dirty="0">
                <a:effectLst/>
                <a:latin typeface="Calibri" panose="020F0502020204030204" pitchFamily="34" charset="0"/>
                <a:ea typeface="Calibri" panose="020F0502020204030204" pitchFamily="34" charset="0"/>
                <a:cs typeface="B Nazanin" panose="00000400000000000000" pitchFamily="2" charset="-78"/>
              </a:rPr>
              <a:t>افزایش احتمال بیماری‌هایی همچون </a:t>
            </a:r>
            <a:r>
              <a:rPr lang="fa-IR" sz="36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تب، سرماخوردگی و اسهال</a:t>
            </a:r>
            <a:endParaRPr lang="en-US" sz="3600" dirty="0">
              <a:solidFill>
                <a:srgbClr val="C00000"/>
              </a:solidFill>
            </a:endParaRPr>
          </a:p>
        </p:txBody>
      </p:sp>
      <p:sp>
        <p:nvSpPr>
          <p:cNvPr id="3" name="Content Placeholder 2">
            <a:extLst>
              <a:ext uri="{FF2B5EF4-FFF2-40B4-BE49-F238E27FC236}">
                <a16:creationId xmlns:a16="http://schemas.microsoft.com/office/drawing/2014/main" id="{05A222B1-6353-6CE4-92D7-11B3DEA14F55}"/>
              </a:ext>
            </a:extLst>
          </p:cNvPr>
          <p:cNvSpPr>
            <a:spLocks noGrp="1"/>
          </p:cNvSpPr>
          <p:nvPr>
            <p:ph idx="1"/>
          </p:nvPr>
        </p:nvSpPr>
        <p:spPr>
          <a:xfrm>
            <a:off x="6571013" y="1690688"/>
            <a:ext cx="5257800" cy="4351338"/>
          </a:xfrm>
        </p:spPr>
        <p:txBody>
          <a:bodyPr>
            <a:normAutofit lnSpcReduction="10000"/>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محققان در یک مطالعه در کشور چین بر 197 تک‌فرزند 3 تا 6 ساله و 367 کودک دارای خواهر و برادر، به این نتیجه رسیدند که کودکان تک‌فرزند با احتمال بیشتری، دچار امراض جسمی از قبیل تب، سرماخوردگی و اسهال می‌شوند</a:t>
            </a:r>
            <a:endParaRPr lang="en-US" sz="4000" dirty="0"/>
          </a:p>
        </p:txBody>
      </p:sp>
      <p:pic>
        <p:nvPicPr>
          <p:cNvPr id="5" name="Picture 4">
            <a:extLst>
              <a:ext uri="{FF2B5EF4-FFF2-40B4-BE49-F238E27FC236}">
                <a16:creationId xmlns:a16="http://schemas.microsoft.com/office/drawing/2014/main" id="{DB39251C-9943-4ACD-776D-D8C0E4CEDEC6}"/>
              </a:ext>
            </a:extLst>
          </p:cNvPr>
          <p:cNvPicPr>
            <a:picLocks noChangeAspect="1"/>
          </p:cNvPicPr>
          <p:nvPr/>
        </p:nvPicPr>
        <p:blipFill>
          <a:blip r:embed="rId2"/>
          <a:stretch>
            <a:fillRect/>
          </a:stretch>
        </p:blipFill>
        <p:spPr>
          <a:xfrm>
            <a:off x="0" y="1449779"/>
            <a:ext cx="6486525" cy="4267200"/>
          </a:xfrm>
          <a:prstGeom prst="rect">
            <a:avLst/>
          </a:prstGeom>
        </p:spPr>
      </p:pic>
    </p:spTree>
    <p:extLst>
      <p:ext uri="{BB962C8B-B14F-4D97-AF65-F5344CB8AC3E}">
        <p14:creationId xmlns:p14="http://schemas.microsoft.com/office/powerpoint/2010/main" val="373295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7CE9-3F8C-3CF8-B7E1-9161EC97A0C1}"/>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ابتلا به اختلالات شخصیتی</a:t>
            </a:r>
            <a:endParaRPr lang="en-US" dirty="0"/>
          </a:p>
        </p:txBody>
      </p:sp>
      <p:sp>
        <p:nvSpPr>
          <p:cNvPr id="3" name="Content Placeholder 2">
            <a:extLst>
              <a:ext uri="{FF2B5EF4-FFF2-40B4-BE49-F238E27FC236}">
                <a16:creationId xmlns:a16="http://schemas.microsoft.com/office/drawing/2014/main" id="{89C38B2E-E8A7-AC78-2100-E8D7C92363AB}"/>
              </a:ext>
            </a:extLst>
          </p:cNvPr>
          <p:cNvSpPr>
            <a:spLocks noGrp="1"/>
          </p:cNvSpPr>
          <p:nvPr>
            <p:ph idx="1"/>
          </p:nvPr>
        </p:nvSpPr>
        <p:spPr>
          <a:xfrm>
            <a:off x="1101931" y="1635703"/>
            <a:ext cx="9988138"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مطالعة طولی در دو مقطع زمانی بر 1588 کودک که از زمان تولد تا زمان بزرگ‌سالی در کشور فنلاند انجام شد، محققان به این نتیجه رسیدند که احتمال وقوع اختلالات شخصیتی در افراد تک‌فرزند</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 2.4 برابر </a:t>
            </a:r>
            <a:r>
              <a:rPr lang="fa-IR" sz="4000" dirty="0">
                <a:effectLst/>
                <a:latin typeface="Calibri" panose="020F0502020204030204" pitchFamily="34" charset="0"/>
                <a:ea typeface="Calibri" panose="020F0502020204030204" pitchFamily="34" charset="0"/>
                <a:cs typeface="B Nazanin" panose="00000400000000000000" pitchFamily="2" charset="-78"/>
              </a:rPr>
              <a:t>سایرین است، به طوری‌که</a:t>
            </a:r>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 14.3% از آنان به اختلال شخصیتی </a:t>
            </a:r>
            <a:r>
              <a:rPr lang="fa-IR" sz="4000" dirty="0">
                <a:effectLst/>
                <a:latin typeface="Calibri" panose="020F0502020204030204" pitchFamily="34" charset="0"/>
                <a:ea typeface="Calibri" panose="020F0502020204030204" pitchFamily="34" charset="0"/>
                <a:cs typeface="B Nazanin" panose="00000400000000000000" pitchFamily="2" charset="-78"/>
              </a:rPr>
              <a:t>مبتلا بودند</a:t>
            </a:r>
            <a:endParaRPr lang="en-US" sz="4000" dirty="0"/>
          </a:p>
        </p:txBody>
      </p:sp>
      <p:pic>
        <p:nvPicPr>
          <p:cNvPr id="5" name="Picture 4">
            <a:extLst>
              <a:ext uri="{FF2B5EF4-FFF2-40B4-BE49-F238E27FC236}">
                <a16:creationId xmlns:a16="http://schemas.microsoft.com/office/drawing/2014/main" id="{237B7C9B-6FDB-C895-440E-6E4F0A3022E4}"/>
              </a:ext>
            </a:extLst>
          </p:cNvPr>
          <p:cNvPicPr>
            <a:picLocks noChangeAspect="1"/>
          </p:cNvPicPr>
          <p:nvPr/>
        </p:nvPicPr>
        <p:blipFill>
          <a:blip r:embed="rId2"/>
          <a:stretch>
            <a:fillRect/>
          </a:stretch>
        </p:blipFill>
        <p:spPr>
          <a:xfrm>
            <a:off x="1444566" y="4487408"/>
            <a:ext cx="9302868" cy="2309751"/>
          </a:xfrm>
          <a:prstGeom prst="rect">
            <a:avLst/>
          </a:prstGeom>
        </p:spPr>
      </p:pic>
    </p:spTree>
    <p:extLst>
      <p:ext uri="{BB962C8B-B14F-4D97-AF65-F5344CB8AC3E}">
        <p14:creationId xmlns:p14="http://schemas.microsoft.com/office/powerpoint/2010/main" val="4251334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52B19-A2DE-4FC2-6A1F-D5ABF9C98991}"/>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وقوع اختلالات گفتاری در کودک</a:t>
            </a:r>
            <a:endParaRPr lang="en-US" dirty="0"/>
          </a:p>
        </p:txBody>
      </p:sp>
      <p:sp>
        <p:nvSpPr>
          <p:cNvPr id="3" name="Content Placeholder 2">
            <a:extLst>
              <a:ext uri="{FF2B5EF4-FFF2-40B4-BE49-F238E27FC236}">
                <a16:creationId xmlns:a16="http://schemas.microsoft.com/office/drawing/2014/main" id="{D8693401-8D83-6ADB-8BBE-DCD80013FC30}"/>
              </a:ext>
            </a:extLst>
          </p:cNvPr>
          <p:cNvSpPr>
            <a:spLocks noGrp="1"/>
          </p:cNvSpPr>
          <p:nvPr>
            <p:ph idx="1"/>
          </p:nvPr>
        </p:nvSpPr>
        <p:spPr>
          <a:xfrm>
            <a:off x="838200" y="1478628"/>
            <a:ext cx="10515600"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تک‌فرزندبودن در کنار عواملی همچون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نارس‌بودن، خجالتی‌بودن، استفاده از مواد مخدر هنگام بارداری و سابقة خانوادگی مثبت</a:t>
            </a:r>
            <a:r>
              <a:rPr lang="fa-IR" sz="4000" dirty="0">
                <a:effectLst/>
                <a:latin typeface="Calibri" panose="020F0502020204030204" pitchFamily="34" charset="0"/>
                <a:ea typeface="Calibri" panose="020F0502020204030204" pitchFamily="34" charset="0"/>
                <a:cs typeface="B Nazanin" panose="00000400000000000000" pitchFamily="2" charset="-78"/>
              </a:rPr>
              <a:t>، احتمال اختلالات گفتاری را در دوران کودکی افزایش می‌دهد</a:t>
            </a:r>
            <a:endParaRPr lang="en-US" sz="4000" dirty="0"/>
          </a:p>
        </p:txBody>
      </p:sp>
      <p:pic>
        <p:nvPicPr>
          <p:cNvPr id="5" name="Picture 4">
            <a:extLst>
              <a:ext uri="{FF2B5EF4-FFF2-40B4-BE49-F238E27FC236}">
                <a16:creationId xmlns:a16="http://schemas.microsoft.com/office/drawing/2014/main" id="{8DB0B71D-E987-8790-ED33-16A99B853687}"/>
              </a:ext>
            </a:extLst>
          </p:cNvPr>
          <p:cNvPicPr>
            <a:picLocks noChangeAspect="1"/>
          </p:cNvPicPr>
          <p:nvPr/>
        </p:nvPicPr>
        <p:blipFill>
          <a:blip r:embed="rId2"/>
          <a:stretch>
            <a:fillRect/>
          </a:stretch>
        </p:blipFill>
        <p:spPr>
          <a:xfrm>
            <a:off x="3301341" y="3654297"/>
            <a:ext cx="5876368" cy="3374347"/>
          </a:xfrm>
          <a:prstGeom prst="rect">
            <a:avLst/>
          </a:prstGeom>
        </p:spPr>
      </p:pic>
    </p:spTree>
    <p:extLst>
      <p:ext uri="{BB962C8B-B14F-4D97-AF65-F5344CB8AC3E}">
        <p14:creationId xmlns:p14="http://schemas.microsoft.com/office/powerpoint/2010/main" val="307522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57772-DFC1-D829-89DB-C60AB9866FAD}"/>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کمتربودن آمادگی جسمانی و تناسب اندام</a:t>
            </a:r>
            <a:endParaRPr lang="en-US" dirty="0"/>
          </a:p>
        </p:txBody>
      </p:sp>
      <p:sp>
        <p:nvSpPr>
          <p:cNvPr id="3" name="Content Placeholder 2">
            <a:extLst>
              <a:ext uri="{FF2B5EF4-FFF2-40B4-BE49-F238E27FC236}">
                <a16:creationId xmlns:a16="http://schemas.microsoft.com/office/drawing/2014/main" id="{247E2BA2-3B76-79D7-3291-F3507A4D7DD2}"/>
              </a:ext>
            </a:extLst>
          </p:cNvPr>
          <p:cNvSpPr>
            <a:spLocks noGrp="1"/>
          </p:cNvSpPr>
          <p:nvPr>
            <p:ph idx="1"/>
          </p:nvPr>
        </p:nvSpPr>
        <p:spPr>
          <a:xfrm>
            <a:off x="6293922" y="1405054"/>
            <a:ext cx="5059878" cy="4772722"/>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مطالعه‌ای بر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542 کودک در کشور پرتغال با سنین 7 تا 15 سال </a:t>
            </a:r>
            <a:r>
              <a:rPr lang="fa-IR" sz="4000" dirty="0">
                <a:effectLst/>
                <a:latin typeface="Calibri" panose="020F0502020204030204" pitchFamily="34" charset="0"/>
                <a:ea typeface="Calibri" panose="020F0502020204030204" pitchFamily="34" charset="0"/>
                <a:cs typeface="B Nazanin" panose="00000400000000000000" pitchFamily="2" charset="-78"/>
              </a:rPr>
              <a:t>نشان داد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شاخص‌های آمادگی جسمانی و تناسب اندام </a:t>
            </a:r>
            <a:r>
              <a:rPr lang="fa-IR" sz="4000" dirty="0">
                <a:effectLst/>
                <a:latin typeface="Calibri" panose="020F0502020204030204" pitchFamily="34" charset="0"/>
                <a:ea typeface="Calibri" panose="020F0502020204030204" pitchFamily="34" charset="0"/>
                <a:cs typeface="B Nazanin" panose="00000400000000000000" pitchFamily="2" charset="-78"/>
              </a:rPr>
              <a:t>در کودکانی که خواهر برادر دارند، در مقایسه با کودکان تک‌فرزند، وضعیت بهتری دارد</a:t>
            </a:r>
            <a:endParaRPr lang="en-US" sz="4000" dirty="0"/>
          </a:p>
        </p:txBody>
      </p:sp>
      <p:pic>
        <p:nvPicPr>
          <p:cNvPr id="5" name="Picture 4">
            <a:extLst>
              <a:ext uri="{FF2B5EF4-FFF2-40B4-BE49-F238E27FC236}">
                <a16:creationId xmlns:a16="http://schemas.microsoft.com/office/drawing/2014/main" id="{98EA7218-6472-21D3-CA2F-3B2255FA0643}"/>
              </a:ext>
            </a:extLst>
          </p:cNvPr>
          <p:cNvPicPr>
            <a:picLocks noChangeAspect="1"/>
          </p:cNvPicPr>
          <p:nvPr/>
        </p:nvPicPr>
        <p:blipFill>
          <a:blip r:embed="rId2"/>
          <a:stretch>
            <a:fillRect/>
          </a:stretch>
        </p:blipFill>
        <p:spPr>
          <a:xfrm>
            <a:off x="70324" y="1690687"/>
            <a:ext cx="6083910" cy="4241761"/>
          </a:xfrm>
          <a:prstGeom prst="rect">
            <a:avLst/>
          </a:prstGeom>
        </p:spPr>
      </p:pic>
    </p:spTree>
    <p:extLst>
      <p:ext uri="{BB962C8B-B14F-4D97-AF65-F5344CB8AC3E}">
        <p14:creationId xmlns:p14="http://schemas.microsoft.com/office/powerpoint/2010/main" val="4274637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C71D-C926-EF92-C471-457B078F34C5}"/>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بالاتربودن احتمال مشکلات سلامت روان و تاب‌آوری کمتر در کودکان تک‌فرزند</a:t>
            </a:r>
            <a:endParaRPr lang="en-US" dirty="0"/>
          </a:p>
        </p:txBody>
      </p:sp>
      <p:sp>
        <p:nvSpPr>
          <p:cNvPr id="3" name="Content Placeholder 2">
            <a:extLst>
              <a:ext uri="{FF2B5EF4-FFF2-40B4-BE49-F238E27FC236}">
                <a16:creationId xmlns:a16="http://schemas.microsoft.com/office/drawing/2014/main" id="{D9B7CCAB-11E9-B8DA-95A2-B62229D3C4FD}"/>
              </a:ext>
            </a:extLst>
          </p:cNvPr>
          <p:cNvSpPr>
            <a:spLocks noGrp="1"/>
          </p:cNvSpPr>
          <p:nvPr>
            <p:ph idx="1"/>
          </p:nvPr>
        </p:nvSpPr>
        <p:spPr>
          <a:xfrm>
            <a:off x="6650182" y="1825625"/>
            <a:ext cx="4703618"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که بر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3744 دانش‌آموز پایة چهارم کشور ژاپن </a:t>
            </a:r>
            <a:r>
              <a:rPr lang="fa-IR" sz="4000" dirty="0">
                <a:effectLst/>
                <a:latin typeface="Calibri" panose="020F0502020204030204" pitchFamily="34" charset="0"/>
                <a:ea typeface="Calibri" panose="020F0502020204030204" pitchFamily="34" charset="0"/>
                <a:cs typeface="B Nazanin" panose="00000400000000000000" pitchFamily="2" charset="-78"/>
              </a:rPr>
              <a:t>انجام شد، پژوهش‌گران به این نتیجه رسیدند که احتمال وجود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مشکلات ارتباطی و کاهش تاب‌آوری </a:t>
            </a:r>
            <a:r>
              <a:rPr lang="fa-IR" sz="4000" dirty="0">
                <a:effectLst/>
                <a:latin typeface="Calibri" panose="020F0502020204030204" pitchFamily="34" charset="0"/>
                <a:ea typeface="Calibri" panose="020F0502020204030204" pitchFamily="34" charset="0"/>
                <a:cs typeface="B Nazanin" panose="00000400000000000000" pitchFamily="2" charset="-78"/>
              </a:rPr>
              <a:t>در کودکان تک‌فرزند</a:t>
            </a:r>
            <a:endParaRPr lang="en-US" sz="4000" dirty="0"/>
          </a:p>
        </p:txBody>
      </p:sp>
      <p:pic>
        <p:nvPicPr>
          <p:cNvPr id="5" name="Picture 4">
            <a:extLst>
              <a:ext uri="{FF2B5EF4-FFF2-40B4-BE49-F238E27FC236}">
                <a16:creationId xmlns:a16="http://schemas.microsoft.com/office/drawing/2014/main" id="{5B2F362C-D921-381C-68FE-51E4EF309103}"/>
              </a:ext>
            </a:extLst>
          </p:cNvPr>
          <p:cNvPicPr>
            <a:picLocks noChangeAspect="1"/>
          </p:cNvPicPr>
          <p:nvPr/>
        </p:nvPicPr>
        <p:blipFill>
          <a:blip r:embed="rId2"/>
          <a:stretch>
            <a:fillRect/>
          </a:stretch>
        </p:blipFill>
        <p:spPr>
          <a:xfrm>
            <a:off x="90202" y="1821354"/>
            <a:ext cx="6286848" cy="4561715"/>
          </a:xfrm>
          <a:prstGeom prst="rect">
            <a:avLst/>
          </a:prstGeom>
        </p:spPr>
      </p:pic>
    </p:spTree>
    <p:extLst>
      <p:ext uri="{BB962C8B-B14F-4D97-AF65-F5344CB8AC3E}">
        <p14:creationId xmlns:p14="http://schemas.microsoft.com/office/powerpoint/2010/main" val="773753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BE956-5A3F-26D4-92FF-0EE7C49A6EE1}"/>
              </a:ext>
            </a:extLst>
          </p:cNvPr>
          <p:cNvSpPr>
            <a:spLocks noGrp="1"/>
          </p:cNvSpPr>
          <p:nvPr>
            <p:ph type="title"/>
          </p:nvPr>
        </p:nvSpPr>
        <p:spPr>
          <a:xfrm>
            <a:off x="838200" y="184150"/>
            <a:ext cx="10515600" cy="1325563"/>
          </a:xfrm>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علایم افسردگی و اضطراب در دانشجویان و دانش‌آموزان تک‌فرزند</a:t>
            </a:r>
            <a:endParaRPr lang="en-US" dirty="0"/>
          </a:p>
        </p:txBody>
      </p:sp>
      <p:sp>
        <p:nvSpPr>
          <p:cNvPr id="3" name="Content Placeholder 2">
            <a:extLst>
              <a:ext uri="{FF2B5EF4-FFF2-40B4-BE49-F238E27FC236}">
                <a16:creationId xmlns:a16="http://schemas.microsoft.com/office/drawing/2014/main" id="{5A6ED20B-7247-C471-63AF-646F05384174}"/>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احتمال آن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دانشجویان تک‌فرزند دچار علایم افسردگی، اضطراب</a:t>
            </a:r>
            <a:r>
              <a:rPr lang="fa-IR" sz="4000" dirty="0">
                <a:effectLst/>
                <a:latin typeface="Calibri" panose="020F0502020204030204" pitchFamily="34" charset="0"/>
                <a:ea typeface="Calibri" panose="020F0502020204030204" pitchFamily="34" charset="0"/>
                <a:cs typeface="B Nazanin" panose="00000400000000000000" pitchFamily="2" charset="-78"/>
              </a:rPr>
              <a:t> و یا ترکیبی از هر دو شوند، بیشتر از دانشجویانی است که خواهر و برادر دارند</a:t>
            </a:r>
            <a:endParaRPr lang="en-US" sz="4000" dirty="0"/>
          </a:p>
        </p:txBody>
      </p:sp>
      <p:pic>
        <p:nvPicPr>
          <p:cNvPr id="5" name="Picture 4">
            <a:extLst>
              <a:ext uri="{FF2B5EF4-FFF2-40B4-BE49-F238E27FC236}">
                <a16:creationId xmlns:a16="http://schemas.microsoft.com/office/drawing/2014/main" id="{BD94FBAD-50FF-86F8-7F93-33917E31FC68}"/>
              </a:ext>
            </a:extLst>
          </p:cNvPr>
          <p:cNvPicPr>
            <a:picLocks noChangeAspect="1"/>
          </p:cNvPicPr>
          <p:nvPr/>
        </p:nvPicPr>
        <p:blipFill>
          <a:blip r:embed="rId2"/>
          <a:stretch>
            <a:fillRect/>
          </a:stretch>
        </p:blipFill>
        <p:spPr>
          <a:xfrm>
            <a:off x="332509" y="3018153"/>
            <a:ext cx="7410821" cy="3839847"/>
          </a:xfrm>
          <a:prstGeom prst="rect">
            <a:avLst/>
          </a:prstGeom>
        </p:spPr>
      </p:pic>
    </p:spTree>
    <p:extLst>
      <p:ext uri="{BB962C8B-B14F-4D97-AF65-F5344CB8AC3E}">
        <p14:creationId xmlns:p14="http://schemas.microsoft.com/office/powerpoint/2010/main" val="1549525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A476C-E56D-0656-BED0-166AB52F789F}"/>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افزایش احتمال مشکلات عاطفی و مشکلات رفتاری در کودکان دبستانی تک‌فرزند</a:t>
            </a:r>
            <a:endParaRPr lang="en-US" dirty="0"/>
          </a:p>
        </p:txBody>
      </p:sp>
      <p:sp>
        <p:nvSpPr>
          <p:cNvPr id="3" name="Content Placeholder 2">
            <a:extLst>
              <a:ext uri="{FF2B5EF4-FFF2-40B4-BE49-F238E27FC236}">
                <a16:creationId xmlns:a16="http://schemas.microsoft.com/office/drawing/2014/main" id="{CECCCA48-5E38-040D-6D5F-CCB2913AD376}"/>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احتمال وجود مشکلات عاطفی و رفتاری از قبیل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گوشه‌گیری، افسردگی، اضطراب، پرخاشگری و دعوا </a:t>
            </a:r>
            <a:r>
              <a:rPr lang="fa-IR" sz="4000" dirty="0">
                <a:effectLst/>
                <a:latin typeface="Calibri" panose="020F0502020204030204" pitchFamily="34" charset="0"/>
                <a:ea typeface="Calibri" panose="020F0502020204030204" pitchFamily="34" charset="0"/>
                <a:cs typeface="B Nazanin" panose="00000400000000000000" pitchFamily="2" charset="-78"/>
              </a:rPr>
              <a:t>در کودکان تک‌فرزند، بیشتر است</a:t>
            </a:r>
            <a:endParaRPr lang="en-US" sz="4000" dirty="0"/>
          </a:p>
        </p:txBody>
      </p:sp>
      <p:pic>
        <p:nvPicPr>
          <p:cNvPr id="5" name="Picture 4">
            <a:extLst>
              <a:ext uri="{FF2B5EF4-FFF2-40B4-BE49-F238E27FC236}">
                <a16:creationId xmlns:a16="http://schemas.microsoft.com/office/drawing/2014/main" id="{A262424D-CA34-6A5E-14BC-790BE55AC7D0}"/>
              </a:ext>
            </a:extLst>
          </p:cNvPr>
          <p:cNvPicPr>
            <a:picLocks noChangeAspect="1"/>
          </p:cNvPicPr>
          <p:nvPr/>
        </p:nvPicPr>
        <p:blipFill>
          <a:blip r:embed="rId2"/>
          <a:stretch>
            <a:fillRect/>
          </a:stretch>
        </p:blipFill>
        <p:spPr>
          <a:xfrm>
            <a:off x="0" y="3024255"/>
            <a:ext cx="7897091" cy="3914506"/>
          </a:xfrm>
          <a:prstGeom prst="rect">
            <a:avLst/>
          </a:prstGeom>
        </p:spPr>
      </p:pic>
    </p:spTree>
    <p:extLst>
      <p:ext uri="{BB962C8B-B14F-4D97-AF65-F5344CB8AC3E}">
        <p14:creationId xmlns:p14="http://schemas.microsoft.com/office/powerpoint/2010/main" val="3422957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0058" y="0"/>
            <a:ext cx="10551942" cy="1888128"/>
          </a:xfrm>
          <a:prstGeom prst="rect">
            <a:avLst/>
          </a:prstGeom>
        </p:spPr>
      </p:pic>
      <p:pic>
        <p:nvPicPr>
          <p:cNvPr id="5" name="Picture 4"/>
          <p:cNvPicPr>
            <a:picLocks noChangeAspect="1"/>
          </p:cNvPicPr>
          <p:nvPr/>
        </p:nvPicPr>
        <p:blipFill>
          <a:blip r:embed="rId3"/>
          <a:stretch>
            <a:fillRect/>
          </a:stretch>
        </p:blipFill>
        <p:spPr>
          <a:xfrm>
            <a:off x="8690136" y="628868"/>
            <a:ext cx="2663664" cy="440275"/>
          </a:xfrm>
          <a:prstGeom prst="rect">
            <a:avLst/>
          </a:prstGeom>
        </p:spPr>
      </p:pic>
      <p:pic>
        <p:nvPicPr>
          <p:cNvPr id="7" name="Content Placeholder 6">
            <a:extLst>
              <a:ext uri="{FF2B5EF4-FFF2-40B4-BE49-F238E27FC236}">
                <a16:creationId xmlns:a16="http://schemas.microsoft.com/office/drawing/2014/main" id="{D872F27D-5B0F-8120-C942-B50DA58DFA59}"/>
              </a:ext>
            </a:extLst>
          </p:cNvPr>
          <p:cNvPicPr>
            <a:picLocks noGrp="1" noChangeAspect="1"/>
          </p:cNvPicPr>
          <p:nvPr>
            <p:ph idx="1"/>
          </p:nvPr>
        </p:nvPicPr>
        <p:blipFill>
          <a:blip r:embed="rId4"/>
          <a:stretch>
            <a:fillRect/>
          </a:stretch>
        </p:blipFill>
        <p:spPr>
          <a:xfrm>
            <a:off x="2442848" y="1825625"/>
            <a:ext cx="9460118" cy="5032374"/>
          </a:xfrm>
        </p:spPr>
      </p:pic>
      <p:sp>
        <p:nvSpPr>
          <p:cNvPr id="2" name="TextBox 1">
            <a:extLst>
              <a:ext uri="{FF2B5EF4-FFF2-40B4-BE49-F238E27FC236}">
                <a16:creationId xmlns:a16="http://schemas.microsoft.com/office/drawing/2014/main" id="{71D9357F-EF00-951A-4F30-3A25B5D76CD7}"/>
              </a:ext>
            </a:extLst>
          </p:cNvPr>
          <p:cNvSpPr txBox="1"/>
          <p:nvPr/>
        </p:nvSpPr>
        <p:spPr>
          <a:xfrm>
            <a:off x="269107" y="2282592"/>
            <a:ext cx="2173741" cy="2862322"/>
          </a:xfrm>
          <a:prstGeom prst="rect">
            <a:avLst/>
          </a:prstGeom>
          <a:noFill/>
        </p:spPr>
        <p:txBody>
          <a:bodyPr wrap="square" rtlCol="0">
            <a:spAutoFit/>
          </a:bodyPr>
          <a:lstStyle/>
          <a:p>
            <a:pPr algn="r" rtl="1"/>
            <a:r>
              <a:rPr lang="fa-IR" sz="3600" b="1" dirty="0">
                <a:cs typeface="B Nazanin" panose="00000400000000000000" pitchFamily="2" charset="-78"/>
              </a:rPr>
              <a:t>احتمال باز شدن پای تک فرزند به کلانتری 3 تا 8 برابر است</a:t>
            </a:r>
            <a:endParaRPr lang="en-US" sz="3600" b="1" dirty="0">
              <a:cs typeface="B Nazanin" panose="00000400000000000000" pitchFamily="2" charset="-78"/>
            </a:endParaRPr>
          </a:p>
        </p:txBody>
      </p:sp>
    </p:spTree>
    <p:extLst>
      <p:ext uri="{BB962C8B-B14F-4D97-AF65-F5344CB8AC3E}">
        <p14:creationId xmlns:p14="http://schemas.microsoft.com/office/powerpoint/2010/main" val="133153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632F-E9E6-1184-4CD1-5F96B6503205}"/>
              </a:ext>
            </a:extLst>
          </p:cNvPr>
          <p:cNvSpPr>
            <a:spLocks noGrp="1"/>
          </p:cNvSpPr>
          <p:nvPr>
            <p:ph type="title"/>
          </p:nvPr>
        </p:nvSpPr>
        <p:spPr>
          <a:xfrm>
            <a:off x="6258296" y="95003"/>
            <a:ext cx="5416138" cy="2874868"/>
          </a:xfrm>
        </p:spPr>
        <p:txBody>
          <a:bodyPr/>
          <a:lstStyle/>
          <a:p>
            <a:pPr algn="r" rtl="1"/>
            <a:r>
              <a:rPr lang="fa-IR" dirty="0">
                <a:cs typeface="B Titr" panose="00000700000000000000" pitchFamily="2" charset="-78"/>
              </a:rPr>
              <a:t>افزایش تک فرزندی  یک </a:t>
            </a:r>
            <a:r>
              <a:rPr lang="fa-IR" dirty="0">
                <a:solidFill>
                  <a:srgbClr val="FF0000"/>
                </a:solidFill>
                <a:cs typeface="B Titr" panose="00000700000000000000" pitchFamily="2" charset="-78"/>
              </a:rPr>
              <a:t>تلنگر</a:t>
            </a:r>
            <a:r>
              <a:rPr lang="fa-IR" dirty="0">
                <a:cs typeface="B Titr" panose="00000700000000000000" pitchFamily="2" charset="-78"/>
              </a:rPr>
              <a:t> به جامعه است!</a:t>
            </a:r>
            <a:br>
              <a:rPr lang="fa-IR" dirty="0">
                <a:cs typeface="B Titr" panose="00000700000000000000" pitchFamily="2" charset="-78"/>
              </a:rPr>
            </a:br>
            <a:r>
              <a:rPr lang="fa-IR" dirty="0">
                <a:cs typeface="B Titr" panose="00000700000000000000" pitchFamily="2" charset="-78"/>
              </a:rPr>
              <a:t>مانند یک بارومتر که فشار را می‌سنجد!</a:t>
            </a:r>
            <a:endParaRPr lang="en-US" dirty="0">
              <a:cs typeface="B Titr" panose="00000700000000000000" pitchFamily="2" charset="-78"/>
            </a:endParaRPr>
          </a:p>
        </p:txBody>
      </p:sp>
      <p:pic>
        <p:nvPicPr>
          <p:cNvPr id="3074" name="Picture 2">
            <a:extLst>
              <a:ext uri="{FF2B5EF4-FFF2-40B4-BE49-F238E27FC236}">
                <a16:creationId xmlns:a16="http://schemas.microsoft.com/office/drawing/2014/main" id="{5FEF243F-0203-822B-B677-81DF6BC4DF2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504" y="0"/>
            <a:ext cx="4298867" cy="689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1737B75-5BC7-5D7D-91C3-7E1133FBA3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067" y="3843771"/>
            <a:ext cx="4563159" cy="3051613"/>
          </a:xfrm>
          <a:prstGeom prst="rect">
            <a:avLst/>
          </a:prstGeom>
        </p:spPr>
      </p:pic>
      <p:pic>
        <p:nvPicPr>
          <p:cNvPr id="5" name="Picture 4">
            <a:extLst>
              <a:ext uri="{FF2B5EF4-FFF2-40B4-BE49-F238E27FC236}">
                <a16:creationId xmlns:a16="http://schemas.microsoft.com/office/drawing/2014/main" id="{C7D8DA1E-6DFA-5752-BC6C-507DE90339FC}"/>
              </a:ext>
            </a:extLst>
          </p:cNvPr>
          <p:cNvPicPr>
            <a:picLocks noChangeAspect="1"/>
          </p:cNvPicPr>
          <p:nvPr/>
        </p:nvPicPr>
        <p:blipFill>
          <a:blip r:embed="rId4"/>
          <a:stretch>
            <a:fillRect/>
          </a:stretch>
        </p:blipFill>
        <p:spPr>
          <a:xfrm>
            <a:off x="8265226" y="4501936"/>
            <a:ext cx="3926774" cy="2356064"/>
          </a:xfrm>
          <a:prstGeom prst="rect">
            <a:avLst/>
          </a:prstGeom>
        </p:spPr>
      </p:pic>
    </p:spTree>
    <p:extLst>
      <p:ext uri="{BB962C8B-B14F-4D97-AF65-F5344CB8AC3E}">
        <p14:creationId xmlns:p14="http://schemas.microsoft.com/office/powerpoint/2010/main" val="11328834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F1A0-94A1-6053-2EB6-7856900B186F}"/>
              </a:ext>
            </a:extLst>
          </p:cNvPr>
          <p:cNvSpPr>
            <a:spLocks noGrp="1"/>
          </p:cNvSpPr>
          <p:nvPr>
            <p:ph type="title"/>
          </p:nvPr>
        </p:nvSpPr>
        <p:spPr/>
        <p:txBody>
          <a:bodyPr>
            <a:normAutofit fontScale="90000"/>
          </a:bodyPr>
          <a:lstStyle/>
          <a:p>
            <a:pPr marL="0" marR="0" algn="r" rtl="1">
              <a:lnSpc>
                <a:spcPct val="107000"/>
              </a:lnSpc>
              <a:spcBef>
                <a:spcPts val="0"/>
              </a:spcBef>
              <a:spcAft>
                <a:spcPts val="800"/>
              </a:spcAft>
              <a:tabLst>
                <a:tab pos="0" algn="l"/>
              </a:tabLst>
            </a:pPr>
            <a:r>
              <a:rPr lang="fa-IR" sz="4400" b="1" dirty="0">
                <a:effectLst/>
                <a:latin typeface="Calibri" panose="020F0502020204030204" pitchFamily="34" charset="0"/>
                <a:ea typeface="Calibri" panose="020F0502020204030204" pitchFamily="34" charset="0"/>
                <a:cs typeface="B Nazanin" panose="00000400000000000000" pitchFamily="2" charset="-78"/>
              </a:rPr>
              <a:t>کمتربودن نمرة شاخص‌های تکامل دوران کودکی و آمادگی برای مدرسه</a:t>
            </a:r>
            <a:r>
              <a:rPr lang="en-US" sz="3600" dirty="0">
                <a:effectLst/>
                <a:latin typeface="Calibri" panose="020F0502020204030204" pitchFamily="34" charset="0"/>
                <a:ea typeface="Calibri" panose="020F0502020204030204" pitchFamily="34" charset="0"/>
                <a:cs typeface="Arial" panose="020B0604020202020204" pitchFamily="34" charset="0"/>
              </a:rPr>
              <a:t/>
            </a:r>
            <a:br>
              <a:rPr lang="en-US" sz="36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sp>
        <p:nvSpPr>
          <p:cNvPr id="3" name="Content Placeholder 2">
            <a:extLst>
              <a:ext uri="{FF2B5EF4-FFF2-40B4-BE49-F238E27FC236}">
                <a16:creationId xmlns:a16="http://schemas.microsoft.com/office/drawing/2014/main" id="{85FAF2D8-9F17-0FDA-F540-9D00198A3B8F}"/>
              </a:ext>
            </a:extLst>
          </p:cNvPr>
          <p:cNvSpPr>
            <a:spLocks noGrp="1"/>
          </p:cNvSpPr>
          <p:nvPr>
            <p:ph idx="1"/>
          </p:nvPr>
        </p:nvSpPr>
        <p:spPr>
          <a:xfrm>
            <a:off x="838200" y="1374362"/>
            <a:ext cx="10515600" cy="4351338"/>
          </a:xfrm>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اگر کودکان، خواهر و یا برادر بزرگ‌تر از خود داشته باشند - فارغ از اختلاف سنی بین آنان- در مقایسه با کودکان تک‌فرزند، از نظر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میزان آمادگی برای رفتن به مدرسه و هم‌چنین نمرة مشکلات اجتماعی و رفتاری</a:t>
            </a:r>
            <a:r>
              <a:rPr lang="fa-IR" sz="4000" dirty="0">
                <a:effectLst/>
                <a:latin typeface="Calibri" panose="020F0502020204030204" pitchFamily="34" charset="0"/>
                <a:ea typeface="Calibri" panose="020F0502020204030204" pitchFamily="34" charset="0"/>
                <a:cs typeface="B Nazanin" panose="00000400000000000000" pitchFamily="2" charset="-78"/>
              </a:rPr>
              <a:t> از کودکان تک‌فرزند، وضعیت بهتری دارند.</a:t>
            </a:r>
            <a:endParaRPr lang="en-US" sz="4000" dirty="0"/>
          </a:p>
        </p:txBody>
      </p:sp>
      <p:pic>
        <p:nvPicPr>
          <p:cNvPr id="7" name="Picture 6">
            <a:extLst>
              <a:ext uri="{FF2B5EF4-FFF2-40B4-BE49-F238E27FC236}">
                <a16:creationId xmlns:a16="http://schemas.microsoft.com/office/drawing/2014/main" id="{2AEB91B4-63B9-838F-7FB7-0D36CE7F6269}"/>
              </a:ext>
            </a:extLst>
          </p:cNvPr>
          <p:cNvPicPr>
            <a:picLocks noChangeAspect="1"/>
          </p:cNvPicPr>
          <p:nvPr/>
        </p:nvPicPr>
        <p:blipFill>
          <a:blip r:embed="rId2"/>
          <a:stretch>
            <a:fillRect/>
          </a:stretch>
        </p:blipFill>
        <p:spPr>
          <a:xfrm>
            <a:off x="3425251" y="3871356"/>
            <a:ext cx="5341498" cy="2986644"/>
          </a:xfrm>
          <a:prstGeom prst="rect">
            <a:avLst/>
          </a:prstGeom>
        </p:spPr>
      </p:pic>
    </p:spTree>
    <p:extLst>
      <p:ext uri="{BB962C8B-B14F-4D97-AF65-F5344CB8AC3E}">
        <p14:creationId xmlns:p14="http://schemas.microsoft.com/office/powerpoint/2010/main" val="1885297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3126-FDDC-2CCE-C8F2-33DA0D1E717D}"/>
              </a:ext>
            </a:extLst>
          </p:cNvPr>
          <p:cNvSpPr>
            <a:spLocks noGrp="1"/>
          </p:cNvSpPr>
          <p:nvPr>
            <p:ph type="title"/>
          </p:nvPr>
        </p:nvSpPr>
        <p:spPr/>
        <p:txBody>
          <a:bodyPr/>
          <a:lstStyle/>
          <a:p>
            <a:pPr algn="r" rtl="1"/>
            <a:r>
              <a:rPr lang="fa-IR" sz="4400" b="1" dirty="0">
                <a:effectLst/>
                <a:latin typeface="Calibri" panose="020F0502020204030204" pitchFamily="34" charset="0"/>
                <a:ea typeface="Calibri" panose="020F0502020204030204" pitchFamily="34" charset="0"/>
                <a:cs typeface="B Nazanin" panose="00000400000000000000" pitchFamily="2" charset="-78"/>
              </a:rPr>
              <a:t>احتمال افزایش طول محوری چشم و نزدیک‌بینی</a:t>
            </a:r>
            <a:endParaRPr lang="en-US" dirty="0"/>
          </a:p>
        </p:txBody>
      </p:sp>
      <p:sp>
        <p:nvSpPr>
          <p:cNvPr id="3" name="Content Placeholder 2">
            <a:extLst>
              <a:ext uri="{FF2B5EF4-FFF2-40B4-BE49-F238E27FC236}">
                <a16:creationId xmlns:a16="http://schemas.microsoft.com/office/drawing/2014/main" id="{CA9D31FE-3AF8-F26E-6CAA-0EC48091DC84}"/>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اگر طول محوری چشم دانش‌آموز بالاتر از 24 میلی‌متر باشد، احتمال نزدیک‌بینی او در آینده بیشتر می‌شود. در مطالعات مشابه دیگر نیز نشان داده شده است که دانش‌آموزان تک‌فرزند در مقایسه با سایر دانش‌آموزان،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15 درصد بیشتر دچار نزدیک‌بینی </a:t>
            </a:r>
            <a:r>
              <a:rPr lang="fa-IR" sz="4000" dirty="0">
                <a:effectLst/>
                <a:latin typeface="Calibri" panose="020F0502020204030204" pitchFamily="34" charset="0"/>
                <a:ea typeface="Calibri" panose="020F0502020204030204" pitchFamily="34" charset="0"/>
                <a:cs typeface="B Nazanin" panose="00000400000000000000" pitchFamily="2" charset="-78"/>
              </a:rPr>
              <a:t>می‌شوند</a:t>
            </a:r>
            <a:endParaRPr lang="en-US" sz="4000" dirty="0"/>
          </a:p>
        </p:txBody>
      </p:sp>
      <p:pic>
        <p:nvPicPr>
          <p:cNvPr id="5" name="Picture 4">
            <a:extLst>
              <a:ext uri="{FF2B5EF4-FFF2-40B4-BE49-F238E27FC236}">
                <a16:creationId xmlns:a16="http://schemas.microsoft.com/office/drawing/2014/main" id="{D99C12EB-F269-8B61-89F3-CF342249388F}"/>
              </a:ext>
            </a:extLst>
          </p:cNvPr>
          <p:cNvPicPr>
            <a:picLocks noChangeAspect="1"/>
          </p:cNvPicPr>
          <p:nvPr/>
        </p:nvPicPr>
        <p:blipFill>
          <a:blip r:embed="rId2"/>
          <a:stretch>
            <a:fillRect/>
          </a:stretch>
        </p:blipFill>
        <p:spPr>
          <a:xfrm>
            <a:off x="463258" y="4180114"/>
            <a:ext cx="4269057" cy="2677361"/>
          </a:xfrm>
          <a:prstGeom prst="rect">
            <a:avLst/>
          </a:prstGeom>
        </p:spPr>
      </p:pic>
    </p:spTree>
    <p:extLst>
      <p:ext uri="{BB962C8B-B14F-4D97-AF65-F5344CB8AC3E}">
        <p14:creationId xmlns:p14="http://schemas.microsoft.com/office/powerpoint/2010/main" val="2634199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0D6E1-DD6C-6E5C-0E93-266B801DA422}"/>
              </a:ext>
            </a:extLst>
          </p:cNvPr>
          <p:cNvSpPr>
            <a:spLocks noGrp="1"/>
          </p:cNvSpPr>
          <p:nvPr>
            <p:ph type="title"/>
          </p:nvPr>
        </p:nvSpPr>
        <p:spPr>
          <a:xfrm>
            <a:off x="771293" y="2271984"/>
            <a:ext cx="10515600" cy="1325563"/>
          </a:xfrm>
        </p:spPr>
        <p:txBody>
          <a:bodyPr>
            <a:normAutofit/>
          </a:bodyPr>
          <a:lstStyle/>
          <a:p>
            <a:pPr algn="ctr"/>
            <a:r>
              <a:rPr lang="fa-IR" sz="6000" dirty="0">
                <a:solidFill>
                  <a:srgbClr val="FF0000"/>
                </a:solidFill>
                <a:cs typeface="B Titr" panose="00000700000000000000" pitchFamily="2" charset="-78"/>
              </a:rPr>
              <a:t>آسیب به والدین</a:t>
            </a:r>
            <a:endParaRPr lang="en-US" sz="6000" dirty="0">
              <a:solidFill>
                <a:srgbClr val="FF0000"/>
              </a:solidFill>
              <a:cs typeface="B Titr" panose="00000700000000000000" pitchFamily="2" charset="-78"/>
            </a:endParaRPr>
          </a:p>
        </p:txBody>
      </p:sp>
    </p:spTree>
    <p:extLst>
      <p:ext uri="{BB962C8B-B14F-4D97-AF65-F5344CB8AC3E}">
        <p14:creationId xmlns:p14="http://schemas.microsoft.com/office/powerpoint/2010/main" val="3458505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6E32C-797A-6AC7-C848-FFA6387E4802}"/>
              </a:ext>
            </a:extLst>
          </p:cNvPr>
          <p:cNvSpPr>
            <a:spLocks noGrp="1"/>
          </p:cNvSpPr>
          <p:nvPr>
            <p:ph type="title"/>
          </p:nvPr>
        </p:nvSpPr>
        <p:spPr/>
        <p:txBody>
          <a:bodyPr/>
          <a:lstStyle/>
          <a:p>
            <a:pPr algn="r" rtl="1"/>
            <a:r>
              <a:rPr lang="fa-IR" sz="4400" b="1"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افزایش احتمال ابتلا به بیماری‌های مزمن جسمی و روانی در والدینی که تک‌فرزند خود را از دست داده‌اند.</a:t>
            </a:r>
            <a:endParaRPr lang="en-US" dirty="0">
              <a:solidFill>
                <a:srgbClr val="7030A0"/>
              </a:solidFill>
            </a:endParaRPr>
          </a:p>
        </p:txBody>
      </p:sp>
      <p:sp>
        <p:nvSpPr>
          <p:cNvPr id="3" name="Content Placeholder 2">
            <a:extLst>
              <a:ext uri="{FF2B5EF4-FFF2-40B4-BE49-F238E27FC236}">
                <a16:creationId xmlns:a16="http://schemas.microsoft.com/office/drawing/2014/main" id="{0F27AAC5-188A-3826-54D5-E650FB054EB2}"/>
              </a:ext>
            </a:extLst>
          </p:cNvPr>
          <p:cNvSpPr>
            <a:spLocks noGrp="1"/>
          </p:cNvSpPr>
          <p:nvPr>
            <p:ph idx="1"/>
          </p:nvPr>
        </p:nvSpPr>
        <p:spPr/>
        <p:txBody>
          <a:bodyPr/>
          <a:lstStyle/>
          <a:p>
            <a:pPr marL="0" marR="0" algn="r" rtl="1">
              <a:spcBef>
                <a:spcPts val="0"/>
              </a:spcBef>
              <a:spcAft>
                <a:spcPts val="0"/>
              </a:spcAft>
            </a:pPr>
            <a:r>
              <a:rPr lang="fa-IR" sz="4400" dirty="0">
                <a:effectLst/>
                <a:latin typeface="Calibri" panose="020F0502020204030204" pitchFamily="34" charset="0"/>
                <a:ea typeface="Calibri" panose="020F0502020204030204" pitchFamily="34" charset="0"/>
                <a:cs typeface="B Nazanin" panose="00000400000000000000" pitchFamily="2" charset="-78"/>
              </a:rPr>
              <a:t>علایمی همچون اختلال خواب، افکار خودکشی، و افسردگی، حتی در مطالعات عکس‌برداری (</a:t>
            </a:r>
            <a:r>
              <a:rPr lang="en-US" sz="4400" dirty="0">
                <a:effectLst/>
                <a:latin typeface="Calibri" panose="020F0502020204030204" pitchFamily="34" charset="0"/>
                <a:ea typeface="Calibri" panose="020F0502020204030204" pitchFamily="34" charset="0"/>
                <a:cs typeface="B Nazanin" panose="00000400000000000000" pitchFamily="2" charset="-78"/>
              </a:rPr>
              <a:t>fMRI</a:t>
            </a:r>
            <a:r>
              <a:rPr lang="fa-IR" sz="4400" dirty="0">
                <a:effectLst/>
                <a:latin typeface="Calibri" panose="020F0502020204030204" pitchFamily="34" charset="0"/>
                <a:ea typeface="Calibri" panose="020F0502020204030204" pitchFamily="34" charset="0"/>
                <a:cs typeface="B Nazanin" panose="00000400000000000000" pitchFamily="2" charset="-78"/>
              </a:rPr>
              <a:t>) از مغز این والدین دیده شده است که اتصالات مغزی دچار اختلال می‌شوند</a:t>
            </a:r>
            <a:r>
              <a:rPr lang="en-US" dirty="0">
                <a:effectLst/>
              </a:rPr>
              <a:t> </a:t>
            </a:r>
            <a:r>
              <a:rPr lang="en-US" sz="2800" dirty="0">
                <a:effectLst/>
                <a:latin typeface="Calibri" panose="020F0502020204030204" pitchFamily="34" charset="0"/>
                <a:ea typeface="Calibri" panose="020F0502020204030204" pitchFamily="34" charset="0"/>
                <a:cs typeface="Arial" panose="020B0604020202020204" pitchFamily="34" charset="0"/>
              </a:rPr>
              <a:t>. </a:t>
            </a:r>
            <a:endParaRPr lang="en-US" dirty="0"/>
          </a:p>
        </p:txBody>
      </p:sp>
      <p:pic>
        <p:nvPicPr>
          <p:cNvPr id="4" name="Picture 3">
            <a:extLst>
              <a:ext uri="{FF2B5EF4-FFF2-40B4-BE49-F238E27FC236}">
                <a16:creationId xmlns:a16="http://schemas.microsoft.com/office/drawing/2014/main" id="{BC5038E2-1B25-F5C7-9F1E-26744BDB8D29}"/>
              </a:ext>
            </a:extLst>
          </p:cNvPr>
          <p:cNvPicPr>
            <a:picLocks noChangeAspect="1"/>
          </p:cNvPicPr>
          <p:nvPr/>
        </p:nvPicPr>
        <p:blipFill>
          <a:blip r:embed="rId2"/>
          <a:stretch>
            <a:fillRect/>
          </a:stretch>
        </p:blipFill>
        <p:spPr>
          <a:xfrm>
            <a:off x="0" y="3752281"/>
            <a:ext cx="3059133" cy="3105719"/>
          </a:xfrm>
          <a:prstGeom prst="rect">
            <a:avLst/>
          </a:prstGeom>
        </p:spPr>
      </p:pic>
    </p:spTree>
    <p:extLst>
      <p:ext uri="{BB962C8B-B14F-4D97-AF65-F5344CB8AC3E}">
        <p14:creationId xmlns:p14="http://schemas.microsoft.com/office/powerpoint/2010/main" val="1598804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FAF2-365F-972B-A2DD-A041159257FB}"/>
              </a:ext>
            </a:extLst>
          </p:cNvPr>
          <p:cNvSpPr>
            <a:spLocks noGrp="1"/>
          </p:cNvSpPr>
          <p:nvPr>
            <p:ph type="title"/>
          </p:nvPr>
        </p:nvSpPr>
        <p:spPr/>
        <p:txBody>
          <a:bodyPr/>
          <a:lstStyle/>
          <a:p>
            <a:pPr algn="r" rtl="1"/>
            <a:r>
              <a:rPr lang="fa-IR" sz="4400" b="1"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دلهره و نگرانی مستمر از احتمال مرگ تک‌فرزند در زمان حیات والدین</a:t>
            </a:r>
            <a:endParaRPr lang="en-US" dirty="0">
              <a:solidFill>
                <a:srgbClr val="7030A0"/>
              </a:solidFill>
            </a:endParaRPr>
          </a:p>
        </p:txBody>
      </p:sp>
      <p:sp>
        <p:nvSpPr>
          <p:cNvPr id="3" name="Content Placeholder 2">
            <a:extLst>
              <a:ext uri="{FF2B5EF4-FFF2-40B4-BE49-F238E27FC236}">
                <a16:creationId xmlns:a16="http://schemas.microsoft.com/office/drawing/2014/main" id="{912CBA45-EC47-B8CA-68D2-82AB63A2854B}"/>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یک مادر به احتمال 15 درصد شاهد فوت تک‌فرزند پسر خود و با احتمال 12 درصد شاهد چنین واقعة تأسف‌باری در خصوص تک‌فرزند دختر خود باشد</a:t>
            </a:r>
            <a:endParaRPr lang="en-US" sz="4000" dirty="0"/>
          </a:p>
        </p:txBody>
      </p:sp>
      <p:pic>
        <p:nvPicPr>
          <p:cNvPr id="5" name="Picture 4">
            <a:extLst>
              <a:ext uri="{FF2B5EF4-FFF2-40B4-BE49-F238E27FC236}">
                <a16:creationId xmlns:a16="http://schemas.microsoft.com/office/drawing/2014/main" id="{E21D2968-092A-1B22-F87B-E53F307D46D4}"/>
              </a:ext>
            </a:extLst>
          </p:cNvPr>
          <p:cNvPicPr>
            <a:picLocks noChangeAspect="1"/>
          </p:cNvPicPr>
          <p:nvPr/>
        </p:nvPicPr>
        <p:blipFill>
          <a:blip r:embed="rId2"/>
          <a:stretch>
            <a:fillRect/>
          </a:stretch>
        </p:blipFill>
        <p:spPr>
          <a:xfrm>
            <a:off x="0" y="3038936"/>
            <a:ext cx="5942116" cy="3971216"/>
          </a:xfrm>
          <a:prstGeom prst="rect">
            <a:avLst/>
          </a:prstGeom>
        </p:spPr>
      </p:pic>
    </p:spTree>
    <p:extLst>
      <p:ext uri="{BB962C8B-B14F-4D97-AF65-F5344CB8AC3E}">
        <p14:creationId xmlns:p14="http://schemas.microsoft.com/office/powerpoint/2010/main" val="2248973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BDBFB-A0AA-520B-E350-D1ACDE5E28CC}"/>
              </a:ext>
            </a:extLst>
          </p:cNvPr>
          <p:cNvSpPr>
            <a:spLocks noGrp="1"/>
          </p:cNvSpPr>
          <p:nvPr>
            <p:ph type="title"/>
          </p:nvPr>
        </p:nvSpPr>
        <p:spPr/>
        <p:txBody>
          <a:bodyPr/>
          <a:lstStyle/>
          <a:p>
            <a:pPr algn="r" rtl="1"/>
            <a:r>
              <a:rPr lang="fa-IR" sz="4400" b="1" dirty="0">
                <a:solidFill>
                  <a:srgbClr val="7030A0"/>
                </a:solidFill>
                <a:effectLst/>
                <a:latin typeface="Calibri" panose="020F0502020204030204" pitchFamily="34" charset="0"/>
                <a:ea typeface="Calibri" panose="020F0502020204030204" pitchFamily="34" charset="0"/>
                <a:cs typeface="B Nazanin" panose="00000400000000000000" pitchFamily="2" charset="-78"/>
              </a:rPr>
              <a:t>محدودیت افراد تک‌فرزند در رسیدگی به پدر و مادر سالمند</a:t>
            </a:r>
            <a:endParaRPr lang="en-US" dirty="0">
              <a:solidFill>
                <a:srgbClr val="7030A0"/>
              </a:solidFill>
            </a:endParaRPr>
          </a:p>
        </p:txBody>
      </p:sp>
      <p:sp>
        <p:nvSpPr>
          <p:cNvPr id="3" name="Content Placeholder 2">
            <a:extLst>
              <a:ext uri="{FF2B5EF4-FFF2-40B4-BE49-F238E27FC236}">
                <a16:creationId xmlns:a16="http://schemas.microsoft.com/office/drawing/2014/main" id="{CEB7B059-2231-E482-342A-9690E520C76E}"/>
              </a:ext>
            </a:extLst>
          </p:cNvPr>
          <p:cNvSpPr>
            <a:spLocks noGrp="1"/>
          </p:cNvSpPr>
          <p:nvPr>
            <p:ph idx="1"/>
          </p:nvPr>
        </p:nvSpPr>
        <p:spPr/>
        <p:txBody>
          <a:bodyPr>
            <a:normAutofit/>
          </a:bodyPr>
          <a:lstStyle/>
          <a:p>
            <a:pPr algn="r" rtl="1"/>
            <a:r>
              <a:rPr lang="fa-IR" sz="4400" dirty="0">
                <a:effectLst/>
                <a:latin typeface="Calibri" panose="020F0502020204030204" pitchFamily="34" charset="0"/>
                <a:ea typeface="Calibri" panose="020F0502020204030204" pitchFamily="34" charset="0"/>
                <a:cs typeface="B Nazanin" panose="00000400000000000000" pitchFamily="2" charset="-78"/>
              </a:rPr>
              <a:t>به دختر و پسری که هر دو تک‌فرزند هستند و با یک‌دیگر ازدواج می‌کنند، اصطلاحاً نسل 4:2:1 گویند</a:t>
            </a:r>
            <a:endParaRPr lang="en-US" sz="4400" dirty="0"/>
          </a:p>
        </p:txBody>
      </p:sp>
      <p:pic>
        <p:nvPicPr>
          <p:cNvPr id="5" name="Picture 4">
            <a:extLst>
              <a:ext uri="{FF2B5EF4-FFF2-40B4-BE49-F238E27FC236}">
                <a16:creationId xmlns:a16="http://schemas.microsoft.com/office/drawing/2014/main" id="{E1557DFF-8A76-5170-0E98-B3B209109484}"/>
              </a:ext>
            </a:extLst>
          </p:cNvPr>
          <p:cNvPicPr>
            <a:picLocks noChangeAspect="1"/>
          </p:cNvPicPr>
          <p:nvPr/>
        </p:nvPicPr>
        <p:blipFill>
          <a:blip r:embed="rId2"/>
          <a:stretch>
            <a:fillRect/>
          </a:stretch>
        </p:blipFill>
        <p:spPr>
          <a:xfrm>
            <a:off x="0" y="3047471"/>
            <a:ext cx="5688281" cy="3810529"/>
          </a:xfrm>
          <a:prstGeom prst="rect">
            <a:avLst/>
          </a:prstGeom>
        </p:spPr>
      </p:pic>
    </p:spTree>
    <p:extLst>
      <p:ext uri="{BB962C8B-B14F-4D97-AF65-F5344CB8AC3E}">
        <p14:creationId xmlns:p14="http://schemas.microsoft.com/office/powerpoint/2010/main" val="32026289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D900F-DC65-405D-DD4B-548F85E57D82}"/>
              </a:ext>
            </a:extLst>
          </p:cNvPr>
          <p:cNvSpPr>
            <a:spLocks noGrp="1"/>
          </p:cNvSpPr>
          <p:nvPr>
            <p:ph type="title"/>
          </p:nvPr>
        </p:nvSpPr>
        <p:spPr/>
        <p:txBody>
          <a:bodyPr>
            <a:normAutofit/>
          </a:bodyPr>
          <a:lstStyle/>
          <a:p>
            <a:pPr algn="ctr" rtl="1"/>
            <a:r>
              <a:rPr lang="fa-IR" sz="3600" b="0" i="0" u="none" strike="noStrike" baseline="0" dirty="0">
                <a:solidFill>
                  <a:srgbClr val="FF408D"/>
                </a:solidFill>
                <a:latin typeface="Wamir"/>
                <a:cs typeface="B Titr" panose="00000700000000000000" pitchFamily="2" charset="-78"/>
              </a:rPr>
              <a:t>آسیبهای اجتماعی و سایر مشکلات اجتماعی</a:t>
            </a:r>
            <a:br>
              <a:rPr lang="fa-IR" sz="3600" b="0" i="0" u="none" strike="noStrike" baseline="0" dirty="0">
                <a:solidFill>
                  <a:srgbClr val="FF408D"/>
                </a:solidFill>
                <a:latin typeface="Wamir"/>
                <a:cs typeface="B Titr" panose="00000700000000000000" pitchFamily="2" charset="-78"/>
              </a:rPr>
            </a:br>
            <a:r>
              <a:rPr lang="fa-IR" sz="3600" b="0" i="0" u="none" strike="noStrike" baseline="0" dirty="0">
                <a:solidFill>
                  <a:srgbClr val="FF408D"/>
                </a:solidFill>
                <a:latin typeface="Wamir"/>
                <a:cs typeface="B Titr" panose="00000700000000000000" pitchFamily="2" charset="-78"/>
              </a:rPr>
              <a:t>ناشی از </a:t>
            </a:r>
            <a:r>
              <a:rPr lang="fa-IR" sz="3600" b="0" i="0" u="none" strike="noStrike" baseline="0" dirty="0" smtClean="0">
                <a:solidFill>
                  <a:srgbClr val="FF408D"/>
                </a:solidFill>
                <a:latin typeface="Wamir"/>
                <a:cs typeface="B Titr" panose="00000700000000000000" pitchFamily="2" charset="-78"/>
              </a:rPr>
              <a:t>تک</a:t>
            </a:r>
            <a:r>
              <a:rPr lang="en-US" sz="3600" b="0" i="0" u="none" strike="noStrike" baseline="0" dirty="0" smtClean="0">
                <a:solidFill>
                  <a:srgbClr val="FF408D"/>
                </a:solidFill>
                <a:latin typeface="Wamir"/>
                <a:cs typeface="B Titr" panose="00000700000000000000" pitchFamily="2" charset="-78"/>
              </a:rPr>
              <a:t> </a:t>
            </a:r>
            <a:r>
              <a:rPr lang="fa-IR" sz="3600" b="0" i="0" u="none" strike="noStrike" baseline="0" dirty="0" smtClean="0">
                <a:solidFill>
                  <a:srgbClr val="FF408D"/>
                </a:solidFill>
                <a:latin typeface="Wamir"/>
                <a:cs typeface="B Titr" panose="00000700000000000000" pitchFamily="2" charset="-78"/>
              </a:rPr>
              <a:t>فرزندی</a:t>
            </a:r>
            <a:endParaRPr lang="en-US" sz="3600" dirty="0">
              <a:cs typeface="B Titr" panose="00000700000000000000" pitchFamily="2" charset="-78"/>
            </a:endParaRPr>
          </a:p>
        </p:txBody>
      </p:sp>
      <p:sp>
        <p:nvSpPr>
          <p:cNvPr id="3" name="Content Placeholder 2">
            <a:extLst>
              <a:ext uri="{FF2B5EF4-FFF2-40B4-BE49-F238E27FC236}">
                <a16:creationId xmlns:a16="http://schemas.microsoft.com/office/drawing/2014/main" id="{160A61AB-1D99-F5FD-5F54-05CF68ED1DFD}"/>
              </a:ext>
            </a:extLst>
          </p:cNvPr>
          <p:cNvSpPr>
            <a:spLocks noGrp="1"/>
          </p:cNvSpPr>
          <p:nvPr>
            <p:ph idx="1"/>
          </p:nvPr>
        </p:nvSpPr>
        <p:spPr/>
        <p:txBody>
          <a:bodyPr/>
          <a:lstStyle/>
          <a:p>
            <a:pPr algn="r" rtl="1"/>
            <a:r>
              <a:rPr lang="fa-IR" b="1" dirty="0">
                <a:solidFill>
                  <a:srgbClr val="C00000"/>
                </a:solidFill>
                <a:latin typeface="Calibri" panose="020F0502020204030204" pitchFamily="34" charset="0"/>
                <a:ea typeface="Calibri" panose="020F0502020204030204" pitchFamily="34" charset="0"/>
                <a:cs typeface="B Nazanin" panose="00000400000000000000" pitchFamily="2" charset="-78"/>
              </a:rPr>
              <a:t>افزایش احتمال طلاق در سنین </a:t>
            </a:r>
            <a:r>
              <a:rPr lang="fa-IR" b="1" dirty="0" smtClean="0">
                <a:solidFill>
                  <a:srgbClr val="C00000"/>
                </a:solidFill>
                <a:latin typeface="Calibri" panose="020F0502020204030204" pitchFamily="34" charset="0"/>
                <a:ea typeface="Calibri" panose="020F0502020204030204" pitchFamily="34" charset="0"/>
                <a:cs typeface="B Nazanin" panose="00000400000000000000" pitchFamily="2" charset="-78"/>
              </a:rPr>
              <a:t>بزرگ‌سالی</a:t>
            </a:r>
            <a:endParaRPr lang="en-US" b="1" dirty="0" smtClean="0">
              <a:solidFill>
                <a:srgbClr val="C00000"/>
              </a:solidFill>
              <a:latin typeface="Calibri" panose="020F0502020204030204" pitchFamily="34" charset="0"/>
              <a:ea typeface="Calibri" panose="020F0502020204030204" pitchFamily="34" charset="0"/>
              <a:cs typeface="B Nazanin" panose="00000400000000000000" pitchFamily="2" charset="-78"/>
            </a:endParaRPr>
          </a:p>
          <a:p>
            <a:pPr algn="r" rtl="1"/>
            <a:r>
              <a:rPr lang="fa-IR" dirty="0">
                <a:latin typeface="Calibri" panose="020F0502020204030204" pitchFamily="34" charset="0"/>
                <a:ea typeface="Calibri" panose="020F0502020204030204" pitchFamily="34" charset="0"/>
                <a:cs typeface="B Nazanin" panose="00000400000000000000" pitchFamily="2" charset="-78"/>
              </a:rPr>
              <a:t>در یک مطالعه که در </a:t>
            </a:r>
            <a:r>
              <a:rPr lang="fa-IR" dirty="0">
                <a:solidFill>
                  <a:srgbClr val="C00000"/>
                </a:solidFill>
                <a:latin typeface="Calibri" panose="020F0502020204030204" pitchFamily="34" charset="0"/>
                <a:ea typeface="Calibri" panose="020F0502020204030204" pitchFamily="34" charset="0"/>
                <a:cs typeface="B Nazanin" panose="00000400000000000000" pitchFamily="2" charset="-78"/>
              </a:rPr>
              <a:t>کشور یونان </a:t>
            </a:r>
            <a:r>
              <a:rPr lang="fa-IR" dirty="0">
                <a:latin typeface="Calibri" panose="020F0502020204030204" pitchFamily="34" charset="0"/>
                <a:ea typeface="Calibri" panose="020F0502020204030204" pitchFamily="34" charset="0"/>
                <a:cs typeface="B Nazanin" panose="00000400000000000000" pitchFamily="2" charset="-78"/>
              </a:rPr>
              <a:t>انجام شد، محققان به این نتیجه رسیدند که </a:t>
            </a:r>
            <a:r>
              <a:rPr lang="fa-IR" dirty="0">
                <a:solidFill>
                  <a:srgbClr val="C00000"/>
                </a:solidFill>
                <a:latin typeface="Calibri" panose="020F0502020204030204" pitchFamily="34" charset="0"/>
                <a:ea typeface="Calibri" panose="020F0502020204030204" pitchFamily="34" charset="0"/>
                <a:cs typeface="B Nazanin" panose="00000400000000000000" pitchFamily="2" charset="-78"/>
              </a:rPr>
              <a:t>احتمال وقوع طلاق در مردان تک‌فرزند، سه برابر</a:t>
            </a:r>
            <a:r>
              <a:rPr lang="fa-IR" dirty="0">
                <a:latin typeface="Calibri" panose="020F0502020204030204" pitchFamily="34" charset="0"/>
                <a:ea typeface="Calibri" panose="020F0502020204030204" pitchFamily="34" charset="0"/>
                <a:cs typeface="B Nazanin" panose="00000400000000000000" pitchFamily="2" charset="-78"/>
              </a:rPr>
              <a:t> مردانی است که خواهر و برادر دارند</a:t>
            </a:r>
            <a:endParaRPr lang="en-US" dirty="0"/>
          </a:p>
          <a:p>
            <a:pPr algn="r" rtl="1"/>
            <a:endParaRPr lang="en-US" dirty="0"/>
          </a:p>
        </p:txBody>
      </p:sp>
    </p:spTree>
    <p:extLst>
      <p:ext uri="{BB962C8B-B14F-4D97-AF65-F5344CB8AC3E}">
        <p14:creationId xmlns:p14="http://schemas.microsoft.com/office/powerpoint/2010/main" val="185480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72E6E-3944-32F1-8E28-A323AFFA8695}"/>
              </a:ext>
            </a:extLst>
          </p:cNvPr>
          <p:cNvSpPr>
            <a:spLocks noGrp="1"/>
          </p:cNvSpPr>
          <p:nvPr>
            <p:ph type="title"/>
          </p:nvPr>
        </p:nvSpPr>
        <p:spPr>
          <a:xfrm>
            <a:off x="7992095" y="1318163"/>
            <a:ext cx="3672716" cy="2707572"/>
          </a:xfrm>
        </p:spPr>
        <p:txBody>
          <a:bodyPr>
            <a:normAutofit/>
          </a:bodyPr>
          <a:lstStyle/>
          <a:p>
            <a:pPr algn="r" rtl="1"/>
            <a:r>
              <a:rPr lang="fa-IR" dirty="0">
                <a:cs typeface="B Titr" panose="00000700000000000000" pitchFamily="2" charset="-78"/>
              </a:rPr>
              <a:t>مطالعه 57 هزار نفر در دوره 40 ساله در ایالت اوهایوی آمریکا</a:t>
            </a:r>
            <a:endParaRPr lang="en-US" dirty="0">
              <a:cs typeface="B Titr" panose="00000700000000000000" pitchFamily="2" charset="-78"/>
            </a:endParaRPr>
          </a:p>
        </p:txBody>
      </p:sp>
      <p:pic>
        <p:nvPicPr>
          <p:cNvPr id="5" name="Content Placeholder 4">
            <a:extLst>
              <a:ext uri="{FF2B5EF4-FFF2-40B4-BE49-F238E27FC236}">
                <a16:creationId xmlns:a16="http://schemas.microsoft.com/office/drawing/2014/main" id="{C83A4ACE-79F7-F2A4-1B52-DA16E81DC89A}"/>
              </a:ext>
            </a:extLst>
          </p:cNvPr>
          <p:cNvPicPr>
            <a:picLocks noGrp="1" noChangeAspect="1"/>
          </p:cNvPicPr>
          <p:nvPr>
            <p:ph idx="1"/>
          </p:nvPr>
        </p:nvPicPr>
        <p:blipFill>
          <a:blip r:embed="rId2"/>
          <a:stretch>
            <a:fillRect/>
          </a:stretch>
        </p:blipFill>
        <p:spPr>
          <a:xfrm>
            <a:off x="83127" y="365125"/>
            <a:ext cx="8224924" cy="6967502"/>
          </a:xfrm>
        </p:spPr>
      </p:pic>
    </p:spTree>
    <p:extLst>
      <p:ext uri="{BB962C8B-B14F-4D97-AF65-F5344CB8AC3E}">
        <p14:creationId xmlns:p14="http://schemas.microsoft.com/office/powerpoint/2010/main" val="37940774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C28F-7673-2AB0-1F21-53E66856CB1F}"/>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افزایش احتمال ارتکاب به جرائم خشونت‌آمیز در پسران تک‌فرزند</a:t>
            </a:r>
            <a:endParaRPr lang="en-US" dirty="0">
              <a:solidFill>
                <a:srgbClr val="C00000"/>
              </a:solidFill>
            </a:endParaRPr>
          </a:p>
        </p:txBody>
      </p:sp>
      <p:sp>
        <p:nvSpPr>
          <p:cNvPr id="3" name="Content Placeholder 2">
            <a:extLst>
              <a:ext uri="{FF2B5EF4-FFF2-40B4-BE49-F238E27FC236}">
                <a16:creationId xmlns:a16="http://schemas.microsoft.com/office/drawing/2014/main" id="{63E0AACF-354E-B7BB-533C-2E7571EC11EA}"/>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در یک مطالعه 35 ساله در فنلاند، افراد تک‌فرزند بسته به این‌که مشکلاتی در زمان تولد و یا با والدین خود داشته و یا نداشته باشند،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به‌طورکلی بین 1.8 تا 8.4 برابر، احتمال آن‌که سرانجامشان به پلیس و مراجع قضایی برسد، بیشتر بود</a:t>
            </a:r>
            <a:r>
              <a:rPr lang="fa-IR" sz="4000" dirty="0">
                <a:effectLst/>
                <a:latin typeface="Calibri" panose="020F0502020204030204" pitchFamily="34" charset="0"/>
                <a:ea typeface="Calibri" panose="020F0502020204030204" pitchFamily="34" charset="0"/>
                <a:cs typeface="B Nazanin" panose="00000400000000000000" pitchFamily="2" charset="-78"/>
              </a:rPr>
              <a:t>.</a:t>
            </a:r>
            <a:endParaRPr lang="en-US" sz="4000" dirty="0"/>
          </a:p>
        </p:txBody>
      </p:sp>
    </p:spTree>
    <p:extLst>
      <p:ext uri="{BB962C8B-B14F-4D97-AF65-F5344CB8AC3E}">
        <p14:creationId xmlns:p14="http://schemas.microsoft.com/office/powerpoint/2010/main" val="27382036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C39E-05B6-9926-5E06-23467D9C017A}"/>
              </a:ext>
            </a:extLst>
          </p:cNvPr>
          <p:cNvSpPr>
            <a:spLocks noGrp="1"/>
          </p:cNvSpPr>
          <p:nvPr>
            <p:ph type="title"/>
          </p:nvPr>
        </p:nvSpPr>
        <p:spPr/>
        <p:txBody>
          <a:bodyPr>
            <a:normAutofit/>
          </a:bodyPr>
          <a:lstStyle/>
          <a:p>
            <a:pPr algn="r" rtl="1"/>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بالاتربودن احتمال انحرافات اخلاقی و جنسی</a:t>
            </a:r>
            <a:r>
              <a:rPr lang="en-US" sz="4000" dirty="0">
                <a:solidFill>
                  <a:srgbClr val="C00000"/>
                </a:solidFill>
                <a:effectLst/>
                <a:latin typeface="Calibri" panose="020F0502020204030204" pitchFamily="34" charset="0"/>
                <a:ea typeface="Calibri" panose="020F0502020204030204" pitchFamily="34" charset="0"/>
                <a:cs typeface="Arial" panose="020B0604020202020204" pitchFamily="34" charset="0"/>
              </a:rPr>
              <a:t/>
            </a:r>
            <a:br>
              <a:rPr lang="en-US" sz="4000" dirty="0">
                <a:solidFill>
                  <a:srgbClr val="C00000"/>
                </a:solidFill>
                <a:effectLst/>
                <a:latin typeface="Calibri" panose="020F0502020204030204" pitchFamily="34" charset="0"/>
                <a:ea typeface="Calibri" panose="020F0502020204030204" pitchFamily="34" charset="0"/>
                <a:cs typeface="Arial" panose="020B0604020202020204" pitchFamily="34" charset="0"/>
              </a:rPr>
            </a:br>
            <a:endParaRPr lang="en-US" sz="4000" dirty="0">
              <a:solidFill>
                <a:srgbClr val="C00000"/>
              </a:solidFill>
            </a:endParaRPr>
          </a:p>
        </p:txBody>
      </p:sp>
      <p:sp>
        <p:nvSpPr>
          <p:cNvPr id="3" name="Content Placeholder 2">
            <a:extLst>
              <a:ext uri="{FF2B5EF4-FFF2-40B4-BE49-F238E27FC236}">
                <a16:creationId xmlns:a16="http://schemas.microsoft.com/office/drawing/2014/main" id="{61F79DFD-D09E-F1B9-330A-2C336DBB670C}"/>
              </a:ext>
            </a:extLst>
          </p:cNvPr>
          <p:cNvSpPr>
            <a:spLocks noGrp="1"/>
          </p:cNvSpPr>
          <p:nvPr>
            <p:ph idx="1"/>
          </p:nvPr>
        </p:nvSpPr>
        <p:spPr/>
        <p:txBody>
          <a:bodyPr>
            <a:normAutofit/>
          </a:bodyPr>
          <a:lstStyle/>
          <a:p>
            <a:pPr algn="r" rtl="1"/>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دانشجویان تک‌فرزند </a:t>
            </a:r>
            <a:r>
              <a:rPr lang="fa-IR" sz="4000" dirty="0">
                <a:effectLst/>
                <a:latin typeface="Calibri" panose="020F0502020204030204" pitchFamily="34" charset="0"/>
                <a:ea typeface="Calibri" panose="020F0502020204030204" pitchFamily="34" charset="0"/>
                <a:cs typeface="B Nazanin" panose="00000400000000000000" pitchFamily="2" charset="-78"/>
              </a:rPr>
              <a:t>با احتمال بیشتری درگیر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جست‌وجو و مشاهدة عکس و فیلم‌های پورن، خودارضایی و ارتباط جنسی </a:t>
            </a:r>
            <a:r>
              <a:rPr lang="fa-IR" sz="4000" dirty="0">
                <a:effectLst/>
                <a:latin typeface="Calibri" panose="020F0502020204030204" pitchFamily="34" charset="0"/>
                <a:ea typeface="Calibri" panose="020F0502020204030204" pitchFamily="34" charset="0"/>
                <a:cs typeface="B Nazanin" panose="00000400000000000000" pitchFamily="2" charset="-78"/>
              </a:rPr>
              <a:t>خارج از چارچوب خانواده می‌شوند </a:t>
            </a:r>
            <a:endParaRPr lang="en-US" sz="4000" dirty="0"/>
          </a:p>
        </p:txBody>
      </p:sp>
      <p:pic>
        <p:nvPicPr>
          <p:cNvPr id="5" name="Picture 4">
            <a:extLst>
              <a:ext uri="{FF2B5EF4-FFF2-40B4-BE49-F238E27FC236}">
                <a16:creationId xmlns:a16="http://schemas.microsoft.com/office/drawing/2014/main" id="{B5B46DAA-F2D5-952A-D27C-8094CBAD2905}"/>
              </a:ext>
            </a:extLst>
          </p:cNvPr>
          <p:cNvPicPr>
            <a:picLocks noChangeAspect="1"/>
          </p:cNvPicPr>
          <p:nvPr/>
        </p:nvPicPr>
        <p:blipFill>
          <a:blip r:embed="rId2"/>
          <a:stretch>
            <a:fillRect/>
          </a:stretch>
        </p:blipFill>
        <p:spPr>
          <a:xfrm>
            <a:off x="0" y="3081957"/>
            <a:ext cx="5162904" cy="3776043"/>
          </a:xfrm>
          <a:prstGeom prst="rect">
            <a:avLst/>
          </a:prstGeom>
        </p:spPr>
      </p:pic>
    </p:spTree>
    <p:extLst>
      <p:ext uri="{BB962C8B-B14F-4D97-AF65-F5344CB8AC3E}">
        <p14:creationId xmlns:p14="http://schemas.microsoft.com/office/powerpoint/2010/main" val="418303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68037" y="733066"/>
            <a:ext cx="10785764" cy="4477109"/>
          </a:xfrm>
          <a:prstGeom prst="rect">
            <a:avLst/>
          </a:prstGeom>
        </p:spPr>
      </p:pic>
    </p:spTree>
    <p:extLst>
      <p:ext uri="{BB962C8B-B14F-4D97-AF65-F5344CB8AC3E}">
        <p14:creationId xmlns:p14="http://schemas.microsoft.com/office/powerpoint/2010/main" val="20544897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B1F14-73B4-DB5F-BBA6-84E249A67E95}"/>
              </a:ext>
            </a:extLst>
          </p:cNvPr>
          <p:cNvSpPr>
            <a:spLocks noGrp="1"/>
          </p:cNvSpPr>
          <p:nvPr>
            <p:ph type="title"/>
          </p:nvPr>
        </p:nvSpPr>
        <p:spPr/>
        <p:txBody>
          <a:bodyPr>
            <a:normAutofit/>
          </a:bodyPr>
          <a:lstStyle/>
          <a:p>
            <a:pPr algn="r" rtl="1"/>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افزایش احتمال اعتیاد به گوشی هوشمند</a:t>
            </a:r>
            <a:endParaRPr lang="en-US" sz="4000" dirty="0">
              <a:solidFill>
                <a:srgbClr val="C00000"/>
              </a:solidFill>
            </a:endParaRPr>
          </a:p>
        </p:txBody>
      </p:sp>
      <p:sp>
        <p:nvSpPr>
          <p:cNvPr id="3" name="Content Placeholder 2">
            <a:extLst>
              <a:ext uri="{FF2B5EF4-FFF2-40B4-BE49-F238E27FC236}">
                <a16:creationId xmlns:a16="http://schemas.microsoft.com/office/drawing/2014/main" id="{E85B39F4-46FC-F548-7B1B-9B47388038F0}"/>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احتمال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اعتیاد به موبایل </a:t>
            </a:r>
            <a:r>
              <a:rPr lang="fa-IR" sz="4000" dirty="0">
                <a:effectLst/>
                <a:latin typeface="Calibri" panose="020F0502020204030204" pitchFamily="34" charset="0"/>
                <a:ea typeface="Calibri" panose="020F0502020204030204" pitchFamily="34" charset="0"/>
                <a:cs typeface="B Nazanin" panose="00000400000000000000" pitchFamily="2" charset="-78"/>
              </a:rPr>
              <a:t>در دانشجویان تک‌فرزند بیشتر بود و هم‌چنین اعتیاد به موبایل از عوامل مستعدکنندة افسردگی شناخته شد </a:t>
            </a:r>
            <a:endParaRPr lang="en-US" sz="4000" dirty="0"/>
          </a:p>
        </p:txBody>
      </p:sp>
      <p:pic>
        <p:nvPicPr>
          <p:cNvPr id="7" name="Picture 6">
            <a:extLst>
              <a:ext uri="{FF2B5EF4-FFF2-40B4-BE49-F238E27FC236}">
                <a16:creationId xmlns:a16="http://schemas.microsoft.com/office/drawing/2014/main" id="{426453B9-234E-2A0B-3808-3AA804B9B63F}"/>
              </a:ext>
            </a:extLst>
          </p:cNvPr>
          <p:cNvPicPr>
            <a:picLocks noChangeAspect="1"/>
          </p:cNvPicPr>
          <p:nvPr/>
        </p:nvPicPr>
        <p:blipFill>
          <a:blip r:embed="rId2"/>
          <a:stretch>
            <a:fillRect/>
          </a:stretch>
        </p:blipFill>
        <p:spPr>
          <a:xfrm>
            <a:off x="98960" y="2978563"/>
            <a:ext cx="4817424" cy="3772560"/>
          </a:xfrm>
          <a:prstGeom prst="rect">
            <a:avLst/>
          </a:prstGeom>
        </p:spPr>
      </p:pic>
    </p:spTree>
    <p:extLst>
      <p:ext uri="{BB962C8B-B14F-4D97-AF65-F5344CB8AC3E}">
        <p14:creationId xmlns:p14="http://schemas.microsoft.com/office/powerpoint/2010/main" val="5224136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C9FCB-52BC-3884-73AB-0CFD32CDEDA4}"/>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ضعیف‌تربودن عملکرد تحصیلی</a:t>
            </a:r>
            <a:endParaRPr lang="en-US" dirty="0">
              <a:solidFill>
                <a:srgbClr val="C00000"/>
              </a:solidFill>
            </a:endParaRPr>
          </a:p>
        </p:txBody>
      </p:sp>
      <p:sp>
        <p:nvSpPr>
          <p:cNvPr id="3" name="Content Placeholder 2">
            <a:extLst>
              <a:ext uri="{FF2B5EF4-FFF2-40B4-BE49-F238E27FC236}">
                <a16:creationId xmlns:a16="http://schemas.microsoft.com/office/drawing/2014/main" id="{7454BE88-6085-C19E-D4BA-7CF06B60C5BD}"/>
              </a:ext>
            </a:extLst>
          </p:cNvPr>
          <p:cNvSpPr>
            <a:spLocks noGrp="1"/>
          </p:cNvSpPr>
          <p:nvPr>
            <p:ph idx="1"/>
          </p:nvPr>
        </p:nvSpPr>
        <p:spPr/>
        <p:txBody>
          <a:bodyPr>
            <a:normAutofit/>
          </a:bodyPr>
          <a:lstStyle/>
          <a:p>
            <a:pPr algn="r" rtl="1"/>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محققان ضمن تحقیق بر 20 هزار دانش‌آموز </a:t>
            </a:r>
            <a:r>
              <a:rPr lang="fa-IR" sz="4000" dirty="0">
                <a:effectLst/>
                <a:latin typeface="Calibri" panose="020F0502020204030204" pitchFamily="34" charset="0"/>
                <a:ea typeface="Calibri" panose="020F0502020204030204" pitchFamily="34" charset="0"/>
                <a:cs typeface="B Nazanin" panose="00000400000000000000" pitchFamily="2" charset="-78"/>
              </a:rPr>
              <a:t>گزارش کردند؛ در مجموع دانش‌آموزانی </a:t>
            </a:r>
            <a:r>
              <a:rPr lang="fa-IR" sz="4000" dirty="0">
                <a:latin typeface="Calibri" panose="020F0502020204030204" pitchFamily="34" charset="0"/>
                <a:cs typeface="B Nazanin" panose="00000400000000000000" pitchFamily="2" charset="-78"/>
              </a:rPr>
              <a:t>که خواهر و برادر </a:t>
            </a:r>
            <a:r>
              <a:rPr lang="fa-IR" sz="4000" dirty="0">
                <a:effectLst/>
                <a:latin typeface="Calibri" panose="020F0502020204030204" pitchFamily="34" charset="0"/>
                <a:ea typeface="Calibri" panose="020F0502020204030204" pitchFamily="34" charset="0"/>
                <a:cs typeface="B Nazanin" panose="00000400000000000000" pitchFamily="2" charset="-78"/>
              </a:rPr>
              <a:t>دارند در مقایسه با دانش‌آموزان تک‌فرزند،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در تحصیل موفق‌تر عمل کرده </a:t>
            </a:r>
            <a:r>
              <a:rPr lang="fa-IR" sz="4000" dirty="0">
                <a:effectLst/>
                <a:latin typeface="Calibri" panose="020F0502020204030204" pitchFamily="34" charset="0"/>
                <a:ea typeface="Calibri" panose="020F0502020204030204" pitchFamily="34" charset="0"/>
                <a:cs typeface="B Nazanin" panose="00000400000000000000" pitchFamily="2" charset="-78"/>
              </a:rPr>
              <a:t>و نمرات بهتری کسب می‌کنند</a:t>
            </a:r>
            <a:endParaRPr lang="en-US" sz="4000" dirty="0"/>
          </a:p>
        </p:txBody>
      </p:sp>
    </p:spTree>
    <p:extLst>
      <p:ext uri="{BB962C8B-B14F-4D97-AF65-F5344CB8AC3E}">
        <p14:creationId xmlns:p14="http://schemas.microsoft.com/office/powerpoint/2010/main" val="3341483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608CC-A9FF-39E1-8778-42B48973E455}"/>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تغییر در برخی شاخص‌های رفتاری در سطح جامعه</a:t>
            </a:r>
            <a:endParaRPr lang="en-US" dirty="0">
              <a:solidFill>
                <a:srgbClr val="C00000"/>
              </a:solidFill>
            </a:endParaRPr>
          </a:p>
        </p:txBody>
      </p:sp>
      <p:sp>
        <p:nvSpPr>
          <p:cNvPr id="3" name="Content Placeholder 2">
            <a:extLst>
              <a:ext uri="{FF2B5EF4-FFF2-40B4-BE49-F238E27FC236}">
                <a16:creationId xmlns:a16="http://schemas.microsoft.com/office/drawing/2014/main" id="{E8E62EF4-35E4-240F-94DE-1CF1EF529A09}"/>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افراد تک‌فرزند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امپراتورهای کوچولو</a:t>
            </a:r>
            <a:r>
              <a:rPr lang="fa-IR" sz="4000" dirty="0">
                <a:effectLst/>
                <a:latin typeface="Calibri" panose="020F0502020204030204" pitchFamily="34" charset="0"/>
                <a:ea typeface="Calibri" panose="020F0502020204030204" pitchFamily="34" charset="0"/>
                <a:cs typeface="B Nazanin" panose="00000400000000000000" pitchFamily="2" charset="-78"/>
              </a:rPr>
              <a:t>!) در قیاس با افرادی که خواهر و برادر دارند، </a:t>
            </a:r>
            <a:r>
              <a:rPr lang="fa-IR" sz="40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بدبین‌ترند، کمتر قابل اعتمادند</a:t>
            </a:r>
            <a:r>
              <a:rPr lang="fa-IR" sz="4000" dirty="0">
                <a:effectLst/>
                <a:latin typeface="Calibri" panose="020F0502020204030204" pitchFamily="34" charset="0"/>
                <a:ea typeface="Calibri" panose="020F0502020204030204" pitchFamily="34" charset="0"/>
                <a:cs typeface="B Nazanin" panose="00000400000000000000" pitchFamily="2" charset="-78"/>
              </a:rPr>
              <a:t>، رقابت‌جویی و خطرپذیری کمتری دارند، هم‌چنین </a:t>
            </a:r>
            <a:r>
              <a:rPr lang="fa-IR" sz="40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حس وظیفه‌شناسی در آن‌ها ضعیف‌تر است</a:t>
            </a:r>
            <a:r>
              <a:rPr lang="fa-IR" sz="4000" dirty="0">
                <a:effectLst/>
                <a:latin typeface="Calibri" panose="020F0502020204030204" pitchFamily="34" charset="0"/>
                <a:ea typeface="Calibri" panose="020F0502020204030204" pitchFamily="34" charset="0"/>
                <a:cs typeface="B Nazanin" panose="00000400000000000000" pitchFamily="2" charset="-78"/>
              </a:rPr>
              <a:t> و در نهایت چنین نتیجه‌گیری کردند که این شاخص‌های رفتاری می‌تواند در آینده بر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اقتصاد چین </a:t>
            </a:r>
            <a:r>
              <a:rPr lang="fa-IR" sz="4000" dirty="0">
                <a:effectLst/>
                <a:latin typeface="Calibri" panose="020F0502020204030204" pitchFamily="34" charset="0"/>
                <a:ea typeface="Calibri" panose="020F0502020204030204" pitchFamily="34" charset="0"/>
                <a:cs typeface="B Nazanin" panose="00000400000000000000" pitchFamily="2" charset="-78"/>
              </a:rPr>
              <a:t>اثرگذار باشد</a:t>
            </a:r>
            <a:endParaRPr lang="en-US" sz="4000" dirty="0"/>
          </a:p>
        </p:txBody>
      </p:sp>
    </p:spTree>
    <p:extLst>
      <p:ext uri="{BB962C8B-B14F-4D97-AF65-F5344CB8AC3E}">
        <p14:creationId xmlns:p14="http://schemas.microsoft.com/office/powerpoint/2010/main" val="3564581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869133"/>
          </a:xfrm>
        </p:spPr>
        <p:txBody>
          <a:bodyPr/>
          <a:lstStyle/>
          <a:p>
            <a:pPr algn="ctr"/>
            <a:r>
              <a:rPr lang="fa-IR" b="1" dirty="0">
                <a:solidFill>
                  <a:srgbClr val="0070C0"/>
                </a:solidFill>
                <a:cs typeface="B Titr" panose="00000700000000000000" pitchFamily="2" charset="-78"/>
              </a:rPr>
              <a:t>سندرم امپراطور کوچولو</a:t>
            </a:r>
            <a:endParaRPr lang="en-US" b="1" dirty="0">
              <a:solidFill>
                <a:srgbClr val="0070C0"/>
              </a:solidFill>
              <a:cs typeface="B Titr" panose="00000700000000000000" pitchFamily="2" charset="-78"/>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2213" y="785107"/>
            <a:ext cx="10801587" cy="6072893"/>
          </a:xfrm>
        </p:spPr>
      </p:pic>
    </p:spTree>
    <p:extLst>
      <p:ext uri="{BB962C8B-B14F-4D97-AF65-F5344CB8AC3E}">
        <p14:creationId xmlns:p14="http://schemas.microsoft.com/office/powerpoint/2010/main" val="1808996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C28F5-D165-0CE6-65FB-C482FF69ACEC}"/>
              </a:ext>
            </a:extLst>
          </p:cNvPr>
          <p:cNvSpPr>
            <a:spLocks noGrp="1"/>
          </p:cNvSpPr>
          <p:nvPr>
            <p:ph type="title"/>
          </p:nvPr>
        </p:nvSpPr>
        <p:spPr/>
        <p:txBody>
          <a:bodyPr>
            <a:normAutofit/>
          </a:bodyPr>
          <a:lstStyle/>
          <a:p>
            <a:pPr algn="r" rtl="1"/>
            <a:r>
              <a:rPr lang="fa-IR" sz="40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کم‌شدن احتمالی میانگین ضریب هوشی جامعه</a:t>
            </a:r>
            <a:endParaRPr lang="en-US" sz="4000" dirty="0">
              <a:solidFill>
                <a:srgbClr val="C00000"/>
              </a:solidFill>
            </a:endParaRPr>
          </a:p>
        </p:txBody>
      </p:sp>
      <p:sp>
        <p:nvSpPr>
          <p:cNvPr id="3" name="Content Placeholder 2">
            <a:extLst>
              <a:ext uri="{FF2B5EF4-FFF2-40B4-BE49-F238E27FC236}">
                <a16:creationId xmlns:a16="http://schemas.microsoft.com/office/drawing/2014/main" id="{8661F18D-A7B1-7CF0-A6BC-D26C1A9D72A1}"/>
              </a:ext>
            </a:extLst>
          </p:cNvPr>
          <p:cNvSpPr>
            <a:spLocks noGrp="1"/>
          </p:cNvSpPr>
          <p:nvPr>
            <p:ph idx="1"/>
          </p:nvPr>
        </p:nvSpPr>
        <p:spPr/>
        <p:txBody>
          <a:bodyPr>
            <a:normAutofit/>
          </a:bodyPr>
          <a:lstStyle/>
          <a:p>
            <a:pPr algn="r" rtl="1"/>
            <a:r>
              <a:rPr lang="fa-IR" sz="4000" dirty="0">
                <a:effectLst/>
                <a:latin typeface="Calibri" panose="020F0502020204030204" pitchFamily="34" charset="0"/>
                <a:ea typeface="Calibri" panose="020F0502020204030204" pitchFamily="34" charset="0"/>
                <a:cs typeface="B Nazanin" panose="00000400000000000000" pitchFamily="2" charset="-78"/>
              </a:rPr>
              <a:t>مطالعات نشان داده است که در خانم‌‌های برخوردار از تحصیلات دانشگاهی،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احتمال تک‌فرزندی 7 تا 10 برابر خانم‌هایی است که از تحصیلات بالا </a:t>
            </a:r>
            <a:r>
              <a:rPr lang="fa-IR" sz="4000" dirty="0">
                <a:effectLst/>
                <a:latin typeface="Calibri" panose="020F0502020204030204" pitchFamily="34" charset="0"/>
                <a:ea typeface="Calibri" panose="020F0502020204030204" pitchFamily="34" charset="0"/>
                <a:cs typeface="B Nazanin" panose="00000400000000000000" pitchFamily="2" charset="-78"/>
              </a:rPr>
              <a:t>برخوردار </a:t>
            </a:r>
            <a:r>
              <a:rPr lang="fa-IR" sz="4000" dirty="0" smtClean="0">
                <a:effectLst/>
                <a:latin typeface="Calibri" panose="020F0502020204030204" pitchFamily="34" charset="0"/>
                <a:ea typeface="Calibri" panose="020F0502020204030204" pitchFamily="34" charset="0"/>
                <a:cs typeface="B Nazanin" panose="00000400000000000000" pitchFamily="2" charset="-78"/>
              </a:rPr>
              <a:t>نیستند.</a:t>
            </a:r>
            <a:endParaRPr lang="en-US" sz="4000" dirty="0"/>
          </a:p>
        </p:txBody>
      </p:sp>
      <p:pic>
        <p:nvPicPr>
          <p:cNvPr id="5" name="Picture 4">
            <a:extLst>
              <a:ext uri="{FF2B5EF4-FFF2-40B4-BE49-F238E27FC236}">
                <a16:creationId xmlns:a16="http://schemas.microsoft.com/office/drawing/2014/main" id="{EB92D9A2-327C-D785-E66B-4C0A81C78B5A}"/>
              </a:ext>
            </a:extLst>
          </p:cNvPr>
          <p:cNvPicPr>
            <a:picLocks noChangeAspect="1"/>
          </p:cNvPicPr>
          <p:nvPr/>
        </p:nvPicPr>
        <p:blipFill>
          <a:blip r:embed="rId2"/>
          <a:stretch>
            <a:fillRect/>
          </a:stretch>
        </p:blipFill>
        <p:spPr>
          <a:xfrm>
            <a:off x="0" y="3189995"/>
            <a:ext cx="4928260" cy="3668005"/>
          </a:xfrm>
          <a:prstGeom prst="rect">
            <a:avLst/>
          </a:prstGeom>
        </p:spPr>
      </p:pic>
    </p:spTree>
    <p:extLst>
      <p:ext uri="{BB962C8B-B14F-4D97-AF65-F5344CB8AC3E}">
        <p14:creationId xmlns:p14="http://schemas.microsoft.com/office/powerpoint/2010/main" val="3066073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4AE7-11EF-2B4F-203B-870789BF0273}"/>
              </a:ext>
            </a:extLst>
          </p:cNvPr>
          <p:cNvSpPr>
            <a:spLocks noGrp="1"/>
          </p:cNvSpPr>
          <p:nvPr>
            <p:ph type="title"/>
          </p:nvPr>
        </p:nvSpPr>
        <p:spPr/>
        <p:txBody>
          <a:bodyPr/>
          <a:lstStyle/>
          <a:p>
            <a:pPr algn="r" rtl="1"/>
            <a:r>
              <a:rPr lang="fa-IR" sz="4400" b="1"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تأثیر منفی تک‌فرزندی بر سرمایة اجتماعی</a:t>
            </a:r>
            <a:endParaRPr lang="en-US" dirty="0">
              <a:solidFill>
                <a:srgbClr val="C00000"/>
              </a:solidFill>
            </a:endParaRPr>
          </a:p>
        </p:txBody>
      </p:sp>
      <p:sp>
        <p:nvSpPr>
          <p:cNvPr id="3" name="Content Placeholder 2">
            <a:extLst>
              <a:ext uri="{FF2B5EF4-FFF2-40B4-BE49-F238E27FC236}">
                <a16:creationId xmlns:a16="http://schemas.microsoft.com/office/drawing/2014/main" id="{E5FE5AAA-28AA-0DF2-05D5-C29B733D0DB7}"/>
              </a:ext>
            </a:extLst>
          </p:cNvPr>
          <p:cNvSpPr>
            <a:spLocks noGrp="1"/>
          </p:cNvSpPr>
          <p:nvPr>
            <p:ph idx="1"/>
          </p:nvPr>
        </p:nvSpPr>
        <p:spPr>
          <a:xfrm>
            <a:off x="838200" y="1527717"/>
            <a:ext cx="10515600" cy="4649246"/>
          </a:xfrm>
        </p:spPr>
        <p:txBody>
          <a:bodyPr>
            <a:normAutofit/>
          </a:bodyPr>
          <a:lstStyle/>
          <a:p>
            <a:pPr marL="0" marR="0" indent="240665" algn="just" rtl="1">
              <a:lnSpc>
                <a:spcPct val="107000"/>
              </a:lnSpc>
              <a:spcBef>
                <a:spcPts val="0"/>
              </a:spcBef>
              <a:spcAft>
                <a:spcPts val="800"/>
              </a:spcAft>
              <a:tabLst>
                <a:tab pos="0" algn="l"/>
              </a:tabLst>
            </a:pPr>
            <a:r>
              <a:rPr lang="fa-IR" sz="4000" dirty="0">
                <a:effectLst/>
                <a:latin typeface="Calibri" panose="020F0502020204030204" pitchFamily="34" charset="0"/>
                <a:ea typeface="Calibri" panose="020F0502020204030204" pitchFamily="34" charset="0"/>
                <a:cs typeface="B Nazanin" panose="00000400000000000000" pitchFamily="2" charset="-78"/>
              </a:rPr>
              <a:t>نتایج یک تحقیق در کشور ژاپن نشان داد که </a:t>
            </a:r>
            <a:r>
              <a:rPr lang="fa-IR" sz="4000" dirty="0">
                <a:solidFill>
                  <a:srgbClr val="C00000"/>
                </a:solidFill>
                <a:effectLst/>
                <a:latin typeface="Calibri" panose="020F0502020204030204" pitchFamily="34" charset="0"/>
                <a:ea typeface="Calibri" panose="020F0502020204030204" pitchFamily="34" charset="0"/>
                <a:cs typeface="B Nazanin" panose="00000400000000000000" pitchFamily="2" charset="-78"/>
              </a:rPr>
              <a:t>سرمایة اجتماعی در خانواده‌های تک‌فرزند کم‌رنگ‌تر از افرادی است که در خانواده‌شان دو تا چهار فرزند وجود دارد</a:t>
            </a:r>
            <a:r>
              <a:rPr lang="fa-IR" sz="4000" dirty="0">
                <a:effectLst/>
                <a:latin typeface="Calibri" panose="020F0502020204030204" pitchFamily="34" charset="0"/>
                <a:ea typeface="Calibri" panose="020F0502020204030204" pitchFamily="34" charset="0"/>
                <a:cs typeface="B Nazanin" panose="00000400000000000000" pitchFamily="2" charset="-78"/>
              </a:rPr>
              <a:t>. دلیل این یافته را در این می‌دانند که وجود خواهر و برادر سبب می‌شود که فرزندان ارتباطات اجتماعی را در بستر خانواده تمرین کنند و </a:t>
            </a:r>
            <a:r>
              <a:rPr lang="fa-IR" sz="4000" dirty="0">
                <a:solidFill>
                  <a:srgbClr val="FF0000"/>
                </a:solidFill>
                <a:effectLst/>
                <a:latin typeface="Calibri" panose="020F0502020204030204" pitchFamily="34" charset="0"/>
                <a:ea typeface="Calibri" panose="020F0502020204030204" pitchFamily="34" charset="0"/>
                <a:cs typeface="B Nazanin" panose="00000400000000000000" pitchFamily="2" charset="-78"/>
              </a:rPr>
              <a:t>درک بهتری از حمایت و هم‌بستگی </a:t>
            </a:r>
            <a:r>
              <a:rPr lang="fa-IR" sz="4000" dirty="0">
                <a:effectLst/>
                <a:latin typeface="Calibri" panose="020F0502020204030204" pitchFamily="34" charset="0"/>
                <a:ea typeface="Calibri" panose="020F0502020204030204" pitchFamily="34" charset="0"/>
                <a:cs typeface="B Nazanin" panose="00000400000000000000" pitchFamily="2" charset="-78"/>
              </a:rPr>
              <a:t>اجتماعی داشته باشند. </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algn="r" rtl="1"/>
            <a:endParaRPr lang="en-US" sz="4000" dirty="0"/>
          </a:p>
        </p:txBody>
      </p:sp>
    </p:spTree>
    <p:extLst>
      <p:ext uri="{BB962C8B-B14F-4D97-AF65-F5344CB8AC3E}">
        <p14:creationId xmlns:p14="http://schemas.microsoft.com/office/powerpoint/2010/main" val="1203648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8D502-D804-9CF8-060E-2424A70004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0D0955-7DA7-7D49-8FE6-8931B83E0DA4}"/>
              </a:ext>
            </a:extLst>
          </p:cNvPr>
          <p:cNvSpPr>
            <a:spLocks noGrp="1"/>
          </p:cNvSpPr>
          <p:nvPr>
            <p:ph sz="half" idx="1"/>
          </p:nvPr>
        </p:nvSpPr>
        <p:spPr/>
        <p:txBody>
          <a:bodyPr>
            <a:noAutofit/>
          </a:bodyPr>
          <a:lstStyle/>
          <a:p>
            <a:pPr algn="l"/>
            <a:r>
              <a:rPr lang="en-US" sz="2400" b="0" i="0" u="none" strike="noStrike" baseline="0" dirty="0">
                <a:latin typeface="HelveticaNeueLTStd-Lt"/>
              </a:rPr>
              <a:t>To test our hypotheses,</a:t>
            </a:r>
            <a:r>
              <a:rPr lang="fa-IR" sz="2400" b="0" i="0" u="none" strike="noStrike" baseline="0" dirty="0">
                <a:latin typeface="HelveticaNeueLTStd-Lt"/>
              </a:rPr>
              <a:t> </a:t>
            </a:r>
            <a:r>
              <a:rPr lang="en-US" sz="2400" b="0" i="0" u="none" strike="noStrike" baseline="0" dirty="0">
                <a:latin typeface="HelveticaNeueLTStd-Lt"/>
              </a:rPr>
              <a:t>we conducted two field studies in 155 part-time Master of Business Administration</a:t>
            </a:r>
            <a:r>
              <a:rPr lang="fa-IR" sz="2400" b="0" i="0" u="none" strike="noStrike" baseline="0" dirty="0">
                <a:latin typeface="HelveticaNeueLTStd-Lt"/>
              </a:rPr>
              <a:t> </a:t>
            </a:r>
            <a:r>
              <a:rPr lang="en-US" sz="2400" b="0" i="0" u="none" strike="noStrike" baseline="0" dirty="0">
                <a:latin typeface="HelveticaNeueLTStd-Lt"/>
              </a:rPr>
              <a:t>(MBA) students (Study 1) and 375 senior students (Study 2). Results showed that: (1)</a:t>
            </a:r>
            <a:r>
              <a:rPr lang="fa-IR" sz="2400" b="0" i="0" u="none" strike="noStrike" baseline="0" dirty="0">
                <a:latin typeface="HelveticaNeueLTStd-Lt"/>
              </a:rPr>
              <a:t> </a:t>
            </a:r>
            <a:r>
              <a:rPr lang="en-US" sz="2400" b="0" i="0" u="none" strike="noStrike" baseline="0" dirty="0">
                <a:latin typeface="HelveticaNeueLTStd-Lt"/>
              </a:rPr>
              <a:t>non-only children were more likely to achieve higher rank at work than only children; (2)</a:t>
            </a:r>
            <a:r>
              <a:rPr lang="fa-IR" sz="2400" b="0" i="0" u="none" strike="noStrike" baseline="0" dirty="0">
                <a:latin typeface="HelveticaNeueLTStd-Lt"/>
              </a:rPr>
              <a:t> </a:t>
            </a:r>
            <a:r>
              <a:rPr lang="en-US" sz="2400" b="0" i="0" u="none" strike="noStrike" baseline="0" dirty="0">
                <a:latin typeface="HelveticaNeueLTStd-Lt"/>
              </a:rPr>
              <a:t>only children were less likely than non-only children to acquire power in organizations</a:t>
            </a:r>
            <a:r>
              <a:rPr lang="fa-IR" sz="2400" b="0" i="0" u="none" strike="noStrike" baseline="0" dirty="0">
                <a:latin typeface="HelveticaNeueLTStd-Lt"/>
              </a:rPr>
              <a:t> </a:t>
            </a:r>
            <a:r>
              <a:rPr lang="en-US" sz="2400" b="0" i="0" u="none" strike="noStrike" baseline="0" dirty="0">
                <a:latin typeface="HelveticaNeueLTStd-Lt"/>
              </a:rPr>
              <a:t>because they scored lower in cooperative orientation</a:t>
            </a:r>
            <a:endParaRPr lang="en-US" sz="2400" dirty="0"/>
          </a:p>
        </p:txBody>
      </p:sp>
      <p:sp>
        <p:nvSpPr>
          <p:cNvPr id="5" name="Content Placeholder 4">
            <a:extLst>
              <a:ext uri="{FF2B5EF4-FFF2-40B4-BE49-F238E27FC236}">
                <a16:creationId xmlns:a16="http://schemas.microsoft.com/office/drawing/2014/main" id="{354864D9-3157-7904-8BA8-D2188698019B}"/>
              </a:ext>
            </a:extLst>
          </p:cNvPr>
          <p:cNvSpPr>
            <a:spLocks noGrp="1"/>
          </p:cNvSpPr>
          <p:nvPr>
            <p:ph sz="half" idx="2"/>
          </p:nvPr>
        </p:nvSpPr>
        <p:spPr/>
        <p:txBody>
          <a:bodyPr>
            <a:normAutofit/>
          </a:bodyPr>
          <a:lstStyle/>
          <a:p>
            <a:pPr algn="r" rtl="1"/>
            <a:r>
              <a:rPr lang="fa-IR" sz="3600" dirty="0">
                <a:cs typeface="B Nazanin" panose="00000400000000000000" pitchFamily="2" charset="-78"/>
              </a:rPr>
              <a:t>مطالعه دانشجویان نشان داد که غیر تک فرزندها </a:t>
            </a:r>
            <a:r>
              <a:rPr lang="fa-IR" sz="3600" dirty="0">
                <a:solidFill>
                  <a:srgbClr val="FF0000"/>
                </a:solidFill>
                <a:cs typeface="B Nazanin" panose="00000400000000000000" pitchFamily="2" charset="-78"/>
              </a:rPr>
              <a:t>موقعیت شغلی </a:t>
            </a:r>
            <a:r>
              <a:rPr lang="fa-IR" sz="3600" dirty="0">
                <a:cs typeface="B Nazanin" panose="00000400000000000000" pitchFamily="2" charset="-78"/>
              </a:rPr>
              <a:t>بالاتری را کسب میکنند</a:t>
            </a:r>
          </a:p>
          <a:p>
            <a:pPr algn="r" rtl="1"/>
            <a:r>
              <a:rPr lang="fa-IR" sz="3600" dirty="0">
                <a:cs typeface="B Nazanin" panose="00000400000000000000" pitchFamily="2" charset="-78"/>
              </a:rPr>
              <a:t>بخاطر ضعف در تعامل با دیگران در فضای کاری </a:t>
            </a:r>
            <a:r>
              <a:rPr lang="fa-IR" sz="3600" dirty="0">
                <a:solidFill>
                  <a:srgbClr val="FF0000"/>
                </a:solidFill>
                <a:cs typeface="B Nazanin" panose="00000400000000000000" pitchFamily="2" charset="-78"/>
              </a:rPr>
              <a:t>توفیق کمتری </a:t>
            </a:r>
            <a:r>
              <a:rPr lang="fa-IR" sz="3600" dirty="0">
                <a:cs typeface="B Nazanin" panose="00000400000000000000" pitchFamily="2" charset="-78"/>
              </a:rPr>
              <a:t>دارند</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2113539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FDE73-8405-0FE3-A055-BB94AD896461}"/>
              </a:ext>
            </a:extLst>
          </p:cNvPr>
          <p:cNvSpPr>
            <a:spLocks noGrp="1"/>
          </p:cNvSpPr>
          <p:nvPr>
            <p:ph type="title"/>
          </p:nvPr>
        </p:nvSpPr>
        <p:spPr/>
        <p:txBody>
          <a:bodyPr>
            <a:normAutofit/>
          </a:bodyPr>
          <a:lstStyle/>
          <a:p>
            <a:pPr algn="ctr" rtl="1"/>
            <a:r>
              <a:rPr lang="fa-IR" sz="5400" dirty="0" smtClean="0">
                <a:solidFill>
                  <a:srgbClr val="00B0F0"/>
                </a:solidFill>
                <a:cs typeface="B Titr" panose="00000700000000000000" pitchFamily="2" charset="-78"/>
              </a:rPr>
              <a:t>مشاوره </a:t>
            </a:r>
            <a:r>
              <a:rPr lang="fa-IR" sz="5400" dirty="0">
                <a:solidFill>
                  <a:srgbClr val="00B0F0"/>
                </a:solidFill>
                <a:cs typeface="B Titr" panose="00000700000000000000" pitchFamily="2" charset="-78"/>
              </a:rPr>
              <a:t>فرزندآوری برای تک </a:t>
            </a:r>
            <a:r>
              <a:rPr lang="fa-IR" sz="5400" dirty="0" smtClean="0">
                <a:solidFill>
                  <a:srgbClr val="00B0F0"/>
                </a:solidFill>
                <a:cs typeface="B Titr" panose="00000700000000000000" pitchFamily="2" charset="-78"/>
              </a:rPr>
              <a:t>فرزندی</a:t>
            </a:r>
            <a:r>
              <a:rPr lang="en-US" sz="5400" dirty="0" smtClean="0">
                <a:solidFill>
                  <a:srgbClr val="00B0F0"/>
                </a:solidFill>
                <a:cs typeface="B Titr" panose="00000700000000000000" pitchFamily="2" charset="-78"/>
              </a:rPr>
              <a:t> </a:t>
            </a:r>
            <a:endParaRPr lang="en-US" sz="5400" dirty="0">
              <a:solidFill>
                <a:srgbClr val="00B0F0"/>
              </a:solidFill>
              <a:cs typeface="B Titr" panose="00000700000000000000" pitchFamily="2" charset="-78"/>
            </a:endParaRPr>
          </a:p>
        </p:txBody>
      </p:sp>
      <p:pic>
        <p:nvPicPr>
          <p:cNvPr id="7" name="Content Placeholder 6">
            <a:extLst>
              <a:ext uri="{FF2B5EF4-FFF2-40B4-BE49-F238E27FC236}">
                <a16:creationId xmlns:a16="http://schemas.microsoft.com/office/drawing/2014/main" id="{D243E47B-71DB-057E-450E-0C9A842EB9D5}"/>
              </a:ext>
            </a:extLst>
          </p:cNvPr>
          <p:cNvPicPr>
            <a:picLocks noGrp="1" noChangeAspect="1"/>
          </p:cNvPicPr>
          <p:nvPr>
            <p:ph sz="half" idx="2"/>
          </p:nvPr>
        </p:nvPicPr>
        <p:blipFill>
          <a:blip r:embed="rId2"/>
          <a:stretch>
            <a:fillRect/>
          </a:stretch>
        </p:blipFill>
        <p:spPr>
          <a:xfrm>
            <a:off x="6587331" y="1874621"/>
            <a:ext cx="4302342" cy="4302342"/>
          </a:xfrm>
          <a:prstGeom prst="rect">
            <a:avLst/>
          </a:prstGeom>
        </p:spPr>
      </p:pic>
      <p:pic>
        <p:nvPicPr>
          <p:cNvPr id="4" name="Picture 3">
            <a:extLst>
              <a:ext uri="{FF2B5EF4-FFF2-40B4-BE49-F238E27FC236}">
                <a16:creationId xmlns:a16="http://schemas.microsoft.com/office/drawing/2014/main" id="{6B83BEE6-7B94-56BC-178B-D89789D07E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999" y="1966139"/>
            <a:ext cx="5087801" cy="3856553"/>
          </a:xfrm>
          <a:prstGeom prst="rect">
            <a:avLst/>
          </a:prstGeom>
        </p:spPr>
      </p:pic>
    </p:spTree>
    <p:extLst>
      <p:ext uri="{BB962C8B-B14F-4D97-AF65-F5344CB8AC3E}">
        <p14:creationId xmlns:p14="http://schemas.microsoft.com/office/powerpoint/2010/main" val="1350692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4B271-4FA9-5CC4-38F1-09F01838643E}"/>
              </a:ext>
            </a:extLst>
          </p:cNvPr>
          <p:cNvSpPr>
            <a:spLocks noGrp="1"/>
          </p:cNvSpPr>
          <p:nvPr>
            <p:ph type="title"/>
          </p:nvPr>
        </p:nvSpPr>
        <p:spPr/>
        <p:txBody>
          <a:bodyPr/>
          <a:lstStyle/>
          <a:p>
            <a:pPr algn="r" rtl="1"/>
            <a:r>
              <a:rPr lang="fa-IR" dirty="0">
                <a:solidFill>
                  <a:srgbClr val="0070C0"/>
                </a:solidFill>
                <a:cs typeface="B Titr" panose="00000700000000000000" pitchFamily="2" charset="-78"/>
              </a:rPr>
              <a:t>اصلاح نگرش ها و باورهای نادرست هدف اصلی آموزش سلامت است</a:t>
            </a:r>
            <a:endParaRPr lang="en-US" dirty="0">
              <a:solidFill>
                <a:srgbClr val="0070C0"/>
              </a:solidFill>
              <a:cs typeface="B Titr" panose="00000700000000000000" pitchFamily="2" charset="-78"/>
            </a:endParaRPr>
          </a:p>
        </p:txBody>
      </p:sp>
      <p:sp>
        <p:nvSpPr>
          <p:cNvPr id="3" name="Content Placeholder 2">
            <a:extLst>
              <a:ext uri="{FF2B5EF4-FFF2-40B4-BE49-F238E27FC236}">
                <a16:creationId xmlns:a16="http://schemas.microsoft.com/office/drawing/2014/main" id="{F60B69C7-4AEF-2B13-FF56-61BA124B9C3C}"/>
              </a:ext>
            </a:extLst>
          </p:cNvPr>
          <p:cNvSpPr>
            <a:spLocks noGrp="1"/>
          </p:cNvSpPr>
          <p:nvPr>
            <p:ph sz="half" idx="1"/>
          </p:nvPr>
        </p:nvSpPr>
        <p:spPr/>
        <p:txBody>
          <a:bodyPr>
            <a:normAutofit/>
          </a:bodyPr>
          <a:lstStyle/>
          <a:p>
            <a:pPr algn="l" fontAlgn="base"/>
            <a:r>
              <a:rPr lang="en-US" dirty="0">
                <a:solidFill>
                  <a:srgbClr val="333333"/>
                </a:solidFill>
                <a:latin typeface="nyt-imperial"/>
              </a:rPr>
              <a:t>C</a:t>
            </a:r>
            <a:r>
              <a:rPr lang="en-US" b="0" i="0" dirty="0">
                <a:solidFill>
                  <a:srgbClr val="333333"/>
                </a:solidFill>
                <a:effectLst/>
                <a:latin typeface="nyt-imperial"/>
              </a:rPr>
              <a:t>hildren are the most important thing in my life,’”  </a:t>
            </a:r>
          </a:p>
          <a:p>
            <a:pPr algn="l" fontAlgn="base"/>
            <a:r>
              <a:rPr lang="en-US" b="0" i="0" dirty="0">
                <a:solidFill>
                  <a:srgbClr val="333333"/>
                </a:solidFill>
                <a:effectLst/>
                <a:latin typeface="nyt-imperial"/>
              </a:rPr>
              <a:t>“Young people say, ‘Having children is the end of my life.’”</a:t>
            </a:r>
          </a:p>
          <a:p>
            <a:pPr fontAlgn="base"/>
            <a:r>
              <a:rPr lang="en-US" b="0" i="0" dirty="0">
                <a:solidFill>
                  <a:srgbClr val="2C2D30"/>
                </a:solidFill>
                <a:effectLst/>
                <a:latin typeface="Proxima Nova Semi Bold"/>
              </a:rPr>
              <a:t>More Than a Change in Number—a Shift in Attitudes</a:t>
            </a:r>
          </a:p>
          <a:p>
            <a:pPr algn="l" fontAlgn="base"/>
            <a:endParaRPr lang="en-US" b="0" i="0" dirty="0">
              <a:solidFill>
                <a:srgbClr val="333333"/>
              </a:solidFill>
              <a:effectLst/>
              <a:latin typeface="nyt-imperial"/>
            </a:endParaRPr>
          </a:p>
          <a:p>
            <a:r>
              <a:rPr lang="en-US" dirty="0"/>
              <a:t/>
            </a:r>
            <a:br>
              <a:rPr lang="en-US" dirty="0"/>
            </a:br>
            <a:endParaRPr lang="en-US" dirty="0"/>
          </a:p>
        </p:txBody>
      </p:sp>
      <p:sp>
        <p:nvSpPr>
          <p:cNvPr id="4" name="Content Placeholder 3">
            <a:extLst>
              <a:ext uri="{FF2B5EF4-FFF2-40B4-BE49-F238E27FC236}">
                <a16:creationId xmlns:a16="http://schemas.microsoft.com/office/drawing/2014/main" id="{74655C6C-D447-2914-8727-0CA0C06DD867}"/>
              </a:ext>
            </a:extLst>
          </p:cNvPr>
          <p:cNvSpPr>
            <a:spLocks noGrp="1"/>
          </p:cNvSpPr>
          <p:nvPr>
            <p:ph sz="half" idx="2"/>
          </p:nvPr>
        </p:nvSpPr>
        <p:spPr/>
        <p:txBody>
          <a:bodyPr>
            <a:normAutofit/>
          </a:bodyPr>
          <a:lstStyle/>
          <a:p>
            <a:pPr algn="r" rtl="1"/>
            <a:r>
              <a:rPr lang="fa-IR" sz="3600" dirty="0">
                <a:cs typeface="B Nazanin" panose="00000400000000000000" pitchFamily="2" charset="-78"/>
              </a:rPr>
              <a:t>یک زمانی می‌گفتند از بچه مگر چیز مهمتری داریم؟</a:t>
            </a:r>
          </a:p>
          <a:p>
            <a:pPr algn="r" rtl="1"/>
            <a:r>
              <a:rPr lang="fa-IR" sz="3600" dirty="0">
                <a:cs typeface="B Nazanin" panose="00000400000000000000" pitchFamily="2" charset="-78"/>
              </a:rPr>
              <a:t>الان می‌گویند اگر بچه دار بشم مثل اینه که زمان مرگم رسیده!!</a:t>
            </a:r>
          </a:p>
          <a:p>
            <a:pPr algn="r" rtl="1"/>
            <a:r>
              <a:rPr lang="fa-IR" sz="3600" b="1" dirty="0">
                <a:solidFill>
                  <a:srgbClr val="FF0000"/>
                </a:solidFill>
                <a:cs typeface="B Nazanin" panose="00000400000000000000" pitchFamily="2" charset="-78"/>
              </a:rPr>
              <a:t>مقوله جمعیت بیشتر از آنکه تغییر در اعداد باشد تغییر در طرز فکر و نگرش هاست!</a:t>
            </a:r>
            <a:endParaRPr lang="en-US" sz="3600" b="1" dirty="0">
              <a:solidFill>
                <a:srgbClr val="FF0000"/>
              </a:solidFill>
              <a:cs typeface="B Nazanin" panose="00000400000000000000" pitchFamily="2" charset="-78"/>
            </a:endParaRPr>
          </a:p>
        </p:txBody>
      </p:sp>
    </p:spTree>
    <p:extLst>
      <p:ext uri="{BB962C8B-B14F-4D97-AF65-F5344CB8AC3E}">
        <p14:creationId xmlns:p14="http://schemas.microsoft.com/office/powerpoint/2010/main" val="8262957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1" name="Picture 7" descr="image001"/>
          <p:cNvPicPr>
            <a:picLocks noGrp="1" noChangeAspect="1" noChangeArrowheads="1" noCrop="1"/>
          </p:cNvPicPr>
          <p:nvPr>
            <p:ph/>
          </p:nvPr>
        </p:nvPicPr>
        <p:blipFill>
          <a:blip r:embed="rId2">
            <a:extLst>
              <a:ext uri="{28A0092B-C50C-407E-A947-70E740481C1C}">
                <a14:useLocalDpi xmlns:a14="http://schemas.microsoft.com/office/drawing/2010/main" val="0"/>
              </a:ext>
            </a:extLst>
          </a:blip>
          <a:srcRect/>
          <a:stretch>
            <a:fillRect/>
          </a:stretch>
        </p:blipFill>
        <p:spPr>
          <a:xfrm>
            <a:off x="6024564" y="765175"/>
            <a:ext cx="3806825" cy="4465638"/>
          </a:xfrm>
        </p:spPr>
      </p:pic>
      <p:sp>
        <p:nvSpPr>
          <p:cNvPr id="31752" name="Rectangle 8"/>
          <p:cNvSpPr>
            <a:spLocks noChangeArrowheads="1"/>
          </p:cNvSpPr>
          <p:nvPr/>
        </p:nvSpPr>
        <p:spPr bwMode="auto">
          <a:xfrm>
            <a:off x="1371023" y="1966335"/>
            <a:ext cx="41036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a-IR" altLang="en-US" sz="8000" b="1" i="0" u="none" strike="noStrike" kern="1200" cap="none" spc="0" normalizeH="0" baseline="0" noProof="0" dirty="0">
                <a:ln>
                  <a:noFill/>
                </a:ln>
                <a:solidFill>
                  <a:srgbClr val="FF0000"/>
                </a:solidFill>
                <a:effectLst/>
                <a:uLnTx/>
                <a:uFillTx/>
                <a:latin typeface="IranNastaliq" panose="02020505000000020003" pitchFamily="18" charset="0"/>
                <a:ea typeface="+mn-ea"/>
                <a:cs typeface="IranNastaliq" panose="02020505000000020003" pitchFamily="18" charset="0"/>
              </a:rPr>
              <a:t>تقدیم به شما مهربانان</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0" b="1" i="0" u="none" strike="noStrike" kern="1200" cap="none" spc="0" normalizeH="0" baseline="0" noProof="0" dirty="0">
              <a:ln>
                <a:noFill/>
              </a:ln>
              <a:solidFill>
                <a:srgbClr val="FF3300"/>
              </a:solidFill>
              <a:effectLst/>
              <a:uLnTx/>
              <a:uFillTx/>
              <a:latin typeface="IranNastaliq" panose="02020505000000020003" pitchFamily="18" charset="0"/>
              <a:ea typeface="+mn-ea"/>
              <a:cs typeface="IranNastaliq" panose="02020505000000020003"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0" b="1" i="0" u="none" strike="noStrike" kern="1200" cap="none" spc="0" normalizeH="0" baseline="0" noProof="0" dirty="0">
              <a:ln>
                <a:noFill/>
              </a:ln>
              <a:solidFill>
                <a:srgbClr val="FF3300"/>
              </a:solidFill>
              <a:effectLst/>
              <a:uLnTx/>
              <a:uFillTx/>
              <a:latin typeface="IranNastaliq" panose="02020505000000020003" pitchFamily="18" charset="0"/>
              <a:ea typeface="+mn-ea"/>
              <a:cs typeface="IranNastaliq" panose="02020505000000020003" pitchFamily="18" charset="0"/>
            </a:endParaRPr>
          </a:p>
        </p:txBody>
      </p:sp>
    </p:spTree>
    <p:extLst>
      <p:ext uri="{BB962C8B-B14F-4D97-AF65-F5344CB8AC3E}">
        <p14:creationId xmlns:p14="http://schemas.microsoft.com/office/powerpoint/2010/main" val="1198652017"/>
      </p:ext>
    </p:extLst>
  </p:cSld>
  <p:clrMapOvr>
    <a:masterClrMapping/>
  </p:clrMapOvr>
  <p:transition spd="slow" advTm="1000">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52"/>
                                        </p:tgtEl>
                                        <p:attrNameLst>
                                          <p:attrName>style.visibility</p:attrName>
                                        </p:attrNameLst>
                                      </p:cBhvr>
                                      <p:to>
                                        <p:strVal val="visible"/>
                                      </p:to>
                                    </p:set>
                                    <p:anim calcmode="lin" valueType="num">
                                      <p:cBhvr>
                                        <p:cTn id="7" dur="2000" fill="hold"/>
                                        <p:tgtEl>
                                          <p:spTgt spid="31752"/>
                                        </p:tgtEl>
                                        <p:attrNameLst>
                                          <p:attrName>ppt_w</p:attrName>
                                        </p:attrNameLst>
                                      </p:cBhvr>
                                      <p:tavLst>
                                        <p:tav tm="0">
                                          <p:val>
                                            <p:fltVal val="0"/>
                                          </p:val>
                                        </p:tav>
                                        <p:tav tm="100000">
                                          <p:val>
                                            <p:strVal val="#ppt_w"/>
                                          </p:val>
                                        </p:tav>
                                      </p:tavLst>
                                    </p:anim>
                                    <p:anim calcmode="lin" valueType="num">
                                      <p:cBhvr>
                                        <p:cTn id="8" dur="20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6" presetClass="emph" presetSubtype="0" fill="hold" grpId="1" nodeType="clickEffect">
                                  <p:stCondLst>
                                    <p:cond delay="0"/>
                                  </p:stCondLst>
                                  <p:childTnLst>
                                    <p:animEffect transition="out" filter="fade">
                                      <p:cBhvr>
                                        <p:cTn id="12" dur="3000" tmFilter="0, 0; .2, .5; .8, .5; 1, 0"/>
                                        <p:tgtEl>
                                          <p:spTgt spid="31752"/>
                                        </p:tgtEl>
                                      </p:cBhvr>
                                    </p:animEffect>
                                    <p:animScale>
                                      <p:cBhvr>
                                        <p:cTn id="13" dur="1500" autoRev="1" fill="hold"/>
                                        <p:tgtEl>
                                          <p:spTgt spid="31752"/>
                                        </p:tgtEl>
                                      </p:cBhvr>
                                      <p:by x="105000" y="105000"/>
                                    </p:animScale>
                                  </p:childTnLst>
                                </p:cTn>
                              </p:par>
                              <p:par>
                                <p:cTn id="14" presetID="26" presetClass="emph" presetSubtype="0" fill="hold" nodeType="withEffect">
                                  <p:stCondLst>
                                    <p:cond delay="0"/>
                                  </p:stCondLst>
                                  <p:childTnLst>
                                    <p:animEffect transition="out" filter="fade">
                                      <p:cBhvr>
                                        <p:cTn id="15" dur="5000" tmFilter="0, 0; .2, .5; .8, .5; 1, 0"/>
                                        <p:tgtEl>
                                          <p:spTgt spid="31751"/>
                                        </p:tgtEl>
                                      </p:cBhvr>
                                    </p:animEffect>
                                    <p:animScale>
                                      <p:cBhvr>
                                        <p:cTn id="16" dur="2500" autoRev="1" fill="hold"/>
                                        <p:tgtEl>
                                          <p:spTgt spid="317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2" grpId="0"/>
      <p:bldP spid="3175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337" y="-19050"/>
            <a:ext cx="12125325" cy="6896100"/>
          </a:xfrm>
          <a:prstGeom prst="rect">
            <a:avLst/>
          </a:prstGeom>
        </p:spPr>
      </p:pic>
    </p:spTree>
    <p:extLst>
      <p:ext uri="{BB962C8B-B14F-4D97-AF65-F5344CB8AC3E}">
        <p14:creationId xmlns:p14="http://schemas.microsoft.com/office/powerpoint/2010/main" val="3128192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DEF86-981F-0222-4004-6F0A1F11740B}"/>
              </a:ext>
            </a:extLst>
          </p:cNvPr>
          <p:cNvSpPr>
            <a:spLocks noGrp="1"/>
          </p:cNvSpPr>
          <p:nvPr>
            <p:ph type="title"/>
          </p:nvPr>
        </p:nvSpPr>
        <p:spPr>
          <a:xfrm>
            <a:off x="5830784" y="175120"/>
            <a:ext cx="5558642" cy="1325563"/>
          </a:xfrm>
        </p:spPr>
        <p:txBody>
          <a:bodyPr/>
          <a:lstStyle/>
          <a:p>
            <a:r>
              <a:rPr lang="fa-IR" dirty="0">
                <a:solidFill>
                  <a:srgbClr val="00B0F0"/>
                </a:solidFill>
                <a:cs typeface="B Titr" panose="00000700000000000000" pitchFamily="2" charset="-78"/>
              </a:rPr>
              <a:t>فراوانی تک فرزندی مطلق</a:t>
            </a:r>
            <a:endParaRPr lang="en-US" dirty="0"/>
          </a:p>
        </p:txBody>
      </p:sp>
      <p:pic>
        <p:nvPicPr>
          <p:cNvPr id="9" name="Content Placeholder 8">
            <a:extLst>
              <a:ext uri="{FF2B5EF4-FFF2-40B4-BE49-F238E27FC236}">
                <a16:creationId xmlns:a16="http://schemas.microsoft.com/office/drawing/2014/main" id="{4DE11796-12BA-792E-F4FF-5FFA651CD256}"/>
              </a:ext>
            </a:extLst>
          </p:cNvPr>
          <p:cNvPicPr>
            <a:picLocks noGrp="1" noChangeAspect="1"/>
          </p:cNvPicPr>
          <p:nvPr>
            <p:ph sz="half" idx="2"/>
          </p:nvPr>
        </p:nvPicPr>
        <p:blipFill>
          <a:blip r:embed="rId2"/>
          <a:stretch>
            <a:fillRect/>
          </a:stretch>
        </p:blipFill>
        <p:spPr>
          <a:xfrm>
            <a:off x="1011505" y="1299411"/>
            <a:ext cx="10228332" cy="4620125"/>
          </a:xfrm>
        </p:spPr>
      </p:pic>
    </p:spTree>
    <p:extLst>
      <p:ext uri="{BB962C8B-B14F-4D97-AF65-F5344CB8AC3E}">
        <p14:creationId xmlns:p14="http://schemas.microsoft.com/office/powerpoint/2010/main" val="3470159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4D9FE-6788-2318-4A51-FCC7B6C31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B1AC37-A1A9-0FB4-6BF3-A609C60D23A5}"/>
              </a:ext>
            </a:extLst>
          </p:cNvPr>
          <p:cNvSpPr>
            <a:spLocks noGrp="1"/>
          </p:cNvSpPr>
          <p:nvPr>
            <p:ph type="title"/>
          </p:nvPr>
        </p:nvSpPr>
        <p:spPr/>
        <p:txBody>
          <a:bodyPr/>
          <a:lstStyle/>
          <a:p>
            <a:pPr algn="ctr"/>
            <a:r>
              <a:rPr lang="fa-IR" dirty="0">
                <a:solidFill>
                  <a:srgbClr val="00B0F0"/>
                </a:solidFill>
                <a:cs typeface="B Titr" panose="00000700000000000000" pitchFamily="2" charset="-78"/>
              </a:rPr>
              <a:t>دو پارادایم فکری حاکم بر موضوع تک فرزندی</a:t>
            </a:r>
            <a:endParaRPr lang="en-US" dirty="0">
              <a:solidFill>
                <a:srgbClr val="00B0F0"/>
              </a:solidFill>
              <a:cs typeface="B Titr" panose="00000700000000000000" pitchFamily="2" charset="-78"/>
            </a:endParaRPr>
          </a:p>
        </p:txBody>
      </p:sp>
      <p:sp>
        <p:nvSpPr>
          <p:cNvPr id="3" name="Content Placeholder 2">
            <a:extLst>
              <a:ext uri="{FF2B5EF4-FFF2-40B4-BE49-F238E27FC236}">
                <a16:creationId xmlns:a16="http://schemas.microsoft.com/office/drawing/2014/main" id="{C42D07F4-6092-09B5-DA9D-4B8BF15DC874}"/>
              </a:ext>
            </a:extLst>
          </p:cNvPr>
          <p:cNvSpPr>
            <a:spLocks noGrp="1"/>
          </p:cNvSpPr>
          <p:nvPr>
            <p:ph sz="half" idx="1"/>
          </p:nvPr>
        </p:nvSpPr>
        <p:spPr/>
        <p:txBody>
          <a:bodyPr>
            <a:normAutofit/>
          </a:bodyPr>
          <a:lstStyle/>
          <a:p>
            <a:pPr algn="r" rtl="1"/>
            <a:r>
              <a:rPr lang="fa-IR" sz="3600" dirty="0">
                <a:solidFill>
                  <a:srgbClr val="FF0000"/>
                </a:solidFill>
                <a:cs typeface="B Nazanin" panose="00000400000000000000" pitchFamily="2" charset="-78"/>
              </a:rPr>
              <a:t>پارادایم غالب </a:t>
            </a:r>
            <a:r>
              <a:rPr lang="fa-IR" sz="3600" dirty="0">
                <a:cs typeface="B Nazanin" panose="00000400000000000000" pitchFamily="2" charset="-78"/>
              </a:rPr>
              <a:t>در سراسر دنیا و اکثریت مقالات علمی</a:t>
            </a:r>
          </a:p>
          <a:p>
            <a:pPr algn="r" rtl="1"/>
            <a:r>
              <a:rPr lang="fa-IR" sz="3600" dirty="0">
                <a:cs typeface="B Nazanin" panose="00000400000000000000" pitchFamily="2" charset="-78"/>
              </a:rPr>
              <a:t>طبیعی نیست و مشکل آفرین </a:t>
            </a:r>
            <a:endParaRPr lang="en-US" sz="3600" dirty="0">
              <a:cs typeface="B Nazanin" panose="00000400000000000000" pitchFamily="2" charset="-78"/>
            </a:endParaRPr>
          </a:p>
        </p:txBody>
      </p:sp>
      <p:sp>
        <p:nvSpPr>
          <p:cNvPr id="4" name="Content Placeholder 3">
            <a:extLst>
              <a:ext uri="{FF2B5EF4-FFF2-40B4-BE49-F238E27FC236}">
                <a16:creationId xmlns:a16="http://schemas.microsoft.com/office/drawing/2014/main" id="{FE546FE7-35B1-DF8D-DC4A-B044841F0CAA}"/>
              </a:ext>
            </a:extLst>
          </p:cNvPr>
          <p:cNvSpPr>
            <a:spLocks noGrp="1"/>
          </p:cNvSpPr>
          <p:nvPr>
            <p:ph sz="half" idx="2"/>
          </p:nvPr>
        </p:nvSpPr>
        <p:spPr/>
        <p:txBody>
          <a:bodyPr>
            <a:normAutofit/>
          </a:bodyPr>
          <a:lstStyle/>
          <a:p>
            <a:pPr algn="r" rtl="1"/>
            <a:r>
              <a:rPr lang="fa-IR" sz="3600" dirty="0">
                <a:solidFill>
                  <a:srgbClr val="FF0000"/>
                </a:solidFill>
                <a:cs typeface="B Nazanin" panose="00000400000000000000" pitchFamily="2" charset="-78"/>
              </a:rPr>
              <a:t>پارادایم فردگرایی</a:t>
            </a:r>
          </a:p>
          <a:p>
            <a:pPr algn="r" rtl="1"/>
            <a:r>
              <a:rPr lang="fa-IR" sz="3600" dirty="0">
                <a:cs typeface="B Nazanin" panose="00000400000000000000" pitchFamily="2" charset="-78"/>
              </a:rPr>
              <a:t>اتفاقاً پدیده خوبی است (افکار کنترل جمعیتی که نتیجه اش را در دنیا می‌بینیم)</a:t>
            </a:r>
            <a:endParaRPr lang="en-US" sz="3600" dirty="0">
              <a:cs typeface="B Nazanin" panose="00000400000000000000" pitchFamily="2" charset="-78"/>
            </a:endParaRPr>
          </a:p>
        </p:txBody>
      </p:sp>
    </p:spTree>
    <p:extLst>
      <p:ext uri="{BB962C8B-B14F-4D97-AF65-F5344CB8AC3E}">
        <p14:creationId xmlns:p14="http://schemas.microsoft.com/office/powerpoint/2010/main" val="2833741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67796-7286-31FE-F8C5-AC3C7F7BC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321FB-FF30-9CF5-0AC6-541714B814B0}"/>
              </a:ext>
            </a:extLst>
          </p:cNvPr>
          <p:cNvSpPr>
            <a:spLocks noGrp="1"/>
          </p:cNvSpPr>
          <p:nvPr>
            <p:ph type="title"/>
          </p:nvPr>
        </p:nvSpPr>
        <p:spPr/>
        <p:txBody>
          <a:bodyPr/>
          <a:lstStyle/>
          <a:p>
            <a:r>
              <a:rPr lang="en-US" b="0" i="0" dirty="0">
                <a:solidFill>
                  <a:srgbClr val="0070C0"/>
                </a:solidFill>
                <a:effectLst/>
                <a:latin typeface="Arial" panose="020B0604020202020204" pitchFamily="34" charset="0"/>
              </a:rPr>
              <a:t>Confluence Model</a:t>
            </a:r>
            <a:endParaRPr lang="en-US" dirty="0">
              <a:solidFill>
                <a:srgbClr val="0070C0"/>
              </a:solidFill>
            </a:endParaRPr>
          </a:p>
        </p:txBody>
      </p:sp>
      <p:sp>
        <p:nvSpPr>
          <p:cNvPr id="3" name="Content Placeholder 2">
            <a:extLst>
              <a:ext uri="{FF2B5EF4-FFF2-40B4-BE49-F238E27FC236}">
                <a16:creationId xmlns:a16="http://schemas.microsoft.com/office/drawing/2014/main" id="{40219504-33B7-F23E-1804-669E22E96470}"/>
              </a:ext>
            </a:extLst>
          </p:cNvPr>
          <p:cNvSpPr>
            <a:spLocks noGrp="1"/>
          </p:cNvSpPr>
          <p:nvPr>
            <p:ph sz="half" idx="1"/>
          </p:nvPr>
        </p:nvSpPr>
        <p:spPr/>
        <p:txBody>
          <a:bodyPr>
            <a:normAutofit fontScale="92500" lnSpcReduction="10000"/>
          </a:bodyPr>
          <a:lstStyle/>
          <a:p>
            <a:r>
              <a:rPr lang="en-US" b="0" i="0" dirty="0">
                <a:solidFill>
                  <a:srgbClr val="202122"/>
                </a:solidFill>
                <a:effectLst/>
                <a:latin typeface="Arial" panose="020B0604020202020204" pitchFamily="34" charset="0"/>
              </a:rPr>
              <a:t> There is an opposing effect from the benefits to the non-youngest children of tutoring younger siblings, though being tutored does not make up the reduced share of parental resources.</a:t>
            </a:r>
          </a:p>
          <a:p>
            <a:r>
              <a:rPr lang="en-US" b="0" i="0" dirty="0">
                <a:solidFill>
                  <a:srgbClr val="202122"/>
                </a:solidFill>
                <a:effectLst/>
                <a:latin typeface="Arial" panose="020B0604020202020204" pitchFamily="34" charset="0"/>
              </a:rPr>
              <a:t>This provides one explanation for the poorer performance on tests of ability of only-children compared to first-borns, commonly seen in the literature</a:t>
            </a:r>
            <a:endParaRPr lang="en-US" dirty="0"/>
          </a:p>
        </p:txBody>
      </p:sp>
      <p:sp>
        <p:nvSpPr>
          <p:cNvPr id="4" name="Content Placeholder 3">
            <a:extLst>
              <a:ext uri="{FF2B5EF4-FFF2-40B4-BE49-F238E27FC236}">
                <a16:creationId xmlns:a16="http://schemas.microsoft.com/office/drawing/2014/main" id="{F75FB86D-9F56-02AB-1890-B7F1DBD120DB}"/>
              </a:ext>
            </a:extLst>
          </p:cNvPr>
          <p:cNvSpPr>
            <a:spLocks noGrp="1"/>
          </p:cNvSpPr>
          <p:nvPr>
            <p:ph sz="half" idx="2"/>
          </p:nvPr>
        </p:nvSpPr>
        <p:spPr/>
        <p:txBody>
          <a:bodyPr>
            <a:normAutofit fontScale="92500" lnSpcReduction="10000"/>
          </a:bodyPr>
          <a:lstStyle/>
          <a:p>
            <a:pPr algn="r" rtl="1"/>
            <a:r>
              <a:rPr lang="fa-IR" sz="3600" b="1" dirty="0">
                <a:cs typeface="B Nazanin" panose="00000400000000000000" pitchFamily="2" charset="-78"/>
              </a:rPr>
              <a:t>نظربه هم افزایی کودکان بر هم</a:t>
            </a:r>
            <a:endParaRPr lang="en-US" sz="3600" b="1" dirty="0">
              <a:cs typeface="B Nazanin" panose="00000400000000000000" pitchFamily="2" charset="-78"/>
            </a:endParaRPr>
          </a:p>
          <a:p>
            <a:pPr algn="r" rtl="1"/>
            <a:r>
              <a:rPr lang="fa-IR" sz="3600" dirty="0">
                <a:cs typeface="B Nazanin" panose="00000400000000000000" pitchFamily="2" charset="-78"/>
              </a:rPr>
              <a:t> خواهر و برادران خودشان نقش دوست و نیز بزرگتر خانه را با هم بازی میکنند و این اثر هم افزایی بر </a:t>
            </a:r>
            <a:r>
              <a:rPr lang="fa-IR" sz="3600" dirty="0">
                <a:solidFill>
                  <a:srgbClr val="FF0000"/>
                </a:solidFill>
                <a:cs typeface="B Nazanin" panose="00000400000000000000" pitchFamily="2" charset="-78"/>
              </a:rPr>
              <a:t>رشد اجتماعی آنان در ابعاد شناختی و ارتباطی </a:t>
            </a:r>
            <a:r>
              <a:rPr lang="fa-IR" sz="3600" dirty="0">
                <a:cs typeface="B Nazanin" panose="00000400000000000000" pitchFamily="2" charset="-78"/>
              </a:rPr>
              <a:t>خواهد داشت.</a:t>
            </a:r>
          </a:p>
          <a:p>
            <a:pPr algn="r" rtl="1"/>
            <a:endParaRPr lang="en-US" sz="3600" dirty="0">
              <a:cs typeface="B Nazanin" panose="00000400000000000000" pitchFamily="2" charset="-78"/>
            </a:endParaRPr>
          </a:p>
        </p:txBody>
      </p:sp>
    </p:spTree>
    <p:extLst>
      <p:ext uri="{BB962C8B-B14F-4D97-AF65-F5344CB8AC3E}">
        <p14:creationId xmlns:p14="http://schemas.microsoft.com/office/powerpoint/2010/main" val="9518252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3552</TotalTime>
  <Words>2494</Words>
  <Application>Microsoft Office PowerPoint</Application>
  <PresentationFormat>Widescreen</PresentationFormat>
  <Paragraphs>150</Paragraphs>
  <Slides>59</Slides>
  <Notes>0</Notes>
  <HiddenSlides>0</HiddenSlides>
  <MMClips>0</MMClips>
  <ScaleCrop>false</ScaleCrop>
  <HeadingPairs>
    <vt:vector size="6" baseType="variant">
      <vt:variant>
        <vt:lpstr>Fonts Used</vt:lpstr>
      </vt:variant>
      <vt:variant>
        <vt:i4>18</vt:i4>
      </vt:variant>
      <vt:variant>
        <vt:lpstr>Theme</vt:lpstr>
      </vt:variant>
      <vt:variant>
        <vt:i4>7</vt:i4>
      </vt:variant>
      <vt:variant>
        <vt:lpstr>Slide Titles</vt:lpstr>
      </vt:variant>
      <vt:variant>
        <vt:i4>59</vt:i4>
      </vt:variant>
    </vt:vector>
  </HeadingPairs>
  <TitlesOfParts>
    <vt:vector size="84" baseType="lpstr">
      <vt:lpstr>Arial</vt:lpstr>
      <vt:lpstr>B Mitra</vt:lpstr>
      <vt:lpstr>B Nazanin</vt:lpstr>
      <vt:lpstr>B Titr</vt:lpstr>
      <vt:lpstr>B Zar</vt:lpstr>
      <vt:lpstr>BMitra</vt:lpstr>
      <vt:lpstr>Calibri</vt:lpstr>
      <vt:lpstr>Calibri Light</vt:lpstr>
      <vt:lpstr>Goudy</vt:lpstr>
      <vt:lpstr>HelveticaNeueLTStd-Lt</vt:lpstr>
      <vt:lpstr>IranNastaliq</vt:lpstr>
      <vt:lpstr>Lucida Sans Unicode</vt:lpstr>
      <vt:lpstr>nyt-imperial</vt:lpstr>
      <vt:lpstr>Proxima Nova Semi Bold</vt:lpstr>
      <vt:lpstr>Times New Roman</vt:lpstr>
      <vt:lpstr>TimesNewRomanPSMT</vt:lpstr>
      <vt:lpstr>Trebuchet MS</vt:lpstr>
      <vt:lpstr>Wamir</vt:lpstr>
      <vt:lpstr>Office Theme</vt:lpstr>
      <vt:lpstr>Berlin</vt:lpstr>
      <vt:lpstr>2_Office Theme</vt:lpstr>
      <vt:lpstr>1_Office Theme</vt:lpstr>
      <vt:lpstr>Retrospect</vt:lpstr>
      <vt:lpstr>5_Office Theme</vt:lpstr>
      <vt:lpstr>2_Default Design</vt:lpstr>
      <vt:lpstr>تک فرزندی</vt:lpstr>
      <vt:lpstr>اهداف آموزشی</vt:lpstr>
      <vt:lpstr>PowerPoint Presentation</vt:lpstr>
      <vt:lpstr>افزایش تک فرزندی  یک تلنگر به جامعه است! مانند یک بارومتر که فشار را می‌سنجد!</vt:lpstr>
      <vt:lpstr>PowerPoint Presentation</vt:lpstr>
      <vt:lpstr>PowerPoint Presentation</vt:lpstr>
      <vt:lpstr>فراوانی تک فرزندی مطلق</vt:lpstr>
      <vt:lpstr>دو پارادایم فکری حاکم بر موضوع تک فرزندی</vt:lpstr>
      <vt:lpstr>Confluence Model</vt:lpstr>
      <vt:lpstr>قالب ذهنی جامعه حتی در دنیای غرب بد دانستن  تک فرزندی است</vt:lpstr>
      <vt:lpstr>PowerPoint Presentation</vt:lpstr>
      <vt:lpstr>PowerPoint Presentation</vt:lpstr>
      <vt:lpstr>PowerPoint Presentation</vt:lpstr>
      <vt:lpstr>PowerPoint Presentation</vt:lpstr>
      <vt:lpstr>نتیجه گیری و خلاصه بخش اول</vt:lpstr>
      <vt:lpstr>چه باید کرد؟</vt:lpstr>
      <vt:lpstr>PowerPoint Presentation</vt:lpstr>
      <vt:lpstr>دو علت اصلی متفاوت بودن تک‌فرزندها</vt:lpstr>
      <vt:lpstr>Overindulgence  لوس کردن نادیده پنداری</vt:lpstr>
      <vt:lpstr>Overprotection  بیش حفاظتی</vt:lpstr>
      <vt:lpstr>Failure to Discipline  عدم اعمال مقررات و قواعد در خانه</vt:lpstr>
      <vt:lpstr>Seeking Perfection  کمال گرایی</vt:lpstr>
      <vt:lpstr>Overcompensation  بیش جبرانی</vt:lpstr>
      <vt:lpstr>Treating Your Child  like an Adult  بزرگانه رفتار کردن</vt:lpstr>
      <vt:lpstr>Overpraising  بیش تحسینی</vt:lpstr>
      <vt:lpstr>افزایش احتمال بروز پیش‌زمینه‌های دیابت، سکتة قلبی و سکتة مغزی (سندرم متابولیک)</vt:lpstr>
      <vt:lpstr>افزایش احتمال بروز مشکلات حرکتی</vt:lpstr>
      <vt:lpstr>افزایش احتمال بروز روماتیسم مفصلی جوانان (1.6 برابر)</vt:lpstr>
      <vt:lpstr>افزایش احتمال کوتاهی قد</vt:lpstr>
      <vt:lpstr>طول عمر کوتاه‌تر</vt:lpstr>
      <vt:lpstr>افزایش احتمال چاقی</vt:lpstr>
      <vt:lpstr>افزایش احتمال بیماری‌هایی همچون تب، سرماخوردگی و اسهال</vt:lpstr>
      <vt:lpstr>افزایش احتمال ابتلا به اختلالات شخصیتی</vt:lpstr>
      <vt:lpstr>افزایش احتمال وقوع اختلالات گفتاری در کودک</vt:lpstr>
      <vt:lpstr>کمتربودن آمادگی جسمانی و تناسب اندام</vt:lpstr>
      <vt:lpstr>بالاتربودن احتمال مشکلات سلامت روان و تاب‌آوری کمتر در کودکان تک‌فرزند</vt:lpstr>
      <vt:lpstr>افزایش احتمال علایم افسردگی و اضطراب در دانشجویان و دانش‌آموزان تک‌فرزند</vt:lpstr>
      <vt:lpstr>افزایش احتمال مشکلات عاطفی و مشکلات رفتاری در کودکان دبستانی تک‌فرزند</vt:lpstr>
      <vt:lpstr>PowerPoint Presentation</vt:lpstr>
      <vt:lpstr>کمتربودن نمرة شاخص‌های تکامل دوران کودکی و آمادگی برای مدرسه </vt:lpstr>
      <vt:lpstr>احتمال افزایش طول محوری چشم و نزدیک‌بینی</vt:lpstr>
      <vt:lpstr>آسیب به والدین</vt:lpstr>
      <vt:lpstr>افزایش احتمال ابتلا به بیماری‌های مزمن جسمی و روانی در والدینی که تک‌فرزند خود را از دست داده‌اند.</vt:lpstr>
      <vt:lpstr>دلهره و نگرانی مستمر از احتمال مرگ تک‌فرزند در زمان حیات والدین</vt:lpstr>
      <vt:lpstr>محدودیت افراد تک‌فرزند در رسیدگی به پدر و مادر سالمند</vt:lpstr>
      <vt:lpstr>آسیبهای اجتماعی و سایر مشکلات اجتماعی ناشی از تک فرزندی</vt:lpstr>
      <vt:lpstr>مطالعه 57 هزار نفر در دوره 40 ساله در ایالت اوهایوی آمریکا</vt:lpstr>
      <vt:lpstr>افزایش احتمال ارتکاب به جرائم خشونت‌آمیز در پسران تک‌فرزند</vt:lpstr>
      <vt:lpstr>بالاتربودن احتمال انحرافات اخلاقی و جنسی </vt:lpstr>
      <vt:lpstr>افزایش احتمال اعتیاد به گوشی هوشمند</vt:lpstr>
      <vt:lpstr>ضعیف‌تربودن عملکرد تحصیلی</vt:lpstr>
      <vt:lpstr>تغییر در برخی شاخص‌های رفتاری در سطح جامعه</vt:lpstr>
      <vt:lpstr>سندرم امپراطور کوچولو</vt:lpstr>
      <vt:lpstr>کم‌شدن احتمالی میانگین ضریب هوشی جامعه</vt:lpstr>
      <vt:lpstr>تأثیر منفی تک‌فرزندی بر سرمایة اجتماعی</vt:lpstr>
      <vt:lpstr>PowerPoint Presentation</vt:lpstr>
      <vt:lpstr>مشاوره فرزندآوری برای تک فرزندی </vt:lpstr>
      <vt:lpstr>اصلاح نگرش ها و باورهای نادرست هدف اصلی آموزش سلامت است</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kh.jafari</cp:lastModifiedBy>
  <cp:revision>140</cp:revision>
  <dcterms:created xsi:type="dcterms:W3CDTF">2024-01-26T12:51:56Z</dcterms:created>
  <dcterms:modified xsi:type="dcterms:W3CDTF">2024-09-29T09:54:01Z</dcterms:modified>
</cp:coreProperties>
</file>