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0" r:id="rId4"/>
    <p:sldId id="271" r:id="rId5"/>
    <p:sldId id="306" r:id="rId6"/>
    <p:sldId id="273"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3" r:id="rId25"/>
    <p:sldId id="295" r:id="rId26"/>
    <p:sldId id="299" r:id="rId27"/>
    <p:sldId id="300" r:id="rId28"/>
    <p:sldId id="301" r:id="rId29"/>
    <p:sldId id="296" r:id="rId30"/>
    <p:sldId id="302" r:id="rId31"/>
    <p:sldId id="303" r:id="rId32"/>
    <p:sldId id="305" r:id="rId33"/>
    <p:sldId id="265" r:id="rId34"/>
    <p:sldId id="30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a:srgbClr val="2A5A06"/>
    <a:srgbClr val="FF9E1D"/>
    <a:srgbClr val="D68B1C"/>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86" y="60"/>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65195" y="4650640"/>
            <a:ext cx="7329840" cy="859205"/>
          </a:xfrm>
          <a:effectLst/>
        </p:spPr>
        <p:txBody>
          <a:bodyPr>
            <a:normAutofit/>
          </a:bodyPr>
          <a:lstStyle>
            <a:lvl1pPr algn="l">
              <a:defRPr sz="3600">
                <a:solidFill>
                  <a:srgbClr val="2A5A0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5195" y="5566870"/>
            <a:ext cx="7329840" cy="458115"/>
          </a:xfrm>
        </p:spPr>
        <p:txBody>
          <a:bodyPr>
            <a:normAutofit/>
          </a:bodyPr>
          <a:lstStyle>
            <a:lvl1pPr marL="0" indent="0" algn="l">
              <a:buNone/>
              <a:defRPr sz="2800">
                <a:solidFill>
                  <a:srgbClr val="7ABC3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443835"/>
            <a:ext cx="8229600" cy="458115"/>
          </a:xfrm>
        </p:spPr>
        <p:txBody>
          <a:bodyPr>
            <a:normAutofit/>
          </a:bodyPr>
          <a:lstStyle>
            <a:lvl1pPr algn="l">
              <a:defRPr sz="3600">
                <a:solidFill>
                  <a:srgbClr val="2A5A0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2054655"/>
            <a:ext cx="8229600" cy="3918803"/>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6014" y="374900"/>
            <a:ext cx="6558080" cy="763525"/>
          </a:xfrm>
        </p:spPr>
        <p:txBody>
          <a:bodyPr>
            <a:normAutofit/>
          </a:bodyPr>
          <a:lstStyle>
            <a:lvl1pPr algn="l">
              <a:defRPr sz="3600">
                <a:solidFill>
                  <a:srgbClr val="7ABC3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76015" y="1291130"/>
            <a:ext cx="6558080" cy="4275740"/>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532180"/>
          </a:xfrm>
        </p:spPr>
        <p:txBody>
          <a:bodyPr>
            <a:normAutofit/>
          </a:bodyPr>
          <a:lstStyle>
            <a:lvl1pPr algn="l">
              <a:defRPr sz="3600">
                <a:solidFill>
                  <a:schemeClr val="accent3">
                    <a:lumMod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882907"/>
            <a:ext cx="4040188" cy="639762"/>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512770"/>
            <a:ext cx="4040188" cy="303505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1882907"/>
            <a:ext cx="4041775" cy="639762"/>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512770"/>
            <a:ext cx="4041775" cy="303505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9/1/2019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9/1/2019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9/1/2019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9/1/2019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2293" y="4230693"/>
            <a:ext cx="7329840" cy="859205"/>
          </a:xfrm>
        </p:spPr>
        <p:txBody>
          <a:bodyPr/>
          <a:lstStyle/>
          <a:p>
            <a:pPr algn="ctr"/>
            <a:r>
              <a:rPr lang="fa-IR" dirty="0" smtClean="0"/>
              <a:t>پای </a:t>
            </a:r>
            <a:r>
              <a:rPr lang="fa-IR" dirty="0"/>
              <a:t>دیابتی</a:t>
            </a:r>
            <a:endParaRPr lang="en-US" dirty="0"/>
          </a:p>
        </p:txBody>
      </p:sp>
      <p:sp>
        <p:nvSpPr>
          <p:cNvPr id="3" name="Subtitle 2"/>
          <p:cNvSpPr>
            <a:spLocks noGrp="1"/>
          </p:cNvSpPr>
          <p:nvPr>
            <p:ph type="subTitle" idx="1"/>
          </p:nvPr>
        </p:nvSpPr>
        <p:spPr>
          <a:xfrm>
            <a:off x="907080" y="5328384"/>
            <a:ext cx="7329840" cy="1002011"/>
          </a:xfrm>
        </p:spPr>
        <p:txBody>
          <a:bodyPr>
            <a:normAutofit fontScale="70000" lnSpcReduction="20000"/>
          </a:bodyPr>
          <a:lstStyle/>
          <a:p>
            <a:pPr algn="ctr"/>
            <a:r>
              <a:rPr lang="fa-IR" dirty="0" smtClean="0"/>
              <a:t>معاونت بهداشتی</a:t>
            </a:r>
          </a:p>
          <a:p>
            <a:pPr algn="ctr"/>
            <a:r>
              <a:rPr lang="fa-IR" dirty="0" smtClean="0"/>
              <a:t>غیرواگیر</a:t>
            </a:r>
          </a:p>
          <a:p>
            <a:pPr algn="ctr"/>
            <a:r>
              <a:rPr lang="fa-IR" dirty="0" smtClean="0"/>
              <a:t>11 / 6 / 98</a:t>
            </a:r>
            <a:endParaRPr lang="en-US" dirty="0"/>
          </a:p>
        </p:txBody>
      </p:sp>
      <p:pic>
        <p:nvPicPr>
          <p:cNvPr id="4" name="Picture 3"/>
          <p:cNvPicPr>
            <a:picLocks noChangeAspect="1"/>
          </p:cNvPicPr>
          <p:nvPr/>
        </p:nvPicPr>
        <p:blipFill>
          <a:blip r:embed="rId3"/>
          <a:stretch>
            <a:fillRect/>
          </a:stretch>
        </p:blipFill>
        <p:spPr>
          <a:xfrm>
            <a:off x="1435336" y="2627306"/>
            <a:ext cx="6273328" cy="1603387"/>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35525" y="4697554"/>
            <a:ext cx="3282596" cy="2140169"/>
          </a:xfrm>
          <a:prstGeom prst="rect">
            <a:avLst/>
          </a:prstGeom>
        </p:spPr>
      </p:pic>
      <p:pic>
        <p:nvPicPr>
          <p:cNvPr id="8" name="Picture 7"/>
          <p:cNvPicPr>
            <a:picLocks noChangeAspect="1"/>
          </p:cNvPicPr>
          <p:nvPr/>
        </p:nvPicPr>
        <p:blipFill>
          <a:blip r:embed="rId3"/>
          <a:stretch>
            <a:fillRect/>
          </a:stretch>
        </p:blipFill>
        <p:spPr>
          <a:xfrm>
            <a:off x="993912" y="4617164"/>
            <a:ext cx="2974785" cy="1939484"/>
          </a:xfrm>
          <a:prstGeom prst="rect">
            <a:avLst/>
          </a:prstGeom>
        </p:spPr>
      </p:pic>
      <p:pic>
        <p:nvPicPr>
          <p:cNvPr id="4" name="Content Placeholder 3"/>
          <p:cNvPicPr>
            <a:picLocks noGrp="1" noChangeAspect="1"/>
          </p:cNvPicPr>
          <p:nvPr>
            <p:ph idx="1"/>
          </p:nvPr>
        </p:nvPicPr>
        <p:blipFill>
          <a:blip r:embed="rId4"/>
          <a:stretch>
            <a:fillRect/>
          </a:stretch>
        </p:blipFill>
        <p:spPr>
          <a:xfrm>
            <a:off x="5030115" y="1824302"/>
            <a:ext cx="3409546" cy="2222938"/>
          </a:xfrm>
          <a:prstGeom prst="rect">
            <a:avLst/>
          </a:prstGeom>
        </p:spPr>
      </p:pic>
      <p:pic>
        <p:nvPicPr>
          <p:cNvPr id="5" name="Picture 4"/>
          <p:cNvPicPr>
            <a:picLocks noChangeAspect="1"/>
          </p:cNvPicPr>
          <p:nvPr/>
        </p:nvPicPr>
        <p:blipFill>
          <a:blip r:embed="rId5"/>
          <a:stretch>
            <a:fillRect/>
          </a:stretch>
        </p:blipFill>
        <p:spPr>
          <a:xfrm>
            <a:off x="797344" y="1901950"/>
            <a:ext cx="3171353" cy="2067642"/>
          </a:xfrm>
          <a:prstGeom prst="rect">
            <a:avLst/>
          </a:prstGeom>
        </p:spPr>
      </p:pic>
    </p:spTree>
    <p:extLst>
      <p:ext uri="{BB962C8B-B14F-4D97-AF65-F5344CB8AC3E}">
        <p14:creationId xmlns:p14="http://schemas.microsoft.com/office/powerpoint/2010/main" val="250238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066918" y="1534912"/>
            <a:ext cx="6993693" cy="5304854"/>
          </a:xfrm>
          <a:prstGeom prst="rect">
            <a:avLst/>
          </a:prstGeom>
        </p:spPr>
      </p:pic>
    </p:spTree>
    <p:extLst>
      <p:ext uri="{BB962C8B-B14F-4D97-AF65-F5344CB8AC3E}">
        <p14:creationId xmlns:p14="http://schemas.microsoft.com/office/powerpoint/2010/main" val="235179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5720"/>
            <a:ext cx="9143999" cy="458115"/>
          </a:xfrm>
        </p:spPr>
        <p:txBody>
          <a:bodyPr>
            <a:normAutofit fontScale="90000"/>
          </a:bodyPr>
          <a:lstStyle/>
          <a:p>
            <a:pPr algn="ctr"/>
            <a:r>
              <a:rPr lang="fa-IR" dirty="0" smtClean="0"/>
              <a:t>ناهنجاری های پا (دفورمیتی ) ( پای شارکوت)</a:t>
            </a:r>
            <a:br>
              <a:rPr lang="fa-IR" dirty="0" smtClean="0"/>
            </a:br>
            <a:r>
              <a:rPr lang="fa-IR" dirty="0" smtClean="0"/>
              <a:t/>
            </a:r>
            <a:br>
              <a:rPr lang="fa-IR" dirty="0" smtClean="0"/>
            </a:br>
            <a:r>
              <a:rPr lang="fa-IR" sz="2700" dirty="0" smtClean="0"/>
              <a:t>فشارهای نامتعادل روی پا باعث ایجاد آرتروپاتی( مشکلات مفاصل کف پا) در زمینه نوروپاتی</a:t>
            </a:r>
            <a:r>
              <a:rPr lang="fa-IR" dirty="0" smtClean="0"/>
              <a:t/>
            </a:r>
            <a:br>
              <a:rPr lang="fa-IR" dirty="0" smtClean="0"/>
            </a:br>
            <a:endParaRPr lang="en-US" dirty="0"/>
          </a:p>
        </p:txBody>
      </p:sp>
      <p:pic>
        <p:nvPicPr>
          <p:cNvPr id="4" name="Content Placeholder 3"/>
          <p:cNvPicPr>
            <a:picLocks noGrp="1" noChangeAspect="1"/>
          </p:cNvPicPr>
          <p:nvPr>
            <p:ph idx="1"/>
          </p:nvPr>
        </p:nvPicPr>
        <p:blipFill>
          <a:blip r:embed="rId2"/>
          <a:stretch>
            <a:fillRect/>
          </a:stretch>
        </p:blipFill>
        <p:spPr>
          <a:xfrm>
            <a:off x="1221437" y="1850675"/>
            <a:ext cx="6684656" cy="5007325"/>
          </a:xfrm>
          <a:prstGeom prst="rect">
            <a:avLst/>
          </a:prstGeom>
        </p:spPr>
      </p:pic>
    </p:spTree>
    <p:extLst>
      <p:ext uri="{BB962C8B-B14F-4D97-AF65-F5344CB8AC3E}">
        <p14:creationId xmlns:p14="http://schemas.microsoft.com/office/powerpoint/2010/main" val="681537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t>( پای شارکوت) دفورمیتی</a:t>
            </a:r>
            <a:endParaRPr lang="en-US" dirty="0"/>
          </a:p>
        </p:txBody>
      </p:sp>
      <p:pic>
        <p:nvPicPr>
          <p:cNvPr id="4" name="Content Placeholder 3"/>
          <p:cNvPicPr>
            <a:picLocks noGrp="1" noChangeAspect="1"/>
          </p:cNvPicPr>
          <p:nvPr>
            <p:ph idx="1"/>
          </p:nvPr>
        </p:nvPicPr>
        <p:blipFill>
          <a:blip r:embed="rId2"/>
          <a:stretch>
            <a:fillRect/>
          </a:stretch>
        </p:blipFill>
        <p:spPr>
          <a:xfrm>
            <a:off x="1534478" y="2332812"/>
            <a:ext cx="6058574" cy="4525188"/>
          </a:xfrm>
          <a:prstGeom prst="rect">
            <a:avLst/>
          </a:prstGeom>
        </p:spPr>
      </p:pic>
    </p:spTree>
    <p:extLst>
      <p:ext uri="{BB962C8B-B14F-4D97-AF65-F5344CB8AC3E}">
        <p14:creationId xmlns:p14="http://schemas.microsoft.com/office/powerpoint/2010/main" val="288658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901950"/>
            <a:ext cx="8229600" cy="458115"/>
          </a:xfrm>
        </p:spPr>
        <p:txBody>
          <a:bodyPr>
            <a:normAutofit fontScale="90000"/>
          </a:bodyPr>
          <a:lstStyle/>
          <a:p>
            <a:pPr algn="ctr"/>
            <a:r>
              <a:rPr lang="fa-IR" dirty="0" smtClean="0"/>
              <a:t>بیماری شریان های محیطی</a:t>
            </a:r>
            <a:br>
              <a:rPr lang="fa-IR" dirty="0" smtClean="0"/>
            </a:br>
            <a:endParaRPr lang="en-US" dirty="0"/>
          </a:p>
        </p:txBody>
      </p:sp>
      <p:sp>
        <p:nvSpPr>
          <p:cNvPr id="3" name="Content Placeholder 2"/>
          <p:cNvSpPr>
            <a:spLocks noGrp="1"/>
          </p:cNvSpPr>
          <p:nvPr>
            <p:ph idx="1"/>
          </p:nvPr>
        </p:nvSpPr>
        <p:spPr>
          <a:xfrm>
            <a:off x="448965" y="2939197"/>
            <a:ext cx="8229600" cy="3918803"/>
          </a:xfrm>
        </p:spPr>
        <p:txBody>
          <a:bodyPr/>
          <a:lstStyle/>
          <a:p>
            <a:pPr algn="r" rtl="1"/>
            <a:r>
              <a:rPr lang="fa-IR" dirty="0" smtClean="0"/>
              <a:t>معمولا با تروماهای (ضربه های) کوچک ایجاد می شود و دردناک هستند.</a:t>
            </a:r>
            <a:endParaRPr lang="en-US" dirty="0"/>
          </a:p>
        </p:txBody>
      </p:sp>
    </p:spTree>
    <p:extLst>
      <p:ext uri="{BB962C8B-B14F-4D97-AF65-F5344CB8AC3E}">
        <p14:creationId xmlns:p14="http://schemas.microsoft.com/office/powerpoint/2010/main" val="145062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49960" y="857251"/>
            <a:ext cx="4824209" cy="5143499"/>
          </a:xfrm>
          <a:prstGeom prst="rect">
            <a:avLst/>
          </a:prstGeom>
        </p:spPr>
      </p:pic>
      <p:pic>
        <p:nvPicPr>
          <p:cNvPr id="5" name="Picture 4"/>
          <p:cNvPicPr>
            <a:picLocks noChangeAspect="1"/>
          </p:cNvPicPr>
          <p:nvPr/>
        </p:nvPicPr>
        <p:blipFill>
          <a:blip r:embed="rId3"/>
          <a:stretch>
            <a:fillRect/>
          </a:stretch>
        </p:blipFill>
        <p:spPr>
          <a:xfrm>
            <a:off x="4874168" y="857250"/>
            <a:ext cx="4269833" cy="5143500"/>
          </a:xfrm>
          <a:prstGeom prst="rect">
            <a:avLst/>
          </a:prstGeom>
        </p:spPr>
      </p:pic>
    </p:spTree>
    <p:extLst>
      <p:ext uri="{BB962C8B-B14F-4D97-AF65-F5344CB8AC3E}">
        <p14:creationId xmlns:p14="http://schemas.microsoft.com/office/powerpoint/2010/main" val="2572209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59785" y="1675074"/>
            <a:ext cx="6897100" cy="5143500"/>
          </a:xfrm>
          <a:prstGeom prst="rect">
            <a:avLst/>
          </a:prstGeom>
        </p:spPr>
      </p:pic>
    </p:spTree>
    <p:extLst>
      <p:ext uri="{BB962C8B-B14F-4D97-AF65-F5344CB8AC3E}">
        <p14:creationId xmlns:p14="http://schemas.microsoft.com/office/powerpoint/2010/main" val="225865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31" y="1596540"/>
            <a:ext cx="8229600" cy="458115"/>
          </a:xfrm>
        </p:spPr>
        <p:txBody>
          <a:bodyPr>
            <a:normAutofit fontScale="90000"/>
          </a:bodyPr>
          <a:lstStyle/>
          <a:p>
            <a:pPr algn="ctr" rtl="1"/>
            <a:r>
              <a:rPr lang="fa-IR" dirty="0" smtClean="0"/>
              <a:t>مستعد عفونت </a:t>
            </a:r>
          </a:p>
        </p:txBody>
      </p:sp>
      <p:sp>
        <p:nvSpPr>
          <p:cNvPr id="3" name="Content Placeholder 2"/>
          <p:cNvSpPr>
            <a:spLocks noGrp="1"/>
          </p:cNvSpPr>
          <p:nvPr>
            <p:ph idx="1"/>
          </p:nvPr>
        </p:nvSpPr>
        <p:spPr>
          <a:xfrm>
            <a:off x="448965" y="2665475"/>
            <a:ext cx="8551480" cy="3613393"/>
          </a:xfrm>
        </p:spPr>
        <p:txBody>
          <a:bodyPr/>
          <a:lstStyle/>
          <a:p>
            <a:pPr algn="r" rtl="1"/>
            <a:r>
              <a:rPr lang="fa-IR" dirty="0" smtClean="0"/>
              <a:t>بیماران دیابتی مستعد عفونت هستند. ( عفونت های قارچی، باکتریایی) در صورت ابتلا به عفونت بهبودش سخت و طولانی هست. </a:t>
            </a:r>
            <a:endParaRPr lang="en-US" dirty="0" smtClean="0"/>
          </a:p>
          <a:p>
            <a:pPr marL="0" indent="0" algn="r" rtl="1">
              <a:buNone/>
            </a:pPr>
            <a:endParaRPr lang="fa-IR" dirty="0" smtClean="0"/>
          </a:p>
          <a:p>
            <a:pPr algn="r" rtl="1"/>
            <a:r>
              <a:rPr lang="fa-IR" dirty="0" smtClean="0"/>
              <a:t>عفونت معمولا زیر و بین انگشتان پا بیشتر هست. </a:t>
            </a:r>
          </a:p>
          <a:p>
            <a:pPr algn="r" rtl="1"/>
            <a:r>
              <a:rPr lang="fa-IR" dirty="0" smtClean="0"/>
              <a:t>زخم پای دیابتی 40 – 80 % عفونی می شود. </a:t>
            </a:r>
            <a:endParaRPr lang="en-US" dirty="0"/>
          </a:p>
        </p:txBody>
      </p:sp>
    </p:spTree>
    <p:extLst>
      <p:ext uri="{BB962C8B-B14F-4D97-AF65-F5344CB8AC3E}">
        <p14:creationId xmlns:p14="http://schemas.microsoft.com/office/powerpoint/2010/main" val="2959639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smtClean="0"/>
              <a:t>اصول درمان زخم </a:t>
            </a:r>
            <a:endParaRPr lang="en-US" dirty="0"/>
          </a:p>
        </p:txBody>
      </p:sp>
      <p:sp>
        <p:nvSpPr>
          <p:cNvPr id="3" name="Content Placeholder 2"/>
          <p:cNvSpPr>
            <a:spLocks noGrp="1"/>
          </p:cNvSpPr>
          <p:nvPr>
            <p:ph idx="1"/>
          </p:nvPr>
        </p:nvSpPr>
        <p:spPr/>
        <p:txBody>
          <a:bodyPr>
            <a:normAutofit lnSpcReduction="10000"/>
          </a:bodyPr>
          <a:lstStyle/>
          <a:p>
            <a:pPr algn="r" rtl="1"/>
            <a:r>
              <a:rPr lang="fa-IR" dirty="0" smtClean="0"/>
              <a:t>حذف تروما و فشار و حفاظت از زخم ( گرما، سرما، فشار- حذف وزن به صورت مکانیکی )</a:t>
            </a:r>
          </a:p>
          <a:p>
            <a:pPr algn="r" rtl="1"/>
            <a:r>
              <a:rPr lang="fa-IR" dirty="0" smtClean="0"/>
              <a:t>برقراری جریان خون</a:t>
            </a:r>
          </a:p>
          <a:p>
            <a:pPr algn="r" rtl="1"/>
            <a:r>
              <a:rPr lang="fa-IR" dirty="0" smtClean="0"/>
              <a:t>درمان عفونت </a:t>
            </a:r>
          </a:p>
          <a:p>
            <a:pPr algn="r" rtl="1"/>
            <a:r>
              <a:rPr lang="fa-IR" dirty="0" smtClean="0"/>
              <a:t>مراقبت موضعی زخم</a:t>
            </a:r>
          </a:p>
          <a:p>
            <a:pPr algn="r" rtl="1"/>
            <a:r>
              <a:rPr lang="fa-IR" dirty="0" smtClean="0"/>
              <a:t>کنترل متابولیک ( قند، لیپید و فشار خون ) و درمان</a:t>
            </a:r>
            <a:endParaRPr lang="en-US" dirty="0" smtClean="0"/>
          </a:p>
          <a:p>
            <a:pPr marL="0" indent="0" algn="r" rtl="1">
              <a:buNone/>
            </a:pPr>
            <a:r>
              <a:rPr lang="en-US" dirty="0"/>
              <a:t> </a:t>
            </a:r>
            <a:r>
              <a:rPr lang="en-US" dirty="0" smtClean="0"/>
              <a:t>  </a:t>
            </a:r>
            <a:r>
              <a:rPr lang="fa-IR" dirty="0" smtClean="0"/>
              <a:t> بیماری های همراه</a:t>
            </a:r>
          </a:p>
          <a:p>
            <a:pPr algn="r" rtl="1"/>
            <a:r>
              <a:rPr lang="fa-IR" dirty="0" smtClean="0"/>
              <a:t>آموزش بیمار و خانواده بیمار</a:t>
            </a:r>
            <a:endParaRPr lang="en-US" dirty="0"/>
          </a:p>
        </p:txBody>
      </p:sp>
      <p:pic>
        <p:nvPicPr>
          <p:cNvPr id="4" name="Picture 3"/>
          <p:cNvPicPr>
            <a:picLocks noChangeAspect="1"/>
          </p:cNvPicPr>
          <p:nvPr/>
        </p:nvPicPr>
        <p:blipFill>
          <a:blip r:embed="rId2"/>
          <a:stretch>
            <a:fillRect/>
          </a:stretch>
        </p:blipFill>
        <p:spPr>
          <a:xfrm>
            <a:off x="52171" y="2818179"/>
            <a:ext cx="2229254" cy="2957085"/>
          </a:xfrm>
          <a:prstGeom prst="rect">
            <a:avLst/>
          </a:prstGeom>
        </p:spPr>
      </p:pic>
    </p:spTree>
    <p:extLst>
      <p:ext uri="{BB962C8B-B14F-4D97-AF65-F5344CB8AC3E}">
        <p14:creationId xmlns:p14="http://schemas.microsoft.com/office/powerpoint/2010/main" val="2240861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212490" y="69490"/>
            <a:ext cx="6172200" cy="857250"/>
          </a:xfrm>
        </p:spPr>
        <p:txBody>
          <a:bodyPr>
            <a:normAutofit/>
          </a:bodyPr>
          <a:lstStyle/>
          <a:p>
            <a:pPr algn="ctr"/>
            <a:r>
              <a:rPr lang="fa-IR" sz="3200" dirty="0"/>
              <a:t>اصول درمان زخم </a:t>
            </a:r>
            <a:endParaRPr lang="en-MY" sz="3000" b="1" dirty="0">
              <a:solidFill>
                <a:srgbClr val="FF0000"/>
              </a:solidFill>
              <a:cs typeface="Nazanin" panose="00000400000000000000" pitchFamily="2" charset="-78"/>
            </a:endParaRPr>
          </a:p>
        </p:txBody>
      </p:sp>
      <p:sp>
        <p:nvSpPr>
          <p:cNvPr id="57347" name="Rectangle 3"/>
          <p:cNvSpPr>
            <a:spLocks noGrp="1" noChangeArrowheads="1"/>
          </p:cNvSpPr>
          <p:nvPr>
            <p:ph idx="1"/>
          </p:nvPr>
        </p:nvSpPr>
        <p:spPr>
          <a:xfrm>
            <a:off x="32596" y="953846"/>
            <a:ext cx="9144000" cy="4682328"/>
          </a:xfrm>
        </p:spPr>
        <p:txBody>
          <a:bodyPr>
            <a:noAutofit/>
          </a:bodyPr>
          <a:lstStyle/>
          <a:p>
            <a:pPr marL="0" indent="0" algn="just" rtl="1">
              <a:buNone/>
            </a:pPr>
            <a:r>
              <a:rPr lang="ar-SA" dirty="0"/>
              <a:t>درمان زخم د</a:t>
            </a:r>
            <a:r>
              <a:rPr lang="fa-IR" dirty="0"/>
              <a:t>ي</a:t>
            </a:r>
            <a:r>
              <a:rPr lang="ar-SA" dirty="0"/>
              <a:t>ابتی آسان ن</a:t>
            </a:r>
            <a:r>
              <a:rPr lang="fa-IR" dirty="0"/>
              <a:t>ي</a:t>
            </a:r>
            <a:r>
              <a:rPr lang="ar-SA" dirty="0"/>
              <a:t>ست برای ا</a:t>
            </a:r>
            <a:r>
              <a:rPr lang="fa-IR" dirty="0"/>
              <a:t>ين</a:t>
            </a:r>
            <a:r>
              <a:rPr lang="ar-SA" dirty="0"/>
              <a:t>كه عوامل ز</a:t>
            </a:r>
            <a:r>
              <a:rPr lang="fa-IR" dirty="0"/>
              <a:t>ي</a:t>
            </a:r>
            <a:r>
              <a:rPr lang="ar-SA" dirty="0"/>
              <a:t>ادی در شروع و ادامه زخم دخالت دارند. برای درمان موفق و با دوام لازم است كه به تمام ا</a:t>
            </a:r>
            <a:r>
              <a:rPr lang="fa-IR" dirty="0"/>
              <a:t>ي</a:t>
            </a:r>
            <a:r>
              <a:rPr lang="ar-SA" dirty="0"/>
              <a:t>ن عوامل توجه شود:</a:t>
            </a:r>
          </a:p>
          <a:p>
            <a:pPr marL="0" indent="0" algn="r" rtl="1">
              <a:buNone/>
            </a:pPr>
            <a:r>
              <a:rPr lang="ar-SA" dirty="0"/>
              <a:t>•برداشتن نسوج </a:t>
            </a:r>
            <a:r>
              <a:rPr lang="ar-SA" dirty="0" smtClean="0"/>
              <a:t>مرده</a:t>
            </a:r>
            <a:r>
              <a:rPr lang="en-US" dirty="0" smtClean="0"/>
              <a:t>:</a:t>
            </a:r>
            <a:r>
              <a:rPr lang="fa-IR" b="1" dirty="0" smtClean="0">
                <a:solidFill>
                  <a:srgbClr val="300060"/>
                </a:solidFill>
                <a:cs typeface="B Badr" panose="00000400000000000000" pitchFamily="2" charset="-78"/>
              </a:rPr>
              <a:t> </a:t>
            </a:r>
            <a:r>
              <a:rPr lang="fa-IR" sz="2000" b="1" dirty="0">
                <a:solidFill>
                  <a:srgbClr val="300060"/>
                </a:solidFill>
                <a:cs typeface="B Badr" panose="00000400000000000000" pitchFamily="2" charset="-78"/>
              </a:rPr>
              <a:t>تكیه گاه اصلی درمان، برداشتن نسوج مرده و پینه </a:t>
            </a:r>
            <a:r>
              <a:rPr lang="fa-IR" sz="2000" b="1" dirty="0" smtClean="0">
                <a:solidFill>
                  <a:srgbClr val="300060"/>
                </a:solidFill>
                <a:cs typeface="B Badr" panose="00000400000000000000" pitchFamily="2" charset="-78"/>
              </a:rPr>
              <a:t>است.</a:t>
            </a:r>
            <a:r>
              <a:rPr lang="en-US" sz="2000" b="1" dirty="0" smtClean="0">
                <a:solidFill>
                  <a:srgbClr val="300060"/>
                </a:solidFill>
                <a:cs typeface="B Badr" panose="00000400000000000000" pitchFamily="2" charset="-78"/>
              </a:rPr>
              <a:t> </a:t>
            </a:r>
            <a:r>
              <a:rPr lang="fa-IR" sz="2000" b="1" dirty="0" smtClean="0">
                <a:solidFill>
                  <a:srgbClr val="300060"/>
                </a:solidFill>
                <a:cs typeface="B Badr" panose="00000400000000000000" pitchFamily="2" charset="-78"/>
              </a:rPr>
              <a:t>زخم </a:t>
            </a:r>
            <a:r>
              <a:rPr lang="fa-IR" sz="2000" b="1" dirty="0">
                <a:solidFill>
                  <a:srgbClr val="300060"/>
                </a:solidFill>
                <a:cs typeface="B Badr" panose="00000400000000000000" pitchFamily="2" charset="-78"/>
              </a:rPr>
              <a:t>پا برای بهبودی، به یك محیط گرم و مرطوب و عاری از آلودگی محیط نیاز دارد. گاز آغشته به سالین این كار را به خوبی انجام می </a:t>
            </a:r>
            <a:r>
              <a:rPr lang="fa-IR" sz="2000" b="1" dirty="0" smtClean="0">
                <a:solidFill>
                  <a:srgbClr val="300060"/>
                </a:solidFill>
                <a:cs typeface="B Badr" panose="00000400000000000000" pitchFamily="2" charset="-78"/>
              </a:rPr>
              <a:t>دهد</a:t>
            </a:r>
            <a:r>
              <a:rPr lang="en-US" sz="2000" b="1" dirty="0" smtClean="0">
                <a:solidFill>
                  <a:srgbClr val="300060"/>
                </a:solidFill>
                <a:cs typeface="B Badr" panose="00000400000000000000" pitchFamily="2" charset="-78"/>
              </a:rPr>
              <a:t>.</a:t>
            </a:r>
            <a:r>
              <a:rPr lang="fa-IR" sz="2000" b="1" dirty="0" smtClean="0">
                <a:solidFill>
                  <a:srgbClr val="300060"/>
                </a:solidFill>
                <a:cs typeface="B Badr" panose="00000400000000000000" pitchFamily="2" charset="-78"/>
              </a:rPr>
              <a:t> </a:t>
            </a:r>
            <a:endParaRPr lang="ar-SA" sz="2000" dirty="0"/>
          </a:p>
          <a:p>
            <a:pPr algn="r" rtl="1">
              <a:lnSpc>
                <a:spcPct val="120000"/>
              </a:lnSpc>
              <a:buFont typeface="Wingdings" panose="05000000000000000000" pitchFamily="2" charset="2"/>
              <a:buNone/>
            </a:pPr>
            <a:r>
              <a:rPr lang="ar-SA" dirty="0"/>
              <a:t>•كاهش عوامل تشد</a:t>
            </a:r>
            <a:r>
              <a:rPr lang="fa-IR" dirty="0"/>
              <a:t>ي</a:t>
            </a:r>
            <a:r>
              <a:rPr lang="ar-SA" dirty="0"/>
              <a:t>د </a:t>
            </a:r>
            <a:r>
              <a:rPr lang="ar-SA" dirty="0" smtClean="0"/>
              <a:t>كننده</a:t>
            </a:r>
            <a:r>
              <a:rPr lang="en-US" dirty="0" smtClean="0"/>
              <a:t>:</a:t>
            </a:r>
            <a:r>
              <a:rPr lang="fa-IR" dirty="0" smtClean="0"/>
              <a:t> </a:t>
            </a:r>
            <a:r>
              <a:rPr lang="ar-SA" sz="2000" b="1" dirty="0" smtClean="0">
                <a:solidFill>
                  <a:srgbClr val="300060"/>
                </a:solidFill>
                <a:cs typeface="B Badr" panose="00000400000000000000" pitchFamily="2" charset="-78"/>
              </a:rPr>
              <a:t>استراحت</a:t>
            </a:r>
            <a:r>
              <a:rPr lang="fa-IR" sz="2000" b="1" dirty="0" smtClean="0">
                <a:solidFill>
                  <a:srgbClr val="300060"/>
                </a:solidFill>
                <a:cs typeface="B Badr" panose="00000400000000000000" pitchFamily="2" charset="-78"/>
              </a:rPr>
              <a:t>،</a:t>
            </a:r>
            <a:r>
              <a:rPr lang="fa-IR" sz="2000" b="1" dirty="0">
                <a:solidFill>
                  <a:srgbClr val="300060"/>
                </a:solidFill>
                <a:cs typeface="B Badr" panose="00000400000000000000" pitchFamily="2" charset="-78"/>
              </a:rPr>
              <a:t> </a:t>
            </a:r>
            <a:r>
              <a:rPr lang="ar-SA" sz="2000" b="1" dirty="0" smtClean="0">
                <a:solidFill>
                  <a:srgbClr val="300060"/>
                </a:solidFill>
                <a:cs typeface="B Badr" panose="00000400000000000000" pitchFamily="2" charset="-78"/>
              </a:rPr>
              <a:t>بالا </a:t>
            </a:r>
            <a:r>
              <a:rPr lang="ar-SA" sz="2000" b="1" dirty="0">
                <a:solidFill>
                  <a:srgbClr val="300060"/>
                </a:solidFill>
                <a:cs typeface="B Badr" panose="00000400000000000000" pitchFamily="2" charset="-78"/>
              </a:rPr>
              <a:t>بردن پا و یا استفاده از جوراب كشی برای كاهش ورم </a:t>
            </a:r>
            <a:r>
              <a:rPr lang="ar-SA" sz="2000" b="1" dirty="0" smtClean="0">
                <a:solidFill>
                  <a:srgbClr val="300060"/>
                </a:solidFill>
                <a:cs typeface="B Badr" panose="00000400000000000000" pitchFamily="2" charset="-78"/>
              </a:rPr>
              <a:t>پا</a:t>
            </a:r>
            <a:r>
              <a:rPr lang="fa-IR" sz="2000" b="1" dirty="0" smtClean="0">
                <a:solidFill>
                  <a:srgbClr val="300060"/>
                </a:solidFill>
                <a:cs typeface="B Badr" panose="00000400000000000000" pitchFamily="2" charset="-78"/>
              </a:rPr>
              <a:t>، </a:t>
            </a:r>
            <a:r>
              <a:rPr lang="ar-SA" sz="2000" b="1" dirty="0" smtClean="0">
                <a:solidFill>
                  <a:srgbClr val="300060"/>
                </a:solidFill>
                <a:cs typeface="B Badr" panose="00000400000000000000" pitchFamily="2" charset="-78"/>
              </a:rPr>
              <a:t>برطرف </a:t>
            </a:r>
            <a:r>
              <a:rPr lang="ar-SA" sz="2000" b="1" dirty="0">
                <a:solidFill>
                  <a:srgbClr val="300060"/>
                </a:solidFill>
                <a:cs typeface="B Badr" panose="00000400000000000000" pitchFamily="2" charset="-78"/>
              </a:rPr>
              <a:t>كردن فشارهای غیرطبیعی روی </a:t>
            </a:r>
            <a:r>
              <a:rPr lang="ar-SA" sz="2000" b="1" dirty="0" smtClean="0">
                <a:solidFill>
                  <a:srgbClr val="300060"/>
                </a:solidFill>
                <a:cs typeface="B Badr" panose="00000400000000000000" pitchFamily="2" charset="-78"/>
              </a:rPr>
              <a:t>پا</a:t>
            </a:r>
            <a:r>
              <a:rPr lang="fa-IR" sz="2000" b="1" dirty="0" smtClean="0">
                <a:solidFill>
                  <a:srgbClr val="300060"/>
                </a:solidFill>
                <a:cs typeface="B Badr" panose="00000400000000000000" pitchFamily="2" charset="-78"/>
              </a:rPr>
              <a:t>، </a:t>
            </a:r>
            <a:r>
              <a:rPr lang="ar-SA" sz="2000" b="1" dirty="0" smtClean="0">
                <a:solidFill>
                  <a:srgbClr val="300060"/>
                </a:solidFill>
                <a:cs typeface="B Badr" panose="00000400000000000000" pitchFamily="2" charset="-78"/>
              </a:rPr>
              <a:t>تعویض </a:t>
            </a:r>
            <a:r>
              <a:rPr lang="ar-SA" sz="2000" b="1" dirty="0">
                <a:solidFill>
                  <a:srgbClr val="300060"/>
                </a:solidFill>
                <a:cs typeface="B Badr" panose="00000400000000000000" pitchFamily="2" charset="-78"/>
              </a:rPr>
              <a:t>كفش تنگ با كفش </a:t>
            </a:r>
            <a:r>
              <a:rPr lang="ar-SA" sz="2000" b="1" dirty="0" smtClean="0">
                <a:solidFill>
                  <a:srgbClr val="300060"/>
                </a:solidFill>
                <a:cs typeface="B Badr" panose="00000400000000000000" pitchFamily="2" charset="-78"/>
              </a:rPr>
              <a:t>طبی</a:t>
            </a:r>
            <a:endParaRPr lang="ar-SA" dirty="0"/>
          </a:p>
          <a:p>
            <a:pPr marL="0" indent="0" algn="r" rtl="1">
              <a:buNone/>
            </a:pPr>
            <a:r>
              <a:rPr lang="ar-SA" dirty="0"/>
              <a:t>•كنترل </a:t>
            </a:r>
            <a:r>
              <a:rPr lang="ar-SA" dirty="0" smtClean="0"/>
              <a:t>قند</a:t>
            </a:r>
            <a:r>
              <a:rPr lang="en-US" dirty="0" smtClean="0"/>
              <a:t>:</a:t>
            </a:r>
            <a:r>
              <a:rPr lang="fa-IR" dirty="0" smtClean="0"/>
              <a:t> </a:t>
            </a:r>
            <a:r>
              <a:rPr lang="ar-SA" sz="2000" b="1" dirty="0" smtClean="0">
                <a:solidFill>
                  <a:srgbClr val="300060"/>
                </a:solidFill>
                <a:cs typeface="B Badr" panose="00000400000000000000" pitchFamily="2" charset="-78"/>
              </a:rPr>
              <a:t>ثابت </a:t>
            </a:r>
            <a:r>
              <a:rPr lang="ar-SA" sz="2000" b="1" dirty="0">
                <a:solidFill>
                  <a:srgbClr val="300060"/>
                </a:solidFill>
                <a:cs typeface="B Badr" panose="00000400000000000000" pitchFamily="2" charset="-78"/>
              </a:rPr>
              <a:t>شده است كه كنترل شدید و دقیق قند می تواند از عوارض دیابت روی چشم، كلیه و كاهش حس پا جلوگیری نماید. </a:t>
            </a:r>
            <a:r>
              <a:rPr lang="ar-SA" sz="2000" b="1" dirty="0" smtClean="0">
                <a:solidFill>
                  <a:srgbClr val="300060"/>
                </a:solidFill>
                <a:cs typeface="B Badr" panose="00000400000000000000" pitchFamily="2" charset="-78"/>
              </a:rPr>
              <a:t>با </a:t>
            </a:r>
            <a:r>
              <a:rPr lang="ar-SA" sz="2000" b="1" dirty="0">
                <a:solidFill>
                  <a:srgbClr val="300060"/>
                </a:solidFill>
                <a:cs typeface="B Badr" panose="00000400000000000000" pitchFamily="2" charset="-78"/>
              </a:rPr>
              <a:t>كمك پزشك معالج خود سعی كنید تا بعد از هر وعده غذایی، قند شما بالاتر از </a:t>
            </a:r>
            <a:r>
              <a:rPr lang="fa-IR" sz="2000" b="1" dirty="0">
                <a:solidFill>
                  <a:srgbClr val="300060"/>
                </a:solidFill>
                <a:cs typeface="B Badr" panose="00000400000000000000" pitchFamily="2" charset="-78"/>
              </a:rPr>
              <a:t>۲۰۰</a:t>
            </a:r>
            <a:r>
              <a:rPr lang="ar-SA" sz="2000" b="1" dirty="0">
                <a:solidFill>
                  <a:srgbClr val="300060"/>
                </a:solidFill>
                <a:cs typeface="B Badr" panose="00000400000000000000" pitchFamily="2" charset="-78"/>
              </a:rPr>
              <a:t> نباشد</a:t>
            </a:r>
            <a:r>
              <a:rPr lang="ar-SA" sz="2000" b="1" dirty="0" smtClean="0">
                <a:solidFill>
                  <a:srgbClr val="300060"/>
                </a:solidFill>
                <a:cs typeface="B Badr" panose="00000400000000000000" pitchFamily="2" charset="-78"/>
              </a:rPr>
              <a:t>.</a:t>
            </a:r>
            <a:endParaRPr lang="ar-SA" dirty="0"/>
          </a:p>
          <a:p>
            <a:pPr marL="0" indent="0" algn="r" rtl="1">
              <a:buNone/>
            </a:pPr>
            <a:r>
              <a:rPr lang="ar-SA" dirty="0"/>
              <a:t>•كنترل عفونت</a:t>
            </a:r>
          </a:p>
          <a:p>
            <a:pPr marL="0" indent="0" algn="r" rtl="1">
              <a:buNone/>
            </a:pPr>
            <a:r>
              <a:rPr lang="ar-SA" dirty="0"/>
              <a:t>•آموزش ب</a:t>
            </a:r>
            <a:r>
              <a:rPr lang="fa-IR" dirty="0"/>
              <a:t>ي</a:t>
            </a:r>
            <a:r>
              <a:rPr lang="ar-SA" dirty="0"/>
              <a:t>مار</a:t>
            </a:r>
          </a:p>
          <a:p>
            <a:pPr marL="0" indent="0" algn="r" rtl="1">
              <a:buNone/>
            </a:pPr>
            <a:r>
              <a:rPr lang="ar-SA" dirty="0"/>
              <a:t>•در صورت ن</a:t>
            </a:r>
            <a:r>
              <a:rPr lang="fa-IR" dirty="0"/>
              <a:t>ي</a:t>
            </a:r>
            <a:r>
              <a:rPr lang="ar-SA" dirty="0"/>
              <a:t>از ترم</a:t>
            </a:r>
            <a:r>
              <a:rPr lang="fa-IR" dirty="0"/>
              <a:t>ي</a:t>
            </a:r>
            <a:r>
              <a:rPr lang="ar-SA" dirty="0"/>
              <a:t>م عروقی</a:t>
            </a:r>
            <a:endParaRPr lang="en-MY" dirty="0"/>
          </a:p>
        </p:txBody>
      </p:sp>
    </p:spTree>
    <p:extLst>
      <p:ext uri="{BB962C8B-B14F-4D97-AF65-F5344CB8AC3E}">
        <p14:creationId xmlns:p14="http://schemas.microsoft.com/office/powerpoint/2010/main" val="3911937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p:cTn id="7" dur="500" fill="hold"/>
                                        <p:tgtEl>
                                          <p:spTgt spid="57346"/>
                                        </p:tgtEl>
                                        <p:attrNameLst>
                                          <p:attrName>ppt_w</p:attrName>
                                        </p:attrNameLst>
                                      </p:cBhvr>
                                      <p:tavLst>
                                        <p:tav tm="0">
                                          <p:val>
                                            <p:fltVal val="0"/>
                                          </p:val>
                                        </p:tav>
                                        <p:tav tm="100000">
                                          <p:val>
                                            <p:strVal val="#ppt_w"/>
                                          </p:val>
                                        </p:tav>
                                      </p:tavLst>
                                    </p:anim>
                                    <p:anim calcmode="lin" valueType="num">
                                      <p:cBhvr>
                                        <p:cTn id="8" dur="500" fill="hold"/>
                                        <p:tgtEl>
                                          <p:spTgt spid="573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7347">
                                            <p:txEl>
                                              <p:pRg st="0" end="0"/>
                                            </p:txEl>
                                          </p:spTgt>
                                        </p:tgtEl>
                                        <p:attrNameLst>
                                          <p:attrName>style.visibility</p:attrName>
                                        </p:attrNameLst>
                                      </p:cBhvr>
                                      <p:to>
                                        <p:strVal val="visible"/>
                                      </p:to>
                                    </p:set>
                                    <p:anim calcmode="lin" valueType="num">
                                      <p:cBhvr>
                                        <p:cTn id="13" dur="500" fill="hold"/>
                                        <p:tgtEl>
                                          <p:spTgt spid="5734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7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7347">
                                            <p:txEl>
                                              <p:pRg st="1" end="1"/>
                                            </p:txEl>
                                          </p:spTgt>
                                        </p:tgtEl>
                                        <p:attrNameLst>
                                          <p:attrName>style.visibility</p:attrName>
                                        </p:attrNameLst>
                                      </p:cBhvr>
                                      <p:to>
                                        <p:strVal val="visible"/>
                                      </p:to>
                                    </p:set>
                                    <p:anim calcmode="lin" valueType="num">
                                      <p:cBhvr>
                                        <p:cTn id="19" dur="500" fill="hold"/>
                                        <p:tgtEl>
                                          <p:spTgt spid="5734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73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7347">
                                            <p:txEl>
                                              <p:pRg st="2" end="2"/>
                                            </p:txEl>
                                          </p:spTgt>
                                        </p:tgtEl>
                                        <p:attrNameLst>
                                          <p:attrName>style.visibility</p:attrName>
                                        </p:attrNameLst>
                                      </p:cBhvr>
                                      <p:to>
                                        <p:strVal val="visible"/>
                                      </p:to>
                                    </p:set>
                                    <p:anim calcmode="lin" valueType="num">
                                      <p:cBhvr>
                                        <p:cTn id="25" dur="500" fill="hold"/>
                                        <p:tgtEl>
                                          <p:spTgt spid="5734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73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7347">
                                            <p:txEl>
                                              <p:pRg st="3" end="3"/>
                                            </p:txEl>
                                          </p:spTgt>
                                        </p:tgtEl>
                                        <p:attrNameLst>
                                          <p:attrName>style.visibility</p:attrName>
                                        </p:attrNameLst>
                                      </p:cBhvr>
                                      <p:to>
                                        <p:strVal val="visible"/>
                                      </p:to>
                                    </p:set>
                                    <p:anim calcmode="lin" valueType="num">
                                      <p:cBhvr>
                                        <p:cTn id="31" dur="500" fill="hold"/>
                                        <p:tgtEl>
                                          <p:spTgt spid="5734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73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7347">
                                            <p:txEl>
                                              <p:pRg st="4" end="4"/>
                                            </p:txEl>
                                          </p:spTgt>
                                        </p:tgtEl>
                                        <p:attrNameLst>
                                          <p:attrName>style.visibility</p:attrName>
                                        </p:attrNameLst>
                                      </p:cBhvr>
                                      <p:to>
                                        <p:strVal val="visible"/>
                                      </p:to>
                                    </p:set>
                                    <p:anim calcmode="lin" valueType="num">
                                      <p:cBhvr>
                                        <p:cTn id="37" dur="500" fill="hold"/>
                                        <p:tgtEl>
                                          <p:spTgt spid="57347">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5734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57347">
                                            <p:txEl>
                                              <p:pRg st="5" end="5"/>
                                            </p:txEl>
                                          </p:spTgt>
                                        </p:tgtEl>
                                        <p:attrNameLst>
                                          <p:attrName>style.visibility</p:attrName>
                                        </p:attrNameLst>
                                      </p:cBhvr>
                                      <p:to>
                                        <p:strVal val="visible"/>
                                      </p:to>
                                    </p:set>
                                    <p:anim calcmode="lin" valueType="num">
                                      <p:cBhvr>
                                        <p:cTn id="43" dur="500" fill="hold"/>
                                        <p:tgtEl>
                                          <p:spTgt spid="57347">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5734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57347">
                                            <p:txEl>
                                              <p:pRg st="6" end="6"/>
                                            </p:txEl>
                                          </p:spTgt>
                                        </p:tgtEl>
                                        <p:attrNameLst>
                                          <p:attrName>style.visibility</p:attrName>
                                        </p:attrNameLst>
                                      </p:cBhvr>
                                      <p:to>
                                        <p:strVal val="visible"/>
                                      </p:to>
                                    </p:set>
                                    <p:anim calcmode="lin" valueType="num">
                                      <p:cBhvr>
                                        <p:cTn id="49" dur="500" fill="hold"/>
                                        <p:tgtEl>
                                          <p:spTgt spid="57347">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5734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01" y="1670850"/>
            <a:ext cx="4572000" cy="5143500"/>
          </a:xfrm>
          <a:prstGeom prst="rect">
            <a:avLst/>
          </a:prstGeom>
        </p:spPr>
      </p:pic>
      <p:pic>
        <p:nvPicPr>
          <p:cNvPr id="5" name="Picture 4"/>
          <p:cNvPicPr>
            <a:picLocks noChangeAspect="1"/>
          </p:cNvPicPr>
          <p:nvPr/>
        </p:nvPicPr>
        <p:blipFill>
          <a:blip r:embed="rId3"/>
          <a:stretch>
            <a:fillRect/>
          </a:stretch>
        </p:blipFill>
        <p:spPr>
          <a:xfrm>
            <a:off x="4577000" y="1670850"/>
            <a:ext cx="4566999" cy="5140678"/>
          </a:xfrm>
          <a:prstGeom prst="rect">
            <a:avLst/>
          </a:prstGeom>
        </p:spPr>
      </p:pic>
    </p:spTree>
    <p:extLst>
      <p:ext uri="{BB962C8B-B14F-4D97-AF65-F5344CB8AC3E}">
        <p14:creationId xmlns:p14="http://schemas.microsoft.com/office/powerpoint/2010/main" val="3362262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48965" y="680310"/>
            <a:ext cx="8229600" cy="458115"/>
          </a:xfrm>
        </p:spPr>
        <p:txBody>
          <a:bodyPr>
            <a:noAutofit/>
          </a:bodyPr>
          <a:lstStyle/>
          <a:p>
            <a:pPr algn="ctr"/>
            <a:r>
              <a:rPr lang="ar-SA" sz="3200" dirty="0"/>
              <a:t>ترمیم رگ در صورت نیاز</a:t>
            </a:r>
            <a:endParaRPr lang="en-MY" sz="3200" dirty="0"/>
          </a:p>
        </p:txBody>
      </p:sp>
      <p:sp>
        <p:nvSpPr>
          <p:cNvPr id="69635" name="Rectangle 3"/>
          <p:cNvSpPr>
            <a:spLocks noGrp="1" noChangeArrowheads="1"/>
          </p:cNvSpPr>
          <p:nvPr>
            <p:ph idx="1"/>
          </p:nvPr>
        </p:nvSpPr>
        <p:spPr>
          <a:xfrm>
            <a:off x="0" y="1749245"/>
            <a:ext cx="9144000" cy="5039265"/>
          </a:xfrm>
        </p:spPr>
        <p:txBody>
          <a:bodyPr>
            <a:normAutofit fontScale="85000" lnSpcReduction="10000"/>
          </a:bodyPr>
          <a:lstStyle/>
          <a:p>
            <a:pPr algn="just" rtl="1">
              <a:lnSpc>
                <a:spcPct val="120000"/>
              </a:lnSpc>
              <a:buFont typeface="Wingdings" panose="05000000000000000000" pitchFamily="2" charset="2"/>
              <a:buNone/>
            </a:pPr>
            <a:endParaRPr lang="ar-SA" sz="1350" b="1" dirty="0">
              <a:solidFill>
                <a:srgbClr val="300060"/>
              </a:solidFill>
              <a:cs typeface="B Badr" panose="00000400000000000000" pitchFamily="2" charset="-78"/>
            </a:endParaRPr>
          </a:p>
          <a:p>
            <a:pPr algn="just" rtl="1">
              <a:lnSpc>
                <a:spcPct val="120000"/>
              </a:lnSpc>
              <a:buFont typeface="Wingdings" panose="05000000000000000000" pitchFamily="2" charset="2"/>
              <a:buNone/>
            </a:pPr>
            <a:r>
              <a:rPr lang="ar-SA" dirty="0"/>
              <a:t>برطرف كردن كاهش خون رسانی برای بهبودی زخم لازم است</a:t>
            </a:r>
            <a:r>
              <a:rPr lang="ar-SA" dirty="0" smtClean="0"/>
              <a:t>.</a:t>
            </a:r>
            <a:r>
              <a:rPr lang="fa-IR" dirty="0" smtClean="0"/>
              <a:t> </a:t>
            </a:r>
            <a:r>
              <a:rPr lang="ar-SA" dirty="0" smtClean="0"/>
              <a:t>درخواست </a:t>
            </a:r>
            <a:r>
              <a:rPr lang="ar-SA" dirty="0"/>
              <a:t>مشاوره با جراح عروق در موارد زیر توصیه می شود:</a:t>
            </a:r>
          </a:p>
          <a:p>
            <a:pPr marL="0" indent="0" algn="just" rtl="1">
              <a:lnSpc>
                <a:spcPct val="120000"/>
              </a:lnSpc>
              <a:buNone/>
            </a:pPr>
            <a:r>
              <a:rPr lang="fa-IR" sz="1350" b="1" dirty="0">
                <a:solidFill>
                  <a:srgbClr val="300060"/>
                </a:solidFill>
                <a:cs typeface="B Badr" panose="00000400000000000000" pitchFamily="2" charset="-78"/>
              </a:rPr>
              <a:t> </a:t>
            </a:r>
            <a:r>
              <a:rPr lang="fa-IR" sz="1350" b="1" dirty="0" smtClean="0">
                <a:solidFill>
                  <a:srgbClr val="300060"/>
                </a:solidFill>
                <a:cs typeface="B Badr" panose="00000400000000000000" pitchFamily="2" charset="-78"/>
              </a:rPr>
              <a:t>       </a:t>
            </a:r>
            <a:r>
              <a:rPr lang="ar-SA" dirty="0" smtClean="0"/>
              <a:t>بیمارانی </a:t>
            </a:r>
            <a:r>
              <a:rPr lang="ar-SA" dirty="0"/>
              <a:t>كه نشانه های انسداد عروقی </a:t>
            </a:r>
            <a:r>
              <a:rPr lang="ar-SA" dirty="0" smtClean="0"/>
              <a:t>دارند</a:t>
            </a:r>
            <a:r>
              <a:rPr lang="fa-IR" dirty="0" smtClean="0"/>
              <a:t>:</a:t>
            </a:r>
            <a:r>
              <a:rPr lang="ar-SA" dirty="0" smtClean="0"/>
              <a:t> </a:t>
            </a:r>
            <a:endParaRPr lang="fa-IR" dirty="0" smtClean="0"/>
          </a:p>
          <a:p>
            <a:pPr marL="0" indent="0" algn="just" rtl="1">
              <a:lnSpc>
                <a:spcPct val="120000"/>
              </a:lnSpc>
              <a:buNone/>
            </a:pPr>
            <a:r>
              <a:rPr lang="fa-IR" dirty="0"/>
              <a:t> </a:t>
            </a:r>
            <a:r>
              <a:rPr lang="fa-IR" dirty="0" smtClean="0"/>
              <a:t>  کندی حرکات و آهسته راه رفتن (</a:t>
            </a:r>
            <a:r>
              <a:rPr lang="ar-SA" dirty="0" smtClean="0"/>
              <a:t>پیش </a:t>
            </a:r>
            <a:r>
              <a:rPr lang="ar-SA" dirty="0"/>
              <a:t>از شروع </a:t>
            </a:r>
            <a:r>
              <a:rPr lang="ar-SA" dirty="0" smtClean="0"/>
              <a:t>درد</a:t>
            </a:r>
            <a:r>
              <a:rPr lang="fa-IR" dirty="0" smtClean="0"/>
              <a:t>)</a:t>
            </a:r>
            <a:endParaRPr lang="ar-SA" dirty="0"/>
          </a:p>
          <a:p>
            <a:pPr marL="0" indent="0" algn="just" rtl="1">
              <a:lnSpc>
                <a:spcPct val="120000"/>
              </a:lnSpc>
              <a:buNone/>
            </a:pPr>
            <a:r>
              <a:rPr lang="fa-IR" dirty="0" smtClean="0"/>
              <a:t>   </a:t>
            </a:r>
            <a:r>
              <a:rPr lang="ar-SA" dirty="0" smtClean="0"/>
              <a:t>آنهایی </a:t>
            </a:r>
            <a:r>
              <a:rPr lang="ar-SA" dirty="0"/>
              <a:t>كه درد دائمی </a:t>
            </a:r>
            <a:r>
              <a:rPr lang="ar-SA" dirty="0" smtClean="0"/>
              <a:t>دارن</a:t>
            </a:r>
            <a:r>
              <a:rPr lang="fa-IR" dirty="0" smtClean="0"/>
              <a:t>د</a:t>
            </a:r>
          </a:p>
          <a:p>
            <a:pPr marL="0" indent="0" algn="just" rtl="1">
              <a:lnSpc>
                <a:spcPct val="120000"/>
              </a:lnSpc>
              <a:buNone/>
            </a:pPr>
            <a:r>
              <a:rPr lang="fa-IR" dirty="0"/>
              <a:t> </a:t>
            </a:r>
            <a:r>
              <a:rPr lang="fa-IR" dirty="0" smtClean="0"/>
              <a:t> </a:t>
            </a:r>
            <a:r>
              <a:rPr lang="ar-SA" dirty="0" smtClean="0"/>
              <a:t> در </a:t>
            </a:r>
            <a:r>
              <a:rPr lang="ar-SA" dirty="0"/>
              <a:t>بیمارانی كه زخم آنها به درمان جواب نمی دهد و یا بیمارانی كه دچار قانقاریا شده اند.</a:t>
            </a:r>
          </a:p>
          <a:p>
            <a:pPr algn="just" rtl="1">
              <a:lnSpc>
                <a:spcPct val="120000"/>
              </a:lnSpc>
            </a:pPr>
            <a:r>
              <a:rPr lang="ar-SA" dirty="0"/>
              <a:t>در این بیماران موثر ترین راه برای نجات پا انجام پیوند رگ به قسمت انتهای آن و برقراری نبض است</a:t>
            </a:r>
            <a:r>
              <a:rPr lang="ar-SA" dirty="0" smtClean="0"/>
              <a:t>.</a:t>
            </a:r>
            <a:r>
              <a:rPr lang="fa-IR" dirty="0" smtClean="0"/>
              <a:t> </a:t>
            </a:r>
            <a:r>
              <a:rPr lang="ar-SA" dirty="0" smtClean="0"/>
              <a:t>در </a:t>
            </a:r>
            <a:r>
              <a:rPr lang="ar-SA" dirty="0"/>
              <a:t>تمام بیمارانی كه نارسایی خون رسانی دارند استفاده از داروهای ضدانعقادی و پلاكتی توصیه می شود.كنترل چربی خون و فشار خون و قند و قطع استفاده از سیگار لازم است.</a:t>
            </a:r>
            <a:endParaRPr lang="en-MY" dirty="0"/>
          </a:p>
        </p:txBody>
      </p:sp>
    </p:spTree>
    <p:extLst>
      <p:ext uri="{BB962C8B-B14F-4D97-AF65-F5344CB8AC3E}">
        <p14:creationId xmlns:p14="http://schemas.microsoft.com/office/powerpoint/2010/main" val="621083066"/>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768" decel="100000"/>
                                        <p:tgtEl>
                                          <p:spTgt spid="69634"/>
                                        </p:tgtEl>
                                      </p:cBhvr>
                                    </p:animEffect>
                                    <p:animScale>
                                      <p:cBhvr>
                                        <p:cTn id="8" dur="768" decel="100000"/>
                                        <p:tgtEl>
                                          <p:spTgt spid="69634"/>
                                        </p:tgtEl>
                                      </p:cBhvr>
                                      <p:from x="10000" y="10000"/>
                                      <p:to x="200000" y="450000"/>
                                    </p:animScale>
                                    <p:animScale>
                                      <p:cBhvr>
                                        <p:cTn id="9" dur="1230" accel="100000" fill="hold">
                                          <p:stCondLst>
                                            <p:cond delay="768"/>
                                          </p:stCondLst>
                                        </p:cTn>
                                        <p:tgtEl>
                                          <p:spTgt spid="69634"/>
                                        </p:tgtEl>
                                      </p:cBhvr>
                                      <p:from x="200000" y="450000"/>
                                      <p:to x="100000" y="100000"/>
                                    </p:animScale>
                                    <p:set>
                                      <p:cBhvr>
                                        <p:cTn id="10" dur="768" fill="hold"/>
                                        <p:tgtEl>
                                          <p:spTgt spid="69634"/>
                                        </p:tgtEl>
                                        <p:attrNameLst>
                                          <p:attrName>ppt_x</p:attrName>
                                        </p:attrNameLst>
                                      </p:cBhvr>
                                      <p:to>
                                        <p:strVal val="(0.5)"/>
                                      </p:to>
                                    </p:set>
                                    <p:anim from="(0.5)" to="(#ppt_x)" calcmode="lin" valueType="num">
                                      <p:cBhvr>
                                        <p:cTn id="11" dur="1230" accel="100000" fill="hold">
                                          <p:stCondLst>
                                            <p:cond delay="768"/>
                                          </p:stCondLst>
                                        </p:cTn>
                                        <p:tgtEl>
                                          <p:spTgt spid="69634"/>
                                        </p:tgtEl>
                                        <p:attrNameLst>
                                          <p:attrName>ppt_x</p:attrName>
                                        </p:attrNameLst>
                                      </p:cBhvr>
                                    </p:anim>
                                    <p:set>
                                      <p:cBhvr>
                                        <p:cTn id="12" dur="768" fill="hold"/>
                                        <p:tgtEl>
                                          <p:spTgt spid="69634"/>
                                        </p:tgtEl>
                                        <p:attrNameLst>
                                          <p:attrName>ppt_y</p:attrName>
                                        </p:attrNameLst>
                                      </p:cBhvr>
                                      <p:to>
                                        <p:strVal val="(#ppt_y+0.4)"/>
                                      </p:to>
                                    </p:set>
                                    <p:anim from="(#ppt_y+0.4)" to="(#ppt_y)" calcmode="lin" valueType="num">
                                      <p:cBhvr>
                                        <p:cTn id="13" dur="1230" accel="100000" fill="hold">
                                          <p:stCondLst>
                                            <p:cond delay="768"/>
                                          </p:stCondLst>
                                        </p:cTn>
                                        <p:tgtEl>
                                          <p:spTgt spid="6963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69635">
                                            <p:txEl>
                                              <p:pRg st="1" end="1"/>
                                            </p:txEl>
                                          </p:spTgt>
                                        </p:tgtEl>
                                        <p:attrNameLst>
                                          <p:attrName>style.visibility</p:attrName>
                                        </p:attrNameLst>
                                      </p:cBhvr>
                                      <p:to>
                                        <p:strVal val="visible"/>
                                      </p:to>
                                    </p:set>
                                    <p:anim calcmode="lin" valueType="num">
                                      <p:cBhvr>
                                        <p:cTn id="18" dur="5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6963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6963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69635">
                                            <p:txEl>
                                              <p:pRg st="2" end="2"/>
                                            </p:txEl>
                                          </p:spTgt>
                                        </p:tgtEl>
                                        <p:attrNameLst>
                                          <p:attrName>style.visibility</p:attrName>
                                        </p:attrNameLst>
                                      </p:cBhvr>
                                      <p:to>
                                        <p:strVal val="visible"/>
                                      </p:to>
                                    </p:set>
                                    <p:anim calcmode="lin" valueType="num">
                                      <p:cBhvr>
                                        <p:cTn id="25" dur="500" fill="hold"/>
                                        <p:tgtEl>
                                          <p:spTgt spid="6963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963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6963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69635">
                                            <p:txEl>
                                              <p:pRg st="3" end="3"/>
                                            </p:txEl>
                                          </p:spTgt>
                                        </p:tgtEl>
                                        <p:attrNameLst>
                                          <p:attrName>style.visibility</p:attrName>
                                        </p:attrNameLst>
                                      </p:cBhvr>
                                      <p:to>
                                        <p:strVal val="visible"/>
                                      </p:to>
                                    </p:set>
                                    <p:anim calcmode="lin" valueType="num">
                                      <p:cBhvr>
                                        <p:cTn id="32" dur="500" fill="hold"/>
                                        <p:tgtEl>
                                          <p:spTgt spid="6963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6963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6963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69635">
                                            <p:txEl>
                                              <p:pRg st="4" end="4"/>
                                            </p:txEl>
                                          </p:spTgt>
                                        </p:tgtEl>
                                        <p:attrNameLst>
                                          <p:attrName>style.visibility</p:attrName>
                                        </p:attrNameLst>
                                      </p:cBhvr>
                                      <p:to>
                                        <p:strVal val="visible"/>
                                      </p:to>
                                    </p:set>
                                    <p:anim calcmode="lin" valueType="num">
                                      <p:cBhvr>
                                        <p:cTn id="39" dur="500" fill="hold"/>
                                        <p:tgtEl>
                                          <p:spTgt spid="6963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9635">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6963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69635">
                                            <p:txEl>
                                              <p:pRg st="5" end="5"/>
                                            </p:txEl>
                                          </p:spTgt>
                                        </p:tgtEl>
                                        <p:attrNameLst>
                                          <p:attrName>style.visibility</p:attrName>
                                        </p:attrNameLst>
                                      </p:cBhvr>
                                      <p:to>
                                        <p:strVal val="visible"/>
                                      </p:to>
                                    </p:set>
                                    <p:anim calcmode="lin" valueType="num">
                                      <p:cBhvr>
                                        <p:cTn id="46" dur="500" fill="hold"/>
                                        <p:tgtEl>
                                          <p:spTgt spid="69635">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69635">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69635">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69635">
                                            <p:txEl>
                                              <p:pRg st="6" end="6"/>
                                            </p:txEl>
                                          </p:spTgt>
                                        </p:tgtEl>
                                        <p:attrNameLst>
                                          <p:attrName>style.visibility</p:attrName>
                                        </p:attrNameLst>
                                      </p:cBhvr>
                                      <p:to>
                                        <p:strVal val="visible"/>
                                      </p:to>
                                    </p:set>
                                    <p:anim calcmode="lin" valueType="num">
                                      <p:cBhvr>
                                        <p:cTn id="53" dur="500" fill="hold"/>
                                        <p:tgtEl>
                                          <p:spTgt spid="69635">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69635">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696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P spid="696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629089"/>
            <a:ext cx="6172200" cy="594066"/>
          </a:xfrm>
        </p:spPr>
        <p:txBody>
          <a:bodyPr>
            <a:normAutofit/>
          </a:bodyPr>
          <a:lstStyle/>
          <a:p>
            <a:pPr algn="justLow"/>
            <a:r>
              <a:rPr lang="fa-IR" sz="2700" b="1" dirty="0">
                <a:cs typeface="B Titr" panose="00000700000000000000" pitchFamily="2" charset="-78"/>
              </a:rPr>
              <a:t>نكات مهم در مراقبت از پاها در </a:t>
            </a:r>
            <a:r>
              <a:rPr lang="fa-IR" sz="2700" b="1" dirty="0" smtClean="0">
                <a:cs typeface="B Titr" panose="00000700000000000000" pitchFamily="2" charset="-78"/>
              </a:rPr>
              <a:t>بيماران</a:t>
            </a:r>
            <a:r>
              <a:rPr lang="fa-IR" sz="2700" b="1" dirty="0">
                <a:cs typeface="B Titr" panose="00000700000000000000" pitchFamily="2" charset="-78"/>
              </a:rPr>
              <a:t> </a:t>
            </a:r>
            <a:r>
              <a:rPr lang="fa-IR" sz="2700" b="1" dirty="0" smtClean="0">
                <a:cs typeface="B Titr" panose="00000700000000000000" pitchFamily="2" charset="-78"/>
              </a:rPr>
              <a:t>ديابتي</a:t>
            </a:r>
            <a:endParaRPr lang="en-US" sz="2700" dirty="0">
              <a:cs typeface="B Titr" panose="00000700000000000000" pitchFamily="2" charset="-78"/>
            </a:endParaRPr>
          </a:p>
        </p:txBody>
      </p:sp>
      <p:sp>
        <p:nvSpPr>
          <p:cNvPr id="3" name="Content Placeholder 2"/>
          <p:cNvSpPr>
            <a:spLocks noGrp="1"/>
          </p:cNvSpPr>
          <p:nvPr>
            <p:ph idx="1"/>
          </p:nvPr>
        </p:nvSpPr>
        <p:spPr>
          <a:xfrm>
            <a:off x="143554" y="1749245"/>
            <a:ext cx="9000445" cy="5108755"/>
          </a:xfrm>
        </p:spPr>
        <p:txBody>
          <a:bodyPr>
            <a:normAutofit lnSpcReduction="10000"/>
          </a:bodyPr>
          <a:lstStyle/>
          <a:p>
            <a:pPr algn="justLow" rtl="1"/>
            <a:r>
              <a:rPr lang="fa-IR" b="1" dirty="0">
                <a:cs typeface="B Nazanin" panose="00000400000000000000" pitchFamily="2" charset="-78"/>
              </a:rPr>
              <a:t>دو عارضه </a:t>
            </a:r>
            <a:r>
              <a:rPr lang="fa-IR" b="1" dirty="0" smtClean="0">
                <a:cs typeface="B Nazanin" panose="00000400000000000000" pitchFamily="2" charset="-78"/>
              </a:rPr>
              <a:t>مهم در پاهای دیابتی ها</a:t>
            </a:r>
            <a:endParaRPr lang="en-US" b="1" dirty="0">
              <a:cs typeface="B Nazanin" panose="00000400000000000000" pitchFamily="2" charset="-78"/>
            </a:endParaRPr>
          </a:p>
          <a:p>
            <a:pPr lvl="1" algn="justLow" rtl="1"/>
            <a:r>
              <a:rPr lang="fa-IR" b="1" dirty="0">
                <a:solidFill>
                  <a:schemeClr val="accent5">
                    <a:lumMod val="50000"/>
                  </a:schemeClr>
                </a:solidFill>
                <a:cs typeface="B Nazanin" panose="00000400000000000000" pitchFamily="2" charset="-78"/>
              </a:rPr>
              <a:t>بی حسی و کرختی </a:t>
            </a:r>
            <a:r>
              <a:rPr lang="fa-IR" b="1" dirty="0" smtClean="0">
                <a:solidFill>
                  <a:schemeClr val="accent5">
                    <a:lumMod val="50000"/>
                  </a:schemeClr>
                </a:solidFill>
                <a:cs typeface="B Nazanin" panose="00000400000000000000" pitchFamily="2" charset="-78"/>
              </a:rPr>
              <a:t>پا</a:t>
            </a:r>
            <a:endParaRPr lang="en-US" b="1" dirty="0">
              <a:solidFill>
                <a:schemeClr val="accent5">
                  <a:lumMod val="50000"/>
                </a:schemeClr>
              </a:solidFill>
              <a:cs typeface="B Nazanin" panose="00000400000000000000" pitchFamily="2" charset="-78"/>
            </a:endParaRPr>
          </a:p>
          <a:p>
            <a:pPr lvl="1" algn="justLow" rtl="1"/>
            <a:r>
              <a:rPr lang="fa-IR" b="1" dirty="0">
                <a:solidFill>
                  <a:schemeClr val="accent5">
                    <a:lumMod val="50000"/>
                  </a:schemeClr>
                </a:solidFill>
                <a:cs typeface="B Nazanin" panose="00000400000000000000" pitchFamily="2" charset="-78"/>
              </a:rPr>
              <a:t>عفونت و دیر </a:t>
            </a:r>
            <a:r>
              <a:rPr lang="fa-IR" b="1" dirty="0" smtClean="0">
                <a:solidFill>
                  <a:schemeClr val="accent5">
                    <a:lumMod val="50000"/>
                  </a:schemeClr>
                </a:solidFill>
                <a:cs typeface="B Nazanin" panose="00000400000000000000" pitchFamily="2" charset="-78"/>
              </a:rPr>
              <a:t>بهبود یافتن </a:t>
            </a:r>
            <a:r>
              <a:rPr lang="fa-IR" b="1" dirty="0">
                <a:solidFill>
                  <a:schemeClr val="accent5">
                    <a:lumMod val="50000"/>
                  </a:schemeClr>
                </a:solidFill>
                <a:cs typeface="B Nazanin" panose="00000400000000000000" pitchFamily="2" charset="-78"/>
              </a:rPr>
              <a:t>زخم و جراحت های </a:t>
            </a:r>
            <a:r>
              <a:rPr lang="fa-IR" b="1" dirty="0" smtClean="0">
                <a:solidFill>
                  <a:schemeClr val="accent5">
                    <a:lumMod val="50000"/>
                  </a:schemeClr>
                </a:solidFill>
                <a:cs typeface="B Nazanin" panose="00000400000000000000" pitchFamily="2" charset="-78"/>
              </a:rPr>
              <a:t>پا</a:t>
            </a:r>
            <a:endParaRPr lang="fa-IR" b="1" dirty="0">
              <a:cs typeface="B Nazanin" panose="00000400000000000000" pitchFamily="2" charset="-78"/>
            </a:endParaRPr>
          </a:p>
          <a:p>
            <a:pPr lvl="0" algn="justLow" rtl="1"/>
            <a:r>
              <a:rPr lang="fa-IR" b="1" dirty="0" smtClean="0">
                <a:cs typeface="B Nazanin" panose="00000400000000000000" pitchFamily="2" charset="-78"/>
              </a:rPr>
              <a:t>حفظ </a:t>
            </a:r>
            <a:r>
              <a:rPr lang="fa-IR" b="1" dirty="0">
                <a:cs typeface="B Nazanin" panose="00000400000000000000" pitchFamily="2" charset="-78"/>
              </a:rPr>
              <a:t>بهداشت پای افراد مبتلا به دیابت بسیار مهم </a:t>
            </a:r>
            <a:r>
              <a:rPr lang="fa-IR" b="1" dirty="0" smtClean="0">
                <a:cs typeface="B Nazanin" panose="00000400000000000000" pitchFamily="2" charset="-78"/>
              </a:rPr>
              <a:t>است</a:t>
            </a:r>
            <a:r>
              <a:rPr lang="en-US" b="1" dirty="0" smtClean="0">
                <a:cs typeface="B Nazanin" panose="00000400000000000000" pitchFamily="2" charset="-78"/>
              </a:rPr>
              <a:t>:</a:t>
            </a:r>
            <a:endParaRPr lang="en-US" b="1" dirty="0">
              <a:cs typeface="B Nazanin" panose="00000400000000000000" pitchFamily="2" charset="-78"/>
            </a:endParaRPr>
          </a:p>
          <a:p>
            <a:pPr algn="justLow" rtl="1"/>
            <a:r>
              <a:rPr lang="fa-IR" b="1" dirty="0">
                <a:cs typeface="B Nazanin" panose="00000400000000000000" pitchFamily="2" charset="-78"/>
              </a:rPr>
              <a:t>هر روز پاهای خود را با آب ولرم و صابون بشویند و بین انگشتان خود را با </a:t>
            </a:r>
            <a:r>
              <a:rPr lang="fa-IR" b="1" dirty="0" smtClean="0">
                <a:cs typeface="B Nazanin" panose="00000400000000000000" pitchFamily="2" charset="-78"/>
              </a:rPr>
              <a:t>حوله </a:t>
            </a:r>
            <a:r>
              <a:rPr lang="fa-IR" b="1" dirty="0">
                <a:cs typeface="B Nazanin" panose="00000400000000000000" pitchFamily="2" charset="-78"/>
              </a:rPr>
              <a:t>نرم خشک کنند</a:t>
            </a:r>
            <a:r>
              <a:rPr lang="en-US" b="1" dirty="0" smtClean="0">
                <a:cs typeface="B Nazanin" panose="00000400000000000000" pitchFamily="2" charset="-78"/>
              </a:rPr>
              <a:t>.</a:t>
            </a:r>
            <a:r>
              <a:rPr lang="fa-IR" dirty="0"/>
              <a:t> دمای آب</a:t>
            </a:r>
            <a:r>
              <a:rPr lang="fa-IR" dirty="0" smtClean="0"/>
              <a:t>، </a:t>
            </a:r>
            <a:r>
              <a:rPr lang="fa-IR" dirty="0"/>
              <a:t>همیشه باید زیر 33 درجه سانتیگراد </a:t>
            </a:r>
            <a:r>
              <a:rPr lang="fa-IR" dirty="0" smtClean="0"/>
              <a:t>باشد</a:t>
            </a:r>
            <a:endParaRPr lang="en-US" b="1" dirty="0">
              <a:cs typeface="B Nazanin" panose="00000400000000000000" pitchFamily="2" charset="-78"/>
            </a:endParaRPr>
          </a:p>
          <a:p>
            <a:pPr lvl="0" algn="justLow" rtl="1"/>
            <a:r>
              <a:rPr lang="fa-IR" b="1" dirty="0">
                <a:cs typeface="B Nazanin" panose="00000400000000000000" pitchFamily="2" charset="-78"/>
              </a:rPr>
              <a:t>ناخن های پا را کوتاه نگه دارند و باید ناخن را به طور مستقیم گرفته و کنار </a:t>
            </a:r>
            <a:r>
              <a:rPr lang="fa-IR" b="1" dirty="0" smtClean="0">
                <a:cs typeface="B Nazanin" panose="00000400000000000000" pitchFamily="2" charset="-78"/>
              </a:rPr>
              <a:t>ناخن </a:t>
            </a:r>
            <a:r>
              <a:rPr lang="fa-IR" b="1" dirty="0">
                <a:cs typeface="B Nazanin" panose="00000400000000000000" pitchFamily="2" charset="-78"/>
              </a:rPr>
              <a:t>را </a:t>
            </a:r>
            <a:r>
              <a:rPr lang="fa-IR" b="1" dirty="0" smtClean="0">
                <a:cs typeface="B Nazanin" panose="00000400000000000000" pitchFamily="2" charset="-78"/>
              </a:rPr>
              <a:t>نگیرند.</a:t>
            </a:r>
          </a:p>
          <a:p>
            <a:pPr lvl="0" algn="justLow" rtl="1"/>
            <a:r>
              <a:rPr lang="fa-IR" b="1" dirty="0" smtClean="0">
                <a:cs typeface="B Nazanin" panose="00000400000000000000" pitchFamily="2" charset="-78"/>
              </a:rPr>
              <a:t>ناخن </a:t>
            </a:r>
            <a:r>
              <a:rPr lang="fa-IR" b="1" dirty="0">
                <a:cs typeface="B Nazanin" panose="00000400000000000000" pitchFamily="2" charset="-78"/>
              </a:rPr>
              <a:t>نباید از ته گرفته شود و درصورتی که دید بیمار مشکل داشته باشد، شخص دیگری ناخن هایش را بگیرد</a:t>
            </a:r>
            <a:r>
              <a:rPr lang="en-US" b="1" dirty="0">
                <a:cs typeface="B Nazanin" panose="00000400000000000000" pitchFamily="2" charset="-78"/>
              </a:rPr>
              <a:t>.</a:t>
            </a:r>
          </a:p>
          <a:p>
            <a:pPr marL="82296" indent="0" algn="r" rtl="1">
              <a:buNone/>
            </a:pPr>
            <a:endParaRPr lang="fa-IR" b="1" dirty="0" smtClean="0">
              <a:cs typeface="B Nazanin" panose="00000400000000000000" pitchFamily="2" charset="-78"/>
            </a:endParaRPr>
          </a:p>
          <a:p>
            <a:pPr lvl="0"/>
            <a:endParaRPr lang="fa-IR" b="1" dirty="0" smtClean="0">
              <a:cs typeface="B Nazanin" panose="00000400000000000000" pitchFamily="2" charset="-78"/>
            </a:endParaRPr>
          </a:p>
          <a:p>
            <a:pPr lvl="0"/>
            <a:endParaRPr lang="en-US" b="1" dirty="0">
              <a:cs typeface="B Nazanin" panose="00000400000000000000" pitchFamily="2" charset="-78"/>
            </a:endParaRPr>
          </a:p>
        </p:txBody>
      </p:sp>
      <p:pic>
        <p:nvPicPr>
          <p:cNvPr id="4" name="Picture 3"/>
          <p:cNvPicPr>
            <a:picLocks noChangeAspect="1" noChangeArrowheads="1"/>
          </p:cNvPicPr>
          <p:nvPr/>
        </p:nvPicPr>
        <p:blipFill>
          <a:blip r:embed="rId2" cstate="print"/>
          <a:srcRect/>
          <a:stretch>
            <a:fillRect/>
          </a:stretch>
        </p:blipFill>
        <p:spPr bwMode="auto">
          <a:xfrm>
            <a:off x="0" y="1291130"/>
            <a:ext cx="2028543" cy="2378316"/>
          </a:xfrm>
          <a:prstGeom prst="rect">
            <a:avLst/>
          </a:prstGeom>
          <a:noFill/>
          <a:ln w="9525">
            <a:noFill/>
            <a:miter lim="800000"/>
            <a:headEnd/>
            <a:tailEnd/>
          </a:ln>
        </p:spPr>
      </p:pic>
    </p:spTree>
    <p:extLst>
      <p:ext uri="{BB962C8B-B14F-4D97-AF65-F5344CB8AC3E}">
        <p14:creationId xmlns:p14="http://schemas.microsoft.com/office/powerpoint/2010/main" val="17387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circle(in)">
                                      <p:cBhvr>
                                        <p:cTn id="3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490" y="583965"/>
            <a:ext cx="6172200" cy="594066"/>
          </a:xfrm>
        </p:spPr>
        <p:txBody>
          <a:bodyPr>
            <a:normAutofit/>
          </a:bodyPr>
          <a:lstStyle/>
          <a:p>
            <a:pPr algn="justLow"/>
            <a:r>
              <a:rPr lang="fa-IR" sz="2700" b="1" dirty="0">
                <a:cs typeface="B Titr" panose="00000700000000000000" pitchFamily="2" charset="-78"/>
              </a:rPr>
              <a:t>نكات مهم در مراقبت از پاها در بيماران </a:t>
            </a:r>
            <a:r>
              <a:rPr lang="fa-IR" sz="2700" b="1" dirty="0" smtClean="0">
                <a:cs typeface="B Titr" panose="00000700000000000000" pitchFamily="2" charset="-78"/>
              </a:rPr>
              <a:t>ديابتي</a:t>
            </a:r>
            <a:endParaRPr lang="en-US" sz="2700" dirty="0">
              <a:cs typeface="B Titr" panose="00000700000000000000" pitchFamily="2" charset="-78"/>
            </a:endParaRPr>
          </a:p>
        </p:txBody>
      </p:sp>
      <p:sp>
        <p:nvSpPr>
          <p:cNvPr id="3" name="Content Placeholder 2"/>
          <p:cNvSpPr>
            <a:spLocks noGrp="1"/>
          </p:cNvSpPr>
          <p:nvPr>
            <p:ph idx="1"/>
          </p:nvPr>
        </p:nvSpPr>
        <p:spPr>
          <a:xfrm>
            <a:off x="2" y="1709112"/>
            <a:ext cx="9143998" cy="5079398"/>
          </a:xfrm>
        </p:spPr>
        <p:txBody>
          <a:bodyPr>
            <a:normAutofit/>
          </a:bodyPr>
          <a:lstStyle/>
          <a:p>
            <a:pPr lvl="0" algn="justLow" rtl="1"/>
            <a:r>
              <a:rPr lang="fa-IR" b="1" dirty="0">
                <a:cs typeface="B Nazanin" panose="00000400000000000000" pitchFamily="2" charset="-78"/>
              </a:rPr>
              <a:t>جوراب خود را روزانه عوض کرده و از جوراب نخی و ضخیم استفاده </a:t>
            </a:r>
            <a:r>
              <a:rPr lang="fa-IR" b="1" dirty="0" smtClean="0">
                <a:cs typeface="B Nazanin" panose="00000400000000000000" pitchFamily="2" charset="-78"/>
              </a:rPr>
              <a:t>کند</a:t>
            </a:r>
          </a:p>
          <a:p>
            <a:pPr algn="r" rtl="1"/>
            <a:r>
              <a:rPr lang="fa-IR" dirty="0" smtClean="0"/>
              <a:t>عوامل </a:t>
            </a:r>
            <a:r>
              <a:rPr lang="fa-IR" dirty="0"/>
              <a:t>شیمیایی یا گچ نباید برای حذف پینه و میخچه مورد استفاده</a:t>
            </a:r>
          </a:p>
          <a:p>
            <a:pPr marL="0" indent="0" algn="r" rtl="1">
              <a:buNone/>
            </a:pPr>
            <a:r>
              <a:rPr lang="fa-IR" dirty="0" smtClean="0"/>
              <a:t>    قرار </a:t>
            </a:r>
            <a:r>
              <a:rPr lang="fa-IR" dirty="0"/>
              <a:t>گیرند</a:t>
            </a:r>
            <a:endParaRPr lang="fa-IR" b="1" dirty="0" smtClean="0">
              <a:cs typeface="B Nazanin" panose="00000400000000000000" pitchFamily="2" charset="-78"/>
            </a:endParaRPr>
          </a:p>
          <a:p>
            <a:pPr marL="0" lvl="0" indent="0" algn="justLow" rtl="1">
              <a:buNone/>
            </a:pPr>
            <a:endParaRPr lang="en-US" b="1" dirty="0">
              <a:cs typeface="B Nazanin" panose="00000400000000000000" pitchFamily="2" charset="-78"/>
            </a:endParaRPr>
          </a:p>
          <a:p>
            <a:pPr lvl="0" algn="justLow" rtl="1"/>
            <a:r>
              <a:rPr lang="fa-IR" b="1" dirty="0" smtClean="0">
                <a:cs typeface="B Nazanin" panose="00000400000000000000" pitchFamily="2" charset="-78"/>
              </a:rPr>
              <a:t>در </a:t>
            </a:r>
            <a:r>
              <a:rPr lang="fa-IR" b="1" dirty="0">
                <a:cs typeface="B Nazanin" panose="00000400000000000000" pitchFamily="2" charset="-78"/>
              </a:rPr>
              <a:t>خانه از کفش راحتی و </a:t>
            </a:r>
            <a:r>
              <a:rPr lang="fa-IR" b="1" dirty="0" smtClean="0">
                <a:cs typeface="B Nazanin" panose="00000400000000000000" pitchFamily="2" charset="-78"/>
              </a:rPr>
              <a:t>دمپایی </a:t>
            </a:r>
            <a:r>
              <a:rPr lang="fa-IR" b="1" dirty="0">
                <a:cs typeface="B Nazanin" panose="00000400000000000000" pitchFamily="2" charset="-78"/>
              </a:rPr>
              <a:t>استفاده کنند و برای جلوگیری از جراحت های احتمالی </a:t>
            </a:r>
            <a:r>
              <a:rPr lang="fa-IR" b="1" dirty="0" smtClean="0">
                <a:cs typeface="B Nazanin" panose="00000400000000000000" pitchFamily="2" charset="-78"/>
              </a:rPr>
              <a:t>پا،</a:t>
            </a:r>
            <a:r>
              <a:rPr lang="fa-IR" b="1" dirty="0">
                <a:cs typeface="B Nazanin" panose="00000400000000000000" pitchFamily="2" charset="-78"/>
              </a:rPr>
              <a:t> </a:t>
            </a:r>
            <a:r>
              <a:rPr lang="fa-IR" b="1" dirty="0" smtClean="0">
                <a:cs typeface="B Nazanin" panose="00000400000000000000" pitchFamily="2" charset="-78"/>
              </a:rPr>
              <a:t>با </a:t>
            </a:r>
            <a:r>
              <a:rPr lang="fa-IR" b="1" dirty="0">
                <a:cs typeface="B Nazanin" panose="00000400000000000000" pitchFamily="2" charset="-78"/>
              </a:rPr>
              <a:t>پای برهنه در </a:t>
            </a:r>
            <a:r>
              <a:rPr lang="fa-IR" b="1" dirty="0" smtClean="0">
                <a:cs typeface="B Nazanin" panose="00000400000000000000" pitchFamily="2" charset="-78"/>
              </a:rPr>
              <a:t>منزل</a:t>
            </a:r>
          </a:p>
          <a:p>
            <a:pPr marL="0" lvl="0" indent="0" algn="justLow" rtl="1">
              <a:buNone/>
            </a:pPr>
            <a:r>
              <a:rPr lang="fa-IR" b="1" dirty="0">
                <a:cs typeface="B Nazanin" panose="00000400000000000000" pitchFamily="2" charset="-78"/>
              </a:rPr>
              <a:t> </a:t>
            </a:r>
            <a:r>
              <a:rPr lang="fa-IR" b="1" dirty="0" smtClean="0">
                <a:cs typeface="B Nazanin" panose="00000400000000000000" pitchFamily="2" charset="-78"/>
              </a:rPr>
              <a:t>   </a:t>
            </a:r>
            <a:r>
              <a:rPr lang="fa-IR" b="1" dirty="0">
                <a:cs typeface="B Nazanin" panose="00000400000000000000" pitchFamily="2" charset="-78"/>
              </a:rPr>
              <a:t>راه نروند</a:t>
            </a:r>
            <a:r>
              <a:rPr lang="en-US" b="1" dirty="0">
                <a:cs typeface="B Nazanin" panose="00000400000000000000" pitchFamily="2" charset="-78"/>
              </a:rPr>
              <a:t>.</a:t>
            </a:r>
          </a:p>
          <a:p>
            <a:pPr lvl="0" algn="justLow" rtl="1"/>
            <a:endParaRPr lang="fa-IR" b="1" dirty="0" smtClean="0">
              <a:cs typeface="B Nazanin" panose="00000400000000000000" pitchFamily="2" charset="-78"/>
            </a:endParaRPr>
          </a:p>
          <a:p>
            <a:pPr lvl="0" algn="justLow" rtl="1"/>
            <a:endParaRPr lang="fa-IR" b="1" dirty="0">
              <a:cs typeface="B Nazanin" panose="00000400000000000000" pitchFamily="2" charset="-78"/>
            </a:endParaRPr>
          </a:p>
          <a:p>
            <a:pPr marL="0" lvl="0" indent="0" algn="justLow" rtl="1">
              <a:buNone/>
            </a:pPr>
            <a:r>
              <a:rPr lang="fa-IR" b="1" dirty="0" smtClean="0">
                <a:cs typeface="B Nazanin" panose="00000400000000000000" pitchFamily="2" charset="-78"/>
              </a:rPr>
              <a:t> </a:t>
            </a:r>
            <a:endParaRPr lang="en-US" b="1" dirty="0">
              <a:cs typeface="B Nazanin" panose="00000400000000000000" pitchFamily="2" charset="-78"/>
            </a:endParaRPr>
          </a:p>
        </p:txBody>
      </p:sp>
      <p:pic>
        <p:nvPicPr>
          <p:cNvPr id="4" name="Picture 6" descr="PA BERAHN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70" y="4192525"/>
            <a:ext cx="3155903" cy="259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2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down)">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528586"/>
            <a:ext cx="8229600" cy="458115"/>
          </a:xfrm>
        </p:spPr>
        <p:txBody>
          <a:bodyPr>
            <a:normAutofit fontScale="90000"/>
          </a:bodyPr>
          <a:lstStyle/>
          <a:p>
            <a:pPr algn="ctr"/>
            <a:r>
              <a:rPr lang="fa-IR" b="1" dirty="0">
                <a:cs typeface="B Titr" panose="00000700000000000000" pitchFamily="2" charset="-78"/>
              </a:rPr>
              <a:t>نكات مهم در مراقبت از پاها در بيماران ديابتي</a:t>
            </a:r>
            <a:endParaRPr lang="en-US" dirty="0"/>
          </a:p>
        </p:txBody>
      </p:sp>
      <p:sp>
        <p:nvSpPr>
          <p:cNvPr id="3" name="Content Placeholder 2"/>
          <p:cNvSpPr>
            <a:spLocks noGrp="1"/>
          </p:cNvSpPr>
          <p:nvPr>
            <p:ph idx="1"/>
          </p:nvPr>
        </p:nvSpPr>
        <p:spPr>
          <a:xfrm>
            <a:off x="135320" y="1443835"/>
            <a:ext cx="8856890" cy="4224213"/>
          </a:xfrm>
        </p:spPr>
        <p:txBody>
          <a:bodyPr/>
          <a:lstStyle/>
          <a:p>
            <a:pPr lvl="0" algn="justLow" rtl="1"/>
            <a:r>
              <a:rPr lang="ar-SA" b="1" dirty="0" smtClean="0">
                <a:cs typeface="B Nazanin" panose="00000400000000000000" pitchFamily="2" charset="-78"/>
              </a:rPr>
              <a:t>همان طور كه هر روز صبح دندان ها را مسواك می زنید </a:t>
            </a:r>
            <a:r>
              <a:rPr lang="fa-IR" b="1" dirty="0" smtClean="0">
                <a:cs typeface="B Nazanin" panose="00000400000000000000" pitchFamily="2" charset="-78"/>
              </a:rPr>
              <a:t>پاهای </a:t>
            </a:r>
            <a:r>
              <a:rPr lang="fa-IR" b="1" dirty="0">
                <a:cs typeface="B Nazanin" panose="00000400000000000000" pitchFamily="2" charset="-78"/>
              </a:rPr>
              <a:t>خود را روزانه از نظر وجود </a:t>
            </a:r>
            <a:r>
              <a:rPr lang="fa-IR" b="1" dirty="0" smtClean="0">
                <a:cs typeface="B Nazanin" panose="00000400000000000000" pitchFamily="2" charset="-78"/>
              </a:rPr>
              <a:t>قرمزی</a:t>
            </a:r>
            <a:r>
              <a:rPr lang="fa-IR" b="1" dirty="0">
                <a:cs typeface="B Nazanin" panose="00000400000000000000" pitchFamily="2" charset="-78"/>
              </a:rPr>
              <a:t>، تورم، تغییر رنگ، زخم، ترک خوردگی و ترشح اطراف ناخن بررسی کنند و برای این منظور و مشاهده کف پا می توانند از آینه استفاده نمایند و اگر مشکل بینایی دارید از دیگران کمک بگیرید.</a:t>
            </a:r>
            <a:endParaRPr lang="en-US" b="1" dirty="0">
              <a:cs typeface="B Nazanin" panose="00000400000000000000" pitchFamily="2" charset="-78"/>
            </a:endParaRPr>
          </a:p>
        </p:txBody>
      </p:sp>
      <p:pic>
        <p:nvPicPr>
          <p:cNvPr id="4" name="Picture 3"/>
          <p:cNvPicPr>
            <a:picLocks noChangeAspect="1" noChangeArrowheads="1"/>
          </p:cNvPicPr>
          <p:nvPr/>
        </p:nvPicPr>
        <p:blipFill>
          <a:blip r:embed="rId2" cstate="print"/>
          <a:srcRect/>
          <a:stretch>
            <a:fillRect/>
          </a:stretch>
        </p:blipFill>
        <p:spPr bwMode="auto">
          <a:xfrm>
            <a:off x="143555" y="3887115"/>
            <a:ext cx="3548496" cy="2859519"/>
          </a:xfrm>
          <a:prstGeom prst="rect">
            <a:avLst/>
          </a:prstGeom>
          <a:noFill/>
          <a:ln w="9525">
            <a:noFill/>
            <a:miter lim="800000"/>
            <a:headEnd/>
            <a:tailEnd/>
          </a:ln>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3640" y="3719798"/>
            <a:ext cx="3279040" cy="309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761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985720"/>
            <a:ext cx="8229600" cy="458115"/>
          </a:xfrm>
        </p:spPr>
        <p:txBody>
          <a:bodyPr>
            <a:normAutofit fontScale="90000"/>
          </a:bodyPr>
          <a:lstStyle/>
          <a:p>
            <a:pPr algn="ctr"/>
            <a:r>
              <a:rPr lang="fa-IR" b="1" dirty="0">
                <a:cs typeface="B Titr" panose="00000700000000000000" pitchFamily="2" charset="-78"/>
              </a:rPr>
              <a:t>نكات مهم در مراقبت از پاها در بيماران ديابتي</a:t>
            </a:r>
            <a:endParaRPr lang="en-US" dirty="0"/>
          </a:p>
        </p:txBody>
      </p:sp>
      <p:sp>
        <p:nvSpPr>
          <p:cNvPr id="3" name="Content Placeholder 2"/>
          <p:cNvSpPr>
            <a:spLocks noGrp="1"/>
          </p:cNvSpPr>
          <p:nvPr>
            <p:ph idx="1"/>
          </p:nvPr>
        </p:nvSpPr>
        <p:spPr/>
        <p:txBody>
          <a:bodyPr/>
          <a:lstStyle/>
          <a:p>
            <a:pPr lvl="0" algn="justLow" rtl="1"/>
            <a:r>
              <a:rPr lang="fa-IR" b="1" dirty="0">
                <a:cs typeface="B Nazanin" panose="00000400000000000000" pitchFamily="2" charset="-78"/>
              </a:rPr>
              <a:t>از نزدیک کردن پای خود به آتش، بخاری، شوفاژ و هر وسیله گرمایی دیگر خودداری کنند</a:t>
            </a:r>
            <a:r>
              <a:rPr lang="en-US" b="1" dirty="0" smtClean="0">
                <a:cs typeface="B Nazanin" panose="00000400000000000000" pitchFamily="2" charset="-78"/>
              </a:rPr>
              <a:t>.</a:t>
            </a:r>
            <a:r>
              <a:rPr lang="fa-IR" dirty="0"/>
              <a:t> </a:t>
            </a:r>
            <a:endParaRPr lang="fa-IR" dirty="0" smtClean="0"/>
          </a:p>
          <a:p>
            <a:pPr lvl="0" algn="justLow" rtl="1"/>
            <a:r>
              <a:rPr lang="fa-IR" dirty="0" smtClean="0"/>
              <a:t>عدم </a:t>
            </a:r>
            <a:r>
              <a:rPr lang="fa-IR" dirty="0"/>
              <a:t>استفاده از هیتر یا بطری آب گرم برای گرم کردن پا</a:t>
            </a:r>
            <a:endParaRPr lang="fa-IR" b="1" dirty="0">
              <a:cs typeface="B Nazanin" panose="00000400000000000000" pitchFamily="2" charset="-78"/>
            </a:endParaRPr>
          </a:p>
          <a:p>
            <a:pPr lvl="0" algn="r" rtl="1"/>
            <a:endParaRPr lang="en-US" b="1" dirty="0">
              <a:cs typeface="B Nazanin" panose="00000400000000000000" pitchFamily="2" charset="-78"/>
            </a:endParaRPr>
          </a:p>
          <a:p>
            <a:endParaRPr lang="en-US" dirty="0"/>
          </a:p>
        </p:txBody>
      </p:sp>
      <p:pic>
        <p:nvPicPr>
          <p:cNvPr id="4" name="Picture 6" descr="bokhar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555" y="3581705"/>
            <a:ext cx="4309992" cy="327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715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172200" cy="594066"/>
          </a:xfrm>
        </p:spPr>
        <p:txBody>
          <a:bodyPr>
            <a:normAutofit/>
          </a:bodyPr>
          <a:lstStyle/>
          <a:p>
            <a:pPr algn="justLow"/>
            <a:r>
              <a:rPr lang="fa-IR" sz="2700" b="1" dirty="0">
                <a:cs typeface="B Titr" panose="00000700000000000000" pitchFamily="2" charset="-78"/>
              </a:rPr>
              <a:t>نكات مهم در مراقبت از پاها در بيماران </a:t>
            </a:r>
            <a:r>
              <a:rPr lang="fa-IR" sz="2700" b="1" dirty="0" smtClean="0">
                <a:cs typeface="B Titr" panose="00000700000000000000" pitchFamily="2" charset="-78"/>
              </a:rPr>
              <a:t>ديابتي</a:t>
            </a:r>
            <a:endParaRPr lang="en-US" sz="2700" dirty="0">
              <a:cs typeface="B Titr" panose="00000700000000000000" pitchFamily="2" charset="-78"/>
            </a:endParaRPr>
          </a:p>
        </p:txBody>
      </p:sp>
      <p:sp>
        <p:nvSpPr>
          <p:cNvPr id="3" name="Content Placeholder 2"/>
          <p:cNvSpPr>
            <a:spLocks noGrp="1"/>
          </p:cNvSpPr>
          <p:nvPr>
            <p:ph idx="1"/>
          </p:nvPr>
        </p:nvSpPr>
        <p:spPr>
          <a:xfrm>
            <a:off x="296260" y="1901950"/>
            <a:ext cx="8551480" cy="4886559"/>
          </a:xfrm>
        </p:spPr>
        <p:txBody>
          <a:bodyPr>
            <a:normAutofit/>
          </a:bodyPr>
          <a:lstStyle/>
          <a:p>
            <a:pPr lvl="0" algn="justLow" rtl="1"/>
            <a:r>
              <a:rPr lang="fa-IR" b="1" dirty="0" smtClean="0">
                <a:cs typeface="B Nazanin" panose="00000400000000000000" pitchFamily="2" charset="-78"/>
              </a:rPr>
              <a:t>هنگام ورزش از كفش  مناسب استفاده شود.</a:t>
            </a:r>
          </a:p>
          <a:p>
            <a:pPr lvl="0" algn="justLow" rtl="1"/>
            <a:endParaRPr lang="en-US" b="1" dirty="0" smtClean="0">
              <a:cs typeface="B Nazanin" panose="00000400000000000000" pitchFamily="2" charset="-78"/>
            </a:endParaRPr>
          </a:p>
          <a:p>
            <a:pPr lvl="0" algn="justLow" rtl="1"/>
            <a:r>
              <a:rPr lang="fa-IR" b="1" dirty="0" smtClean="0">
                <a:cs typeface="B Nazanin" panose="00000400000000000000" pitchFamily="2" charset="-78"/>
              </a:rPr>
              <a:t>پوشيدن  دمپايي  بندي  و يا  كفش  پشت باز مي  تواند مشكل  آفرين  باشد.</a:t>
            </a:r>
            <a:endParaRPr lang="en-US" b="1" dirty="0" smtClean="0">
              <a:cs typeface="B Nazanin" panose="00000400000000000000" pitchFamily="2" charset="-78"/>
            </a:endParaRPr>
          </a:p>
          <a:p>
            <a:pPr lvl="0" algn="justLow" rtl="1"/>
            <a:endParaRPr lang="fa-IR" b="1" dirty="0" smtClean="0">
              <a:cs typeface="B Nazanin" panose="00000400000000000000" pitchFamily="2" charset="-78"/>
            </a:endParaRPr>
          </a:p>
          <a:p>
            <a:pPr marL="0" lvl="0" indent="0" algn="justLow" rtl="1">
              <a:buNone/>
            </a:pPr>
            <a:endParaRPr lang="en-US" b="1" dirty="0" smtClean="0">
              <a:cs typeface="B Nazanin" panose="00000400000000000000" pitchFamily="2" charset="-78"/>
            </a:endParaRPr>
          </a:p>
          <a:p>
            <a:pPr marL="82296" indent="0" algn="r" rtl="1">
              <a:buNone/>
            </a:pPr>
            <a:endParaRPr lang="en-US" b="1" dirty="0">
              <a:cs typeface="B Nazanin" panose="00000400000000000000" pitchFamily="2" charset="-78"/>
            </a:endParaRPr>
          </a:p>
        </p:txBody>
      </p:sp>
      <p:pic>
        <p:nvPicPr>
          <p:cNvPr id="4" name="Picture 2" descr="D:\آموزش دیابت\parsa diabet\ppt-avarez\ppt\21\DAMPAY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34410"/>
            <a:ext cx="3604763" cy="290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7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1144375"/>
            <a:ext cx="6172200" cy="594066"/>
          </a:xfrm>
        </p:spPr>
        <p:txBody>
          <a:bodyPr>
            <a:normAutofit/>
          </a:bodyPr>
          <a:lstStyle/>
          <a:p>
            <a:pPr algn="justLow"/>
            <a:r>
              <a:rPr lang="fa-IR" sz="2700" b="1" dirty="0">
                <a:cs typeface="B Titr" panose="00000700000000000000" pitchFamily="2" charset="-78"/>
              </a:rPr>
              <a:t>نكات مهم در مراقبت از پاها در بيماران </a:t>
            </a:r>
            <a:r>
              <a:rPr lang="fa-IR" sz="2700" b="1" dirty="0" smtClean="0">
                <a:cs typeface="B Titr" panose="00000700000000000000" pitchFamily="2" charset="-78"/>
              </a:rPr>
              <a:t>ديابتي</a:t>
            </a:r>
            <a:endParaRPr lang="en-US" sz="2700" dirty="0">
              <a:cs typeface="B Titr" panose="00000700000000000000" pitchFamily="2" charset="-78"/>
            </a:endParaRPr>
          </a:p>
        </p:txBody>
      </p:sp>
      <p:sp>
        <p:nvSpPr>
          <p:cNvPr id="3" name="Content Placeholder 2"/>
          <p:cNvSpPr>
            <a:spLocks noGrp="1"/>
          </p:cNvSpPr>
          <p:nvPr>
            <p:ph idx="1"/>
          </p:nvPr>
        </p:nvSpPr>
        <p:spPr>
          <a:xfrm>
            <a:off x="296260" y="2512770"/>
            <a:ext cx="8551480" cy="4275740"/>
          </a:xfrm>
        </p:spPr>
        <p:txBody>
          <a:bodyPr>
            <a:normAutofit/>
          </a:bodyPr>
          <a:lstStyle/>
          <a:p>
            <a:pPr lvl="0" algn="justLow" rtl="1"/>
            <a:r>
              <a:rPr lang="fa-IR" b="1" dirty="0" smtClean="0">
                <a:cs typeface="B Nazanin" panose="00000400000000000000" pitchFamily="2" charset="-78"/>
              </a:rPr>
              <a:t>داخل كفش  قبل از پوشيدن  چك  شود.</a:t>
            </a:r>
          </a:p>
          <a:p>
            <a:pPr marL="0" indent="0" algn="justLow" rtl="1">
              <a:buNone/>
            </a:pPr>
            <a:r>
              <a:rPr lang="fa-IR" b="1" dirty="0" smtClean="0">
                <a:cs typeface="B Nazanin" panose="00000400000000000000" pitchFamily="2" charset="-78"/>
              </a:rPr>
              <a:t>    </a:t>
            </a:r>
            <a:r>
              <a:rPr lang="ar-SA" b="1" dirty="0" smtClean="0">
                <a:cs typeface="B Nazanin" panose="00000400000000000000" pitchFamily="2" charset="-78"/>
              </a:rPr>
              <a:t>قبل </a:t>
            </a:r>
            <a:r>
              <a:rPr lang="ar-SA" b="1" dirty="0">
                <a:cs typeface="B Nazanin" panose="00000400000000000000" pitchFamily="2" charset="-78"/>
              </a:rPr>
              <a:t>از پوشیدن كفش مطمئن شوید تا </a:t>
            </a:r>
            <a:endParaRPr lang="fa-IR" b="1" dirty="0">
              <a:cs typeface="B Nazanin" panose="00000400000000000000" pitchFamily="2" charset="-78"/>
            </a:endParaRPr>
          </a:p>
          <a:p>
            <a:pPr marL="0" indent="0" algn="justLow" rtl="1">
              <a:buNone/>
            </a:pPr>
            <a:r>
              <a:rPr lang="fa-IR" b="1" dirty="0" smtClean="0">
                <a:cs typeface="B Nazanin" panose="00000400000000000000" pitchFamily="2" charset="-78"/>
              </a:rPr>
              <a:t>   </a:t>
            </a:r>
            <a:r>
              <a:rPr lang="ar-SA" b="1" dirty="0" smtClean="0">
                <a:cs typeface="B Nazanin" panose="00000400000000000000" pitchFamily="2" charset="-78"/>
              </a:rPr>
              <a:t>«</a:t>
            </a:r>
            <a:r>
              <a:rPr lang="ar-SA" b="1" dirty="0">
                <a:cs typeface="B Nazanin" panose="00000400000000000000" pitchFamily="2" charset="-78"/>
              </a:rPr>
              <a:t>ریگ» در آن نباشد.</a:t>
            </a:r>
            <a:endParaRPr lang="en-MY" b="1" dirty="0">
              <a:cs typeface="B Nazanin" panose="00000400000000000000" pitchFamily="2" charset="-78"/>
            </a:endParaRPr>
          </a:p>
          <a:p>
            <a:pPr lvl="0" algn="justLow" rtl="1"/>
            <a:endParaRPr lang="en-US" b="1" dirty="0" smtClean="0">
              <a:cs typeface="B Nazanin" panose="00000400000000000000" pitchFamily="2" charset="-78"/>
            </a:endParaRPr>
          </a:p>
          <a:p>
            <a:pPr lvl="0" algn="justLow" rtl="1"/>
            <a:endParaRPr lang="fa-IR" b="1" dirty="0" smtClean="0">
              <a:cs typeface="B Nazanin" panose="00000400000000000000" pitchFamily="2" charset="-78"/>
            </a:endParaRPr>
          </a:p>
          <a:p>
            <a:pPr lvl="0" algn="justLow" rtl="1"/>
            <a:endParaRPr lang="en-US" b="1" dirty="0" smtClean="0">
              <a:cs typeface="B Nazanin" panose="00000400000000000000" pitchFamily="2" charset="-78"/>
            </a:endParaRPr>
          </a:p>
          <a:p>
            <a:pPr marL="82296" indent="0" algn="r" rtl="1">
              <a:buNone/>
            </a:pPr>
            <a:endParaRPr lang="en-US" b="1" dirty="0">
              <a:cs typeface="B Nazanin" panose="00000400000000000000" pitchFamily="2" charset="-78"/>
            </a:endParaRPr>
          </a:p>
        </p:txBody>
      </p:sp>
      <p:pic>
        <p:nvPicPr>
          <p:cNvPr id="4" name="Picture 6" descr="DAKHELE KAFSH.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60" y="2999490"/>
            <a:ext cx="3664920" cy="301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34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680310"/>
            <a:ext cx="8229600" cy="458115"/>
          </a:xfrm>
        </p:spPr>
        <p:txBody>
          <a:bodyPr>
            <a:normAutofit fontScale="90000"/>
          </a:bodyPr>
          <a:lstStyle/>
          <a:p>
            <a:pPr algn="ctr"/>
            <a:r>
              <a:rPr lang="fa-IR" b="1" dirty="0">
                <a:cs typeface="B Titr" panose="00000700000000000000" pitchFamily="2" charset="-78"/>
              </a:rPr>
              <a:t>نكات مهم در مراقبت از پاها در بيماران ديابتي</a:t>
            </a:r>
            <a:endParaRPr lang="en-US" dirty="0"/>
          </a:p>
        </p:txBody>
      </p:sp>
      <p:sp>
        <p:nvSpPr>
          <p:cNvPr id="3" name="Content Placeholder 2"/>
          <p:cNvSpPr>
            <a:spLocks noGrp="1"/>
          </p:cNvSpPr>
          <p:nvPr>
            <p:ph idx="1"/>
          </p:nvPr>
        </p:nvSpPr>
        <p:spPr>
          <a:xfrm>
            <a:off x="448964" y="1596541"/>
            <a:ext cx="8695035" cy="4376918"/>
          </a:xfrm>
        </p:spPr>
        <p:txBody>
          <a:bodyPr>
            <a:normAutofit fontScale="92500" lnSpcReduction="10000"/>
          </a:bodyPr>
          <a:lstStyle/>
          <a:p>
            <a:pPr algn="r" rtl="1"/>
            <a:r>
              <a:rPr lang="fa-IR" dirty="0" smtClean="0"/>
              <a:t>کفش جدید را بیشتر از 2 ساعت در روز نپوشید</a:t>
            </a:r>
          </a:p>
          <a:p>
            <a:pPr marL="0" indent="0" algn="r" rtl="1">
              <a:buNone/>
            </a:pPr>
            <a:r>
              <a:rPr lang="fa-IR" b="1" dirty="0">
                <a:solidFill>
                  <a:srgbClr val="300060"/>
                </a:solidFill>
                <a:cs typeface="B Badr" panose="00000400000000000000" pitchFamily="2" charset="-78"/>
              </a:rPr>
              <a:t> </a:t>
            </a:r>
            <a:r>
              <a:rPr lang="fa-IR" b="1" dirty="0" smtClean="0">
                <a:solidFill>
                  <a:srgbClr val="300060"/>
                </a:solidFill>
                <a:cs typeface="B Badr" panose="00000400000000000000" pitchFamily="2" charset="-78"/>
              </a:rPr>
              <a:t>   </a:t>
            </a:r>
            <a:r>
              <a:rPr lang="ar-SA" dirty="0" smtClean="0"/>
              <a:t>كفش </a:t>
            </a:r>
            <a:r>
              <a:rPr lang="ar-SA" dirty="0"/>
              <a:t>نو را به مدت كوتاه بپوشید تا كفش </a:t>
            </a:r>
            <a:r>
              <a:rPr lang="ar-SA" dirty="0" smtClean="0"/>
              <a:t>كاملاً</a:t>
            </a:r>
            <a:endParaRPr lang="fa-IR" dirty="0" smtClean="0"/>
          </a:p>
          <a:p>
            <a:pPr marL="0" indent="0" algn="r" rtl="1">
              <a:buNone/>
            </a:pPr>
            <a:r>
              <a:rPr lang="fa-IR" dirty="0" smtClean="0"/>
              <a:t>   </a:t>
            </a:r>
            <a:r>
              <a:rPr lang="ar-SA" dirty="0" smtClean="0"/>
              <a:t> نرم</a:t>
            </a:r>
            <a:r>
              <a:rPr lang="fa-IR" dirty="0" smtClean="0"/>
              <a:t> </a:t>
            </a:r>
            <a:r>
              <a:rPr lang="ar-SA" dirty="0" smtClean="0"/>
              <a:t>شود</a:t>
            </a:r>
            <a:r>
              <a:rPr lang="ar-SA" dirty="0"/>
              <a:t>. زمانی كه كفش نو را از پا در </a:t>
            </a:r>
            <a:endParaRPr lang="fa-IR" dirty="0" smtClean="0"/>
          </a:p>
          <a:p>
            <a:pPr marL="0" indent="0" algn="r" rtl="1">
              <a:buNone/>
            </a:pPr>
            <a:r>
              <a:rPr lang="fa-IR" dirty="0" smtClean="0"/>
              <a:t>    </a:t>
            </a:r>
            <a:r>
              <a:rPr lang="ar-SA" dirty="0" smtClean="0"/>
              <a:t>می </a:t>
            </a:r>
            <a:r>
              <a:rPr lang="ar-SA" dirty="0"/>
              <a:t>آورید پا را </a:t>
            </a:r>
            <a:r>
              <a:rPr lang="ar-SA" dirty="0" smtClean="0"/>
              <a:t>در </a:t>
            </a:r>
            <a:r>
              <a:rPr lang="ar-SA" dirty="0"/>
              <a:t>رابطه </a:t>
            </a:r>
            <a:r>
              <a:rPr lang="ar-SA" dirty="0" smtClean="0"/>
              <a:t>با</a:t>
            </a:r>
            <a:r>
              <a:rPr lang="fa-IR" dirty="0" smtClean="0"/>
              <a:t> سرخي</a:t>
            </a:r>
            <a:r>
              <a:rPr lang="ar-SA" dirty="0" smtClean="0"/>
              <a:t> </a:t>
            </a:r>
            <a:r>
              <a:rPr lang="ar-SA" dirty="0"/>
              <a:t>پوست </a:t>
            </a:r>
            <a:r>
              <a:rPr lang="ar-SA" dirty="0" smtClean="0"/>
              <a:t>معاینه</a:t>
            </a:r>
            <a:endParaRPr lang="fa-IR" dirty="0" smtClean="0"/>
          </a:p>
          <a:p>
            <a:pPr marL="0" indent="0" algn="r" rtl="1">
              <a:buNone/>
            </a:pPr>
            <a:r>
              <a:rPr lang="fa-IR" dirty="0"/>
              <a:t> </a:t>
            </a:r>
            <a:r>
              <a:rPr lang="fa-IR" dirty="0" smtClean="0"/>
              <a:t>   </a:t>
            </a:r>
            <a:r>
              <a:rPr lang="ar-SA" dirty="0" smtClean="0"/>
              <a:t>كنید</a:t>
            </a:r>
            <a:r>
              <a:rPr lang="ar-SA" dirty="0"/>
              <a:t>.</a:t>
            </a:r>
          </a:p>
          <a:p>
            <a:pPr algn="r" rtl="1"/>
            <a:endParaRPr lang="fa-IR" dirty="0" smtClean="0"/>
          </a:p>
          <a:p>
            <a:pPr algn="r" rtl="1"/>
            <a:r>
              <a:rPr lang="ar-SA" dirty="0"/>
              <a:t>برای محافظت پا از فشار كفش همیشه جوراب </a:t>
            </a:r>
            <a:endParaRPr lang="fa-IR" dirty="0" smtClean="0"/>
          </a:p>
          <a:p>
            <a:pPr marL="0" indent="0" algn="r" rtl="1">
              <a:buNone/>
            </a:pPr>
            <a:r>
              <a:rPr lang="ar-SA" dirty="0" smtClean="0"/>
              <a:t>بپوشید</a:t>
            </a:r>
            <a:r>
              <a:rPr lang="ar-SA" dirty="0"/>
              <a:t>. جوراب كتانی برای خشك نگه داشتن پا </a:t>
            </a:r>
            <a:endParaRPr lang="fa-IR" dirty="0" smtClean="0"/>
          </a:p>
          <a:p>
            <a:pPr marL="0" indent="0" algn="r" rtl="1">
              <a:buNone/>
            </a:pPr>
            <a:r>
              <a:rPr lang="ar-SA" dirty="0" smtClean="0"/>
              <a:t>مناسب </a:t>
            </a:r>
            <a:r>
              <a:rPr lang="ar-SA" dirty="0"/>
              <a:t>تر است</a:t>
            </a:r>
            <a:r>
              <a:rPr lang="ar-SA" dirty="0" smtClean="0"/>
              <a:t>. </a:t>
            </a:r>
            <a:r>
              <a:rPr lang="ar-SA" dirty="0"/>
              <a:t>جوراب پاره و یا وصله </a:t>
            </a:r>
            <a:r>
              <a:rPr lang="ar-SA" dirty="0" smtClean="0"/>
              <a:t>دار</a:t>
            </a:r>
            <a:r>
              <a:rPr lang="fa-IR" dirty="0" smtClean="0"/>
              <a:t> استفاده</a:t>
            </a:r>
          </a:p>
          <a:p>
            <a:pPr marL="0" indent="0" algn="r" rtl="1">
              <a:buNone/>
            </a:pPr>
            <a:r>
              <a:rPr lang="ar-SA" dirty="0" smtClean="0"/>
              <a:t> </a:t>
            </a:r>
            <a:r>
              <a:rPr lang="fa-IR" dirty="0" smtClean="0"/>
              <a:t>ن</a:t>
            </a:r>
            <a:r>
              <a:rPr lang="ar-SA" dirty="0" smtClean="0"/>
              <a:t>كنید.</a:t>
            </a:r>
            <a:endParaRPr lang="ar-SA" dirty="0"/>
          </a:p>
        </p:txBody>
      </p:sp>
      <p:pic>
        <p:nvPicPr>
          <p:cNvPr id="5" name="Picture 4" descr="sho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0669"/>
            <a:ext cx="3197655" cy="266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آموزش دیابت\parsa diabet\ppt-avarez\ppt\23\KAFSH BI JORA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941" y="4497935"/>
            <a:ext cx="2865110" cy="230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205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527605"/>
            <a:ext cx="6172200" cy="594066"/>
          </a:xfrm>
        </p:spPr>
        <p:txBody>
          <a:bodyPr>
            <a:normAutofit/>
          </a:bodyPr>
          <a:lstStyle/>
          <a:p>
            <a:pPr algn="justLow"/>
            <a:r>
              <a:rPr lang="fa-IR" sz="2700" b="1" dirty="0">
                <a:cs typeface="B Titr" panose="00000700000000000000" pitchFamily="2" charset="-78"/>
              </a:rPr>
              <a:t>نكات مهم در مراقبت از پاها در بيماران </a:t>
            </a:r>
            <a:r>
              <a:rPr lang="fa-IR" sz="2700" b="1" dirty="0" smtClean="0">
                <a:cs typeface="B Titr" panose="00000700000000000000" pitchFamily="2" charset="-78"/>
              </a:rPr>
              <a:t>ديابتي</a:t>
            </a:r>
            <a:endParaRPr lang="en-US" sz="2700" dirty="0">
              <a:cs typeface="B Titr" panose="00000700000000000000" pitchFamily="2" charset="-78"/>
            </a:endParaRPr>
          </a:p>
        </p:txBody>
      </p:sp>
      <p:sp>
        <p:nvSpPr>
          <p:cNvPr id="3" name="Content Placeholder 2"/>
          <p:cNvSpPr>
            <a:spLocks noGrp="1"/>
          </p:cNvSpPr>
          <p:nvPr>
            <p:ph idx="1"/>
          </p:nvPr>
        </p:nvSpPr>
        <p:spPr>
          <a:xfrm>
            <a:off x="1" y="1374119"/>
            <a:ext cx="9144000" cy="5414391"/>
          </a:xfrm>
        </p:spPr>
        <p:txBody>
          <a:bodyPr>
            <a:normAutofit fontScale="85000" lnSpcReduction="20000"/>
          </a:bodyPr>
          <a:lstStyle/>
          <a:p>
            <a:pPr lvl="0" algn="justLow" rtl="1"/>
            <a:r>
              <a:rPr lang="fa-IR" b="1" dirty="0" smtClean="0">
                <a:cs typeface="B Nazanin" panose="00000400000000000000" pitchFamily="2" charset="-78"/>
              </a:rPr>
              <a:t>هميشه  عصر و شب براي خريدن كفش  اقدام شود زيرا  در اين زمان</a:t>
            </a:r>
          </a:p>
          <a:p>
            <a:pPr marL="0" lvl="0" indent="0" algn="justLow" rtl="1">
              <a:buNone/>
            </a:pPr>
            <a:r>
              <a:rPr lang="fa-IR" b="1" dirty="0">
                <a:cs typeface="B Nazanin" panose="00000400000000000000" pitchFamily="2" charset="-78"/>
              </a:rPr>
              <a:t> </a:t>
            </a:r>
            <a:r>
              <a:rPr lang="fa-IR" b="1" dirty="0" smtClean="0">
                <a:cs typeface="B Nazanin" panose="00000400000000000000" pitchFamily="2" charset="-78"/>
              </a:rPr>
              <a:t>     پا در بزرگ ترين حالت خود است و فرد مي تواند كفش مناسب پاي</a:t>
            </a:r>
          </a:p>
          <a:p>
            <a:pPr marL="0" lvl="0" indent="0" algn="justLow" rtl="1">
              <a:buNone/>
            </a:pPr>
            <a:r>
              <a:rPr lang="fa-IR" b="1" dirty="0">
                <a:cs typeface="B Nazanin" panose="00000400000000000000" pitchFamily="2" charset="-78"/>
              </a:rPr>
              <a:t> </a:t>
            </a:r>
            <a:r>
              <a:rPr lang="fa-IR" b="1" dirty="0" smtClean="0">
                <a:cs typeface="B Nazanin" panose="00000400000000000000" pitchFamily="2" charset="-78"/>
              </a:rPr>
              <a:t>     خود را خريداري كند.</a:t>
            </a:r>
            <a:endParaRPr lang="en-US" b="1" dirty="0" smtClean="0">
              <a:cs typeface="B Nazanin" panose="00000400000000000000" pitchFamily="2" charset="-78"/>
            </a:endParaRPr>
          </a:p>
          <a:p>
            <a:pPr lvl="0" algn="justLow" rtl="1"/>
            <a:r>
              <a:rPr lang="fa-IR" b="1" dirty="0" smtClean="0">
                <a:cs typeface="B Nazanin" panose="00000400000000000000" pitchFamily="2" charset="-78"/>
              </a:rPr>
              <a:t>كفش  جلو پهن انتخاب شود تا انگشتان فضاي  كافي داشته باشند.</a:t>
            </a:r>
            <a:endParaRPr lang="en-US" b="1" dirty="0" smtClean="0">
              <a:cs typeface="B Nazanin" panose="00000400000000000000" pitchFamily="2" charset="-78"/>
            </a:endParaRPr>
          </a:p>
          <a:p>
            <a:pPr lvl="0" algn="justLow" rtl="1"/>
            <a:r>
              <a:rPr lang="fa-IR" b="1" dirty="0" smtClean="0">
                <a:cs typeface="B Nazanin" panose="00000400000000000000" pitchFamily="2" charset="-78"/>
              </a:rPr>
              <a:t>كف  كفش  بايد کلفت و راحت باشد كه  ضربه را از زمين  به پا</a:t>
            </a:r>
          </a:p>
          <a:p>
            <a:pPr marL="0" lvl="0" indent="0" algn="justLow" rtl="1">
              <a:buNone/>
            </a:pPr>
            <a:r>
              <a:rPr lang="fa-IR" b="1" dirty="0">
                <a:cs typeface="B Nazanin" panose="00000400000000000000" pitchFamily="2" charset="-78"/>
              </a:rPr>
              <a:t> </a:t>
            </a:r>
            <a:r>
              <a:rPr lang="fa-IR" b="1" dirty="0" smtClean="0">
                <a:cs typeface="B Nazanin" panose="00000400000000000000" pitchFamily="2" charset="-78"/>
              </a:rPr>
              <a:t>     منتقل نكند .  </a:t>
            </a:r>
            <a:endParaRPr lang="en-US" b="1" dirty="0" smtClean="0">
              <a:cs typeface="B Nazanin" panose="00000400000000000000" pitchFamily="2" charset="-78"/>
            </a:endParaRPr>
          </a:p>
          <a:p>
            <a:pPr algn="justLow" rtl="1"/>
            <a:r>
              <a:rPr lang="fa-IR" b="1" dirty="0" smtClean="0">
                <a:cs typeface="B Nazanin" panose="00000400000000000000" pitchFamily="2" charset="-78"/>
              </a:rPr>
              <a:t>پاشنه كفش  نبايد  خيلي  كوتاه  و يا  بلند باشد. (پاشنه 1/5 تا 3 </a:t>
            </a:r>
          </a:p>
          <a:p>
            <a:pPr marL="0" indent="0" algn="justLow" rtl="1">
              <a:buNone/>
            </a:pPr>
            <a:r>
              <a:rPr lang="fa-IR" b="1" dirty="0">
                <a:cs typeface="B Nazanin" panose="00000400000000000000" pitchFamily="2" charset="-78"/>
              </a:rPr>
              <a:t> </a:t>
            </a:r>
            <a:r>
              <a:rPr lang="fa-IR" b="1" dirty="0" smtClean="0">
                <a:cs typeface="B Nazanin" panose="00000400000000000000" pitchFamily="2" charset="-78"/>
              </a:rPr>
              <a:t>     سانت مناسب است).</a:t>
            </a:r>
          </a:p>
          <a:p>
            <a:pPr algn="justLow" rtl="1"/>
            <a:r>
              <a:rPr lang="ar-SA" b="1" dirty="0" smtClean="0">
                <a:cs typeface="B Nazanin" panose="00000400000000000000" pitchFamily="2" charset="-78"/>
              </a:rPr>
              <a:t> </a:t>
            </a:r>
            <a:r>
              <a:rPr lang="ar-SA" b="1" dirty="0">
                <a:cs typeface="B Nazanin" panose="00000400000000000000" pitchFamily="2" charset="-78"/>
              </a:rPr>
              <a:t>(توصیه می شود از كفش های چرمی استفاده شود) </a:t>
            </a:r>
            <a:r>
              <a:rPr lang="ar-SA" b="1" dirty="0" smtClean="0">
                <a:cs typeface="B Nazanin" panose="00000400000000000000" pitchFamily="2" charset="-78"/>
              </a:rPr>
              <a:t>و</a:t>
            </a:r>
            <a:r>
              <a:rPr lang="fa-IR" b="1" dirty="0">
                <a:cs typeface="B Nazanin" panose="00000400000000000000" pitchFamily="2" charset="-78"/>
              </a:rPr>
              <a:t> </a:t>
            </a:r>
            <a:r>
              <a:rPr lang="ar-SA" b="1" dirty="0" smtClean="0">
                <a:cs typeface="B Nazanin" panose="00000400000000000000" pitchFamily="2" charset="-78"/>
              </a:rPr>
              <a:t>در </a:t>
            </a:r>
            <a:r>
              <a:rPr lang="ar-SA" b="1" dirty="0">
                <a:cs typeface="B Nazanin" panose="00000400000000000000" pitchFamily="2" charset="-78"/>
              </a:rPr>
              <a:t>حد </a:t>
            </a:r>
            <a:r>
              <a:rPr lang="fa-IR" b="1" dirty="0" smtClean="0">
                <a:cs typeface="B Nazanin" panose="00000400000000000000" pitchFamily="2" charset="-78"/>
              </a:rPr>
              <a:t> </a:t>
            </a:r>
            <a:r>
              <a:rPr lang="ar-SA" b="1" dirty="0" smtClean="0">
                <a:cs typeface="B Nazanin" panose="00000400000000000000" pitchFamily="2" charset="-78"/>
              </a:rPr>
              <a:t>امكان</a:t>
            </a:r>
            <a:endParaRPr lang="fa-IR" b="1" dirty="0" smtClean="0">
              <a:cs typeface="B Nazanin" panose="00000400000000000000" pitchFamily="2" charset="-78"/>
            </a:endParaRPr>
          </a:p>
          <a:p>
            <a:pPr marL="0" indent="0" algn="justLow" rtl="1">
              <a:buNone/>
            </a:pPr>
            <a:r>
              <a:rPr lang="fa-IR" b="1" dirty="0">
                <a:cs typeface="B Nazanin" panose="00000400000000000000" pitchFamily="2" charset="-78"/>
              </a:rPr>
              <a:t> </a:t>
            </a:r>
            <a:r>
              <a:rPr lang="fa-IR" b="1" dirty="0" smtClean="0">
                <a:cs typeface="B Nazanin" panose="00000400000000000000" pitchFamily="2" charset="-78"/>
              </a:rPr>
              <a:t>     </a:t>
            </a:r>
            <a:r>
              <a:rPr lang="ar-SA" b="1" dirty="0" smtClean="0">
                <a:cs typeface="B Nazanin" panose="00000400000000000000" pitchFamily="2" charset="-78"/>
              </a:rPr>
              <a:t> </a:t>
            </a:r>
            <a:r>
              <a:rPr lang="ar-SA" b="1" dirty="0">
                <a:cs typeface="B Nazanin" panose="00000400000000000000" pitchFamily="2" charset="-78"/>
              </a:rPr>
              <a:t>از كفش های پلاستیكی دوری كنید</a:t>
            </a:r>
            <a:r>
              <a:rPr lang="ar-SA" b="1" dirty="0" smtClean="0">
                <a:cs typeface="B Nazanin" panose="00000400000000000000" pitchFamily="2" charset="-78"/>
              </a:rPr>
              <a:t>.</a:t>
            </a:r>
            <a:endParaRPr lang="fa-IR" b="1" dirty="0" smtClean="0">
              <a:cs typeface="B Nazanin" panose="00000400000000000000" pitchFamily="2" charset="-78"/>
            </a:endParaRPr>
          </a:p>
          <a:p>
            <a:pPr algn="justLow" rtl="1"/>
            <a:r>
              <a:rPr lang="fa-IR" b="1" dirty="0" smtClean="0">
                <a:cs typeface="B Nazanin" panose="00000400000000000000" pitchFamily="2" charset="-78"/>
              </a:rPr>
              <a:t> اگر اندازه </a:t>
            </a:r>
            <a:r>
              <a:rPr lang="fa-IR" b="1" dirty="0">
                <a:cs typeface="B Nazanin" panose="00000400000000000000" pitchFamily="2" charset="-78"/>
              </a:rPr>
              <a:t>کفش به دلیل </a:t>
            </a:r>
            <a:r>
              <a:rPr lang="fa-IR" b="1" dirty="0" smtClean="0">
                <a:cs typeface="B Nazanin" panose="00000400000000000000" pitchFamily="2" charset="-78"/>
              </a:rPr>
              <a:t>دفورمیتی </a:t>
            </a:r>
            <a:r>
              <a:rPr lang="fa-IR" b="1" dirty="0">
                <a:cs typeface="B Nazanin" panose="00000400000000000000" pitchFamily="2" charset="-78"/>
              </a:rPr>
              <a:t>خیلی تنگ است یا اگر </a:t>
            </a:r>
            <a:r>
              <a:rPr lang="fa-IR" b="1" dirty="0" smtClean="0">
                <a:cs typeface="B Nazanin" panose="00000400000000000000" pitchFamily="2" charset="-78"/>
              </a:rPr>
              <a:t>علائم</a:t>
            </a:r>
          </a:p>
          <a:p>
            <a:pPr marL="0" indent="0" algn="justLow" rtl="1">
              <a:buNone/>
            </a:pPr>
            <a:r>
              <a:rPr lang="fa-IR" b="1" dirty="0">
                <a:cs typeface="B Nazanin" panose="00000400000000000000" pitchFamily="2" charset="-78"/>
              </a:rPr>
              <a:t> </a:t>
            </a:r>
            <a:r>
              <a:rPr lang="fa-IR" b="1" dirty="0" smtClean="0">
                <a:cs typeface="B Nazanin" panose="00000400000000000000" pitchFamily="2" charset="-78"/>
              </a:rPr>
              <a:t>     فضاگیر غیرطبیعی پا وجود دارد (به </a:t>
            </a:r>
            <a:r>
              <a:rPr lang="fa-IR" b="1" dirty="0">
                <a:cs typeface="B Nazanin" panose="00000400000000000000" pitchFamily="2" charset="-78"/>
              </a:rPr>
              <a:t>عنوان مثال پرخونی پا، پینه، </a:t>
            </a:r>
            <a:endParaRPr lang="fa-IR" b="1" dirty="0" smtClean="0">
              <a:cs typeface="B Nazanin" panose="00000400000000000000" pitchFamily="2" charset="-78"/>
            </a:endParaRPr>
          </a:p>
          <a:p>
            <a:pPr marL="0" indent="0" algn="justLow" rtl="1">
              <a:buNone/>
            </a:pPr>
            <a:r>
              <a:rPr lang="fa-IR" b="1" dirty="0">
                <a:cs typeface="B Nazanin" panose="00000400000000000000" pitchFamily="2" charset="-78"/>
              </a:rPr>
              <a:t> </a:t>
            </a:r>
            <a:r>
              <a:rPr lang="fa-IR" b="1" dirty="0" smtClean="0">
                <a:cs typeface="B Nazanin" panose="00000400000000000000" pitchFamily="2" charset="-78"/>
              </a:rPr>
              <a:t>     زخم) بیماران </a:t>
            </a:r>
            <a:r>
              <a:rPr lang="fa-IR" b="1" dirty="0">
                <a:cs typeface="B Nazanin" panose="00000400000000000000" pitchFamily="2" charset="-78"/>
              </a:rPr>
              <a:t>باید </a:t>
            </a:r>
            <a:r>
              <a:rPr lang="fa-IR" b="1" dirty="0" smtClean="0">
                <a:cs typeface="B Nazanin" panose="00000400000000000000" pitchFamily="2" charset="-78"/>
              </a:rPr>
              <a:t>برای کفش </a:t>
            </a:r>
            <a:r>
              <a:rPr lang="fa-IR" b="1" dirty="0">
                <a:cs typeface="B Nazanin" panose="00000400000000000000" pitchFamily="2" charset="-78"/>
              </a:rPr>
              <a:t>های خاص (</a:t>
            </a:r>
            <a:r>
              <a:rPr lang="fa-IR" b="1" dirty="0" smtClean="0">
                <a:cs typeface="B Nazanin" panose="00000400000000000000" pitchFamily="2" charset="-78"/>
              </a:rPr>
              <a:t>سفارشی </a:t>
            </a:r>
            <a:r>
              <a:rPr lang="fa-IR" b="1" dirty="0">
                <a:cs typeface="B Nazanin" panose="00000400000000000000" pitchFamily="2" charset="-78"/>
              </a:rPr>
              <a:t>و </a:t>
            </a:r>
            <a:r>
              <a:rPr lang="fa-IR" b="1" dirty="0" smtClean="0">
                <a:cs typeface="B Nazanin" panose="00000400000000000000" pitchFamily="2" charset="-78"/>
              </a:rPr>
              <a:t>ساختاری</a:t>
            </a:r>
            <a:r>
              <a:rPr lang="fa-IR" b="1" dirty="0">
                <a:cs typeface="B Nazanin" panose="00000400000000000000" pitchFamily="2" charset="-78"/>
              </a:rPr>
              <a:t>) </a:t>
            </a:r>
            <a:r>
              <a:rPr lang="fa-IR" b="1" dirty="0" smtClean="0">
                <a:cs typeface="B Nazanin" panose="00000400000000000000" pitchFamily="2" charset="-78"/>
              </a:rPr>
              <a:t>از </a:t>
            </a:r>
          </a:p>
          <a:p>
            <a:pPr marL="0" indent="0" algn="justLow" rtl="1">
              <a:buNone/>
            </a:pPr>
            <a:r>
              <a:rPr lang="fa-IR" b="1" dirty="0">
                <a:cs typeface="B Nazanin" panose="00000400000000000000" pitchFamily="2" charset="-78"/>
              </a:rPr>
              <a:t> </a:t>
            </a:r>
            <a:r>
              <a:rPr lang="fa-IR" b="1" dirty="0" smtClean="0">
                <a:cs typeface="B Nazanin" panose="00000400000000000000" pitchFamily="2" charset="-78"/>
              </a:rPr>
              <a:t>    جمله </a:t>
            </a:r>
            <a:r>
              <a:rPr lang="fa-IR" b="1" dirty="0">
                <a:cs typeface="B Nazanin" panose="00000400000000000000" pitchFamily="2" charset="-78"/>
              </a:rPr>
              <a:t>کفی </a:t>
            </a:r>
            <a:r>
              <a:rPr lang="fa-IR" b="1" dirty="0" smtClean="0">
                <a:cs typeface="B Nazanin" panose="00000400000000000000" pitchFamily="2" charset="-78"/>
              </a:rPr>
              <a:t>ها </a:t>
            </a:r>
            <a:r>
              <a:rPr lang="fa-IR" b="1" dirty="0">
                <a:cs typeface="B Nazanin" panose="00000400000000000000" pitchFamily="2" charset="-78"/>
              </a:rPr>
              <a:t>و اورتوزها </a:t>
            </a:r>
            <a:r>
              <a:rPr lang="fa-IR" b="1" dirty="0" smtClean="0">
                <a:cs typeface="B Nazanin" panose="00000400000000000000" pitchFamily="2" charset="-78"/>
              </a:rPr>
              <a:t>ارجاع داده شوند.</a:t>
            </a:r>
            <a:endParaRPr lang="en-US" b="1" dirty="0">
              <a:cs typeface="B Nazanin" panose="00000400000000000000" pitchFamily="2" charset="-78"/>
            </a:endParaRPr>
          </a:p>
          <a:p>
            <a:pPr marL="0" indent="0" algn="justLow" rtl="1">
              <a:buNone/>
            </a:pPr>
            <a:endParaRPr lang="en-MY" b="1" dirty="0">
              <a:cs typeface="B Nazanin" panose="00000400000000000000" pitchFamily="2" charset="-78"/>
            </a:endParaRPr>
          </a:p>
          <a:p>
            <a:pPr lvl="0" algn="justLow" rtl="1"/>
            <a:endParaRPr lang="fa-IR" b="1" dirty="0" smtClean="0">
              <a:cs typeface="B Nazanin" panose="00000400000000000000" pitchFamily="2" charset="-78"/>
            </a:endParaRPr>
          </a:p>
          <a:p>
            <a:pPr lvl="0" algn="justLow" rtl="1"/>
            <a:endParaRPr lang="en-US" b="1" dirty="0" smtClean="0">
              <a:cs typeface="B Nazanin" panose="00000400000000000000" pitchFamily="2" charset="-78"/>
            </a:endParaRPr>
          </a:p>
          <a:p>
            <a:pPr marL="82296" indent="0" algn="r" rtl="1">
              <a:buNone/>
            </a:pPr>
            <a:endParaRPr lang="en-US" b="1" dirty="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2" y="1308926"/>
            <a:ext cx="1670603" cy="5414391"/>
          </a:xfrm>
          <a:prstGeom prst="rect">
            <a:avLst/>
          </a:prstGeom>
        </p:spPr>
      </p:pic>
    </p:spTree>
    <p:extLst>
      <p:ext uri="{BB962C8B-B14F-4D97-AF65-F5344CB8AC3E}">
        <p14:creationId xmlns:p14="http://schemas.microsoft.com/office/powerpoint/2010/main" val="24309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dow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dow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dow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wipe(down)">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7900" y="765193"/>
            <a:ext cx="5562844" cy="6041764"/>
          </a:xfrm>
          <a:prstGeom prst="rect">
            <a:avLst/>
          </a:prstGeom>
        </p:spPr>
      </p:pic>
    </p:spTree>
    <p:extLst>
      <p:ext uri="{BB962C8B-B14F-4D97-AF65-F5344CB8AC3E}">
        <p14:creationId xmlns:p14="http://schemas.microsoft.com/office/powerpoint/2010/main" val="251738437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296260" y="2665475"/>
            <a:ext cx="8704185" cy="4192525"/>
          </a:xfrm>
        </p:spPr>
        <p:txBody>
          <a:bodyPr>
            <a:normAutofit/>
          </a:bodyPr>
          <a:lstStyle/>
          <a:p>
            <a:pPr algn="just" rtl="1">
              <a:lnSpc>
                <a:spcPct val="150000"/>
              </a:lnSpc>
              <a:buFont typeface="Wingdings" panose="05000000000000000000" pitchFamily="2" charset="2"/>
              <a:buNone/>
            </a:pPr>
            <a:r>
              <a:rPr lang="en-US" sz="2400" b="1" dirty="0" smtClean="0">
                <a:solidFill>
                  <a:schemeClr val="tx1"/>
                </a:solidFill>
                <a:cs typeface="B Nazanin" panose="00000400000000000000" pitchFamily="2" charset="-78"/>
              </a:rPr>
              <a:t>    </a:t>
            </a:r>
            <a:r>
              <a:rPr lang="ar-SA" sz="2400" b="1" dirty="0" smtClean="0">
                <a:solidFill>
                  <a:schemeClr val="tx1"/>
                </a:solidFill>
                <a:cs typeface="B Nazanin" panose="00000400000000000000" pitchFamily="2" charset="-78"/>
              </a:rPr>
              <a:t>از </a:t>
            </a:r>
            <a:r>
              <a:rPr lang="ar-SA" sz="2400" b="1" dirty="0">
                <a:solidFill>
                  <a:schemeClr val="tx1"/>
                </a:solidFill>
                <a:cs typeface="B Nazanin" panose="00000400000000000000" pitchFamily="2" charset="-78"/>
              </a:rPr>
              <a:t>هر </a:t>
            </a:r>
            <a:r>
              <a:rPr lang="fa-IR" sz="2400" b="1" dirty="0">
                <a:solidFill>
                  <a:schemeClr val="tx1"/>
                </a:solidFill>
                <a:cs typeface="B Nazanin" panose="00000400000000000000" pitchFamily="2" charset="-78"/>
              </a:rPr>
              <a:t>100</a:t>
            </a:r>
            <a:r>
              <a:rPr lang="ar-SA" sz="2400" b="1" dirty="0">
                <a:solidFill>
                  <a:schemeClr val="tx1"/>
                </a:solidFill>
                <a:cs typeface="B Nazanin" panose="00000400000000000000" pitchFamily="2" charset="-78"/>
              </a:rPr>
              <a:t> نفر بیمار دیابتی </a:t>
            </a:r>
            <a:r>
              <a:rPr lang="fa-IR" sz="2400" b="1" dirty="0">
                <a:solidFill>
                  <a:schemeClr val="tx1"/>
                </a:solidFill>
                <a:cs typeface="B Nazanin" panose="00000400000000000000" pitchFamily="2" charset="-78"/>
              </a:rPr>
              <a:t>15</a:t>
            </a:r>
            <a:r>
              <a:rPr lang="ar-SA" sz="2400" b="1" dirty="0">
                <a:solidFill>
                  <a:schemeClr val="tx1"/>
                </a:solidFill>
                <a:cs typeface="B Nazanin" panose="00000400000000000000" pitchFamily="2" charset="-78"/>
              </a:rPr>
              <a:t> نفر دچار زخم پا</a:t>
            </a:r>
            <a:r>
              <a:rPr lang="fa-IR" sz="2400" b="1" dirty="0">
                <a:solidFill>
                  <a:schemeClr val="tx1"/>
                </a:solidFill>
                <a:cs typeface="B Nazanin" panose="00000400000000000000" pitchFamily="2" charset="-78"/>
              </a:rPr>
              <a:t> می شوند و 12 -24 % آن ها دچار قطع پا می شوند یعنی</a:t>
            </a:r>
            <a:r>
              <a:rPr lang="ar-SA" sz="2400" b="1" dirty="0">
                <a:solidFill>
                  <a:schemeClr val="tx1"/>
                </a:solidFill>
                <a:cs typeface="B Nazanin" panose="00000400000000000000" pitchFamily="2" charset="-78"/>
              </a:rPr>
              <a:t> </a:t>
            </a:r>
            <a:r>
              <a:rPr lang="fa-IR" sz="2400" b="1" dirty="0">
                <a:solidFill>
                  <a:schemeClr val="tx1"/>
                </a:solidFill>
                <a:cs typeface="B Nazanin" panose="00000400000000000000" pitchFamily="2" charset="-78"/>
              </a:rPr>
              <a:t>3</a:t>
            </a:r>
            <a:r>
              <a:rPr lang="ar-SA" sz="2400" b="1" dirty="0">
                <a:solidFill>
                  <a:schemeClr val="tx1"/>
                </a:solidFill>
                <a:cs typeface="B Nazanin" panose="00000400000000000000" pitchFamily="2" charset="-78"/>
              </a:rPr>
              <a:t> نفر</a:t>
            </a:r>
            <a:r>
              <a:rPr lang="fa-IR" sz="2400" b="1" dirty="0">
                <a:solidFill>
                  <a:schemeClr val="tx1"/>
                </a:solidFill>
                <a:cs typeface="B Nazanin" panose="00000400000000000000" pitchFamily="2" charset="-78"/>
              </a:rPr>
              <a:t> از هر 100 نفر</a:t>
            </a:r>
            <a:r>
              <a:rPr lang="ar-SA" sz="2400" b="1" dirty="0">
                <a:solidFill>
                  <a:schemeClr val="tx1"/>
                </a:solidFill>
                <a:cs typeface="B Nazanin" panose="00000400000000000000" pitchFamily="2" charset="-78"/>
              </a:rPr>
              <a:t> نیاز به قطع اندام دارند</a:t>
            </a:r>
            <a:r>
              <a:rPr lang="ar-SA" sz="2400" b="1" dirty="0" smtClean="0">
                <a:solidFill>
                  <a:schemeClr val="tx1"/>
                </a:solidFill>
                <a:cs typeface="B Nazanin" panose="00000400000000000000" pitchFamily="2" charset="-78"/>
              </a:rPr>
              <a:t>.</a:t>
            </a:r>
            <a:endParaRPr lang="fa-IR" sz="2400" b="1" dirty="0" smtClean="0">
              <a:solidFill>
                <a:schemeClr val="tx1"/>
              </a:solidFill>
              <a:cs typeface="B Nazanin" panose="00000400000000000000" pitchFamily="2" charset="-78"/>
            </a:endParaRPr>
          </a:p>
          <a:p>
            <a:pPr algn="just" rtl="1">
              <a:lnSpc>
                <a:spcPct val="150000"/>
              </a:lnSpc>
              <a:buFont typeface="Wingdings" panose="05000000000000000000" pitchFamily="2" charset="2"/>
              <a:buNone/>
            </a:pPr>
            <a:endParaRPr lang="fa-IR" sz="2400" b="1" dirty="0">
              <a:solidFill>
                <a:schemeClr val="tx1"/>
              </a:solidFill>
              <a:cs typeface="B Nazanin" panose="00000400000000000000" pitchFamily="2" charset="-78"/>
            </a:endParaRPr>
          </a:p>
          <a:p>
            <a:pPr algn="just" rtl="1">
              <a:lnSpc>
                <a:spcPct val="150000"/>
              </a:lnSpc>
              <a:buFont typeface="Wingdings" panose="05000000000000000000" pitchFamily="2" charset="2"/>
              <a:buNone/>
            </a:pPr>
            <a:r>
              <a:rPr lang="en-US" sz="2400" b="1" dirty="0" smtClean="0">
                <a:solidFill>
                  <a:schemeClr val="tx1"/>
                </a:solidFill>
                <a:cs typeface="B Nazanin" panose="00000400000000000000" pitchFamily="2" charset="-78"/>
              </a:rPr>
              <a:t>    </a:t>
            </a:r>
            <a:r>
              <a:rPr lang="fa-IR" sz="2400" b="1" dirty="0" smtClean="0">
                <a:solidFill>
                  <a:schemeClr val="tx1"/>
                </a:solidFill>
                <a:cs typeface="B Nazanin" panose="00000400000000000000" pitchFamily="2" charset="-78"/>
              </a:rPr>
              <a:t>در </a:t>
            </a:r>
            <a:r>
              <a:rPr lang="fa-IR" sz="2400" b="1" dirty="0">
                <a:solidFill>
                  <a:schemeClr val="tx1"/>
                </a:solidFill>
                <a:cs typeface="B Nazanin" panose="00000400000000000000" pitchFamily="2" charset="-78"/>
              </a:rPr>
              <a:t>واقع هر ساله 5 % دیابتی ها دچار زخم پا می شوند و 1 % آن ها دچار قطع پا</a:t>
            </a:r>
          </a:p>
          <a:p>
            <a:pPr marL="0" indent="0" algn="just" rtl="1">
              <a:lnSpc>
                <a:spcPct val="150000"/>
              </a:lnSpc>
              <a:buNone/>
            </a:pPr>
            <a:endParaRPr lang="en-MY" sz="1800" b="1" dirty="0">
              <a:solidFill>
                <a:srgbClr val="300060"/>
              </a:solidFill>
              <a:cs typeface="B Badr" panose="00000400000000000000" pitchFamily="2" charset="-78"/>
            </a:endParaRPr>
          </a:p>
        </p:txBody>
      </p:sp>
    </p:spTree>
    <p:extLst>
      <p:ext uri="{BB962C8B-B14F-4D97-AF65-F5344CB8AC3E}">
        <p14:creationId xmlns:p14="http://schemas.microsoft.com/office/powerpoint/2010/main" val="96088486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p:cTn id="7" dur="500" fill="hold"/>
                                        <p:tgtEl>
                                          <p:spTgt spid="64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5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45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4515">
                                            <p:txEl>
                                              <p:pRg st="2" end="2"/>
                                            </p:txEl>
                                          </p:spTgt>
                                        </p:tgtEl>
                                        <p:attrNameLst>
                                          <p:attrName>style.visibility</p:attrName>
                                        </p:attrNameLst>
                                      </p:cBhvr>
                                      <p:to>
                                        <p:strVal val="visible"/>
                                      </p:to>
                                    </p:set>
                                    <p:anim calcmode="lin" valueType="num">
                                      <p:cBhvr>
                                        <p:cTn id="14" dur="500" fill="hold"/>
                                        <p:tgtEl>
                                          <p:spTgt spid="6451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6451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آموزش دیابت\parsa diabet\ppt-avarez\ppt\24\zanoob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55" y="2919107"/>
            <a:ext cx="3664920" cy="38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48965" y="833015"/>
            <a:ext cx="8229600" cy="5140443"/>
          </a:xfrm>
        </p:spPr>
        <p:txBody>
          <a:bodyPr/>
          <a:lstStyle/>
          <a:p>
            <a:pPr marL="0" indent="0" algn="ctr" rtl="1">
              <a:buNone/>
            </a:pPr>
            <a:r>
              <a:rPr lang="fa-IR" b="1" dirty="0">
                <a:cs typeface="B Titr" panose="00000700000000000000" pitchFamily="2" charset="-78"/>
              </a:rPr>
              <a:t>نكات مهم در مراقبت از پاها در بيماران </a:t>
            </a:r>
            <a:r>
              <a:rPr lang="fa-IR" b="1" dirty="0" smtClean="0">
                <a:cs typeface="B Titr" panose="00000700000000000000" pitchFamily="2" charset="-78"/>
              </a:rPr>
              <a:t>ديابتي</a:t>
            </a:r>
          </a:p>
          <a:p>
            <a:pPr algn="ctr" rtl="1"/>
            <a:endParaRPr lang="fa-IR" b="1" dirty="0">
              <a:latin typeface="Adobe Heiti Std R" panose="020B0400000000000000" pitchFamily="34" charset="-128"/>
              <a:ea typeface="Adobe Heiti Std R" panose="020B0400000000000000" pitchFamily="34" charset="-128"/>
              <a:cs typeface="B Titr" panose="00000700000000000000" pitchFamily="2" charset="-78"/>
            </a:endParaRPr>
          </a:p>
          <a:p>
            <a:pPr algn="ctr" rtl="1"/>
            <a:endParaRPr lang="fa-IR" dirty="0" smtClean="0">
              <a:latin typeface="Adobe Heiti Std R" panose="020B0400000000000000" pitchFamily="34" charset="-128"/>
              <a:ea typeface="Adobe Heiti Std R" panose="020B0400000000000000" pitchFamily="34" charset="-128"/>
            </a:endParaRPr>
          </a:p>
          <a:p>
            <a:pPr algn="r" rtl="1"/>
            <a:r>
              <a:rPr lang="fa-IR" dirty="0" smtClean="0">
                <a:latin typeface="Adobe Heiti Std R" panose="020B0400000000000000" pitchFamily="34" charset="-128"/>
                <a:ea typeface="Adobe Heiti Std R" panose="020B0400000000000000" pitchFamily="34" charset="-128"/>
              </a:rPr>
              <a:t>برای تسکین درد زانو از زانوبندهای سخت استفاده نکنید.</a:t>
            </a:r>
            <a:endParaRPr lang="en-US" dirty="0">
              <a:latin typeface="Adobe Heiti Std R" panose="020B0400000000000000" pitchFamily="34" charset="-128"/>
              <a:ea typeface="Adobe Heiti Std R" panose="020B0400000000000000" pitchFamily="34" charset="-128"/>
            </a:endParaRPr>
          </a:p>
        </p:txBody>
      </p:sp>
    </p:spTree>
    <p:extLst>
      <p:ext uri="{BB962C8B-B14F-4D97-AF65-F5344CB8AC3E}">
        <p14:creationId xmlns:p14="http://schemas.microsoft.com/office/powerpoint/2010/main" val="232259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050471"/>
            <a:ext cx="8229600" cy="610820"/>
          </a:xfrm>
        </p:spPr>
        <p:txBody>
          <a:bodyPr>
            <a:normAutofit fontScale="90000"/>
          </a:bodyPr>
          <a:lstStyle/>
          <a:p>
            <a:pPr algn="ctr"/>
            <a:r>
              <a:rPr lang="fa-IR" b="1" dirty="0">
                <a:cs typeface="B Titr" panose="00000700000000000000" pitchFamily="2" charset="-78"/>
              </a:rPr>
              <a:t>نكات مهم در مراقبت از پاها در بيماران ديابتي</a:t>
            </a:r>
            <a:br>
              <a:rPr lang="fa-IR" b="1" dirty="0">
                <a:cs typeface="B Titr" panose="00000700000000000000" pitchFamily="2" charset="-78"/>
              </a:rPr>
            </a:br>
            <a:endParaRPr lang="en-US" dirty="0"/>
          </a:p>
        </p:txBody>
      </p:sp>
      <p:sp>
        <p:nvSpPr>
          <p:cNvPr id="3" name="Content Placeholder 2"/>
          <p:cNvSpPr>
            <a:spLocks noGrp="1"/>
          </p:cNvSpPr>
          <p:nvPr>
            <p:ph idx="1"/>
          </p:nvPr>
        </p:nvSpPr>
        <p:spPr>
          <a:xfrm>
            <a:off x="143555" y="1661291"/>
            <a:ext cx="8371795" cy="4339459"/>
          </a:xfrm>
        </p:spPr>
        <p:txBody>
          <a:bodyPr>
            <a:normAutofit lnSpcReduction="10000"/>
          </a:bodyPr>
          <a:lstStyle/>
          <a:p>
            <a:pPr marL="0" indent="0" algn="r" rtl="1">
              <a:buNone/>
            </a:pPr>
            <a:r>
              <a:rPr lang="fa-IR" dirty="0" smtClean="0"/>
              <a:t>• استفاده از کرم ها یا روغن های نرم کننده برای پوست خشک، اما نه</a:t>
            </a:r>
          </a:p>
          <a:p>
            <a:pPr marL="0" indent="0" algn="r" rtl="1">
              <a:buNone/>
            </a:pPr>
            <a:r>
              <a:rPr lang="fa-IR" dirty="0" smtClean="0"/>
              <a:t>   بین انگشتان پا</a:t>
            </a:r>
          </a:p>
          <a:p>
            <a:pPr marL="0" indent="0" algn="r" rtl="1">
              <a:buNone/>
            </a:pPr>
            <a:r>
              <a:rPr lang="fa-IR" dirty="0" smtClean="0"/>
              <a:t>• تعویض روزانه جوراب ها</a:t>
            </a:r>
          </a:p>
          <a:p>
            <a:pPr marL="0" indent="0" algn="r" rtl="1">
              <a:buNone/>
            </a:pPr>
            <a:r>
              <a:rPr lang="fa-IR" dirty="0" smtClean="0"/>
              <a:t>• پوشیدن جوراب با درزهای خارجی و یا ترجیحا بدون هیچ گونه درز</a:t>
            </a:r>
          </a:p>
          <a:p>
            <a:pPr marL="0" indent="0" algn="r" rtl="1">
              <a:buNone/>
            </a:pPr>
            <a:r>
              <a:rPr lang="fa-IR" dirty="0" smtClean="0"/>
              <a:t>• هرگز جوراب های تنگ و یا بالای زانو نپوشید</a:t>
            </a:r>
          </a:p>
          <a:p>
            <a:pPr marL="0" indent="0" algn="r" rtl="1">
              <a:buNone/>
            </a:pPr>
            <a:r>
              <a:rPr lang="fa-IR" dirty="0" smtClean="0"/>
              <a:t>• آگاهی و اطمینان بیمار از اینکه پاها به طور منظم توسط مراقب    سلامت مورد معاینه قرار می گیرند</a:t>
            </a:r>
          </a:p>
          <a:p>
            <a:pPr marL="0" indent="0" algn="r" rtl="1">
              <a:buNone/>
            </a:pPr>
            <a:r>
              <a:rPr lang="fa-IR" dirty="0" smtClean="0"/>
              <a:t>• مراقب سلامت در هر بار معاینه به تاول، بریدگی، خراشیدگی یا زخم توسعه یافته توجه نماید.</a:t>
            </a:r>
            <a:endParaRPr lang="en-US" dirty="0" smtClean="0"/>
          </a:p>
          <a:p>
            <a:endParaRPr lang="en-US" dirty="0"/>
          </a:p>
        </p:txBody>
      </p:sp>
    </p:spTree>
    <p:extLst>
      <p:ext uri="{BB962C8B-B14F-4D97-AF65-F5344CB8AC3E}">
        <p14:creationId xmlns:p14="http://schemas.microsoft.com/office/powerpoint/2010/main" val="1936944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485900" y="222195"/>
            <a:ext cx="6172200" cy="689372"/>
          </a:xfrm>
        </p:spPr>
        <p:txBody>
          <a:bodyPr/>
          <a:lstStyle/>
          <a:p>
            <a:pPr algn="ctr"/>
            <a:r>
              <a:rPr lang="ar-SA" b="1" dirty="0">
                <a:solidFill>
                  <a:srgbClr val="FF0000"/>
                </a:solidFill>
                <a:cs typeface="B Badr" panose="00000400000000000000" pitchFamily="2" charset="-78"/>
              </a:rPr>
              <a:t> </a:t>
            </a:r>
            <a:r>
              <a:rPr lang="ar-SA" sz="3200" b="1" dirty="0">
                <a:cs typeface="B Titr" panose="00000700000000000000" pitchFamily="2" charset="-78"/>
              </a:rPr>
              <a:t>نتیجه گیری</a:t>
            </a:r>
            <a:endParaRPr lang="en-MY" sz="3200" b="1" dirty="0">
              <a:cs typeface="B Titr" panose="00000700000000000000" pitchFamily="2" charset="-78"/>
            </a:endParaRPr>
          </a:p>
        </p:txBody>
      </p:sp>
      <p:sp>
        <p:nvSpPr>
          <p:cNvPr id="68611" name="Rectangle 3"/>
          <p:cNvSpPr>
            <a:spLocks noGrp="1" noChangeArrowheads="1"/>
          </p:cNvSpPr>
          <p:nvPr>
            <p:ph idx="1"/>
          </p:nvPr>
        </p:nvSpPr>
        <p:spPr>
          <a:xfrm>
            <a:off x="143555" y="911567"/>
            <a:ext cx="8856890" cy="5724238"/>
          </a:xfrm>
        </p:spPr>
        <p:txBody>
          <a:bodyPr>
            <a:noAutofit/>
          </a:bodyPr>
          <a:lstStyle/>
          <a:p>
            <a:pPr algn="just" rtl="1">
              <a:lnSpc>
                <a:spcPct val="150000"/>
              </a:lnSpc>
              <a:buFont typeface="Wingdings" panose="05000000000000000000" pitchFamily="2" charset="2"/>
              <a:buNone/>
            </a:pPr>
            <a:r>
              <a:rPr lang="fa-IR" dirty="0"/>
              <a:t>با وجودی که</a:t>
            </a:r>
            <a:r>
              <a:rPr lang="ar-SA" dirty="0"/>
              <a:t> احتمال قطع پا </a:t>
            </a:r>
            <a:r>
              <a:rPr lang="ar-SA" dirty="0" smtClean="0"/>
              <a:t>د</a:t>
            </a:r>
            <a:r>
              <a:rPr lang="fa-IR" dirty="0" smtClean="0"/>
              <a:t>ر</a:t>
            </a:r>
            <a:r>
              <a:rPr lang="ar-SA" dirty="0" smtClean="0"/>
              <a:t> </a:t>
            </a:r>
            <a:r>
              <a:rPr lang="ar-SA" dirty="0"/>
              <a:t>بیماران </a:t>
            </a:r>
            <a:r>
              <a:rPr lang="fa-IR" dirty="0" smtClean="0"/>
              <a:t>دیابتی </a:t>
            </a:r>
            <a:r>
              <a:rPr lang="ar-SA" dirty="0" smtClean="0"/>
              <a:t>زیاد است</a:t>
            </a:r>
            <a:r>
              <a:rPr lang="fa-IR" dirty="0" smtClean="0"/>
              <a:t> اما </a:t>
            </a:r>
            <a:r>
              <a:rPr lang="ar-SA" dirty="0" smtClean="0"/>
              <a:t>زخم </a:t>
            </a:r>
            <a:r>
              <a:rPr lang="ar-SA" dirty="0"/>
              <a:t>شدن پاها قابل پیش بینی و پیشگیری </a:t>
            </a:r>
            <a:r>
              <a:rPr lang="ar-SA" dirty="0" smtClean="0"/>
              <a:t>است.</a:t>
            </a:r>
            <a:r>
              <a:rPr lang="fa-IR" dirty="0" smtClean="0"/>
              <a:t> </a:t>
            </a:r>
            <a:r>
              <a:rPr lang="ar-SA" dirty="0" smtClean="0"/>
              <a:t>با </a:t>
            </a:r>
            <a:r>
              <a:rPr lang="ar-SA" dirty="0"/>
              <a:t>آگاهی بیشتر بیماران و پزشكان، امكان جلوگیری از زخم و قطع پا وجود دارد.</a:t>
            </a:r>
          </a:p>
          <a:p>
            <a:pPr algn="just" rtl="1">
              <a:lnSpc>
                <a:spcPct val="200000"/>
              </a:lnSpc>
              <a:buFont typeface="Wingdings" panose="05000000000000000000" pitchFamily="2" charset="2"/>
              <a:buNone/>
            </a:pPr>
            <a:r>
              <a:rPr lang="ar-SA" dirty="0"/>
              <a:t>اقدام های موثر در پیشگیری شامل:</a:t>
            </a:r>
          </a:p>
          <a:p>
            <a:pPr algn="just" rtl="1">
              <a:lnSpc>
                <a:spcPct val="200000"/>
              </a:lnSpc>
            </a:pPr>
            <a:r>
              <a:rPr lang="ar-SA" dirty="0"/>
              <a:t>- كنترل شدید قند خون</a:t>
            </a:r>
          </a:p>
          <a:p>
            <a:pPr algn="just" rtl="1">
              <a:lnSpc>
                <a:spcPct val="200000"/>
              </a:lnSpc>
            </a:pPr>
            <a:r>
              <a:rPr lang="ar-SA" dirty="0"/>
              <a:t>- معاینه روزانه پا توسط بیمار</a:t>
            </a:r>
          </a:p>
          <a:p>
            <a:pPr algn="just" rtl="1">
              <a:lnSpc>
                <a:spcPct val="200000"/>
              </a:lnSpc>
            </a:pPr>
            <a:r>
              <a:rPr lang="ar-SA" dirty="0"/>
              <a:t>- مراجعه سریع در صورت مشاهده علائم</a:t>
            </a:r>
            <a:endParaRPr lang="en-MY" dirty="0"/>
          </a:p>
        </p:txBody>
      </p:sp>
    </p:spTree>
    <p:extLst>
      <p:ext uri="{BB962C8B-B14F-4D97-AF65-F5344CB8AC3E}">
        <p14:creationId xmlns:p14="http://schemas.microsoft.com/office/powerpoint/2010/main" val="4020455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2000"/>
                                        <p:tgtEl>
                                          <p:spTgt spid="68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Effect transition="in" filter="wipe(left)">
                                      <p:cBhvr>
                                        <p:cTn id="12" dur="500"/>
                                        <p:tgtEl>
                                          <p:spTgt spid="686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611">
                                            <p:txEl>
                                              <p:pRg st="1" end="1"/>
                                            </p:txEl>
                                          </p:spTgt>
                                        </p:tgtEl>
                                        <p:attrNameLst>
                                          <p:attrName>style.visibility</p:attrName>
                                        </p:attrNameLst>
                                      </p:cBhvr>
                                      <p:to>
                                        <p:strVal val="visible"/>
                                      </p:to>
                                    </p:set>
                                    <p:animEffect transition="in" filter="wipe(left)">
                                      <p:cBhvr>
                                        <p:cTn id="17" dur="500"/>
                                        <p:tgtEl>
                                          <p:spTgt spid="686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8611">
                                            <p:txEl>
                                              <p:pRg st="2" end="2"/>
                                            </p:txEl>
                                          </p:spTgt>
                                        </p:tgtEl>
                                        <p:attrNameLst>
                                          <p:attrName>style.visibility</p:attrName>
                                        </p:attrNameLst>
                                      </p:cBhvr>
                                      <p:to>
                                        <p:strVal val="visible"/>
                                      </p:to>
                                    </p:set>
                                    <p:animEffect transition="in" filter="wipe(left)">
                                      <p:cBhvr>
                                        <p:cTn id="22" dur="500"/>
                                        <p:tgtEl>
                                          <p:spTgt spid="6861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8611">
                                            <p:txEl>
                                              <p:pRg st="3" end="3"/>
                                            </p:txEl>
                                          </p:spTgt>
                                        </p:tgtEl>
                                        <p:attrNameLst>
                                          <p:attrName>style.visibility</p:attrName>
                                        </p:attrNameLst>
                                      </p:cBhvr>
                                      <p:to>
                                        <p:strVal val="visible"/>
                                      </p:to>
                                    </p:set>
                                    <p:animEffect transition="in" filter="wipe(left)">
                                      <p:cBhvr>
                                        <p:cTn id="27" dur="500"/>
                                        <p:tgtEl>
                                          <p:spTgt spid="6861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8611">
                                            <p:txEl>
                                              <p:pRg st="4" end="4"/>
                                            </p:txEl>
                                          </p:spTgt>
                                        </p:tgtEl>
                                        <p:attrNameLst>
                                          <p:attrName>style.visibility</p:attrName>
                                        </p:attrNameLst>
                                      </p:cBhvr>
                                      <p:to>
                                        <p:strVal val="visible"/>
                                      </p:to>
                                    </p:set>
                                    <p:animEffect transition="in" filter="wipe(left)">
                                      <p:cBhvr>
                                        <p:cTn id="32" dur="500"/>
                                        <p:tgtEl>
                                          <p:spTgt spid="686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3835"/>
            <a:ext cx="9143999" cy="5191970"/>
          </a:xfrm>
        </p:spPr>
        <p:txBody>
          <a:bodyPr>
            <a:normAutofit/>
          </a:bodyPr>
          <a:lstStyle/>
          <a:p>
            <a:pPr algn="r" rtl="1"/>
            <a:r>
              <a:rPr lang="fa-IR" dirty="0"/>
              <a:t>تمام بزرگسالان مبتلا به دیابت باید حداقل سالیانه تحت ارزشیابی </a:t>
            </a:r>
            <a:r>
              <a:rPr lang="fa-IR" dirty="0" smtClean="0"/>
              <a:t>جامع پا توسط پزشک قرار </a:t>
            </a:r>
            <a:r>
              <a:rPr lang="fa-IR" dirty="0"/>
              <a:t>گیرند</a:t>
            </a:r>
            <a:r>
              <a:rPr lang="fa-IR" dirty="0" smtClean="0"/>
              <a:t>.</a:t>
            </a:r>
          </a:p>
          <a:p>
            <a:pPr algn="r" rtl="1"/>
            <a:r>
              <a:rPr lang="fa-IR" dirty="0" smtClean="0"/>
              <a:t>بیماران با عوامل خطرِ محرز باید اغلب هر 6 ماه بیشتر معاینه قرار گیرند. عدم وجود نشانه ها به این معنی نیست که پاها سالم هستند؛ بیمار ممکن است نوروپاتی، بیماری عروق محیطی یا حتی یک زخم بدون شکایت داشته باشد. پای بیمار باید در حالتی که بیمار دراز کشیده و ایستاده است، معاینه گردد، و کفش و جوراب آن ها نیز باید مورد بازبینی قرار گیرند.</a:t>
            </a:r>
            <a:endParaRPr lang="en-US" dirty="0"/>
          </a:p>
        </p:txBody>
      </p:sp>
    </p:spTree>
    <p:extLst>
      <p:ext uri="{BB962C8B-B14F-4D97-AF65-F5344CB8AC3E}">
        <p14:creationId xmlns:p14="http://schemas.microsoft.com/office/powerpoint/2010/main" val="739172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0" y="1291130"/>
            <a:ext cx="9144000" cy="5566869"/>
          </a:xfrm>
        </p:spPr>
        <p:txBody>
          <a:bodyPr>
            <a:normAutofit lnSpcReduction="10000"/>
          </a:bodyPr>
          <a:lstStyle/>
          <a:p>
            <a:pPr algn="just" rtl="1">
              <a:lnSpc>
                <a:spcPct val="110000"/>
              </a:lnSpc>
            </a:pPr>
            <a:r>
              <a:rPr lang="ar-SA" dirty="0"/>
              <a:t>از پزشك معالج خود بخواهید تا حس محافظتی پای شما را به وسیله نایلون مونوفیلامانت آزمایش كند.</a:t>
            </a:r>
          </a:p>
          <a:p>
            <a:pPr algn="just" rtl="1">
              <a:lnSpc>
                <a:spcPct val="110000"/>
              </a:lnSpc>
            </a:pPr>
            <a:r>
              <a:rPr lang="ar-SA" dirty="0"/>
              <a:t>از پزشك معالج خود درخواست كنید تا نبض روی پای شما حتماً گرفته شود زیرا در صورت نداشتن نبض</a:t>
            </a:r>
            <a:r>
              <a:rPr lang="fa-IR" dirty="0"/>
              <a:t>،</a:t>
            </a:r>
            <a:r>
              <a:rPr lang="ar-SA" dirty="0"/>
              <a:t> نیاز به بررسی بیشتری خواهد داشت. در ضمن اندازه گیری فشار مچ پا در مطب می تواند راهنمای خوبی باشد.</a:t>
            </a:r>
          </a:p>
          <a:p>
            <a:pPr algn="just" rtl="1">
              <a:lnSpc>
                <a:spcPct val="110000"/>
              </a:lnSpc>
            </a:pPr>
            <a:r>
              <a:rPr lang="ar-SA" dirty="0"/>
              <a:t>برای درمان زخم پوست و ورم روی قسمت استخوانی پا به پزشك مراجعه كنید و از درمان «خانگی» جداً پرهیز كنید.</a:t>
            </a:r>
            <a:endParaRPr lang="fa-IR" dirty="0"/>
          </a:p>
          <a:p>
            <a:pPr algn="just" rtl="1">
              <a:lnSpc>
                <a:spcPct val="110000"/>
              </a:lnSpc>
            </a:pPr>
            <a:r>
              <a:rPr lang="ar-SA" dirty="0"/>
              <a:t>از درمان«خانگی» پینه پرهیز شود</a:t>
            </a:r>
            <a:r>
              <a:rPr lang="fa-IR" dirty="0" smtClean="0"/>
              <a:t>.</a:t>
            </a:r>
          </a:p>
          <a:p>
            <a:pPr algn="just" rtl="1">
              <a:lnSpc>
                <a:spcPct val="110000"/>
              </a:lnSpc>
            </a:pPr>
            <a:r>
              <a:rPr lang="fa-IR" dirty="0" smtClean="0"/>
              <a:t>گفته شده دارویی که در چشم ریخته می شود در زخم پای دیابتی استفاده می شود؛ بنابراین از درمان های خانگی و ریختن هر ماده ای در زخم خودداری کنید. </a:t>
            </a:r>
            <a:endParaRPr lang="ar-SA" dirty="0"/>
          </a:p>
          <a:p>
            <a:pPr algn="just" rtl="1">
              <a:lnSpc>
                <a:spcPct val="110000"/>
              </a:lnSpc>
            </a:pPr>
            <a:endParaRPr lang="en-MY" sz="2100" b="1" dirty="0">
              <a:solidFill>
                <a:srgbClr val="300060"/>
              </a:solidFill>
              <a:cs typeface="B Badr" panose="00000400000000000000" pitchFamily="2" charset="-78"/>
            </a:endParaRPr>
          </a:p>
        </p:txBody>
      </p:sp>
    </p:spTree>
    <p:extLst>
      <p:ext uri="{BB962C8B-B14F-4D97-AF65-F5344CB8AC3E}">
        <p14:creationId xmlns:p14="http://schemas.microsoft.com/office/powerpoint/2010/main" val="5485910"/>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fade">
                                      <p:cBhvr>
                                        <p:cTn id="7" dur="1000"/>
                                        <p:tgtEl>
                                          <p:spTgt spid="65539">
                                            <p:txEl>
                                              <p:pRg st="0" end="0"/>
                                            </p:txEl>
                                          </p:spTgt>
                                        </p:tgtEl>
                                      </p:cBhvr>
                                    </p:animEffect>
                                    <p:anim calcmode="lin" valueType="num">
                                      <p:cBhvr>
                                        <p:cTn id="8" dur="10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55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5539">
                                            <p:txEl>
                                              <p:pRg st="1" end="1"/>
                                            </p:txEl>
                                          </p:spTgt>
                                        </p:tgtEl>
                                        <p:attrNameLst>
                                          <p:attrName>style.visibility</p:attrName>
                                        </p:attrNameLst>
                                      </p:cBhvr>
                                      <p:to>
                                        <p:strVal val="visible"/>
                                      </p:to>
                                    </p:set>
                                    <p:animEffect transition="in" filter="fade">
                                      <p:cBhvr>
                                        <p:cTn id="14" dur="1000"/>
                                        <p:tgtEl>
                                          <p:spTgt spid="65539">
                                            <p:txEl>
                                              <p:pRg st="1" end="1"/>
                                            </p:txEl>
                                          </p:spTgt>
                                        </p:tgtEl>
                                      </p:cBhvr>
                                    </p:animEffect>
                                    <p:anim calcmode="lin" valueType="num">
                                      <p:cBhvr>
                                        <p:cTn id="15" dur="10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55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5539">
                                            <p:txEl>
                                              <p:pRg st="2" end="2"/>
                                            </p:txEl>
                                          </p:spTgt>
                                        </p:tgtEl>
                                        <p:attrNameLst>
                                          <p:attrName>style.visibility</p:attrName>
                                        </p:attrNameLst>
                                      </p:cBhvr>
                                      <p:to>
                                        <p:strVal val="visible"/>
                                      </p:to>
                                    </p:set>
                                    <p:animEffect transition="in" filter="fade">
                                      <p:cBhvr>
                                        <p:cTn id="21" dur="1000"/>
                                        <p:tgtEl>
                                          <p:spTgt spid="65539">
                                            <p:txEl>
                                              <p:pRg st="2" end="2"/>
                                            </p:txEl>
                                          </p:spTgt>
                                        </p:tgtEl>
                                      </p:cBhvr>
                                    </p:animEffect>
                                    <p:anim calcmode="lin" valueType="num">
                                      <p:cBhvr>
                                        <p:cTn id="22" dur="10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55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5539">
                                            <p:txEl>
                                              <p:pRg st="3" end="3"/>
                                            </p:txEl>
                                          </p:spTgt>
                                        </p:tgtEl>
                                        <p:attrNameLst>
                                          <p:attrName>style.visibility</p:attrName>
                                        </p:attrNameLst>
                                      </p:cBhvr>
                                      <p:to>
                                        <p:strVal val="visible"/>
                                      </p:to>
                                    </p:set>
                                    <p:animEffect transition="in" filter="fade">
                                      <p:cBhvr>
                                        <p:cTn id="28" dur="1000"/>
                                        <p:tgtEl>
                                          <p:spTgt spid="65539">
                                            <p:txEl>
                                              <p:pRg st="3" end="3"/>
                                            </p:txEl>
                                          </p:spTgt>
                                        </p:tgtEl>
                                      </p:cBhvr>
                                    </p:animEffect>
                                    <p:anim calcmode="lin" valueType="num">
                                      <p:cBhvr>
                                        <p:cTn id="29" dur="10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55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65539">
                                            <p:txEl>
                                              <p:pRg st="4" end="4"/>
                                            </p:txEl>
                                          </p:spTgt>
                                        </p:tgtEl>
                                        <p:attrNameLst>
                                          <p:attrName>style.visibility</p:attrName>
                                        </p:attrNameLst>
                                      </p:cBhvr>
                                      <p:to>
                                        <p:strVal val="visible"/>
                                      </p:to>
                                    </p:set>
                                    <p:animEffect transition="in" filter="fade">
                                      <p:cBhvr>
                                        <p:cTn id="35" dur="1000"/>
                                        <p:tgtEl>
                                          <p:spTgt spid="65539">
                                            <p:txEl>
                                              <p:pRg st="4" end="4"/>
                                            </p:txEl>
                                          </p:spTgt>
                                        </p:tgtEl>
                                      </p:cBhvr>
                                    </p:animEffect>
                                    <p:anim calcmode="lin" valueType="num">
                                      <p:cBhvr>
                                        <p:cTn id="36" dur="1000" fill="hold"/>
                                        <p:tgtEl>
                                          <p:spTgt spid="6553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553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458115"/>
          </a:xfrm>
        </p:spPr>
        <p:txBody>
          <a:bodyPr>
            <a:normAutofit fontScale="90000"/>
          </a:bodyPr>
          <a:lstStyle/>
          <a:p>
            <a:pPr algn="ctr"/>
            <a:r>
              <a:rPr lang="fa-IR" dirty="0" smtClean="0"/>
              <a:t>علل زخم پای دیابتی</a:t>
            </a:r>
            <a:endParaRPr lang="en-US" dirty="0"/>
          </a:p>
        </p:txBody>
      </p:sp>
      <p:sp>
        <p:nvSpPr>
          <p:cNvPr id="3" name="Content Placeholder 2"/>
          <p:cNvSpPr>
            <a:spLocks noGrp="1"/>
          </p:cNvSpPr>
          <p:nvPr>
            <p:ph idx="1"/>
          </p:nvPr>
        </p:nvSpPr>
        <p:spPr>
          <a:xfrm>
            <a:off x="296259" y="2075137"/>
            <a:ext cx="8704185" cy="4560668"/>
          </a:xfrm>
        </p:spPr>
        <p:txBody>
          <a:bodyPr>
            <a:normAutofit fontScale="92500" lnSpcReduction="10000"/>
          </a:bodyPr>
          <a:lstStyle/>
          <a:p>
            <a:pPr algn="r" rtl="1"/>
            <a:r>
              <a:rPr lang="fa-IR" b="1" dirty="0"/>
              <a:t>زخم های پا و قطع عضو، </a:t>
            </a:r>
            <a:r>
              <a:rPr lang="fa-IR" b="1" dirty="0" smtClean="0"/>
              <a:t>از پیامدهای</a:t>
            </a:r>
          </a:p>
          <a:p>
            <a:pPr marL="0" indent="0" algn="r" rtl="1">
              <a:buNone/>
            </a:pPr>
            <a:endParaRPr lang="fa-IR" dirty="0" smtClean="0"/>
          </a:p>
          <a:p>
            <a:pPr algn="r" rtl="1"/>
            <a:r>
              <a:rPr lang="fa-IR" dirty="0" smtClean="0"/>
              <a:t> </a:t>
            </a:r>
            <a:r>
              <a:rPr lang="fa-IR" dirty="0"/>
              <a:t>نوروپاتی دیابتی </a:t>
            </a:r>
            <a:r>
              <a:rPr lang="fa-IR" dirty="0" smtClean="0"/>
              <a:t>( اختلالات اعصاب محیطی)</a:t>
            </a:r>
          </a:p>
          <a:p>
            <a:pPr algn="r" rtl="1"/>
            <a:r>
              <a:rPr lang="fa-IR" dirty="0" smtClean="0"/>
              <a:t>بیماری شریان های </a:t>
            </a:r>
            <a:r>
              <a:rPr lang="fa-IR" dirty="0"/>
              <a:t>محیطی </a:t>
            </a:r>
            <a:r>
              <a:rPr lang="en-US" dirty="0" smtClean="0"/>
              <a:t>PAD</a:t>
            </a:r>
            <a:r>
              <a:rPr lang="en-US" dirty="0"/>
              <a:t>) </a:t>
            </a:r>
            <a:r>
              <a:rPr lang="fa-IR" dirty="0" smtClean="0"/>
              <a:t>) ( تنگی و نارسایی شریان های محیطی) </a:t>
            </a:r>
          </a:p>
          <a:p>
            <a:pPr algn="r" rtl="1"/>
            <a:r>
              <a:rPr lang="fa-IR" dirty="0" smtClean="0"/>
              <a:t>مستعد عفونت </a:t>
            </a:r>
          </a:p>
          <a:p>
            <a:pPr algn="r" rtl="1"/>
            <a:r>
              <a:rPr lang="fa-IR" dirty="0" smtClean="0"/>
              <a:t>مستعد تروما</a:t>
            </a:r>
          </a:p>
          <a:p>
            <a:pPr algn="r" rtl="1"/>
            <a:r>
              <a:rPr lang="fa-IR" dirty="0" smtClean="0"/>
              <a:t>عوارض مزمن دیابت</a:t>
            </a:r>
          </a:p>
          <a:p>
            <a:pPr algn="r" rtl="1"/>
            <a:r>
              <a:rPr lang="fa-IR" dirty="0" smtClean="0"/>
              <a:t>بهداشت ضعیف</a:t>
            </a:r>
          </a:p>
          <a:p>
            <a:pPr algn="r" rtl="1"/>
            <a:r>
              <a:rPr lang="fa-IR" dirty="0" smtClean="0"/>
              <a:t>باورها و رفتارهای غلط </a:t>
            </a:r>
          </a:p>
          <a:p>
            <a:pPr marL="0" indent="0" algn="r" rtl="1">
              <a:buNone/>
            </a:pPr>
            <a:r>
              <a:rPr lang="fa-IR" dirty="0" smtClean="0"/>
              <a:t>  </a:t>
            </a:r>
            <a:endParaRPr lang="en-US" dirty="0"/>
          </a:p>
        </p:txBody>
      </p:sp>
    </p:spTree>
    <p:extLst>
      <p:ext uri="{BB962C8B-B14F-4D97-AF65-F5344CB8AC3E}">
        <p14:creationId xmlns:p14="http://schemas.microsoft.com/office/powerpoint/2010/main" val="2427411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smtClean="0"/>
              <a:t>رعایت </a:t>
            </a:r>
            <a:r>
              <a:rPr lang="fa-IR" dirty="0" smtClean="0"/>
              <a:t>اصول پیشگیری و درمان </a:t>
            </a:r>
          </a:p>
          <a:p>
            <a:pPr algn="r" rtl="1"/>
            <a:r>
              <a:rPr lang="fa-IR" dirty="0" smtClean="0"/>
              <a:t>عدم رعایت حتی یکی از آن اصول </a:t>
            </a:r>
          </a:p>
          <a:p>
            <a:pPr algn="r" rtl="1"/>
            <a:r>
              <a:rPr lang="fa-IR" dirty="0" smtClean="0"/>
              <a:t>مشکلات عروقی، مشکلات حسی و اعصاب پا و تروما سه ضلع مثلث ایجاد زخم پا هستند. </a:t>
            </a:r>
            <a:endParaRPr lang="en-US" dirty="0"/>
          </a:p>
        </p:txBody>
      </p:sp>
    </p:spTree>
    <p:extLst>
      <p:ext uri="{BB962C8B-B14F-4D97-AF65-F5344CB8AC3E}">
        <p14:creationId xmlns:p14="http://schemas.microsoft.com/office/powerpoint/2010/main" val="1735559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5195" y="1596540"/>
            <a:ext cx="6172200" cy="594066"/>
          </a:xfrm>
        </p:spPr>
        <p:txBody>
          <a:bodyPr>
            <a:normAutofit/>
          </a:bodyPr>
          <a:lstStyle/>
          <a:p>
            <a:pPr algn="ctr"/>
            <a:r>
              <a:rPr lang="fa-IR" sz="2700" dirty="0">
                <a:cs typeface="B Titr" panose="00000700000000000000" pitchFamily="2" charset="-78"/>
              </a:rPr>
              <a:t>مشكلات اندام تحتاني</a:t>
            </a:r>
            <a:endParaRPr lang="en-US" sz="2700"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0" y="2970884"/>
            <a:ext cx="4532545" cy="3401825"/>
          </a:xfrm>
          <a:prstGeom prst="rect">
            <a:avLst/>
          </a:prstGeom>
        </p:spPr>
      </p:pic>
      <p:sp>
        <p:nvSpPr>
          <p:cNvPr id="4" name="Content Placeholder 3"/>
          <p:cNvSpPr>
            <a:spLocks noGrp="1"/>
          </p:cNvSpPr>
          <p:nvPr>
            <p:ph sz="half" idx="2"/>
          </p:nvPr>
        </p:nvSpPr>
        <p:spPr>
          <a:xfrm>
            <a:off x="4266590" y="2512770"/>
            <a:ext cx="4386661" cy="3859940"/>
          </a:xfrm>
        </p:spPr>
        <p:txBody>
          <a:bodyPr>
            <a:normAutofit/>
          </a:bodyPr>
          <a:lstStyle/>
          <a:p>
            <a:pPr algn="r" rtl="1"/>
            <a:r>
              <a:rPr lang="fa-IR" sz="2100" b="1" dirty="0">
                <a:cs typeface="B Nazanin" panose="00000400000000000000" pitchFamily="2" charset="-78"/>
              </a:rPr>
              <a:t>مشكلات عروقی در پا </a:t>
            </a:r>
          </a:p>
          <a:p>
            <a:pPr algn="r" rtl="1"/>
            <a:r>
              <a:rPr lang="fa-IR" sz="2100" b="1" dirty="0">
                <a:cs typeface="B Nazanin" panose="00000400000000000000" pitchFamily="2" charset="-78"/>
              </a:rPr>
              <a:t>كاهش حس درد در پا </a:t>
            </a:r>
          </a:p>
          <a:p>
            <a:pPr algn="r" rtl="1"/>
            <a:r>
              <a:rPr lang="fa-IR" sz="2100" b="1" dirty="0">
                <a:cs typeface="B Nazanin" panose="00000400000000000000" pitchFamily="2" charset="-78"/>
              </a:rPr>
              <a:t>احساس ناراحتی در پاها </a:t>
            </a:r>
          </a:p>
          <a:p>
            <a:pPr algn="r" rtl="1"/>
            <a:r>
              <a:rPr lang="fa-IR" sz="2100" b="1" dirty="0">
                <a:cs typeface="B Nazanin" panose="00000400000000000000" pitchFamily="2" charset="-78"/>
              </a:rPr>
              <a:t>تغییر شکل ظاهری پاها</a:t>
            </a:r>
          </a:p>
          <a:p>
            <a:pPr algn="r" rtl="1"/>
            <a:r>
              <a:rPr lang="fa-IR" sz="2100" b="1" dirty="0">
                <a:cs typeface="B Nazanin" panose="00000400000000000000" pitchFamily="2" charset="-78"/>
              </a:rPr>
              <a:t>خشك شدن و ترك‌خوردگي پوست پا </a:t>
            </a:r>
          </a:p>
          <a:p>
            <a:pPr algn="r" rtl="1"/>
            <a:r>
              <a:rPr lang="fa-IR" sz="2100" b="1" dirty="0">
                <a:cs typeface="B Nazanin" panose="00000400000000000000" pitchFamily="2" charset="-78"/>
              </a:rPr>
              <a:t>بروز زخم‌ها </a:t>
            </a:r>
          </a:p>
          <a:p>
            <a:pPr algn="r" rtl="1"/>
            <a:r>
              <a:rPr lang="fa-IR" sz="2100" b="1" dirty="0">
                <a:cs typeface="B Nazanin" panose="00000400000000000000" pitchFamily="2" charset="-78"/>
              </a:rPr>
              <a:t>گانگرن</a:t>
            </a:r>
          </a:p>
          <a:p>
            <a:pPr algn="r" rtl="1"/>
            <a:r>
              <a:rPr lang="fa-IR" sz="2100" b="1" dirty="0">
                <a:cs typeface="B Nazanin" panose="00000400000000000000" pitchFamily="2" charset="-78"/>
              </a:rPr>
              <a:t>قطع اندام</a:t>
            </a:r>
          </a:p>
          <a:p>
            <a:pPr marL="82296" indent="0" algn="r" rtl="1">
              <a:buNone/>
            </a:pPr>
            <a:endParaRPr lang="en-US" dirty="0"/>
          </a:p>
        </p:txBody>
      </p:sp>
    </p:spTree>
    <p:extLst>
      <p:ext uri="{BB962C8B-B14F-4D97-AF65-F5344CB8AC3E}">
        <p14:creationId xmlns:p14="http://schemas.microsoft.com/office/powerpoint/2010/main" val="8193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055" y="1138425"/>
            <a:ext cx="6673174" cy="815276"/>
          </a:xfrm>
        </p:spPr>
        <p:txBody>
          <a:bodyPr>
            <a:normAutofit/>
          </a:bodyPr>
          <a:lstStyle/>
          <a:p>
            <a:pPr algn="ctr"/>
            <a:r>
              <a:rPr lang="fa-IR" dirty="0" smtClean="0"/>
              <a:t>عوامل خطر </a:t>
            </a:r>
            <a:r>
              <a:rPr lang="fa-IR" dirty="0"/>
              <a:t>ابتلا به زخم پا یا قطع </a:t>
            </a:r>
            <a:r>
              <a:rPr lang="fa-IR" dirty="0" smtClean="0"/>
              <a:t>عضو</a:t>
            </a:r>
            <a:endParaRPr lang="en-US" dirty="0"/>
          </a:p>
        </p:txBody>
      </p:sp>
      <p:sp>
        <p:nvSpPr>
          <p:cNvPr id="3" name="Content Placeholder 2"/>
          <p:cNvSpPr>
            <a:spLocks noGrp="1"/>
          </p:cNvSpPr>
          <p:nvPr>
            <p:ph idx="1"/>
          </p:nvPr>
        </p:nvSpPr>
        <p:spPr>
          <a:xfrm>
            <a:off x="907080" y="2207360"/>
            <a:ext cx="7871124" cy="4673874"/>
          </a:xfrm>
        </p:spPr>
        <p:txBody>
          <a:bodyPr>
            <a:normAutofit fontScale="92500" lnSpcReduction="10000"/>
          </a:bodyPr>
          <a:lstStyle/>
          <a:p>
            <a:pPr algn="r" rtl="1">
              <a:buFont typeface="Wingdings" panose="05000000000000000000" pitchFamily="2" charset="2"/>
              <a:buChar char="v"/>
            </a:pPr>
            <a:r>
              <a:rPr lang="fa-IR" dirty="0" smtClean="0"/>
              <a:t> </a:t>
            </a:r>
            <a:r>
              <a:rPr lang="fa-IR" dirty="0"/>
              <a:t>کنترل </a:t>
            </a:r>
            <a:r>
              <a:rPr lang="fa-IR" dirty="0" smtClean="0"/>
              <a:t>نامطلوب قند</a:t>
            </a:r>
            <a:endParaRPr lang="fa-IR" dirty="0"/>
          </a:p>
          <a:p>
            <a:pPr algn="r" rtl="1">
              <a:buFont typeface="Wingdings" panose="05000000000000000000" pitchFamily="2" charset="2"/>
              <a:buChar char="v"/>
            </a:pPr>
            <a:r>
              <a:rPr lang="fa-IR" dirty="0" smtClean="0"/>
              <a:t> </a:t>
            </a:r>
            <a:r>
              <a:rPr lang="fa-IR" dirty="0"/>
              <a:t>نوروپاتی محیطی </a:t>
            </a:r>
            <a:endParaRPr lang="fa-IR" dirty="0" smtClean="0"/>
          </a:p>
          <a:p>
            <a:pPr algn="r" rtl="1">
              <a:buFont typeface="Wingdings" panose="05000000000000000000" pitchFamily="2" charset="2"/>
              <a:buChar char="v"/>
            </a:pPr>
            <a:r>
              <a:rPr lang="fa-IR" dirty="0" smtClean="0"/>
              <a:t> مصرف سیگار </a:t>
            </a:r>
          </a:p>
          <a:p>
            <a:pPr algn="r" rtl="1">
              <a:buFont typeface="Wingdings" panose="05000000000000000000" pitchFamily="2" charset="2"/>
              <a:buChar char="v"/>
            </a:pPr>
            <a:r>
              <a:rPr lang="fa-IR" dirty="0" smtClean="0"/>
              <a:t>ناهنجاری </a:t>
            </a:r>
            <a:r>
              <a:rPr lang="fa-IR" dirty="0"/>
              <a:t>های </a:t>
            </a:r>
            <a:r>
              <a:rPr lang="fa-IR" dirty="0" smtClean="0"/>
              <a:t>پا (دفورمیتی )</a:t>
            </a:r>
          </a:p>
          <a:p>
            <a:pPr algn="r" rtl="1">
              <a:buFont typeface="Wingdings" panose="05000000000000000000" pitchFamily="2" charset="2"/>
              <a:buChar char="v"/>
            </a:pPr>
            <a:r>
              <a:rPr lang="fa-IR" dirty="0"/>
              <a:t>بیماری </a:t>
            </a:r>
            <a:r>
              <a:rPr lang="fa-IR" dirty="0" smtClean="0"/>
              <a:t>شریان های </a:t>
            </a:r>
            <a:r>
              <a:rPr lang="fa-IR" dirty="0"/>
              <a:t>محیطی</a:t>
            </a:r>
          </a:p>
          <a:p>
            <a:pPr algn="r" rtl="1">
              <a:buFont typeface="Wingdings" panose="05000000000000000000" pitchFamily="2" charset="2"/>
              <a:buChar char="v"/>
            </a:pPr>
            <a:r>
              <a:rPr lang="fa-IR" dirty="0" smtClean="0"/>
              <a:t>پینه </a:t>
            </a:r>
            <a:r>
              <a:rPr lang="fa-IR" dirty="0"/>
              <a:t>یا میخچه ی در حال زخم </a:t>
            </a:r>
            <a:r>
              <a:rPr lang="fa-IR" dirty="0" smtClean="0"/>
              <a:t>شدن</a:t>
            </a:r>
          </a:p>
          <a:p>
            <a:pPr algn="r" rtl="1">
              <a:buFont typeface="Wingdings" panose="05000000000000000000" pitchFamily="2" charset="2"/>
              <a:buChar char="v"/>
            </a:pPr>
            <a:r>
              <a:rPr lang="fa-IR" dirty="0" smtClean="0"/>
              <a:t> </a:t>
            </a:r>
            <a:r>
              <a:rPr lang="fa-IR" dirty="0"/>
              <a:t>سابقه زخم پا</a:t>
            </a:r>
          </a:p>
          <a:p>
            <a:pPr algn="r" rtl="1">
              <a:buFont typeface="Wingdings" panose="05000000000000000000" pitchFamily="2" charset="2"/>
              <a:buChar char="v"/>
            </a:pPr>
            <a:r>
              <a:rPr lang="fa-IR" dirty="0" smtClean="0"/>
              <a:t> </a:t>
            </a:r>
            <a:r>
              <a:rPr lang="fa-IR" dirty="0"/>
              <a:t>آمپوتاسیون</a:t>
            </a:r>
          </a:p>
          <a:p>
            <a:pPr algn="r" rtl="1">
              <a:buFont typeface="Wingdings" panose="05000000000000000000" pitchFamily="2" charset="2"/>
              <a:buChar char="v"/>
            </a:pPr>
            <a:r>
              <a:rPr lang="fa-IR" dirty="0" smtClean="0"/>
              <a:t> </a:t>
            </a:r>
            <a:r>
              <a:rPr lang="fa-IR" dirty="0"/>
              <a:t>آسیب دیدگی</a:t>
            </a:r>
          </a:p>
          <a:p>
            <a:pPr algn="r" rtl="1">
              <a:buFont typeface="Wingdings" panose="05000000000000000000" pitchFamily="2" charset="2"/>
              <a:buChar char="v"/>
            </a:pPr>
            <a:r>
              <a:rPr lang="fa-IR" dirty="0" smtClean="0"/>
              <a:t> </a:t>
            </a:r>
            <a:r>
              <a:rPr lang="fa-IR" dirty="0"/>
              <a:t>نفروپاتی دیابتی (</a:t>
            </a:r>
            <a:r>
              <a:rPr lang="fa-IR" dirty="0" smtClean="0"/>
              <a:t>به </a:t>
            </a:r>
            <a:r>
              <a:rPr lang="fa-IR" dirty="0"/>
              <a:t>ویژه بیماران با </a:t>
            </a:r>
            <a:r>
              <a:rPr lang="fa-IR" dirty="0" smtClean="0"/>
              <a:t>دیالیز)</a:t>
            </a:r>
            <a:endParaRPr lang="en-US" dirty="0"/>
          </a:p>
        </p:txBody>
      </p:sp>
    </p:spTree>
    <p:extLst>
      <p:ext uri="{BB962C8B-B14F-4D97-AF65-F5344CB8AC3E}">
        <p14:creationId xmlns:p14="http://schemas.microsoft.com/office/powerpoint/2010/main" val="302027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49245"/>
            <a:ext cx="8229600" cy="584623"/>
          </a:xfrm>
        </p:spPr>
        <p:txBody>
          <a:bodyPr>
            <a:normAutofit fontScale="90000"/>
          </a:bodyPr>
          <a:lstStyle/>
          <a:p>
            <a:pPr algn="ctr"/>
            <a:r>
              <a:rPr lang="fa-IR" dirty="0" smtClean="0"/>
              <a:t>ناهنجاری های پا (دفورمیتی )</a:t>
            </a:r>
            <a:br>
              <a:rPr lang="fa-IR" dirty="0" smtClean="0"/>
            </a:br>
            <a:r>
              <a:rPr lang="fa-IR" dirty="0" smtClean="0"/>
              <a:t/>
            </a:r>
            <a:br>
              <a:rPr lang="fa-IR" dirty="0" smtClean="0"/>
            </a:br>
            <a:r>
              <a:rPr lang="en-US" sz="2700" dirty="0" smtClean="0"/>
              <a:t>overriding </a:t>
            </a:r>
            <a:r>
              <a:rPr lang="fa-IR" sz="2700" dirty="0" smtClean="0"/>
              <a:t> روی هم سوار شدن انگشتان پا</a:t>
            </a:r>
            <a:r>
              <a:rPr lang="fa-IR" dirty="0" smtClean="0"/>
              <a:t/>
            </a:r>
            <a:br>
              <a:rPr lang="fa-IR" dirty="0" smtClean="0"/>
            </a:br>
            <a:endParaRPr lang="en-US" dirty="0"/>
          </a:p>
        </p:txBody>
      </p:sp>
      <p:pic>
        <p:nvPicPr>
          <p:cNvPr id="5" name="Content Placeholder 4"/>
          <p:cNvPicPr>
            <a:picLocks noGrp="1" noChangeAspect="1"/>
          </p:cNvPicPr>
          <p:nvPr>
            <p:ph sz="half" idx="1"/>
          </p:nvPr>
        </p:nvPicPr>
        <p:blipFill>
          <a:blip r:embed="rId2"/>
          <a:stretch>
            <a:fillRect/>
          </a:stretch>
        </p:blipFill>
        <p:spPr>
          <a:xfrm>
            <a:off x="2281425" y="2665475"/>
            <a:ext cx="3817625" cy="4009699"/>
          </a:xfrm>
          <a:prstGeom prst="rect">
            <a:avLst/>
          </a:prstGeom>
        </p:spPr>
      </p:pic>
    </p:spTree>
    <p:extLst>
      <p:ext uri="{BB962C8B-B14F-4D97-AF65-F5344CB8AC3E}">
        <p14:creationId xmlns:p14="http://schemas.microsoft.com/office/powerpoint/2010/main" val="535567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4" name="Content Placeholder 3"/>
          <p:cNvPicPr>
            <a:picLocks noGrp="1" noChangeAspect="1"/>
          </p:cNvPicPr>
          <p:nvPr>
            <p:ph idx="1"/>
          </p:nvPr>
        </p:nvPicPr>
        <p:blipFill>
          <a:blip r:embed="rId2"/>
          <a:stretch>
            <a:fillRect/>
          </a:stretch>
        </p:blipFill>
        <p:spPr>
          <a:xfrm>
            <a:off x="79945" y="1138425"/>
            <a:ext cx="9064055" cy="5615446"/>
          </a:xfrm>
          <a:prstGeom prst="rect">
            <a:avLst/>
          </a:prstGeom>
        </p:spPr>
      </p:pic>
    </p:spTree>
    <p:extLst>
      <p:ext uri="{BB962C8B-B14F-4D97-AF65-F5344CB8AC3E}">
        <p14:creationId xmlns:p14="http://schemas.microsoft.com/office/powerpoint/2010/main" val="1380571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1751</TotalTime>
  <Words>1718</Words>
  <Application>Microsoft Office PowerPoint</Application>
  <PresentationFormat>On-screen Show (4:3)</PresentationFormat>
  <Paragraphs>163</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Adobe Heiti Std R</vt:lpstr>
      <vt:lpstr>Arial</vt:lpstr>
      <vt:lpstr>B Badr</vt:lpstr>
      <vt:lpstr>B Nazanin</vt:lpstr>
      <vt:lpstr>B Titr</vt:lpstr>
      <vt:lpstr>Calibri</vt:lpstr>
      <vt:lpstr>Nazanin</vt:lpstr>
      <vt:lpstr>Times New Roman</vt:lpstr>
      <vt:lpstr>Wingdings</vt:lpstr>
      <vt:lpstr>Office Theme</vt:lpstr>
      <vt:lpstr>پای دیابتی</vt:lpstr>
      <vt:lpstr>PowerPoint Presentation</vt:lpstr>
      <vt:lpstr>PowerPoint Presentation</vt:lpstr>
      <vt:lpstr>علل زخم پای دیابتی</vt:lpstr>
      <vt:lpstr>PowerPoint Presentation</vt:lpstr>
      <vt:lpstr>مشكلات اندام تحتاني</vt:lpstr>
      <vt:lpstr>عوامل خطر ابتلا به زخم پا یا قطع عضو</vt:lpstr>
      <vt:lpstr>ناهنجاری های پا (دفورمیتی )  overriding  روی هم سوار شدن انگشتان پا </vt:lpstr>
      <vt:lpstr>PowerPoint Presentation</vt:lpstr>
      <vt:lpstr>PowerPoint Presentation</vt:lpstr>
      <vt:lpstr>PowerPoint Presentation</vt:lpstr>
      <vt:lpstr>ناهنجاری های پا (دفورمیتی ) ( پای شارکوت)  فشارهای نامتعادل روی پا باعث ایجاد آرتروپاتی( مشکلات مفاصل کف پا) در زمینه نوروپاتی </vt:lpstr>
      <vt:lpstr>( پای شارکوت) دفورمیتی</vt:lpstr>
      <vt:lpstr>بیماری شریان های محیطی </vt:lpstr>
      <vt:lpstr>PowerPoint Presentation</vt:lpstr>
      <vt:lpstr>PowerPoint Presentation</vt:lpstr>
      <vt:lpstr>مستعد عفونت </vt:lpstr>
      <vt:lpstr>اصول درمان زخم </vt:lpstr>
      <vt:lpstr>اصول درمان زخم </vt:lpstr>
      <vt:lpstr>ترمیم رگ در صورت نیاز</vt:lpstr>
      <vt:lpstr>نكات مهم در مراقبت از پاها در بيماران ديابتي</vt:lpstr>
      <vt:lpstr>نكات مهم در مراقبت از پاها در بيماران ديابتي</vt:lpstr>
      <vt:lpstr>نكات مهم در مراقبت از پاها در بيماران ديابتي</vt:lpstr>
      <vt:lpstr>نكات مهم در مراقبت از پاها در بيماران ديابتي</vt:lpstr>
      <vt:lpstr>نكات مهم در مراقبت از پاها در بيماران ديابتي</vt:lpstr>
      <vt:lpstr>نكات مهم در مراقبت از پاها در بيماران ديابتي</vt:lpstr>
      <vt:lpstr>نكات مهم در مراقبت از پاها در بيماران ديابتي</vt:lpstr>
      <vt:lpstr>نكات مهم در مراقبت از پاها در بيماران ديابتي</vt:lpstr>
      <vt:lpstr>PowerPoint Presentation</vt:lpstr>
      <vt:lpstr>PowerPoint Presentation</vt:lpstr>
      <vt:lpstr>نكات مهم در مراقبت از پاها در بيماران ديابتي </vt:lpstr>
      <vt:lpstr> نتیجه گیری</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mishoo</cp:lastModifiedBy>
  <cp:revision>65</cp:revision>
  <dcterms:created xsi:type="dcterms:W3CDTF">2013-08-21T19:17:07Z</dcterms:created>
  <dcterms:modified xsi:type="dcterms:W3CDTF">2019-09-01T16:25:38Z</dcterms:modified>
</cp:coreProperties>
</file>