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442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40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10" r:id="rId35"/>
    <p:sldId id="411" r:id="rId36"/>
    <p:sldId id="412" r:id="rId37"/>
    <p:sldId id="416" r:id="rId38"/>
    <p:sldId id="413" r:id="rId39"/>
    <p:sldId id="414" r:id="rId40"/>
    <p:sldId id="417" r:id="rId41"/>
    <p:sldId id="371" r:id="rId42"/>
    <p:sldId id="367" r:id="rId43"/>
    <p:sldId id="372" r:id="rId44"/>
    <p:sldId id="373" r:id="rId45"/>
    <p:sldId id="415" r:id="rId46"/>
    <p:sldId id="375" r:id="rId47"/>
    <p:sldId id="374" r:id="rId48"/>
    <p:sldId id="383" r:id="rId49"/>
    <p:sldId id="382" r:id="rId50"/>
    <p:sldId id="381" r:id="rId51"/>
    <p:sldId id="384" r:id="rId52"/>
    <p:sldId id="386" r:id="rId53"/>
    <p:sldId id="385" r:id="rId54"/>
    <p:sldId id="387" r:id="rId55"/>
    <p:sldId id="388" r:id="rId56"/>
    <p:sldId id="389" r:id="rId57"/>
    <p:sldId id="390" r:id="rId58"/>
    <p:sldId id="454" r:id="rId59"/>
    <p:sldId id="455" r:id="rId60"/>
    <p:sldId id="452" r:id="rId61"/>
    <p:sldId id="453" r:id="rId62"/>
    <p:sldId id="33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>
                <a:cs typeface="B Titr" panose="00000700000000000000" pitchFamily="2" charset="-78"/>
              </a:rPr>
              <a:t>درصد پوشش غربالگری شنوایی نوزادان و شیرخواران</a:t>
            </a:r>
            <a:r>
              <a:rPr lang="en-US" sz="1800">
                <a:cs typeface="B Titr" panose="00000700000000000000" pitchFamily="2" charset="-78"/>
              </a:rPr>
              <a:t> </a:t>
            </a:r>
            <a:r>
              <a:rPr lang="fa-IR" sz="1800">
                <a:cs typeface="B Titr" panose="00000700000000000000" pitchFamily="2" charset="-78"/>
              </a:rPr>
              <a:t>(آمار ارسالی) به تفکیک</a:t>
            </a:r>
            <a:r>
              <a:rPr lang="fa-IR" sz="1800" baseline="0">
                <a:cs typeface="B Titr" panose="00000700000000000000" pitchFamily="2" charset="-78"/>
              </a:rPr>
              <a:t> شهرستان بهار سال 1403</a:t>
            </a:r>
            <a:endParaRPr lang="fa-IR" sz="180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درصد پوشش غربالگری شنوایی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00-4F72-92AB-B6D4A152EE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Sheet2!$A$2:$A$29</c:f>
              <c:strCache>
                <c:ptCount val="28"/>
                <c:pt idx="0">
                  <c:v>شبکه اصفهان 2</c:v>
                </c:pt>
                <c:pt idx="1">
                  <c:v>شبکه اصفهان 1</c:v>
                </c:pt>
                <c:pt idx="2">
                  <c:v>شبکه خمینی شهر</c:v>
                </c:pt>
                <c:pt idx="3">
                  <c:v>شبکه فریدن</c:v>
                </c:pt>
                <c:pt idx="4">
                  <c:v>شبکه نطنز</c:v>
                </c:pt>
                <c:pt idx="5">
                  <c:v>استان</c:v>
                </c:pt>
                <c:pt idx="6">
                  <c:v>شبکه گلپایگان</c:v>
                </c:pt>
                <c:pt idx="7">
                  <c:v>شبکه بوئین و میاندشت</c:v>
                </c:pt>
                <c:pt idx="8">
                  <c:v>شبکه تیران و کرون</c:v>
                </c:pt>
                <c:pt idx="9">
                  <c:v>شبکه خوانسار</c:v>
                </c:pt>
                <c:pt idx="10">
                  <c:v>شبکه نائین</c:v>
                </c:pt>
                <c:pt idx="11">
                  <c:v>شبکه نجف آباد</c:v>
                </c:pt>
                <c:pt idx="12">
                  <c:v>شبکه فریدونشهر</c:v>
                </c:pt>
                <c:pt idx="13">
                  <c:v>شبکه اردستان</c:v>
                </c:pt>
                <c:pt idx="14">
                  <c:v>شبکه دهاقان</c:v>
                </c:pt>
                <c:pt idx="15">
                  <c:v>شبکه لنجان</c:v>
                </c:pt>
                <c:pt idx="16">
                  <c:v>شبکه فلاورجان</c:v>
                </c:pt>
                <c:pt idx="17">
                  <c:v>شبکه سمیرم</c:v>
                </c:pt>
                <c:pt idx="18">
                  <c:v>شبکه جرقویه</c:v>
                </c:pt>
                <c:pt idx="19">
                  <c:v>شبکه مبارکه</c:v>
                </c:pt>
                <c:pt idx="20">
                  <c:v>شبکه چادگان</c:v>
                </c:pt>
                <c:pt idx="21">
                  <c:v>شبکه شهرضا</c:v>
                </c:pt>
                <c:pt idx="22">
                  <c:v>شبکه خور و بیابانک</c:v>
                </c:pt>
                <c:pt idx="23">
                  <c:v>شبکه برخوار</c:v>
                </c:pt>
                <c:pt idx="24">
                  <c:v>شبکه شاهین شهر و میمه</c:v>
                </c:pt>
                <c:pt idx="25">
                  <c:v>شبکه کوهپایه</c:v>
                </c:pt>
                <c:pt idx="26">
                  <c:v>شبکه ورزنه</c:v>
                </c:pt>
                <c:pt idx="27">
                  <c:v>شبکه هرند</c:v>
                </c:pt>
              </c:strCache>
            </c:strRef>
          </c:cat>
          <c:val>
            <c:numRef>
              <c:f>Sheet2!$B$2:$B$29</c:f>
              <c:numCache>
                <c:formatCode>0.0</c:formatCode>
                <c:ptCount val="28"/>
                <c:pt idx="0">
                  <c:v>153.0196369025565</c:v>
                </c:pt>
                <c:pt idx="1">
                  <c:v>101.7774343122102</c:v>
                </c:pt>
                <c:pt idx="2">
                  <c:v>99.604352126607324</c:v>
                </c:pt>
                <c:pt idx="3">
                  <c:v>93.478260869565219</c:v>
                </c:pt>
                <c:pt idx="4">
                  <c:v>90.082644628099175</c:v>
                </c:pt>
                <c:pt idx="5">
                  <c:v>88.505195843325339</c:v>
                </c:pt>
                <c:pt idx="6">
                  <c:v>85.990338164251213</c:v>
                </c:pt>
                <c:pt idx="7">
                  <c:v>79.591836734693871</c:v>
                </c:pt>
                <c:pt idx="8">
                  <c:v>75.933609958506224</c:v>
                </c:pt>
                <c:pt idx="9">
                  <c:v>73.4375</c:v>
                </c:pt>
                <c:pt idx="10">
                  <c:v>72.89719626168224</c:v>
                </c:pt>
                <c:pt idx="11">
                  <c:v>70.94736842105263</c:v>
                </c:pt>
                <c:pt idx="12">
                  <c:v>60.504201680672267</c:v>
                </c:pt>
                <c:pt idx="13">
                  <c:v>60.344827586206897</c:v>
                </c:pt>
                <c:pt idx="14">
                  <c:v>57.843137254901961</c:v>
                </c:pt>
                <c:pt idx="15">
                  <c:v>57.833089311859446</c:v>
                </c:pt>
                <c:pt idx="16">
                  <c:v>55.786736020806245</c:v>
                </c:pt>
                <c:pt idx="17">
                  <c:v>54.545454545454547</c:v>
                </c:pt>
                <c:pt idx="18">
                  <c:v>51.851851851851855</c:v>
                </c:pt>
                <c:pt idx="19">
                  <c:v>51.740139211136892</c:v>
                </c:pt>
                <c:pt idx="20">
                  <c:v>48.888888888888886</c:v>
                </c:pt>
                <c:pt idx="21">
                  <c:v>39.356435643564353</c:v>
                </c:pt>
                <c:pt idx="22">
                  <c:v>36.666666666666664</c:v>
                </c:pt>
                <c:pt idx="23">
                  <c:v>26.7578125</c:v>
                </c:pt>
                <c:pt idx="24">
                  <c:v>22.222222222222221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0-4F72-92AB-B6D4A152E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905999"/>
        <c:axId val="1965911407"/>
      </c:barChart>
      <c:catAx>
        <c:axId val="196590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911407"/>
        <c:crosses val="autoZero"/>
        <c:auto val="1"/>
        <c:lblAlgn val="ctr"/>
        <c:lblOffset val="100"/>
        <c:noMultiLvlLbl val="0"/>
      </c:catAx>
      <c:valAx>
        <c:axId val="196591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90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>
                <a:cs typeface="B Titr" panose="00000700000000000000" pitchFamily="2" charset="-78"/>
              </a:rPr>
              <a:t>درصد پوشش غربالگری شنوایی ثبت شده در سامانه سیب بهار سال 1403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درصد پوشش غربالگری شنوایی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8-434D-9D2D-6AEBD1682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Sheet3!$A$2:$A$29</c:f>
              <c:strCache>
                <c:ptCount val="28"/>
                <c:pt idx="0">
                  <c:v>شبکه گلپایگان</c:v>
                </c:pt>
                <c:pt idx="1">
                  <c:v>شبکه سمیرم</c:v>
                </c:pt>
                <c:pt idx="2">
                  <c:v>شبکه خوانسار</c:v>
                </c:pt>
                <c:pt idx="3">
                  <c:v>شبکه فریدونشهر</c:v>
                </c:pt>
                <c:pt idx="4">
                  <c:v>شبکه خور و بیابانک</c:v>
                </c:pt>
                <c:pt idx="5">
                  <c:v>شبکه تیران و کرون</c:v>
                </c:pt>
                <c:pt idx="6">
                  <c:v>شبکه فلاورجان</c:v>
                </c:pt>
                <c:pt idx="7">
                  <c:v>شبکه چادگان</c:v>
                </c:pt>
                <c:pt idx="8">
                  <c:v>شبکه برخوار</c:v>
                </c:pt>
                <c:pt idx="9">
                  <c:v>شبکه خمینی شهر</c:v>
                </c:pt>
                <c:pt idx="10">
                  <c:v>شبکه مبارکه</c:v>
                </c:pt>
                <c:pt idx="11">
                  <c:v>شبکه نجف آباد</c:v>
                </c:pt>
                <c:pt idx="12">
                  <c:v>شبکه فریدن</c:v>
                </c:pt>
                <c:pt idx="13">
                  <c:v>شبکه لنجان</c:v>
                </c:pt>
                <c:pt idx="14">
                  <c:v>شبکه نطنز</c:v>
                </c:pt>
                <c:pt idx="15">
                  <c:v>استان</c:v>
                </c:pt>
                <c:pt idx="16">
                  <c:v>شبکه هرند</c:v>
                </c:pt>
                <c:pt idx="17">
                  <c:v>شبکه جرقویه</c:v>
                </c:pt>
                <c:pt idx="18">
                  <c:v>شبکه شاهین شهر و میمه</c:v>
                </c:pt>
                <c:pt idx="19">
                  <c:v>شبکه دهاقان</c:v>
                </c:pt>
                <c:pt idx="20">
                  <c:v>شبکه اصفهان 1</c:v>
                </c:pt>
                <c:pt idx="21">
                  <c:v>شبکه ورزنه</c:v>
                </c:pt>
                <c:pt idx="22">
                  <c:v>شبکه اصفهان 2</c:v>
                </c:pt>
                <c:pt idx="23">
                  <c:v>شبکه نائین</c:v>
                </c:pt>
                <c:pt idx="24">
                  <c:v>شبکه اردستان</c:v>
                </c:pt>
                <c:pt idx="25">
                  <c:v>شبکه شهرضا</c:v>
                </c:pt>
                <c:pt idx="26">
                  <c:v>شبکه بوئین و میاندشت</c:v>
                </c:pt>
                <c:pt idx="27">
                  <c:v>شبکه کوهپایه</c:v>
                </c:pt>
              </c:strCache>
            </c:strRef>
          </c:cat>
          <c:val>
            <c:numRef>
              <c:f>Sheet3!$B$2:$B$29</c:f>
              <c:numCache>
                <c:formatCode>0.0</c:formatCode>
                <c:ptCount val="28"/>
                <c:pt idx="0">
                  <c:v>129.95169082125605</c:v>
                </c:pt>
                <c:pt idx="1">
                  <c:v>113.22314049586777</c:v>
                </c:pt>
                <c:pt idx="2">
                  <c:v>110.9375</c:v>
                </c:pt>
                <c:pt idx="3">
                  <c:v>106.72268907563026</c:v>
                </c:pt>
                <c:pt idx="4">
                  <c:v>103.33333333333333</c:v>
                </c:pt>
                <c:pt idx="5">
                  <c:v>101.65975103734439</c:v>
                </c:pt>
                <c:pt idx="6">
                  <c:v>101.43042912873862</c:v>
                </c:pt>
                <c:pt idx="7">
                  <c:v>101.11111111111111</c:v>
                </c:pt>
                <c:pt idx="8">
                  <c:v>100.9765625</c:v>
                </c:pt>
                <c:pt idx="9">
                  <c:v>99.406528189910986</c:v>
                </c:pt>
                <c:pt idx="10">
                  <c:v>96.751740139211137</c:v>
                </c:pt>
                <c:pt idx="11">
                  <c:v>96.421052631578945</c:v>
                </c:pt>
                <c:pt idx="12">
                  <c:v>94.927536231884062</c:v>
                </c:pt>
                <c:pt idx="13">
                  <c:v>94.582723279648604</c:v>
                </c:pt>
                <c:pt idx="14">
                  <c:v>94.214876033057848</c:v>
                </c:pt>
                <c:pt idx="15">
                  <c:v>91.183053557154281</c:v>
                </c:pt>
                <c:pt idx="16">
                  <c:v>90.78947368421052</c:v>
                </c:pt>
                <c:pt idx="17">
                  <c:v>90.740740740740748</c:v>
                </c:pt>
                <c:pt idx="18">
                  <c:v>90.740740740740748</c:v>
                </c:pt>
                <c:pt idx="19">
                  <c:v>89.215686274509807</c:v>
                </c:pt>
                <c:pt idx="20">
                  <c:v>85.741885625965992</c:v>
                </c:pt>
                <c:pt idx="21">
                  <c:v>84.444444444444443</c:v>
                </c:pt>
                <c:pt idx="22">
                  <c:v>82.474990737310108</c:v>
                </c:pt>
                <c:pt idx="23">
                  <c:v>79.439252336448604</c:v>
                </c:pt>
                <c:pt idx="24">
                  <c:v>77.58620689655173</c:v>
                </c:pt>
                <c:pt idx="25">
                  <c:v>76.485148514851488</c:v>
                </c:pt>
                <c:pt idx="26">
                  <c:v>75.510204081632651</c:v>
                </c:pt>
                <c:pt idx="27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8-434D-9D2D-6AEBD1682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905583"/>
        <c:axId val="1965910991"/>
      </c:barChart>
      <c:catAx>
        <c:axId val="196590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910991"/>
        <c:crosses val="autoZero"/>
        <c:auto val="1"/>
        <c:lblAlgn val="ctr"/>
        <c:lblOffset val="100"/>
        <c:noMultiLvlLbl val="0"/>
      </c:catAx>
      <c:valAx>
        <c:axId val="196591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90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>
                <a:cs typeface="B Titr" panose="00000700000000000000" pitchFamily="2" charset="-78"/>
              </a:rPr>
              <a:t>نمودار مقایسه ای درصد</a:t>
            </a:r>
            <a:r>
              <a:rPr lang="fa-IR" sz="2000" baseline="0" dirty="0">
                <a:cs typeface="B Titr" panose="00000700000000000000" pitchFamily="2" charset="-78"/>
              </a:rPr>
              <a:t> انجام </a:t>
            </a:r>
            <a:r>
              <a:rPr lang="fa-IR" sz="2000" dirty="0">
                <a:cs typeface="B Titr" panose="00000700000000000000" pitchFamily="2" charset="-78"/>
              </a:rPr>
              <a:t>تست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OAE</a:t>
            </a:r>
            <a:r>
              <a:rPr lang="fa-IR" sz="2000" dirty="0">
                <a:cs typeface="B Titr" panose="00000700000000000000" pitchFamily="2" charset="-78"/>
              </a:rPr>
              <a:t> آمار ارسالی با آمار سامانه سیب فصل بهار 1403</a:t>
            </a:r>
            <a:endParaRPr lang="en-US" sz="20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2809891732283469"/>
          <c:y val="5.185185185185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پوشش oae آمار ارسالی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E0E-4746-B501-9D417BC23A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شبکه اصفهان 2</c:v>
                </c:pt>
                <c:pt idx="1">
                  <c:v>شبکه اصفهان 1</c:v>
                </c:pt>
                <c:pt idx="2">
                  <c:v>شبکه خمینی شهر</c:v>
                </c:pt>
                <c:pt idx="3">
                  <c:v>شبکه فریدن</c:v>
                </c:pt>
                <c:pt idx="4">
                  <c:v>شبکه نطنز</c:v>
                </c:pt>
                <c:pt idx="5">
                  <c:v>استان</c:v>
                </c:pt>
                <c:pt idx="6">
                  <c:v>شبکه گلپایگان</c:v>
                </c:pt>
                <c:pt idx="7">
                  <c:v>شبکه بوئین و میاندشت</c:v>
                </c:pt>
                <c:pt idx="8">
                  <c:v>شبکه تیران و کرون</c:v>
                </c:pt>
                <c:pt idx="9">
                  <c:v>شبکه خوانسار</c:v>
                </c:pt>
                <c:pt idx="10">
                  <c:v>شبکه نائین</c:v>
                </c:pt>
                <c:pt idx="11">
                  <c:v>شبکه نجف آباد</c:v>
                </c:pt>
                <c:pt idx="12">
                  <c:v>شبکه فریدونشهر</c:v>
                </c:pt>
                <c:pt idx="13">
                  <c:v>شبکه اردستان</c:v>
                </c:pt>
                <c:pt idx="14">
                  <c:v>شبکه دهاقان</c:v>
                </c:pt>
                <c:pt idx="15">
                  <c:v>شبکه لنجان</c:v>
                </c:pt>
                <c:pt idx="16">
                  <c:v>شبکه فلاورجان</c:v>
                </c:pt>
                <c:pt idx="17">
                  <c:v>شبکه سمیرم</c:v>
                </c:pt>
                <c:pt idx="18">
                  <c:v>شبکه جرقویه</c:v>
                </c:pt>
                <c:pt idx="19">
                  <c:v>شبکه مبارکه</c:v>
                </c:pt>
                <c:pt idx="20">
                  <c:v>شبکه چادگان</c:v>
                </c:pt>
                <c:pt idx="21">
                  <c:v>شبکه شهرضا</c:v>
                </c:pt>
                <c:pt idx="22">
                  <c:v>شبکه خور و بیابانک</c:v>
                </c:pt>
                <c:pt idx="23">
                  <c:v>شبکه برخوار</c:v>
                </c:pt>
                <c:pt idx="24">
                  <c:v>شبکه شاهین شهر و میمه</c:v>
                </c:pt>
                <c:pt idx="25">
                  <c:v>شبکه کوهپایه</c:v>
                </c:pt>
                <c:pt idx="26">
                  <c:v>شبکه ورزنه</c:v>
                </c:pt>
                <c:pt idx="27">
                  <c:v>شبکه هرند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153.0196369025565</c:v>
                </c:pt>
                <c:pt idx="1">
                  <c:v>101.7774343122102</c:v>
                </c:pt>
                <c:pt idx="2">
                  <c:v>99.604352126607324</c:v>
                </c:pt>
                <c:pt idx="3">
                  <c:v>93.478260869565219</c:v>
                </c:pt>
                <c:pt idx="4">
                  <c:v>90.082644628099175</c:v>
                </c:pt>
                <c:pt idx="5">
                  <c:v>88.505195843325339</c:v>
                </c:pt>
                <c:pt idx="6">
                  <c:v>85.990338164251213</c:v>
                </c:pt>
                <c:pt idx="7">
                  <c:v>79.591836734693871</c:v>
                </c:pt>
                <c:pt idx="8">
                  <c:v>75.933609958506224</c:v>
                </c:pt>
                <c:pt idx="9">
                  <c:v>73.4375</c:v>
                </c:pt>
                <c:pt idx="10">
                  <c:v>72.89719626168224</c:v>
                </c:pt>
                <c:pt idx="11">
                  <c:v>70.94736842105263</c:v>
                </c:pt>
                <c:pt idx="12">
                  <c:v>60.504201680672267</c:v>
                </c:pt>
                <c:pt idx="13">
                  <c:v>60.344827586206897</c:v>
                </c:pt>
                <c:pt idx="14">
                  <c:v>57.843137254901961</c:v>
                </c:pt>
                <c:pt idx="15">
                  <c:v>57.833089311859446</c:v>
                </c:pt>
                <c:pt idx="16">
                  <c:v>55.786736020806245</c:v>
                </c:pt>
                <c:pt idx="17">
                  <c:v>54.545454545454547</c:v>
                </c:pt>
                <c:pt idx="18">
                  <c:v>51.851851851851855</c:v>
                </c:pt>
                <c:pt idx="19">
                  <c:v>51.740139211136892</c:v>
                </c:pt>
                <c:pt idx="20">
                  <c:v>48.888888888888886</c:v>
                </c:pt>
                <c:pt idx="21">
                  <c:v>39.356435643564353</c:v>
                </c:pt>
                <c:pt idx="22">
                  <c:v>36.666666666666664</c:v>
                </c:pt>
                <c:pt idx="23">
                  <c:v>26.7578125</c:v>
                </c:pt>
                <c:pt idx="24">
                  <c:v>22.222222222222221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9-49D8-A99E-B5943F7DCF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پوشش oae سامانه سیب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E-4746-B501-9D417BC23A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شبکه اصفهان 2</c:v>
                </c:pt>
                <c:pt idx="1">
                  <c:v>شبکه اصفهان 1</c:v>
                </c:pt>
                <c:pt idx="2">
                  <c:v>شبکه خمینی شهر</c:v>
                </c:pt>
                <c:pt idx="3">
                  <c:v>شبکه فریدن</c:v>
                </c:pt>
                <c:pt idx="4">
                  <c:v>شبکه نطنز</c:v>
                </c:pt>
                <c:pt idx="5">
                  <c:v>استان</c:v>
                </c:pt>
                <c:pt idx="6">
                  <c:v>شبکه گلپایگان</c:v>
                </c:pt>
                <c:pt idx="7">
                  <c:v>شبکه بوئین و میاندشت</c:v>
                </c:pt>
                <c:pt idx="8">
                  <c:v>شبکه تیران و کرون</c:v>
                </c:pt>
                <c:pt idx="9">
                  <c:v>شبکه خوانسار</c:v>
                </c:pt>
                <c:pt idx="10">
                  <c:v>شبکه نائین</c:v>
                </c:pt>
                <c:pt idx="11">
                  <c:v>شبکه نجف آباد</c:v>
                </c:pt>
                <c:pt idx="12">
                  <c:v>شبکه فریدونشهر</c:v>
                </c:pt>
                <c:pt idx="13">
                  <c:v>شبکه اردستان</c:v>
                </c:pt>
                <c:pt idx="14">
                  <c:v>شبکه دهاقان</c:v>
                </c:pt>
                <c:pt idx="15">
                  <c:v>شبکه لنجان</c:v>
                </c:pt>
                <c:pt idx="16">
                  <c:v>شبکه فلاورجان</c:v>
                </c:pt>
                <c:pt idx="17">
                  <c:v>شبکه سمیرم</c:v>
                </c:pt>
                <c:pt idx="18">
                  <c:v>شبکه جرقویه</c:v>
                </c:pt>
                <c:pt idx="19">
                  <c:v>شبکه مبارکه</c:v>
                </c:pt>
                <c:pt idx="20">
                  <c:v>شبکه چادگان</c:v>
                </c:pt>
                <c:pt idx="21">
                  <c:v>شبکه شهرضا</c:v>
                </c:pt>
                <c:pt idx="22">
                  <c:v>شبکه خور و بیابانک</c:v>
                </c:pt>
                <c:pt idx="23">
                  <c:v>شبکه برخوار</c:v>
                </c:pt>
                <c:pt idx="24">
                  <c:v>شبکه شاهین شهر و میمه</c:v>
                </c:pt>
                <c:pt idx="25">
                  <c:v>شبکه کوهپایه</c:v>
                </c:pt>
                <c:pt idx="26">
                  <c:v>شبکه ورزنه</c:v>
                </c:pt>
                <c:pt idx="27">
                  <c:v>شبکه هرند</c:v>
                </c:pt>
              </c:strCache>
            </c:strRef>
          </c:cat>
          <c:val>
            <c:numRef>
              <c:f>Sheet1!$C$2:$C$29</c:f>
              <c:numCache>
                <c:formatCode>0.0</c:formatCode>
                <c:ptCount val="28"/>
                <c:pt idx="0">
                  <c:v>82.474990737310108</c:v>
                </c:pt>
                <c:pt idx="1">
                  <c:v>85.741885625965992</c:v>
                </c:pt>
                <c:pt idx="2">
                  <c:v>99.406528189910986</c:v>
                </c:pt>
                <c:pt idx="3">
                  <c:v>94.927536231884062</c:v>
                </c:pt>
                <c:pt idx="4">
                  <c:v>94.214876033057848</c:v>
                </c:pt>
                <c:pt idx="5">
                  <c:v>91.183053557154281</c:v>
                </c:pt>
                <c:pt idx="6">
                  <c:v>129.95169082125605</c:v>
                </c:pt>
                <c:pt idx="7">
                  <c:v>75.510204081632651</c:v>
                </c:pt>
                <c:pt idx="8">
                  <c:v>101.65975103734439</c:v>
                </c:pt>
                <c:pt idx="9">
                  <c:v>110.9375</c:v>
                </c:pt>
                <c:pt idx="10">
                  <c:v>79.439252336448604</c:v>
                </c:pt>
                <c:pt idx="11">
                  <c:v>96.421052631578945</c:v>
                </c:pt>
                <c:pt idx="12">
                  <c:v>106.72268907563026</c:v>
                </c:pt>
                <c:pt idx="13">
                  <c:v>77.58620689655173</c:v>
                </c:pt>
                <c:pt idx="14">
                  <c:v>89.215686274509807</c:v>
                </c:pt>
                <c:pt idx="15">
                  <c:v>94.582723279648604</c:v>
                </c:pt>
                <c:pt idx="16">
                  <c:v>101.43042912873862</c:v>
                </c:pt>
                <c:pt idx="17">
                  <c:v>113.22314049586777</c:v>
                </c:pt>
                <c:pt idx="18">
                  <c:v>90.740740740740748</c:v>
                </c:pt>
                <c:pt idx="19">
                  <c:v>96.751740139211137</c:v>
                </c:pt>
                <c:pt idx="20">
                  <c:v>101.11111111111111</c:v>
                </c:pt>
                <c:pt idx="21">
                  <c:v>76.485148514851488</c:v>
                </c:pt>
                <c:pt idx="22">
                  <c:v>103.33333333333333</c:v>
                </c:pt>
                <c:pt idx="23">
                  <c:v>100.9765625</c:v>
                </c:pt>
                <c:pt idx="24">
                  <c:v>90.740740740740748</c:v>
                </c:pt>
                <c:pt idx="25">
                  <c:v>66.666666666666671</c:v>
                </c:pt>
                <c:pt idx="26">
                  <c:v>84.444444444444443</c:v>
                </c:pt>
                <c:pt idx="27">
                  <c:v>90.78947368421052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9-49D8-A99E-B5943F7DC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077264"/>
        <c:axId val="1014073520"/>
      </c:barChart>
      <c:catAx>
        <c:axId val="101407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14073520"/>
        <c:crosses val="autoZero"/>
        <c:auto val="1"/>
        <c:lblAlgn val="ctr"/>
        <c:lblOffset val="100"/>
        <c:noMultiLvlLbl val="0"/>
      </c:catAx>
      <c:valAx>
        <c:axId val="10140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07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>
                <a:cs typeface="B Titr" panose="00000700000000000000" pitchFamily="2" charset="-78"/>
              </a:rPr>
              <a:t>درصد پوشش غربال </a:t>
            </a:r>
            <a:r>
              <a:rPr lang="en-US" sz="1600">
                <a:cs typeface="B Titr" panose="00000700000000000000" pitchFamily="2" charset="-78"/>
              </a:rPr>
              <a:t>  </a:t>
            </a:r>
            <a:r>
              <a:rPr lang="en-US" sz="1600" b="1">
                <a:cs typeface="B Titr" panose="00000700000000000000" pitchFamily="2" charset="-78"/>
              </a:rPr>
              <a:t>OAE </a:t>
            </a:r>
            <a:r>
              <a:rPr lang="fa-IR" sz="1600">
                <a:cs typeface="B Titr" panose="00000700000000000000" pitchFamily="2" charset="-78"/>
              </a:rPr>
              <a:t>ثبت شده در سامانه سیب</a:t>
            </a:r>
            <a:r>
              <a:rPr lang="en-US" sz="1600">
                <a:cs typeface="B Titr" panose="00000700000000000000" pitchFamily="2" charset="-78"/>
              </a:rPr>
              <a:t> </a:t>
            </a:r>
            <a:r>
              <a:rPr lang="fa-IR" sz="1600">
                <a:cs typeface="B Titr" panose="00000700000000000000" pitchFamily="2" charset="-78"/>
              </a:rPr>
              <a:t>سال</a:t>
            </a:r>
            <a:r>
              <a:rPr lang="fa-IR" sz="1600" baseline="0">
                <a:cs typeface="B Titr" panose="00000700000000000000" pitchFamily="2" charset="-78"/>
              </a:rPr>
              <a:t> 1402 به تفکیک شهرستان</a:t>
            </a:r>
            <a:endParaRPr lang="fa-IR" sz="160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درصد پوشش غربال oae ثبت شده در سامانه سیب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Sheet3!$L$2:$L$29</c:f>
              <c:strCache>
                <c:ptCount val="28"/>
                <c:pt idx="0">
                  <c:v>گلپایگان</c:v>
                </c:pt>
                <c:pt idx="1">
                  <c:v>فریدن</c:v>
                </c:pt>
                <c:pt idx="2">
                  <c:v>برخوار</c:v>
                </c:pt>
                <c:pt idx="3">
                  <c:v>دهاقان</c:v>
                </c:pt>
                <c:pt idx="4">
                  <c:v>نجف آباد</c:v>
                </c:pt>
                <c:pt idx="5">
                  <c:v>تیران و کرون</c:v>
                </c:pt>
                <c:pt idx="6">
                  <c:v>خمینی شهر</c:v>
                </c:pt>
                <c:pt idx="7">
                  <c:v>سمیرم</c:v>
                </c:pt>
                <c:pt idx="8">
                  <c:v>لنجان</c:v>
                </c:pt>
                <c:pt idx="9">
                  <c:v>مبارکه</c:v>
                </c:pt>
                <c:pt idx="10">
                  <c:v>اصفهان1</c:v>
                </c:pt>
                <c:pt idx="11">
                  <c:v>خوانسار</c:v>
                </c:pt>
                <c:pt idx="12">
                  <c:v>هرند</c:v>
                </c:pt>
                <c:pt idx="13">
                  <c:v>فریدون شهر</c:v>
                </c:pt>
                <c:pt idx="14">
                  <c:v>بویین</c:v>
                </c:pt>
                <c:pt idx="15">
                  <c:v>ورزنه</c:v>
                </c:pt>
                <c:pt idx="16">
                  <c:v>کل</c:v>
                </c:pt>
                <c:pt idx="17">
                  <c:v>جرقویه</c:v>
                </c:pt>
                <c:pt idx="18">
                  <c:v>نطنز</c:v>
                </c:pt>
                <c:pt idx="19">
                  <c:v>کوهپایه</c:v>
                </c:pt>
                <c:pt idx="20">
                  <c:v>شهرضا</c:v>
                </c:pt>
                <c:pt idx="21">
                  <c:v>اردستان</c:v>
                </c:pt>
                <c:pt idx="22">
                  <c:v>اصفهان 2</c:v>
                </c:pt>
                <c:pt idx="23">
                  <c:v>نایین</c:v>
                </c:pt>
                <c:pt idx="24">
                  <c:v>شاهین شهر</c:v>
                </c:pt>
                <c:pt idx="25">
                  <c:v>چادگان</c:v>
                </c:pt>
                <c:pt idx="26">
                  <c:v>خور</c:v>
                </c:pt>
                <c:pt idx="27">
                  <c:v>فلاورجان</c:v>
                </c:pt>
              </c:strCache>
            </c:strRef>
          </c:cat>
          <c:val>
            <c:numRef>
              <c:f>Sheet3!$M$2:$M$29</c:f>
              <c:numCache>
                <c:formatCode>0.0</c:formatCode>
                <c:ptCount val="28"/>
                <c:pt idx="0">
                  <c:v>108.61244019138756</c:v>
                </c:pt>
                <c:pt idx="1">
                  <c:v>107.43944636678201</c:v>
                </c:pt>
                <c:pt idx="2">
                  <c:v>106.7238912732475</c:v>
                </c:pt>
                <c:pt idx="3">
                  <c:v>105.78034682080924</c:v>
                </c:pt>
                <c:pt idx="4">
                  <c:v>104.4393063583815</c:v>
                </c:pt>
                <c:pt idx="5">
                  <c:v>102.76243093922652</c:v>
                </c:pt>
                <c:pt idx="6">
                  <c:v>102.2342586323629</c:v>
                </c:pt>
                <c:pt idx="7">
                  <c:v>102.17391304347827</c:v>
                </c:pt>
                <c:pt idx="8">
                  <c:v>102.01535508637237</c:v>
                </c:pt>
                <c:pt idx="9">
                  <c:v>101.84414039262344</c:v>
                </c:pt>
                <c:pt idx="10">
                  <c:v>100.16788901652382</c:v>
                </c:pt>
                <c:pt idx="11">
                  <c:v>99.574468085106389</c:v>
                </c:pt>
                <c:pt idx="12">
                  <c:v>99.348534201954394</c:v>
                </c:pt>
                <c:pt idx="13">
                  <c:v>99.318181818181813</c:v>
                </c:pt>
                <c:pt idx="14">
                  <c:v>98.07692307692308</c:v>
                </c:pt>
                <c:pt idx="15">
                  <c:v>97.422680412371136</c:v>
                </c:pt>
                <c:pt idx="16">
                  <c:v>97.422680412371136</c:v>
                </c:pt>
                <c:pt idx="17">
                  <c:v>95.219885277246661</c:v>
                </c:pt>
                <c:pt idx="18">
                  <c:v>94.967177242888397</c:v>
                </c:pt>
                <c:pt idx="19">
                  <c:v>94.628099173553721</c:v>
                </c:pt>
                <c:pt idx="20">
                  <c:v>94.589877835951128</c:v>
                </c:pt>
                <c:pt idx="21">
                  <c:v>94.396551724137936</c:v>
                </c:pt>
                <c:pt idx="22">
                  <c:v>94.005024690288494</c:v>
                </c:pt>
                <c:pt idx="23">
                  <c:v>89.15094339622641</c:v>
                </c:pt>
                <c:pt idx="24">
                  <c:v>84.43432042520881</c:v>
                </c:pt>
                <c:pt idx="25">
                  <c:v>78.436018957345965</c:v>
                </c:pt>
                <c:pt idx="26">
                  <c:v>77.037037037037038</c:v>
                </c:pt>
                <c:pt idx="27">
                  <c:v>38.074398249452955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B-4AA1-8292-2401D86FB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44175"/>
        <c:axId val="2031790623"/>
      </c:barChart>
      <c:catAx>
        <c:axId val="24284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790623"/>
        <c:crosses val="autoZero"/>
        <c:auto val="1"/>
        <c:lblAlgn val="ctr"/>
        <c:lblOffset val="100"/>
        <c:noMultiLvlLbl val="0"/>
      </c:catAx>
      <c:valAx>
        <c:axId val="203179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4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>
                <a:cs typeface="B Titr" panose="00000700000000000000" pitchFamily="2" charset="-78"/>
              </a:rPr>
              <a:t>درصد پوشش غربال </a:t>
            </a:r>
            <a:r>
              <a:rPr lang="en-US" sz="1600">
                <a:cs typeface="B Titr" panose="00000700000000000000" pitchFamily="2" charset="-78"/>
              </a:rPr>
              <a:t>  </a:t>
            </a:r>
            <a:r>
              <a:rPr lang="en-US" sz="1600" b="1">
                <a:cs typeface="B Titr" panose="00000700000000000000" pitchFamily="2" charset="-78"/>
              </a:rPr>
              <a:t>OAE </a:t>
            </a:r>
            <a:r>
              <a:rPr lang="fa-IR" sz="1600">
                <a:cs typeface="B Titr" panose="00000700000000000000" pitchFamily="2" charset="-78"/>
              </a:rPr>
              <a:t>اعلام شده توسط غربالگر</a:t>
            </a:r>
            <a:r>
              <a:rPr lang="fa-IR" sz="1600" baseline="0">
                <a:cs typeface="B Titr" panose="00000700000000000000" pitchFamily="2" charset="-78"/>
              </a:rPr>
              <a:t> سال 1402 به تفکیک شهرستان</a:t>
            </a:r>
            <a:endParaRPr lang="en-US" sz="160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8508311461067367"/>
          <c:y val="2.2695035460992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Sheet3!$W$1</c:f>
              <c:strCache>
                <c:ptCount val="1"/>
                <c:pt idx="0">
                  <c:v>درصد پوشش غربال oae  اعلام شده توسط غربالگرOAE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Sheet3!$V$2:$V$25</c:f>
              <c:strCache>
                <c:ptCount val="24"/>
                <c:pt idx="0">
                  <c:v>فریدن</c:v>
                </c:pt>
                <c:pt idx="1">
                  <c:v>خمینی شهر</c:v>
                </c:pt>
                <c:pt idx="2">
                  <c:v>خوانسار</c:v>
                </c:pt>
                <c:pt idx="3">
                  <c:v>بویین</c:v>
                </c:pt>
                <c:pt idx="4">
                  <c:v>دهاقان</c:v>
                </c:pt>
                <c:pt idx="5">
                  <c:v>اردستان</c:v>
                </c:pt>
                <c:pt idx="6">
                  <c:v>گلپایگان</c:v>
                </c:pt>
                <c:pt idx="7">
                  <c:v>نجف آباد</c:v>
                </c:pt>
                <c:pt idx="8">
                  <c:v>نطنز</c:v>
                </c:pt>
                <c:pt idx="9">
                  <c:v>نایین</c:v>
                </c:pt>
                <c:pt idx="10">
                  <c:v>شهرضا</c:v>
                </c:pt>
                <c:pt idx="11">
                  <c:v>فریدون شهر</c:v>
                </c:pt>
                <c:pt idx="12">
                  <c:v>تیران و کرون</c:v>
                </c:pt>
                <c:pt idx="13">
                  <c:v>اصفهان1</c:v>
                </c:pt>
                <c:pt idx="14">
                  <c:v>مبارکه</c:v>
                </c:pt>
                <c:pt idx="15">
                  <c:v>لنجان</c:v>
                </c:pt>
                <c:pt idx="16">
                  <c:v>فلاورجان</c:v>
                </c:pt>
                <c:pt idx="17">
                  <c:v>سمیرم</c:v>
                </c:pt>
                <c:pt idx="18">
                  <c:v>جرقویه</c:v>
                </c:pt>
                <c:pt idx="19">
                  <c:v>چادگان</c:v>
                </c:pt>
                <c:pt idx="20">
                  <c:v>خور</c:v>
                </c:pt>
                <c:pt idx="21">
                  <c:v>اصفهان 2</c:v>
                </c:pt>
                <c:pt idx="22">
                  <c:v>برخوار</c:v>
                </c:pt>
                <c:pt idx="23">
                  <c:v>شاهین شهر</c:v>
                </c:pt>
              </c:strCache>
            </c:strRef>
          </c:cat>
          <c:val>
            <c:numRef>
              <c:f>Sheet3!$W$2:$W$25</c:f>
              <c:numCache>
                <c:formatCode>0.0</c:formatCode>
                <c:ptCount val="24"/>
                <c:pt idx="0">
                  <c:v>99.653979238754317</c:v>
                </c:pt>
                <c:pt idx="1">
                  <c:v>94.628751974723542</c:v>
                </c:pt>
                <c:pt idx="2">
                  <c:v>82.127659574468083</c:v>
                </c:pt>
                <c:pt idx="3">
                  <c:v>82.051282051282044</c:v>
                </c:pt>
                <c:pt idx="4">
                  <c:v>81.502890173410407</c:v>
                </c:pt>
                <c:pt idx="5">
                  <c:v>81.25</c:v>
                </c:pt>
                <c:pt idx="6">
                  <c:v>80.861244019138752</c:v>
                </c:pt>
                <c:pt idx="7">
                  <c:v>71.907514450867055</c:v>
                </c:pt>
                <c:pt idx="8">
                  <c:v>63.89496717724289</c:v>
                </c:pt>
                <c:pt idx="9">
                  <c:v>59.905660377358494</c:v>
                </c:pt>
                <c:pt idx="10">
                  <c:v>59.62769051774287</c:v>
                </c:pt>
                <c:pt idx="11">
                  <c:v>59.318181818181813</c:v>
                </c:pt>
                <c:pt idx="12">
                  <c:v>58.453038674033152</c:v>
                </c:pt>
                <c:pt idx="13">
                  <c:v>52.001413802244414</c:v>
                </c:pt>
                <c:pt idx="14">
                  <c:v>49.018441403926232</c:v>
                </c:pt>
                <c:pt idx="15">
                  <c:v>47.664747280870124</c:v>
                </c:pt>
                <c:pt idx="16">
                  <c:v>42.943107221006564</c:v>
                </c:pt>
                <c:pt idx="17">
                  <c:v>42.391304347826086</c:v>
                </c:pt>
                <c:pt idx="18">
                  <c:v>39.961759082217974</c:v>
                </c:pt>
                <c:pt idx="19">
                  <c:v>36.96682464454976</c:v>
                </c:pt>
                <c:pt idx="20">
                  <c:v>34.814814814814817</c:v>
                </c:pt>
                <c:pt idx="21">
                  <c:v>31.352334748332321</c:v>
                </c:pt>
                <c:pt idx="22">
                  <c:v>18.597997138769671</c:v>
                </c:pt>
                <c:pt idx="23">
                  <c:v>16.438876233864843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A-444C-87A1-0E7BD4681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096927"/>
        <c:axId val="2031786655"/>
      </c:barChart>
      <c:catAx>
        <c:axId val="7409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786655"/>
        <c:crosses val="autoZero"/>
        <c:auto val="1"/>
        <c:lblAlgn val="ctr"/>
        <c:lblOffset val="100"/>
        <c:noMultiLvlLbl val="0"/>
      </c:catAx>
      <c:valAx>
        <c:axId val="2031786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9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87FE-AB8D-44B2-A1EC-67A9744F0CC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42160-7C9B-4920-B035-937D0454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8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a-IR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31CE9-3D5D-49DB-8606-6BE82F42285A}" type="slidenum">
              <a:rPr kumimoji="0" lang="en-US" alt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3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3A5-EE87-FFC1-96D4-1893C9529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C06D1-22BA-3BFF-C274-48DE11CBE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3963-0D2B-0EF4-C787-D578337A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D451-A2A7-97C8-2360-E0675DE9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C9A1C-4817-0CD5-8E09-218C23D0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D537-7BFD-0BDC-BE2B-3B73EF80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27F93-2FDC-D790-B0F6-341ED401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FD8EA-DA57-D734-089F-1B9A515E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06AD7-843E-2104-C6E0-838A5E62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541A-04AE-BD86-36B3-684C9347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B3BED-B430-5E10-C291-3721B5698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C7237-1C66-0B6B-DDC9-7A2AD3CF8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77591-1175-A130-3954-18BC7A7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1CF61-4DB9-ABFF-9443-F636A578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99AC1-D847-EFBA-5374-1BDD0787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C0EB-E081-1F56-BE20-44769F37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ADF48-497C-02A7-04A4-CE2744A3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91573-3D9A-3EEC-F6E1-1FCDA72F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F036-3912-52E9-5523-581485B6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3D48-FEB2-9C02-AA9C-A46702F5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367B-1CB4-DA4C-F3AB-AE5D7B1F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6BCF8-5B5D-EAD3-863B-7252E295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73850-6863-D0AE-A2B4-F0B62BAC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60BA2-D8CC-62CE-9EAD-6097BC60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723F6-E51A-682C-80A5-FE2CEE1F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3BF9-293D-CD69-70DF-4F7BB8C8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5C1A-3143-D692-9F16-203304EDE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A0069-F7AF-CC62-006F-5BA7EDB6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D2159-4D98-F8A5-B475-350A9B3E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A666A-94AC-C07E-F90A-A2207CEC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73B43-EA82-6DB6-232A-E2135FC0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615E-03E1-D0B9-EED7-EB15F78B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1C815-466C-6A4C-3D75-A34CAAE9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CA523-B133-8544-3886-2FE3555BE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D8083-9B31-63F3-6A9F-55ED123D1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AD813-85D6-4BBE-BE54-F775E046C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70EE8-BADC-4630-46D8-0C80D5B4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B3648-49A4-9683-0B74-C7CCDBFD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31D40-2451-C710-DDEE-40EFB773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0464-0418-E414-9F8C-BC12ABA3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462D1-A1AF-3D83-FE41-F89E734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00880-1CDB-6C91-97FF-5FED0262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E0957-C561-A5A7-5973-94145016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EE542-BFF6-C93A-A9C3-23E07C63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8C801-ED5F-91AB-C9D6-49CCDD11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D32D-9464-9785-00BE-35B20477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8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5A61-C2A0-6AD7-BD34-833F9622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1364-71B9-FA9B-893B-F7F05BD6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2B18D-5F99-EF54-BEBB-A3BD8FF9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FFDCF-500B-ABC8-4004-C63D48F7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8667F-B9ED-CF5F-4AD0-727C522B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71A01-DBE6-C475-EEA0-5C1B6674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A357-CEB1-F6DD-4E6E-C305E992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ED7DB-7D01-CB27-CCE2-C94EC9885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D86AA-8588-897C-3409-1C137ED39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9A553-D6F4-4F22-D626-5CEB2B63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684C3-446A-860F-F969-27F9918B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398D2-8C92-27F4-1B76-F3B53500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B526F-73E6-B322-A6F8-4ED0B452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7B56F-15DE-E211-BCAE-6675AF631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129C-AC49-EFEF-A4B4-7CF052793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DA91-F5AB-4880-8BC5-D42D54729EE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8C17-18A4-8A56-806E-3B162D941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AB688-F245-D6BE-5A7F-C48715EE4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566C-C9D9-4C13-9B27-CD6BA181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492" y="365125"/>
            <a:ext cx="6714836" cy="60427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بنام خدا</a:t>
            </a:r>
            <a:br>
              <a:rPr lang="fa-IR" sz="3600" dirty="0">
                <a:cs typeface="B Titr" panose="00000700000000000000" pitchFamily="2" charset="-78"/>
              </a:rPr>
            </a:br>
            <a:br>
              <a:rPr lang="fa-IR" sz="3600" dirty="0">
                <a:cs typeface="B Titr" panose="00000700000000000000" pitchFamily="2" charset="-78"/>
              </a:rPr>
            </a:br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سلامت شنوایی نوزادان و شیرخواران</a:t>
            </a:r>
            <a:br>
              <a:rPr lang="fa-IR" sz="3600" dirty="0">
                <a:cs typeface="B Titr" panose="00000700000000000000" pitchFamily="2" charset="-78"/>
              </a:rPr>
            </a:br>
            <a:br>
              <a:rPr lang="fa-IR" sz="36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مرکز بهداشت استان اصفهان</a:t>
            </a:r>
            <a:br>
              <a:rPr lang="fa-IR" sz="3200" dirty="0">
                <a:cs typeface="B Titr" panose="00000700000000000000" pitchFamily="2" charset="-78"/>
              </a:rPr>
            </a:br>
            <a:br>
              <a:rPr lang="fa-IR" sz="32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20 مرداد 1403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200806" y="951550"/>
            <a:ext cx="6042721" cy="48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92" y="625148"/>
            <a:ext cx="10515600" cy="1325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نتایج ثبت شده بعنوان تشخیص قطعی کم شنوایی درسامانه سیب سال 1402</a:t>
            </a:r>
            <a:endParaRPr 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2180" y="2880976"/>
          <a:ext cx="10441712" cy="2651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10428">
                  <a:extLst>
                    <a:ext uri="{9D8B030D-6E8A-4147-A177-3AD203B41FA5}">
                      <a16:colId xmlns:a16="http://schemas.microsoft.com/office/drawing/2014/main" val="2637402421"/>
                    </a:ext>
                  </a:extLst>
                </a:gridCol>
                <a:gridCol w="2610428">
                  <a:extLst>
                    <a:ext uri="{9D8B030D-6E8A-4147-A177-3AD203B41FA5}">
                      <a16:colId xmlns:a16="http://schemas.microsoft.com/office/drawing/2014/main" val="3751759075"/>
                    </a:ext>
                  </a:extLst>
                </a:gridCol>
                <a:gridCol w="2610428">
                  <a:extLst>
                    <a:ext uri="{9D8B030D-6E8A-4147-A177-3AD203B41FA5}">
                      <a16:colId xmlns:a16="http://schemas.microsoft.com/office/drawing/2014/main" val="1762978746"/>
                    </a:ext>
                  </a:extLst>
                </a:gridCol>
                <a:gridCol w="2610428">
                  <a:extLst>
                    <a:ext uri="{9D8B030D-6E8A-4147-A177-3AD203B41FA5}">
                      <a16:colId xmlns:a16="http://schemas.microsoft.com/office/drawing/2014/main" val="1621320246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کم شنوایی هر دو گوش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کم شنوایی گوش چپ</a:t>
                      </a:r>
                    </a:p>
                    <a:p>
                      <a:pPr algn="ctr"/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کم شنوایی گوش راست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نام</a:t>
                      </a:r>
                      <a:r>
                        <a:rPr lang="fa-IR" sz="2000" baseline="0" dirty="0"/>
                        <a:t> شهرستان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64120"/>
                  </a:ext>
                </a:extLst>
              </a:tr>
              <a:tr h="332547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اصفهان</a:t>
                      </a:r>
                      <a:r>
                        <a:rPr lang="fa-IR" sz="2000" b="1" baseline="0" dirty="0">
                          <a:cs typeface="B Nazanin" panose="00000400000000000000" pitchFamily="2" charset="-78"/>
                        </a:rPr>
                        <a:t> یک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83483"/>
                  </a:ext>
                </a:extLst>
              </a:tr>
              <a:tr h="332547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خمینی شهر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299572"/>
                  </a:ext>
                </a:extLst>
              </a:tr>
              <a:tr h="332547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شاهین شهر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91075"/>
                  </a:ext>
                </a:extLst>
              </a:tr>
              <a:tr h="332547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cs typeface="B Nazanin" panose="00000400000000000000" pitchFamily="2" charset="-78"/>
                        </a:rPr>
                        <a:t>کل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772448"/>
                  </a:ext>
                </a:extLst>
              </a:tr>
              <a:tr h="332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26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F6DB-DEBF-6A4D-177A-8710F4DB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6" y="501936"/>
            <a:ext cx="10515600" cy="28953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ثبت خدمت غربالگری شنوایی- مراقب سلامت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61D9-5C07-39CA-0BE4-2F4EA95D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3833091"/>
            <a:ext cx="10515600" cy="2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22514" y="1462089"/>
            <a:ext cx="10920549" cy="4708524"/>
          </a:xfrm>
          <a:prstGeom prst="roundRect">
            <a:avLst/>
          </a:prstGeom>
          <a:solidFill>
            <a:schemeClr val="bg1">
              <a:alpha val="776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039" y="282575"/>
            <a:ext cx="6003925" cy="819150"/>
          </a:xfrm>
        </p:spPr>
        <p:txBody>
          <a:bodyPr rtlCol="0">
            <a:normAutofit fontScale="90000"/>
          </a:bodyPr>
          <a:lstStyle/>
          <a:p>
            <a:pPr algn="ctr" rt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a-IR" altLang="en-US" sz="2700" b="1" dirty="0"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در سامانه سیب</a:t>
            </a:r>
            <a:endParaRPr lang="en-US" altLang="en-US" sz="2000" b="1" dirty="0">
              <a:latin typeface="IRTitr" pitchFamily="2" charset="-78"/>
              <a:cs typeface="IRTitr" pitchFamily="2" charset="-78"/>
            </a:endParaRPr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3127375" y="5332413"/>
            <a:ext cx="623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fa-IR" altLang="en-US" sz="2800" b="1">
                <a:solidFill>
                  <a:prstClr val="black"/>
                </a:solidFill>
                <a:cs typeface="B Nazanin" panose="00000400000000000000" pitchFamily="2" charset="-78"/>
              </a:rPr>
              <a:t>ارزیابی شنوایی نوزادان 28-0 روزه_ غیرپزشک در سامانه سیب با کد خدمت8473</a:t>
            </a:r>
            <a:endParaRPr lang="en-US" altLang="en-US" sz="2800" b="1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7" y="1881051"/>
            <a:ext cx="9104812" cy="32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3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52650" y="128589"/>
            <a:ext cx="8515350" cy="401637"/>
          </a:xfrm>
        </p:spPr>
        <p:txBody>
          <a:bodyPr/>
          <a:lstStyle/>
          <a:p>
            <a:pPr algn="r" rtl="1" eaLnBrk="1" hangingPunct="1"/>
            <a:r>
              <a:rPr lang="fa-IR" altLang="en-US" sz="1600" b="1"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 sz="3200"/>
          </a:p>
        </p:txBody>
      </p:sp>
      <p:pic>
        <p:nvPicPr>
          <p:cNvPr id="6147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7211" r="2565" b="5783"/>
          <a:stretch>
            <a:fillRect/>
          </a:stretch>
        </p:blipFill>
        <p:spPr>
          <a:xfrm>
            <a:off x="484909" y="771526"/>
            <a:ext cx="11222181" cy="5916613"/>
          </a:xfrm>
        </p:spPr>
      </p:pic>
      <p:sp>
        <p:nvSpPr>
          <p:cNvPr id="2" name="Right Arrow 1"/>
          <p:cNvSpPr/>
          <p:nvPr/>
        </p:nvSpPr>
        <p:spPr>
          <a:xfrm>
            <a:off x="7361238" y="2079626"/>
            <a:ext cx="671512" cy="123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24739" y="1803400"/>
            <a:ext cx="1011237" cy="160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462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52651" y="171450"/>
            <a:ext cx="8335963" cy="438150"/>
          </a:xfrm>
        </p:spPr>
        <p:txBody>
          <a:bodyPr/>
          <a:lstStyle/>
          <a:p>
            <a:pPr algn="r" rtl="1" eaLnBrk="1" hangingPunct="1"/>
            <a:r>
              <a:rPr lang="fa-IR" altLang="en-US" sz="1600" b="1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/>
          </a:p>
        </p:txBody>
      </p:sp>
      <p:pic>
        <p:nvPicPr>
          <p:cNvPr id="10243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1122" b="4790"/>
          <a:stretch>
            <a:fillRect/>
          </a:stretch>
        </p:blipFill>
        <p:spPr>
          <a:xfrm>
            <a:off x="221673" y="855664"/>
            <a:ext cx="11582400" cy="5857875"/>
          </a:xfrm>
        </p:spPr>
      </p:pic>
      <p:sp>
        <p:nvSpPr>
          <p:cNvPr id="7" name="Right Arrow 6"/>
          <p:cNvSpPr/>
          <p:nvPr/>
        </p:nvSpPr>
        <p:spPr>
          <a:xfrm>
            <a:off x="6003925" y="4014788"/>
            <a:ext cx="812800" cy="171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194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52651" y="350839"/>
            <a:ext cx="7916863" cy="452437"/>
          </a:xfrm>
        </p:spPr>
        <p:txBody>
          <a:bodyPr/>
          <a:lstStyle/>
          <a:p>
            <a:pPr algn="r" rtl="1" eaLnBrk="1" hangingPunct="1"/>
            <a:r>
              <a:rPr lang="fa-IR" altLang="en-US" sz="1600" b="1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/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2335213" y="2008908"/>
            <a:ext cx="7734300" cy="1052947"/>
          </a:xfrm>
        </p:spPr>
        <p:txBody>
          <a:bodyPr>
            <a:normAutofit fontScale="25000" lnSpcReduction="20000"/>
          </a:bodyPr>
          <a:lstStyle/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r>
              <a:rPr lang="fa-IR" altLang="en-US" dirty="0"/>
              <a:t>  </a:t>
            </a:r>
          </a:p>
          <a:p>
            <a:pPr marL="0" indent="0" algn="r" rtl="1" eaLnBrk="1" hangingPunct="1">
              <a:buNone/>
            </a:pPr>
            <a:r>
              <a:rPr lang="fa-IR" altLang="en-US" sz="2400" b="1" dirty="0">
                <a:cs typeface="B Nazanin" panose="00000400000000000000" pitchFamily="2" charset="-78"/>
              </a:rPr>
              <a:t> </a:t>
            </a:r>
            <a:endParaRPr lang="en-US" altLang="en-US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265239"/>
            <a:ext cx="10778836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3871" y="4995503"/>
            <a:ext cx="10436983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rtl="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 </a:t>
            </a: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_  نتیجه 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گذر در</a:t>
            </a:r>
            <a:r>
              <a:rPr lang="en-US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OAE</a:t>
            </a:r>
          </a:p>
        </p:txBody>
      </p:sp>
    </p:spTree>
    <p:extLst>
      <p:ext uri="{BB962C8B-B14F-4D97-AF65-F5344CB8AC3E}">
        <p14:creationId xmlns:p14="http://schemas.microsoft.com/office/powerpoint/2010/main" val="254690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71056" y="346076"/>
            <a:ext cx="10917379" cy="415925"/>
          </a:xfrm>
        </p:spPr>
        <p:txBody>
          <a:bodyPr/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ارزیابی شنوایی کودک 28-0 روزه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خطر_ نتیجه گذردر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OAE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 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147176" y="5741988"/>
            <a:ext cx="709613" cy="1714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31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3162" b="8440"/>
          <a:stretch>
            <a:fillRect/>
          </a:stretch>
        </p:blipFill>
        <p:spPr>
          <a:xfrm>
            <a:off x="346364" y="762001"/>
            <a:ext cx="11388436" cy="5800725"/>
          </a:xfrm>
        </p:spPr>
      </p:pic>
      <p:sp>
        <p:nvSpPr>
          <p:cNvPr id="7" name="Down Arrow 6"/>
          <p:cNvSpPr/>
          <p:nvPr/>
        </p:nvSpPr>
        <p:spPr>
          <a:xfrm rot="5400000">
            <a:off x="3532188" y="5773738"/>
            <a:ext cx="169863" cy="10302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Down Arrow 7"/>
          <p:cNvSpPr/>
          <p:nvPr/>
        </p:nvSpPr>
        <p:spPr>
          <a:xfrm rot="5400000" flipV="1">
            <a:off x="8766969" y="5250656"/>
            <a:ext cx="152400" cy="1138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Down Arrow 8"/>
          <p:cNvSpPr/>
          <p:nvPr/>
        </p:nvSpPr>
        <p:spPr>
          <a:xfrm rot="5400000" flipV="1">
            <a:off x="8766969" y="4523581"/>
            <a:ext cx="152400" cy="1138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66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r="1453" b="6944"/>
          <a:stretch>
            <a:fillRect/>
          </a:stretch>
        </p:blipFill>
        <p:spPr>
          <a:xfrm>
            <a:off x="443346" y="1003300"/>
            <a:ext cx="11346872" cy="56388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056" y="346076"/>
            <a:ext cx="10917379" cy="415925"/>
          </a:xfrm>
        </p:spPr>
        <p:txBody>
          <a:bodyPr/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ارزیابی شنوایی کودک 28-0 روزه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خطر_ نتیجه گذر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 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458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94BD3-ECCD-4903-BBF5-1AC0DCB4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228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52650" y="239713"/>
            <a:ext cx="7886700" cy="614362"/>
          </a:xfrm>
        </p:spPr>
        <p:txBody>
          <a:bodyPr/>
          <a:lstStyle/>
          <a:p>
            <a:pPr algn="r" rtl="1" eaLnBrk="1" hangingPunct="1"/>
            <a:r>
              <a:rPr lang="fa-IR" altLang="en-US" sz="2000" b="1" dirty="0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 sz="4000" dirty="0"/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581891" y="1298575"/>
            <a:ext cx="11028218" cy="4884738"/>
          </a:xfrm>
        </p:spPr>
        <p:txBody>
          <a:bodyPr>
            <a:normAutofit fontScale="92500" lnSpcReduction="10000"/>
          </a:bodyPr>
          <a:lstStyle/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r>
              <a:rPr lang="fa-IR" altLang="en-US" dirty="0"/>
              <a:t>  </a:t>
            </a:r>
          </a:p>
          <a:p>
            <a:pPr marL="0" indent="0" algn="r" rtl="1" eaLnBrk="1" hangingPunct="1">
              <a:buNone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marL="0" indent="0" algn="ctr" rtl="1" eaLnBrk="1" hangingPunct="1">
              <a:buNone/>
            </a:pPr>
            <a:r>
              <a:rPr lang="fa-IR" altLang="en-US" sz="24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 </a:t>
            </a:r>
            <a:r>
              <a:rPr lang="fa-IR" altLang="en-US" sz="24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ارجاع در</a:t>
            </a:r>
            <a:r>
              <a:rPr lang="en-US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OAE</a:t>
            </a:r>
            <a:r>
              <a:rPr lang="fa-IR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 وگذردر</a:t>
            </a:r>
            <a:r>
              <a:rPr lang="en-US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AABR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2" y="1298575"/>
            <a:ext cx="957349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1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F6DB-DEBF-6A4D-177A-8710F4DB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6" y="501936"/>
            <a:ext cx="10515600" cy="28953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گزارش گیری دوره ای از سامانه سیب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61D9-5C07-39CA-0BE4-2F4EA95D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3833091"/>
            <a:ext cx="10515600" cy="2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95744" y="271056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ارجاع </a:t>
            </a:r>
            <a:r>
              <a:rPr lang="en-US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OAE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 و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نتیجه گذر 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AABR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  باکد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  <p:pic>
        <p:nvPicPr>
          <p:cNvPr id="16387" name="Content Placeholder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r="2458" b="3712"/>
          <a:stretch>
            <a:fillRect/>
          </a:stretch>
        </p:blipFill>
        <p:spPr>
          <a:xfrm>
            <a:off x="193964" y="842964"/>
            <a:ext cx="11637817" cy="5826125"/>
          </a:xfrm>
        </p:spPr>
      </p:pic>
      <p:sp>
        <p:nvSpPr>
          <p:cNvPr id="13" name="Down Arrow 12"/>
          <p:cNvSpPr/>
          <p:nvPr/>
        </p:nvSpPr>
        <p:spPr>
          <a:xfrm rot="5400000" flipV="1">
            <a:off x="9098757" y="4814094"/>
            <a:ext cx="161925" cy="769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9103519" y="5514181"/>
            <a:ext cx="152400" cy="769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Down Arrow 14"/>
          <p:cNvSpPr/>
          <p:nvPr/>
        </p:nvSpPr>
        <p:spPr>
          <a:xfrm rot="5400000">
            <a:off x="3287713" y="6138863"/>
            <a:ext cx="174625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365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r="1166" b="6177"/>
          <a:stretch>
            <a:fillRect/>
          </a:stretch>
        </p:blipFill>
        <p:spPr>
          <a:xfrm>
            <a:off x="304801" y="987283"/>
            <a:ext cx="11346872" cy="5635191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744" y="271056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ارجاع </a:t>
            </a:r>
            <a:r>
              <a:rPr lang="en-US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OAE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 و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نتیجه گذر 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AABR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  باکد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00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52650" y="239713"/>
            <a:ext cx="7886700" cy="614362"/>
          </a:xfrm>
        </p:spPr>
        <p:txBody>
          <a:bodyPr/>
          <a:lstStyle/>
          <a:p>
            <a:pPr algn="r" rtl="1" eaLnBrk="1" hangingPunct="1"/>
            <a:r>
              <a:rPr lang="fa-IR" altLang="en-US" sz="2000" b="1" dirty="0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 sz="4000" dirty="0"/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581891" y="1298575"/>
            <a:ext cx="11028218" cy="4884738"/>
          </a:xfrm>
        </p:spPr>
        <p:txBody>
          <a:bodyPr>
            <a:normAutofit fontScale="92500" lnSpcReduction="10000"/>
          </a:bodyPr>
          <a:lstStyle/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r>
              <a:rPr lang="fa-IR" altLang="en-US" dirty="0"/>
              <a:t>  </a:t>
            </a:r>
          </a:p>
          <a:p>
            <a:pPr marL="0" indent="0" algn="r" rtl="1" eaLnBrk="1" hangingPunct="1">
              <a:buNone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marL="0" indent="0" algn="ctr" rtl="1" eaLnBrk="1" hangingPunct="1">
              <a:buNone/>
            </a:pPr>
            <a:r>
              <a:rPr lang="fa-IR" altLang="en-US" sz="24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 </a:t>
            </a:r>
            <a:r>
              <a:rPr lang="fa-IR" altLang="en-US" sz="24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ارجاع </a:t>
            </a:r>
            <a:r>
              <a:rPr lang="en-US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OAE</a:t>
            </a:r>
            <a:r>
              <a:rPr lang="fa-IR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 وارجاع </a:t>
            </a:r>
            <a:r>
              <a:rPr lang="en-US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AABR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2" y="1298575"/>
            <a:ext cx="957349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92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2446" b="3700"/>
          <a:stretch>
            <a:fillRect/>
          </a:stretch>
        </p:blipFill>
        <p:spPr>
          <a:xfrm>
            <a:off x="498765" y="1049338"/>
            <a:ext cx="11208326" cy="5567362"/>
          </a:xfrm>
        </p:spPr>
      </p:pic>
      <p:sp>
        <p:nvSpPr>
          <p:cNvPr id="6" name="Down Arrow 5"/>
          <p:cNvSpPr/>
          <p:nvPr/>
        </p:nvSpPr>
        <p:spPr>
          <a:xfrm rot="5400000" flipV="1">
            <a:off x="8882857" y="4363244"/>
            <a:ext cx="136525" cy="6175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Down Arrow 7"/>
          <p:cNvSpPr/>
          <p:nvPr/>
        </p:nvSpPr>
        <p:spPr>
          <a:xfrm rot="5400000" flipV="1">
            <a:off x="8945563" y="4841876"/>
            <a:ext cx="146050" cy="752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Down Arrow 8"/>
          <p:cNvSpPr/>
          <p:nvPr/>
        </p:nvSpPr>
        <p:spPr>
          <a:xfrm rot="5400000" flipV="1">
            <a:off x="8951119" y="5755481"/>
            <a:ext cx="152400" cy="769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بدون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ارجاع </a:t>
            </a:r>
            <a:r>
              <a:rPr lang="en-US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OAE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 و ارجاع </a:t>
            </a:r>
            <a:r>
              <a:rPr lang="en-US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AABR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52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1749" b="6470"/>
          <a:stretch>
            <a:fillRect/>
          </a:stretch>
        </p:blipFill>
        <p:spPr>
          <a:xfrm>
            <a:off x="277091" y="877890"/>
            <a:ext cx="11513127" cy="568916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بدون عامل خطر _  نتیجه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ارجاع </a:t>
            </a:r>
            <a:r>
              <a:rPr lang="en-US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OAE </a:t>
            </a:r>
            <a:r>
              <a:rPr lang="fa-IR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 وارجاع</a:t>
            </a:r>
            <a:r>
              <a:rPr lang="en-US" altLang="en-US" sz="1600" b="1" dirty="0">
                <a:solidFill>
                  <a:srgbClr val="FF4747"/>
                </a:solidFill>
                <a:cs typeface="B Nazanin" panose="00000400000000000000" pitchFamily="2" charset="-78"/>
              </a:rPr>
              <a:t>AABR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191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152650" y="244475"/>
            <a:ext cx="7886700" cy="579438"/>
          </a:xfrm>
        </p:spPr>
        <p:txBody>
          <a:bodyPr/>
          <a:lstStyle/>
          <a:p>
            <a:pPr algn="r" rtl="1" eaLnBrk="1" hangingPunct="1"/>
            <a:r>
              <a:rPr lang="fa-IR" altLang="en-US" sz="1600" b="1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/>
          </a:p>
        </p:txBody>
      </p:sp>
      <p:pic>
        <p:nvPicPr>
          <p:cNvPr id="2048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8801" y="1303339"/>
            <a:ext cx="6818313" cy="2816225"/>
          </a:xfrm>
        </p:spPr>
      </p:pic>
      <p:sp>
        <p:nvSpPr>
          <p:cNvPr id="20484" name="Content Placeholder 3"/>
          <p:cNvSpPr txBox="1">
            <a:spLocks/>
          </p:cNvSpPr>
          <p:nvPr/>
        </p:nvSpPr>
        <p:spPr bwMode="auto">
          <a:xfrm>
            <a:off x="1108364" y="1303339"/>
            <a:ext cx="971203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r" rtl="1" fontAlgn="base">
              <a:spcAft>
                <a:spcPct val="0"/>
              </a:spcAft>
              <a:buNone/>
            </a:pPr>
            <a:endParaRPr lang="fa-IR" altLang="en-US" sz="24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ctr" rtl="1" fontAlgn="base">
              <a:spcAft>
                <a:spcPct val="0"/>
              </a:spcAft>
              <a:buNone/>
            </a:pP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 ارزیابی شنوایی کودک 28-0 روزه با 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عامل خطر </a:t>
            </a: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_  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نتیجه گذر</a:t>
            </a:r>
            <a:r>
              <a:rPr lang="en-US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OAE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وگذر</a:t>
            </a:r>
            <a:r>
              <a:rPr lang="en-US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AABR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endParaRPr lang="en-US" altLang="en-US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7171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2992" b="5876"/>
          <a:stretch>
            <a:fillRect/>
          </a:stretch>
        </p:blipFill>
        <p:spPr>
          <a:xfrm>
            <a:off x="457199" y="798513"/>
            <a:ext cx="11263745" cy="5745162"/>
          </a:xfrm>
        </p:spPr>
      </p:pic>
      <p:sp>
        <p:nvSpPr>
          <p:cNvPr id="9" name="Down Arrow 8"/>
          <p:cNvSpPr/>
          <p:nvPr/>
        </p:nvSpPr>
        <p:spPr>
          <a:xfrm rot="5400000" flipV="1">
            <a:off x="6293644" y="2250281"/>
            <a:ext cx="152400" cy="769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Down Arrow 9"/>
          <p:cNvSpPr/>
          <p:nvPr/>
        </p:nvSpPr>
        <p:spPr>
          <a:xfrm rot="5400000" flipV="1">
            <a:off x="10058107" y="4741206"/>
            <a:ext cx="138112" cy="7715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10050964" y="5331688"/>
            <a:ext cx="152400" cy="7715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3345658" y="5865020"/>
            <a:ext cx="211137" cy="860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با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گذر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OAE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و گذر 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AABR </a:t>
            </a:r>
            <a:r>
              <a:rPr lang="fa-IR" altLang="en-US" sz="1600" b="1" dirty="0">
                <a:solidFill>
                  <a:srgbClr val="0070C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8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r="1923" b="6383"/>
          <a:stretch>
            <a:fillRect/>
          </a:stretch>
        </p:blipFill>
        <p:spPr>
          <a:xfrm>
            <a:off x="193964" y="825500"/>
            <a:ext cx="11693236" cy="590708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با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گذر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OAE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و گذر 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AABR </a:t>
            </a:r>
            <a:r>
              <a:rPr lang="fa-IR" altLang="en-US" sz="1600" b="1" dirty="0">
                <a:solidFill>
                  <a:srgbClr val="0070C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49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52650" y="114301"/>
            <a:ext cx="7886700" cy="601663"/>
          </a:xfrm>
        </p:spPr>
        <p:txBody>
          <a:bodyPr/>
          <a:lstStyle/>
          <a:p>
            <a:pPr algn="r" rtl="1" eaLnBrk="1" hangingPunct="1"/>
            <a:r>
              <a:rPr lang="fa-IR" altLang="en-US" sz="1600" b="1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/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1219201" y="1154113"/>
            <a:ext cx="10183090" cy="5091112"/>
          </a:xfrm>
        </p:spPr>
        <p:txBody>
          <a:bodyPr/>
          <a:lstStyle/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marL="0" indent="0" algn="r" rtl="1" eaLnBrk="1" hangingPunct="1">
              <a:buNone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algn="ctr" rtl="1">
              <a:buNone/>
            </a:pPr>
            <a:r>
              <a:rPr lang="fa-IR" altLang="en-US" sz="2400" b="1" dirty="0"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 ارزیابی شنوایی کودک 28-0 روزه با 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عامل خطر </a:t>
            </a: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_ </a:t>
            </a:r>
            <a:r>
              <a:rPr lang="fa-IR" altLang="en-US" sz="2400" b="1" dirty="0">
                <a:cs typeface="B Nazanin" panose="00000400000000000000" pitchFamily="2" charset="-78"/>
              </a:rPr>
              <a:t> نتیجه 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OAE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و</a:t>
            </a:r>
            <a:r>
              <a:rPr lang="fa-IR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گذر</a:t>
            </a:r>
            <a:r>
              <a:rPr lang="en-US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AABR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endParaRPr lang="en-US" altLang="en-US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2355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1" y="1303339"/>
            <a:ext cx="68183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45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Content Placeholder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3374" b="8215"/>
          <a:stretch>
            <a:fillRect/>
          </a:stretch>
        </p:blipFill>
        <p:spPr>
          <a:xfrm>
            <a:off x="374073" y="825501"/>
            <a:ext cx="11471563" cy="5781675"/>
          </a:xfrm>
        </p:spPr>
      </p:pic>
      <p:sp>
        <p:nvSpPr>
          <p:cNvPr id="14" name="Down Arrow 13"/>
          <p:cNvSpPr/>
          <p:nvPr/>
        </p:nvSpPr>
        <p:spPr>
          <a:xfrm rot="5400000" flipV="1">
            <a:off x="5060446" y="1637797"/>
            <a:ext cx="146050" cy="754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Down Arrow 14"/>
          <p:cNvSpPr/>
          <p:nvPr/>
        </p:nvSpPr>
        <p:spPr>
          <a:xfrm rot="5400000" flipV="1">
            <a:off x="10241324" y="4411303"/>
            <a:ext cx="146050" cy="754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Down Arrow 15"/>
          <p:cNvSpPr/>
          <p:nvPr/>
        </p:nvSpPr>
        <p:spPr>
          <a:xfrm rot="5400000" flipV="1">
            <a:off x="10241324" y="5178064"/>
            <a:ext cx="146050" cy="754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Down Arrow 16"/>
          <p:cNvSpPr/>
          <p:nvPr/>
        </p:nvSpPr>
        <p:spPr>
          <a:xfrm rot="5400000">
            <a:off x="3356769" y="5930106"/>
            <a:ext cx="152400" cy="592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با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OAE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و گذر 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AABR </a:t>
            </a:r>
            <a:r>
              <a:rPr lang="fa-IR" altLang="en-US" sz="1600" b="1" dirty="0">
                <a:solidFill>
                  <a:srgbClr val="0070C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603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70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2332" b="6177"/>
          <a:stretch>
            <a:fillRect/>
          </a:stretch>
        </p:blipFill>
        <p:spPr>
          <a:xfrm>
            <a:off x="304801" y="877889"/>
            <a:ext cx="11485418" cy="567531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با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OAE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و گذر 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AABR </a:t>
            </a:r>
            <a:r>
              <a:rPr lang="fa-IR" altLang="en-US" sz="1600" b="1" dirty="0">
                <a:solidFill>
                  <a:srgbClr val="0070C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196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52650" y="114301"/>
            <a:ext cx="7886700" cy="601663"/>
          </a:xfrm>
        </p:spPr>
        <p:txBody>
          <a:bodyPr/>
          <a:lstStyle/>
          <a:p>
            <a:pPr algn="r" rtl="1" eaLnBrk="1" hangingPunct="1"/>
            <a:r>
              <a:rPr lang="fa-IR" altLang="en-US" sz="1600" b="1">
                <a:solidFill>
                  <a:srgbClr val="00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فرایند ثبت غربالگری شنوایی نوزادان 28-0 روزه با کد خدمت  8473 در سامانه سیب</a:t>
            </a:r>
            <a:endParaRPr lang="en-US" altLang="en-US"/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1219201" y="1154113"/>
            <a:ext cx="10183090" cy="5091112"/>
          </a:xfrm>
        </p:spPr>
        <p:txBody>
          <a:bodyPr/>
          <a:lstStyle/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dirty="0"/>
          </a:p>
          <a:p>
            <a:pPr marL="0" indent="0" algn="r" rtl="1" eaLnBrk="1" hangingPunct="1">
              <a:buNone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marL="0" indent="0" algn="r" rtl="1" eaLnBrk="1" hangingPunct="1">
              <a:buNone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algn="ctr" rtl="1">
              <a:buNone/>
            </a:pPr>
            <a:r>
              <a:rPr lang="fa-IR" altLang="en-US" sz="2400" b="1" dirty="0"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 ارزیابی شنوایی کودک 28-0 روزه با 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عامل خطر </a:t>
            </a:r>
            <a:r>
              <a:rPr lang="fa-IR" altLang="en-US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_ </a:t>
            </a:r>
            <a:r>
              <a:rPr lang="fa-IR" altLang="en-US" sz="2400" b="1" dirty="0">
                <a:cs typeface="B Nazanin" panose="00000400000000000000" pitchFamily="2" charset="-78"/>
              </a:rPr>
              <a:t> نتیجه 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OAE</a:t>
            </a:r>
            <a:r>
              <a:rPr lang="fa-IR" alt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cs typeface="B Nazanin" panose="00000400000000000000" pitchFamily="2" charset="-78"/>
              </a:rPr>
              <a:t>و</a:t>
            </a:r>
            <a:r>
              <a:rPr lang="fa-IR" altLang="en-US" sz="2400" b="1" dirty="0">
                <a:solidFill>
                  <a:srgbClr val="FF4747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AABR</a:t>
            </a:r>
            <a:r>
              <a:rPr lang="fa-IR" alt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endParaRPr lang="en-US" alt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2355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1" y="1303339"/>
            <a:ext cx="68183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68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2798" b="3992"/>
          <a:stretch>
            <a:fillRect/>
          </a:stretch>
        </p:blipFill>
        <p:spPr bwMode="auto">
          <a:xfrm>
            <a:off x="360217" y="817417"/>
            <a:ext cx="1159625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5400000" flipV="1">
            <a:off x="4881058" y="1833202"/>
            <a:ext cx="146050" cy="754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own Arrow 6"/>
          <p:cNvSpPr/>
          <p:nvPr/>
        </p:nvSpPr>
        <p:spPr>
          <a:xfrm rot="5400000" flipV="1">
            <a:off x="10260013" y="4815177"/>
            <a:ext cx="152400" cy="6635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Down Arrow 7"/>
          <p:cNvSpPr/>
          <p:nvPr/>
        </p:nvSpPr>
        <p:spPr>
          <a:xfrm rot="5400000" flipV="1">
            <a:off x="10218738" y="5741556"/>
            <a:ext cx="146050" cy="752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3354388" y="6124576"/>
            <a:ext cx="168275" cy="654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با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OAE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cs typeface="B Nazanin" panose="00000400000000000000" pitchFamily="2" charset="-78"/>
              </a:rPr>
              <a:t>و</a:t>
            </a:r>
            <a:r>
              <a:rPr lang="fa-IR" altLang="en-US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 ارجاع</a:t>
            </a:r>
            <a:r>
              <a:rPr lang="en-US" altLang="en-US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   AABR  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3597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Content Placeholder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2214" b="7051"/>
          <a:stretch>
            <a:fillRect/>
          </a:stretch>
        </p:blipFill>
        <p:spPr>
          <a:xfrm>
            <a:off x="374073" y="725489"/>
            <a:ext cx="11554691" cy="60610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10834255" cy="474663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فرایند ثبت غربالگری شنوایی نوزادان 28-0 روزه </a:t>
            </a:r>
            <a:r>
              <a:rPr lang="fa-IR" altLang="en-US" sz="1600" b="1" dirty="0">
                <a:cs typeface="B Nazanin" panose="00000400000000000000" pitchFamily="2" charset="-78"/>
              </a:rPr>
              <a:t> ارزیابی شنوایی کودک 28-0 روزه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با عامل خطر </a:t>
            </a:r>
            <a:r>
              <a:rPr lang="fa-IR" altLang="en-US" sz="1600" b="1" dirty="0">
                <a:cs typeface="B Nazanin" panose="00000400000000000000" pitchFamily="2" charset="-78"/>
              </a:rPr>
              <a:t>_  نتیجه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ارجاع</a:t>
            </a:r>
            <a:r>
              <a:rPr lang="en-US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OAE</a:t>
            </a:r>
            <a:r>
              <a:rPr lang="en-US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600" b="1" dirty="0">
                <a:cs typeface="B Nazanin" panose="00000400000000000000" pitchFamily="2" charset="-78"/>
              </a:rPr>
              <a:t>و</a:t>
            </a:r>
            <a:r>
              <a:rPr lang="fa-IR" altLang="en-US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 ارجاع</a:t>
            </a:r>
            <a:r>
              <a:rPr lang="en-US" altLang="en-US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   AABR   </a:t>
            </a:r>
            <a:r>
              <a:rPr lang="fa-IR" alt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 کد خدمت  8473 در سامانه سیب</a:t>
            </a:r>
            <a:endParaRPr lang="en-US" alt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729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F6DB-DEBF-6A4D-177A-8710F4DB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6" y="501936"/>
            <a:ext cx="10515600" cy="28953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ثبت خدمت غربالگری شنوایی- پزشک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61D9-5C07-39CA-0BE4-2F4EA95D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3833091"/>
            <a:ext cx="10515600" cy="2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906" y="14944"/>
            <a:ext cx="13061812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3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" y="203199"/>
            <a:ext cx="11102109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3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906" y="14944"/>
            <a:ext cx="13061812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02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0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51836" cy="57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7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94" y="1028700"/>
            <a:ext cx="10515600" cy="179762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/>
              <a:t> </a:t>
            </a:r>
            <a:r>
              <a:rPr lang="fa-IR" dirty="0">
                <a:cs typeface="B Titr" panose="00000700000000000000" pitchFamily="2" charset="-78"/>
              </a:rPr>
              <a:t>ثبت بیماری با کد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H90</a:t>
            </a:r>
            <a:r>
              <a:rPr lang="fa-IR" dirty="0">
                <a:cs typeface="B Titr" panose="00000700000000000000" pitchFamily="2" charset="-78"/>
              </a:rPr>
              <a:t> توسط پزشک برای کم شنوایی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061D9-5C07-39CA-0BE4-2F4EA95D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94" y="3823854"/>
            <a:ext cx="10515600" cy="2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WWWBPS~1.IR\AppData\Local\Temp\SNAGHTML196d3d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71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62349"/>
            <a:ext cx="2971800" cy="305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3025" y="2591474"/>
            <a:ext cx="120967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H90</a:t>
            </a:r>
          </a:p>
        </p:txBody>
      </p:sp>
    </p:spTree>
    <p:extLst>
      <p:ext uri="{BB962C8B-B14F-4D97-AF65-F5344CB8AC3E}">
        <p14:creationId xmlns:p14="http://schemas.microsoft.com/office/powerpoint/2010/main" val="1792197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97" y="-7918"/>
            <a:ext cx="12391194" cy="68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3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94" y="1028700"/>
            <a:ext cx="10515600" cy="179762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/>
              <a:t> </a:t>
            </a:r>
            <a:r>
              <a:rPr lang="fa-IR" dirty="0">
                <a:cs typeface="B Titr" panose="00000700000000000000" pitchFamily="2" charset="-78"/>
              </a:rPr>
              <a:t>پایلوت کودک </a:t>
            </a:r>
            <a:r>
              <a:rPr lang="fa-IR" sz="3600" dirty="0">
                <a:cs typeface="B Titr" panose="00000700000000000000" pitchFamily="2" charset="-78"/>
              </a:rPr>
              <a:t>سالم-</a:t>
            </a:r>
            <a:r>
              <a:rPr lang="fa-IR" sz="3200" dirty="0">
                <a:cs typeface="B Titr" panose="00000700000000000000" pitchFamily="2" charset="-78"/>
              </a:rPr>
              <a:t>ارزیابی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وضعیت شنوایی کودک زیر یک سال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061D9-5C07-39CA-0BE4-2F4EA95D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94" y="3823854"/>
            <a:ext cx="10515600" cy="2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48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WWWBPS~1.IR\AppData\Local\Temp\SNAGHTML1987d3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38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00" y="129254"/>
            <a:ext cx="12909399" cy="6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9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WWBPS~1.IR\AppData\Local\Temp\SNAGHTML19e0ff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88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769" y="-76504"/>
            <a:ext cx="12665538" cy="70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1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0" y="0"/>
            <a:ext cx="1212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6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90" y="-61263"/>
            <a:ext cx="12680779" cy="69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8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631" y="1420956"/>
            <a:ext cx="12711262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9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252" y="-53642"/>
            <a:ext cx="12726503" cy="69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39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942" y="-49832"/>
            <a:ext cx="12497883" cy="69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87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1" y="740814"/>
            <a:ext cx="12772227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02751"/>
            <a:ext cx="11819172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9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279117"/>
              </p:ext>
            </p:extLst>
          </p:nvPr>
        </p:nvGraphicFramePr>
        <p:xfrm>
          <a:off x="609600" y="434109"/>
          <a:ext cx="10972800" cy="61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155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88615"/>
              </p:ext>
            </p:extLst>
          </p:nvPr>
        </p:nvGraphicFramePr>
        <p:xfrm>
          <a:off x="265471" y="344129"/>
          <a:ext cx="11474245" cy="639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55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74171"/>
            <a:ext cx="10515600" cy="7675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16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7150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C61205-844F-7A22-87D7-645E16E6D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456962"/>
              </p:ext>
            </p:extLst>
          </p:nvPr>
        </p:nvGraphicFramePr>
        <p:xfrm>
          <a:off x="600365" y="378691"/>
          <a:ext cx="10963562" cy="327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B3A62A-E2BC-7FBF-4FA9-2F3825A7A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547737"/>
              </p:ext>
            </p:extLst>
          </p:nvPr>
        </p:nvGraphicFramePr>
        <p:xfrm>
          <a:off x="600365" y="3786879"/>
          <a:ext cx="10963562" cy="277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9317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209800" y="311150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Interested to share your experiences?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63752" y="5157192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5C984"/>
                </a:solidFill>
              </a:rPr>
              <a:t>mahmoudian.s@iums.ac.ir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5C984"/>
                </a:solidFill>
              </a:rPr>
              <a:t>saeid.mahmoudian@gmail.com</a:t>
            </a:r>
          </a:p>
        </p:txBody>
      </p:sp>
    </p:spTree>
    <p:extLst>
      <p:ext uri="{BB962C8B-B14F-4D97-AF65-F5344CB8AC3E}">
        <p14:creationId xmlns:p14="http://schemas.microsoft.com/office/powerpoint/2010/main" val="193493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" y="0"/>
            <a:ext cx="121273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80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1052"/>
            <a:ext cx="12192000" cy="3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773</Words>
  <Application>Microsoft Office PowerPoint</Application>
  <PresentationFormat>Widescreen</PresentationFormat>
  <Paragraphs>122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B Nazanin</vt:lpstr>
      <vt:lpstr>B Titr</vt:lpstr>
      <vt:lpstr>Calibri</vt:lpstr>
      <vt:lpstr>Calibri Light</vt:lpstr>
      <vt:lpstr>IranNastaliq</vt:lpstr>
      <vt:lpstr>IRTitr</vt:lpstr>
      <vt:lpstr>Tahoma</vt:lpstr>
      <vt:lpstr>Times New Roman</vt:lpstr>
      <vt:lpstr>Office Theme</vt:lpstr>
      <vt:lpstr>بنام خدا   سلامت شنوایی نوزادان و شیرخواران  مرکز بهداشت استان اصفهان  20 مرداد 1403</vt:lpstr>
      <vt:lpstr>گزارش گیری دوره ای از سامانه سیب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نتایج ثبت شده بعنوان تشخیص قطعی کم شنوایی درسامانه سیب سال 1402</vt:lpstr>
      <vt:lpstr>ثبت خدمت غربالگری شنوایی- مراقب سلامت</vt:lpstr>
      <vt:lpstr>فرایند ثبت غربالگری شنوایی نوزادان 28-0 روزه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ارزیابی شنوایی کودک 28-0 روزه بدون عامل خطر_ نتیجه گذردرOAE با  کد خدمت  8473 در سامانه سیب</vt:lpstr>
      <vt:lpstr>فرایند ثبت غربالگری شنوایی نوزادان 28-0 روزه ارزیابی شنوایی کودک 28-0 روزه بدون عامل خطر_ نتیجه گذر با  کد خدمت  8473 در سامانه سیب</vt:lpstr>
      <vt:lpstr>PowerPoint Presentation</vt:lpstr>
      <vt:lpstr>فرایند ثبت غربالگری شنوایی نوزادان 28-0 روزه با کد خدمت  8473 در سامانه سیب</vt:lpstr>
      <vt:lpstr>فرایند ثبت غربالگری شنوایی نوزادان 28-0 روزه  ارزیابی شنوایی کودک 28-0 روزه بدون عامل خطر _  نتیجه ارجاع OAE  و نتیجه گذر AABR   باکد خدمت  8473 در سامانه سیب</vt:lpstr>
      <vt:lpstr>فرایند ثبت غربالگری شنوایی نوزادان 28-0 روزه  ارزیابی شنوایی کودک 28-0 روزه بدون عامل خطر _  نتیجه ارجاع OAE  و نتیجه گذر AABR   باکد خدمت  8473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 ارزیابی شنوایی کودک 28-0 روزه بدون عامل خطر _  نتیجه ارجاع OAE  و ارجاع AABR  با کد خدمت  8473 در سامانه سیب</vt:lpstr>
      <vt:lpstr>فرایند ثبت غربالگری شنوایی نوزادان 28-0 روزه  ارزیابی شنوایی کودک 28-0 روزه بدون عامل خطر _  نتیجه ارجاع OAE  وارجاعAABR با کد خدمت  8473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 ارزیابی شنوایی کودک 28-0 روزه با عامل خطر _  نتیجه گذرOAE  و گذر AABR با کد خدمت  8473 در سامانه سیب</vt:lpstr>
      <vt:lpstr>فرایند ثبت غربالگری شنوایی نوزادان 28-0 روزه  ارزیابی شنوایی کودک 28-0 روزه با عامل خطر _  نتیجه گذرOAE  و گذر AABR با کد خدمت  8473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 ارزیابی شنوایی کودک 28-0 روزه با عامل خطر _  نتیجه ارجاعOAE  و گذر AABR با کد خدمت  8473 در سامانه سیب</vt:lpstr>
      <vt:lpstr>فرایند ثبت غربالگری شنوایی نوزادان 28-0 روزه  ارزیابی شنوایی کودک 28-0 روزه با عامل خطر _  نتیجه ارجاعOAE  و گذر AABR با کد خدمت  8473 در سامانه سیب</vt:lpstr>
      <vt:lpstr>فرایند ثبت غربالگری شنوایی نوزادان 28-0 روزه با کد خدمت  8473 در سامانه سیب</vt:lpstr>
      <vt:lpstr>فرایند ثبت غربالگری شنوایی نوزادان 28-0 روزه  ارزیابی شنوایی کودک 28-0 روزه با عامل خطر _  نتیجه ارجاعOAE  و ارجاع   AABR   با کد خدمت  8473 در سامانه سیب</vt:lpstr>
      <vt:lpstr>فرایند ثبت غربالگری شنوایی نوزادان 28-0 روزه  ارزیابی شنوایی کودک 28-0 روزه با عامل خطر _  نتیجه ارجاعOAE  و ارجاع   AABR   با کد خدمت  8473 در سامانه سیب</vt:lpstr>
      <vt:lpstr>ثبت خدمت غربالگری شنوایی- پزشک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ثبت بیماری با کد H90 توسط پزشک برای کم شنوایی </vt:lpstr>
      <vt:lpstr>PowerPoint Presentation</vt:lpstr>
      <vt:lpstr>PowerPoint Presentation</vt:lpstr>
      <vt:lpstr>PowerPoint Presentation</vt:lpstr>
      <vt:lpstr> پایلوت کودک سالم-ارزیابی وضعیت شنوایی کودک زیر یک سال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A.R.I</dc:creator>
  <cp:lastModifiedBy>A.R.I</cp:lastModifiedBy>
  <cp:revision>43</cp:revision>
  <dcterms:created xsi:type="dcterms:W3CDTF">2024-07-24T04:10:07Z</dcterms:created>
  <dcterms:modified xsi:type="dcterms:W3CDTF">2024-10-24T05:59:51Z</dcterms:modified>
</cp:coreProperties>
</file>