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57"/>
  </p:notesMasterIdLst>
  <p:sldIdLst>
    <p:sldId id="318" r:id="rId2"/>
    <p:sldId id="256" r:id="rId3"/>
    <p:sldId id="290" r:id="rId4"/>
    <p:sldId id="257" r:id="rId5"/>
    <p:sldId id="280" r:id="rId6"/>
    <p:sldId id="281" r:id="rId7"/>
    <p:sldId id="332" r:id="rId8"/>
    <p:sldId id="267" r:id="rId9"/>
    <p:sldId id="333" r:id="rId10"/>
    <p:sldId id="336" r:id="rId11"/>
    <p:sldId id="335" r:id="rId12"/>
    <p:sldId id="334" r:id="rId13"/>
    <p:sldId id="258" r:id="rId14"/>
    <p:sldId id="282" r:id="rId15"/>
    <p:sldId id="260" r:id="rId16"/>
    <p:sldId id="283" r:id="rId17"/>
    <p:sldId id="261" r:id="rId18"/>
    <p:sldId id="284" r:id="rId19"/>
    <p:sldId id="274" r:id="rId20"/>
    <p:sldId id="285" r:id="rId21"/>
    <p:sldId id="286" r:id="rId22"/>
    <p:sldId id="268" r:id="rId23"/>
    <p:sldId id="330" r:id="rId24"/>
    <p:sldId id="337" r:id="rId25"/>
    <p:sldId id="276" r:id="rId26"/>
    <p:sldId id="328" r:id="rId27"/>
    <p:sldId id="309" r:id="rId28"/>
    <p:sldId id="319" r:id="rId29"/>
    <p:sldId id="323" r:id="rId30"/>
    <p:sldId id="331" r:id="rId31"/>
    <p:sldId id="320" r:id="rId32"/>
    <p:sldId id="287" r:id="rId33"/>
    <p:sldId id="321" r:id="rId34"/>
    <p:sldId id="315" r:id="rId35"/>
    <p:sldId id="317" r:id="rId36"/>
    <p:sldId id="310" r:id="rId37"/>
    <p:sldId id="291" r:id="rId38"/>
    <p:sldId id="314" r:id="rId39"/>
    <p:sldId id="292" r:id="rId40"/>
    <p:sldId id="294" r:id="rId41"/>
    <p:sldId id="277" r:id="rId42"/>
    <p:sldId id="311" r:id="rId43"/>
    <p:sldId id="278" r:id="rId44"/>
    <p:sldId id="312" r:id="rId45"/>
    <p:sldId id="304" r:id="rId46"/>
    <p:sldId id="313" r:id="rId47"/>
    <p:sldId id="303" r:id="rId48"/>
    <p:sldId id="306" r:id="rId49"/>
    <p:sldId id="300" r:id="rId50"/>
    <p:sldId id="301" r:id="rId51"/>
    <p:sldId id="259" r:id="rId52"/>
    <p:sldId id="262" r:id="rId53"/>
    <p:sldId id="296" r:id="rId54"/>
    <p:sldId id="264" r:id="rId55"/>
    <p:sldId id="275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7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D9DB4AF-526F-4AF6-8FF7-B8DC3130ED58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AD5C379-0430-47DF-BDA5-2DAC022EB35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5780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a-I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129935-5A5F-4628-A8D3-6555DD5E367E}" type="slidenum">
              <a:rPr lang="fa-IR">
                <a:ea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a-IR">
              <a:ea typeface="Majalla U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656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013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061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0545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1826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9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0295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1459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70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2599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658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248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989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86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41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571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904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3F270-A603-4A6A-99DD-426676DCABD9}" type="datetimeFigureOut">
              <a:rPr lang="fa-IR" smtClean="0"/>
              <a:t>22/08/1440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110656-EE9E-455B-8C67-72DC64F504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07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BESM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4825"/>
          </a:xfrm>
        </p:spPr>
      </p:pic>
    </p:spTree>
    <p:extLst>
      <p:ext uri="{BB962C8B-B14F-4D97-AF65-F5344CB8AC3E}">
        <p14:creationId xmlns:p14="http://schemas.microsoft.com/office/powerpoint/2010/main" val="1606409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مرخصی بیشترهمراه </a:t>
            </a:r>
            <a:r>
              <a:rPr lang="fa-IR" dirty="0" smtClean="0"/>
              <a:t>:</a:t>
            </a:r>
          </a:p>
          <a:p>
            <a:r>
              <a:rPr lang="fa-IR" dirty="0" smtClean="0"/>
              <a:t>سلامت </a:t>
            </a:r>
            <a:r>
              <a:rPr lang="fa-IR" dirty="0"/>
              <a:t>روانی مادر </a:t>
            </a:r>
            <a:r>
              <a:rPr lang="fa-IR" dirty="0" smtClean="0"/>
              <a:t>و</a:t>
            </a:r>
          </a:p>
          <a:p>
            <a:r>
              <a:rPr lang="fa-IR" dirty="0" smtClean="0"/>
              <a:t>تداوم </a:t>
            </a:r>
            <a:r>
              <a:rPr lang="fa-IR" dirty="0"/>
              <a:t>شیردهی </a:t>
            </a:r>
            <a:r>
              <a:rPr lang="fa-IR" dirty="0" smtClean="0"/>
              <a:t>و</a:t>
            </a:r>
          </a:p>
          <a:p>
            <a:r>
              <a:rPr lang="fa-IR" dirty="0" smtClean="0"/>
              <a:t>کاهش </a:t>
            </a:r>
            <a:r>
              <a:rPr lang="fa-IR" dirty="0"/>
              <a:t>مرگ ومیرحوالی زایمان </a:t>
            </a:r>
            <a:r>
              <a:rPr lang="fa-IR" dirty="0" smtClean="0"/>
              <a:t>و            دوران </a:t>
            </a:r>
            <a:r>
              <a:rPr lang="fa-IR" dirty="0"/>
              <a:t>نوزادی </a:t>
            </a:r>
            <a:r>
              <a:rPr lang="fa-IR" dirty="0" smtClean="0"/>
              <a:t>و                               شیرخوارگی 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1897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fa-IR" dirty="0"/>
              <a:t>ارتباط </a:t>
            </a:r>
            <a:r>
              <a:rPr lang="fa-IR" dirty="0" smtClean="0"/>
              <a:t>عکس </a:t>
            </a:r>
            <a:r>
              <a:rPr lang="fa-IR" dirty="0"/>
              <a:t>مرگ ومیرکودکان با :</a:t>
            </a:r>
          </a:p>
          <a:p>
            <a:r>
              <a:rPr lang="fa-IR" dirty="0"/>
              <a:t>سطح زندگی والدین </a:t>
            </a:r>
            <a:r>
              <a:rPr lang="fa-IR" dirty="0" smtClean="0"/>
              <a:t>و</a:t>
            </a:r>
          </a:p>
          <a:p>
            <a:r>
              <a:rPr lang="fa-IR" dirty="0" smtClean="0"/>
              <a:t>مرخصی </a:t>
            </a:r>
            <a:r>
              <a:rPr lang="fa-IR" dirty="0"/>
              <a:t>زایمان</a:t>
            </a:r>
          </a:p>
          <a:p>
            <a:r>
              <a:rPr lang="fa-IR" dirty="0"/>
              <a:t>درمطالعه استرالیابرگشت زودتراز10ماه همراه :شیردهی کوتاهتربوده</a:t>
            </a:r>
          </a:p>
          <a:p>
            <a:r>
              <a:rPr lang="fa-IR" dirty="0"/>
              <a:t>درکانادااز8هفته قبل تا17هفته بعدزایمان وحقوق55%و</a:t>
            </a:r>
          </a:p>
          <a:p>
            <a:r>
              <a:rPr lang="fa-IR" dirty="0"/>
              <a:t>اگرنوزادزودرس یابیماریابستری شودتا1سال و</a:t>
            </a:r>
          </a:p>
          <a:p>
            <a:r>
              <a:rPr lang="fa-IR" dirty="0"/>
              <a:t>امریکاوپاس </a:t>
            </a:r>
            <a:r>
              <a:rPr lang="fa-IR" dirty="0" smtClean="0"/>
              <a:t>وتامین شیردوش </a:t>
            </a:r>
            <a:r>
              <a:rPr lang="fa-IR" dirty="0"/>
              <a:t>ومشاور </a:t>
            </a:r>
          </a:p>
        </p:txBody>
      </p:sp>
    </p:spTree>
    <p:extLst>
      <p:ext uri="{BB962C8B-B14F-4D97-AF65-F5344CB8AC3E}">
        <p14:creationId xmlns:p14="http://schemas.microsoft.com/office/powerpoint/2010/main" val="2792755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مادران </a:t>
            </a:r>
            <a:r>
              <a:rPr lang="fa-IR" dirty="0" smtClean="0"/>
              <a:t>شاغل بدانندبیشترین </a:t>
            </a:r>
            <a:r>
              <a:rPr lang="fa-IR" dirty="0"/>
              <a:t>حجم </a:t>
            </a:r>
            <a:r>
              <a:rPr lang="fa-IR" dirty="0" smtClean="0"/>
              <a:t>شیرازصبح </a:t>
            </a:r>
            <a:r>
              <a:rPr lang="fa-IR" dirty="0"/>
              <a:t>تاظهروکمترین در6بعدازظهربه </a:t>
            </a:r>
            <a:r>
              <a:rPr lang="fa-IR" dirty="0" smtClean="0"/>
              <a:t>بعداست.</a:t>
            </a:r>
          </a:p>
          <a:p>
            <a:r>
              <a:rPr lang="fa-IR" dirty="0" smtClean="0"/>
              <a:t>و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104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دانستنی هادرمورد مادرشاغل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شغل بیرون ازمنزل اثرمعکوس بررفتارشیردهی وطول مدت شیردهی دارد</a:t>
            </a:r>
          </a:p>
          <a:p>
            <a:endParaRPr lang="fa-IR" dirty="0" smtClean="0"/>
          </a:p>
          <a:p>
            <a:r>
              <a:rPr lang="fa-IR" dirty="0" smtClean="0"/>
              <a:t>طول مدت مرخصی بعداززایمان اثرمثبت برطول مدت شیردهی دارد</a:t>
            </a:r>
          </a:p>
          <a:p>
            <a:endParaRPr lang="fa-IR" dirty="0" smtClean="0"/>
          </a:p>
          <a:p>
            <a:r>
              <a:rPr lang="fa-IR" dirty="0" smtClean="0"/>
              <a:t>متاآنالیز</a:t>
            </a:r>
            <a:r>
              <a:rPr lang="en-US" dirty="0" err="1" smtClean="0"/>
              <a:t>cochrance</a:t>
            </a:r>
            <a:r>
              <a:rPr lang="fa-IR" dirty="0" smtClean="0"/>
              <a:t>درسال2007اثرحمایت حرفه ای و غیرحرفه ای رانسبت به حرفه ای تنها برتداوم شیردهی وطول مدت آن وتغذیه انحصاری نشان داد</a:t>
            </a:r>
          </a:p>
        </p:txBody>
      </p:sp>
    </p:spTree>
    <p:extLst>
      <p:ext uri="{BB962C8B-B14F-4D97-AF65-F5344CB8AC3E}">
        <p14:creationId xmlns:p14="http://schemas.microsoft.com/office/powerpoint/2010/main" val="28204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 درموردمادرشاغل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/>
              <a:t>دانش ونگرش همسرنسبت به </a:t>
            </a:r>
            <a:r>
              <a:rPr lang="fa-IR" dirty="0" smtClean="0"/>
              <a:t>شیرمادر و حمایت </a:t>
            </a:r>
            <a:r>
              <a:rPr lang="fa-IR" dirty="0"/>
              <a:t>مادربزرگ مادری ب</a:t>
            </a:r>
            <a:r>
              <a:rPr lang="fa-IR" dirty="0" smtClean="0"/>
              <a:t>ه </a:t>
            </a:r>
            <a:r>
              <a:rPr lang="fa-IR" dirty="0"/>
              <a:t>موفقیت </a:t>
            </a:r>
            <a:r>
              <a:rPr lang="fa-IR" dirty="0" smtClean="0"/>
              <a:t>مادر درشیردهی </a:t>
            </a:r>
            <a:r>
              <a:rPr lang="fa-IR" dirty="0"/>
              <a:t>کمک می </a:t>
            </a:r>
            <a:r>
              <a:rPr lang="fa-IR" dirty="0" smtClean="0"/>
              <a:t>کند</a:t>
            </a:r>
          </a:p>
          <a:p>
            <a:endParaRPr lang="fa-IR" dirty="0"/>
          </a:p>
          <a:p>
            <a:r>
              <a:rPr lang="fa-IR" dirty="0" smtClean="0"/>
              <a:t>کمک پرسنل </a:t>
            </a:r>
            <a:r>
              <a:rPr lang="fa-IR" dirty="0"/>
              <a:t>پزشکی </a:t>
            </a:r>
            <a:r>
              <a:rPr lang="fa-IR" dirty="0" smtClean="0"/>
              <a:t>موجب طولانی تر شدن تغذیه باشیرمادر </a:t>
            </a:r>
            <a:r>
              <a:rPr lang="fa-IR" dirty="0"/>
              <a:t>وتغذیه </a:t>
            </a:r>
            <a:r>
              <a:rPr lang="fa-IR" dirty="0" smtClean="0"/>
              <a:t>انحصاری می شود</a:t>
            </a:r>
          </a:p>
          <a:p>
            <a:endParaRPr lang="fa-IR" dirty="0" smtClean="0"/>
          </a:p>
          <a:p>
            <a:r>
              <a:rPr lang="fa-IR" dirty="0" smtClean="0"/>
              <a:t>حمایت تغذیه باشیرمادرلازم است تا کودک درمعرض خطرات فرمولا قرارنگیرد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56467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طول مدت شیردهی درخانم های شاغل کوتاه تراست(لزوم حمایت)</a:t>
            </a:r>
          </a:p>
          <a:p>
            <a:endParaRPr lang="fa-IR" dirty="0" smtClean="0"/>
          </a:p>
          <a:p>
            <a:r>
              <a:rPr lang="fa-IR" dirty="0" smtClean="0"/>
              <a:t>مادرشاغل به کاریاتحصیل شیرکمکی رازود شروع می کند(لزوم حمایت)</a:t>
            </a:r>
          </a:p>
          <a:p>
            <a:endParaRPr lang="fa-IR" dirty="0" smtClean="0"/>
          </a:p>
          <a:p>
            <a:r>
              <a:rPr lang="fa-IR" dirty="0" smtClean="0"/>
              <a:t>مرخصی طولانی تربعداززایمان همراه طول مدت بیشترشیردهی وتغذیه انحصاری با شیر مادراست</a:t>
            </a:r>
          </a:p>
        </p:txBody>
      </p:sp>
    </p:spTree>
    <p:extLst>
      <p:ext uri="{BB962C8B-B14F-4D97-AF65-F5344CB8AC3E}">
        <p14:creationId xmlns:p14="http://schemas.microsoft.com/office/powerpoint/2010/main" val="2555929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دوشیدن منظم پستانهادرروزهای کاری (باشیردوش)همراه شیردهی بهتروطولانی تر تراست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79457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تغذیه مستقیم ازپستان روش ارجح برای تداوم جریان مناسب شیراست(فراهم کردن امکانات)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کاهش تولیدشیرمادر مانع بزرگ تداوم شیر دهی درزنان شاغل است که منجربه امتناع و شروع شیر جایگزین  می گردد</a:t>
            </a:r>
          </a:p>
        </p:txBody>
      </p:sp>
    </p:spTree>
    <p:extLst>
      <p:ext uri="{BB962C8B-B14F-4D97-AF65-F5344CB8AC3E}">
        <p14:creationId xmlns:p14="http://schemas.microsoft.com/office/powerpoint/2010/main" val="913108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مراقبین بادادن شیرزیادبابطری درمقابل آنچه شیرخوارازپستان دریافت می کندموجب </a:t>
            </a:r>
            <a:r>
              <a:rPr lang="fa-IR" dirty="0" smtClean="0"/>
              <a:t>:</a:t>
            </a:r>
          </a:p>
          <a:p>
            <a:endParaRPr lang="fa-IR" dirty="0"/>
          </a:p>
          <a:p>
            <a:r>
              <a:rPr lang="fa-IR" dirty="0" smtClean="0"/>
              <a:t>1:شیرخوارعلاقه </a:t>
            </a:r>
            <a:r>
              <a:rPr lang="fa-IR" dirty="0"/>
              <a:t>کمتربه تغذیه ازپستان نشان </a:t>
            </a:r>
            <a:r>
              <a:rPr lang="fa-IR" dirty="0" smtClean="0"/>
              <a:t>دهد</a:t>
            </a:r>
          </a:p>
          <a:p>
            <a:endParaRPr lang="fa-IR" dirty="0" smtClean="0"/>
          </a:p>
          <a:p>
            <a:r>
              <a:rPr lang="fa-IR" dirty="0"/>
              <a:t>2</a:t>
            </a:r>
            <a:r>
              <a:rPr lang="fa-IR" dirty="0" smtClean="0"/>
              <a:t>:مادرفکرکندکم </a:t>
            </a:r>
            <a:r>
              <a:rPr lang="fa-IR" dirty="0"/>
              <a:t>شیراست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68585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هرمقدارشیرداشته باشدمفیداست</a:t>
            </a:r>
          </a:p>
          <a:p>
            <a:endParaRPr lang="fa-IR" dirty="0" smtClean="0"/>
          </a:p>
          <a:p>
            <a:r>
              <a:rPr lang="fa-IR" dirty="0" smtClean="0"/>
              <a:t>حمایت پرسنل پزشکی برای تداوم شیردهی مفیداست</a:t>
            </a:r>
          </a:p>
          <a:p>
            <a:endParaRPr lang="fa-IR" dirty="0" smtClean="0"/>
          </a:p>
          <a:p>
            <a:r>
              <a:rPr lang="fa-IR" dirty="0" smtClean="0"/>
              <a:t>شیردهی مادرساده اما حیاتی است</a:t>
            </a:r>
          </a:p>
        </p:txBody>
      </p:sp>
    </p:spTree>
    <p:extLst>
      <p:ext uri="{BB962C8B-B14F-4D97-AF65-F5344CB8AC3E}">
        <p14:creationId xmlns:p14="http://schemas.microsoft.com/office/powerpoint/2010/main" val="224964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مادران شاغل وشیردهی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دکترفریور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93004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نوع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برگشت </a:t>
            </a:r>
            <a:r>
              <a:rPr lang="fa-IR" dirty="0" smtClean="0"/>
              <a:t>بکارزودتراز6-8هفتگی=شیردهی کمتر </a:t>
            </a:r>
          </a:p>
          <a:p>
            <a:endParaRPr lang="fa-IR" dirty="0"/>
          </a:p>
          <a:p>
            <a:r>
              <a:rPr lang="fa-IR" dirty="0"/>
              <a:t>درخط </a:t>
            </a:r>
            <a:r>
              <a:rPr lang="fa-IR" dirty="0" smtClean="0"/>
              <a:t>تولیدیامنشیگری=احتمال شیردهی کمتر</a:t>
            </a:r>
          </a:p>
          <a:p>
            <a:endParaRPr lang="fa-IR" dirty="0"/>
          </a:p>
          <a:p>
            <a:r>
              <a:rPr lang="fa-IR" dirty="0"/>
              <a:t>کار4ساعت یاکمترمشکلی ایجادنمی </a:t>
            </a:r>
            <a:r>
              <a:rPr lang="fa-IR" dirty="0" smtClean="0"/>
              <a:t>کندو </a:t>
            </a:r>
          </a:p>
          <a:p>
            <a:r>
              <a:rPr lang="fa-IR" dirty="0" smtClean="0"/>
              <a:t>شیردهی </a:t>
            </a:r>
            <a:r>
              <a:rPr lang="fa-IR" dirty="0"/>
              <a:t>درکارپاره وقت ادامه دارد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76288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نوع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/>
              <a:t>کارنیمه وقت </a:t>
            </a:r>
            <a:r>
              <a:rPr lang="fa-IR" dirty="0" smtClean="0"/>
              <a:t>ویاشروع بانیمه وقت</a:t>
            </a:r>
          </a:p>
          <a:p>
            <a:endParaRPr lang="fa-IR" dirty="0" smtClean="0"/>
          </a:p>
          <a:p>
            <a:r>
              <a:rPr lang="fa-IR" dirty="0" smtClean="0"/>
              <a:t>ساعات </a:t>
            </a:r>
            <a:r>
              <a:rPr lang="fa-IR" dirty="0"/>
              <a:t>کاری قابل </a:t>
            </a:r>
            <a:r>
              <a:rPr lang="fa-IR" dirty="0" smtClean="0"/>
              <a:t>انعطاف(بهترازکارتمام وقت) </a:t>
            </a:r>
          </a:p>
          <a:p>
            <a:endParaRPr lang="fa-IR" dirty="0" smtClean="0"/>
          </a:p>
          <a:p>
            <a:endParaRPr lang="fa-IR" dirty="0"/>
          </a:p>
          <a:p>
            <a:r>
              <a:rPr lang="fa-IR" dirty="0"/>
              <a:t>مادران تمام وقت </a:t>
            </a:r>
            <a:r>
              <a:rPr lang="fa-IR" dirty="0" smtClean="0"/>
              <a:t>احتمال ازشیرگرفتنشان درماه </a:t>
            </a:r>
            <a:r>
              <a:rPr lang="fa-IR" dirty="0"/>
              <a:t>قبل تا2ماه بعدازبرگشت </a:t>
            </a:r>
            <a:r>
              <a:rPr lang="fa-IR" dirty="0" smtClean="0"/>
              <a:t>بکاربیشتراست 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9998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برای کارفرمایان درجهت حمایت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a-IR" dirty="0" smtClean="0"/>
              <a:t> کمترازکارغیبت می کند(بدلیل سلامت فرزند)</a:t>
            </a:r>
          </a:p>
          <a:p>
            <a:endParaRPr lang="fa-IR" dirty="0" smtClean="0"/>
          </a:p>
          <a:p>
            <a:r>
              <a:rPr lang="fa-IR" dirty="0" smtClean="0"/>
              <a:t>هزینه درمانی فرزندوخودش کمترمی شود</a:t>
            </a:r>
          </a:p>
          <a:p>
            <a:endParaRPr lang="fa-IR" dirty="0" smtClean="0"/>
          </a:p>
          <a:p>
            <a:r>
              <a:rPr lang="fa-IR" dirty="0" smtClean="0"/>
              <a:t>نیازبه تعویض وگرفتن پرسنل جدیدکمتراست</a:t>
            </a:r>
          </a:p>
          <a:p>
            <a:endParaRPr lang="fa-IR" dirty="0" smtClean="0"/>
          </a:p>
          <a:p>
            <a:r>
              <a:rPr lang="fa-IR" dirty="0" smtClean="0"/>
              <a:t>تولیدبیشتراست</a:t>
            </a:r>
          </a:p>
          <a:p>
            <a:endParaRPr lang="fa-IR" dirty="0" smtClean="0"/>
          </a:p>
          <a:p>
            <a:r>
              <a:rPr lang="fa-IR" dirty="0" smtClean="0"/>
              <a:t>مادرخوشحال تراست واخلاق حاکم است</a:t>
            </a:r>
          </a:p>
          <a:p>
            <a:endParaRPr lang="fa-IR" dirty="0" smtClean="0"/>
          </a:p>
          <a:p>
            <a:r>
              <a:rPr lang="fa-IR" dirty="0" smtClean="0"/>
              <a:t>هر1دلار2-3دلاربرگشت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2822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کارفرما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 </a:t>
            </a:r>
            <a:r>
              <a:rPr lang="fa-IR" dirty="0"/>
              <a:t>مادر کارش را به خوبی انجام می دهد و می تواند روي کارش تمرکز نماید چون کمتر نگران بیمار شدن فرزندش می باشد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dirty="0" smtClean="0"/>
              <a:t> </a:t>
            </a:r>
            <a:r>
              <a:rPr lang="fa-IR" dirty="0"/>
              <a:t>شاغلین با مهارت </a:t>
            </a:r>
            <a:r>
              <a:rPr lang="fa-IR" dirty="0" smtClean="0"/>
              <a:t>بهتراست.</a:t>
            </a:r>
          </a:p>
          <a:p>
            <a:endParaRPr lang="fa-IR" dirty="0"/>
          </a:p>
          <a:p>
            <a:r>
              <a:rPr lang="fa-IR" dirty="0"/>
              <a:t> خانمی که بدین ترتیب حمایت شود بهتر کار می کند و نسبت به کارکردن بیشتر راغب است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07844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کارفرما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خانواده و جامعه قدردان کارفرمایان حامی  هستند.</a:t>
            </a:r>
          </a:p>
          <a:p>
            <a:endParaRPr lang="fa-IR" dirty="0"/>
          </a:p>
          <a:p>
            <a:r>
              <a:rPr lang="fa-IR" dirty="0"/>
              <a:t> کودکانی که با شیر مادر تغذیه می شوند خوب رشد می کنند و نیروهاي سالم آینده هستند.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28926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آموزش </a:t>
            </a:r>
            <a:r>
              <a:rPr lang="fa-IR" dirty="0"/>
              <a:t>مادرازبارداری </a:t>
            </a:r>
            <a:r>
              <a:rPr lang="fa-IR" dirty="0" smtClean="0"/>
              <a:t>ایجاد </a:t>
            </a:r>
            <a:r>
              <a:rPr lang="fa-IR" dirty="0"/>
              <a:t>انگیزه وتصمیم </a:t>
            </a:r>
            <a:r>
              <a:rPr lang="fa-IR" dirty="0" smtClean="0"/>
              <a:t>سازی(ونه </a:t>
            </a:r>
            <a:r>
              <a:rPr lang="fa-IR" dirty="0"/>
              <a:t>چگونگی)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شیردهی وسلامت  کودک وخودش </a:t>
            </a:r>
          </a:p>
          <a:p>
            <a:endParaRPr lang="fa-IR" dirty="0" smtClean="0"/>
          </a:p>
          <a:p>
            <a:r>
              <a:rPr lang="fa-IR" dirty="0" smtClean="0"/>
              <a:t> نیازبه صرف وقت کمتر</a:t>
            </a:r>
          </a:p>
          <a:p>
            <a:endParaRPr lang="fa-IR" dirty="0" smtClean="0"/>
          </a:p>
          <a:p>
            <a:r>
              <a:rPr lang="fa-IR" dirty="0" smtClean="0"/>
              <a:t>سختی کمتردرمقابل تهیه وآماده کردن و خورانیدن شیرمصنوعی وشستشوی ظروف آن</a:t>
            </a:r>
          </a:p>
          <a:p>
            <a:endParaRPr lang="fa-IR" dirty="0" smtClean="0"/>
          </a:p>
          <a:p>
            <a:r>
              <a:rPr lang="fa-IR" dirty="0" smtClean="0"/>
              <a:t>هزینه شیرمصنوعی وبیماری های شیرخوار گاه افزون بردرآمد(بیماری های شایع چون اسهال واتیت وسرماخوردگی)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737835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آموزش مادرازبارداری ایجاد انگیزه وتصمیم </a:t>
            </a:r>
            <a:r>
              <a:rPr lang="fa-IR" dirty="0" smtClean="0"/>
              <a:t>سازی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a-IR" dirty="0" smtClean="0"/>
              <a:t> </a:t>
            </a:r>
            <a:r>
              <a:rPr lang="fa-IR" dirty="0"/>
              <a:t>فرزندش کمتر بیمار می شود لذا کمتر ناچار به ترك کار براي مراقبت کودك می شود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dirty="0"/>
              <a:t> شب ها استراحت بیشتر دارد چون همین طور که خوابیده است فرزندش را شیر می دهد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dirty="0"/>
              <a:t> فرصت گذراندن وقت با فرزند و نزدیکی </a:t>
            </a:r>
            <a:r>
              <a:rPr lang="fa-IR" dirty="0" smtClean="0"/>
              <a:t>بافرزند </a:t>
            </a:r>
            <a:r>
              <a:rPr lang="fa-IR" dirty="0"/>
              <a:t>براي مادر فراهم می کند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dirty="0"/>
              <a:t> شانس استراحت در حین شیردهی را فراهم می کند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dirty="0"/>
              <a:t> برقراري ارتباط خاص و فردي و رابطه صمیمی مادر و کودك را تامین می کند</a:t>
            </a:r>
            <a:r>
              <a:rPr lang="fa-IR" i="1" dirty="0"/>
              <a:t>.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87526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ازبارداری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دانستن ارزش شیردهی </a:t>
            </a:r>
            <a:r>
              <a:rPr lang="fa-IR" dirty="0" smtClean="0"/>
              <a:t>برای فرزند-خود-خانواده-</a:t>
            </a:r>
          </a:p>
          <a:p>
            <a:endParaRPr lang="fa-IR" dirty="0" smtClean="0"/>
          </a:p>
          <a:p>
            <a:r>
              <a:rPr lang="fa-IR" dirty="0" smtClean="0"/>
              <a:t>شیردهی </a:t>
            </a:r>
            <a:r>
              <a:rPr lang="fa-IR" dirty="0"/>
              <a:t>موجب ریلاکس شدن بعدساعات کارمی </a:t>
            </a:r>
            <a:r>
              <a:rPr lang="fa-IR" dirty="0" smtClean="0"/>
              <a:t>شود</a:t>
            </a:r>
          </a:p>
          <a:p>
            <a:endParaRPr lang="fa-IR" dirty="0" smtClean="0"/>
          </a:p>
          <a:p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37002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آموزش دربارداری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a-IR" dirty="0"/>
              <a:t>راهنمایی فرا راه برای غلبه </a:t>
            </a:r>
            <a:r>
              <a:rPr lang="fa-IR" dirty="0" smtClean="0"/>
              <a:t>برموانع</a:t>
            </a:r>
          </a:p>
          <a:p>
            <a:endParaRPr lang="fa-IR" dirty="0" smtClean="0"/>
          </a:p>
          <a:p>
            <a:r>
              <a:rPr lang="fa-IR" dirty="0" smtClean="0"/>
              <a:t>رفع نگرانی ها</a:t>
            </a:r>
          </a:p>
          <a:p>
            <a:endParaRPr lang="fa-IR" dirty="0"/>
          </a:p>
          <a:p>
            <a:r>
              <a:rPr lang="fa-IR" dirty="0" smtClean="0"/>
              <a:t>اهمیت شیرمادر و</a:t>
            </a:r>
          </a:p>
          <a:p>
            <a:endParaRPr lang="fa-IR" dirty="0"/>
          </a:p>
          <a:p>
            <a:r>
              <a:rPr lang="fa-IR" dirty="0" smtClean="0"/>
              <a:t>تغذیه انحصاری و</a:t>
            </a:r>
          </a:p>
          <a:p>
            <a:endParaRPr lang="fa-IR" dirty="0"/>
          </a:p>
          <a:p>
            <a:r>
              <a:rPr lang="fa-IR" dirty="0" smtClean="0"/>
              <a:t>تداوم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45181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قبل ازشروع به کارخارج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مرخصی هرچه طولانی تر-</a:t>
            </a:r>
          </a:p>
          <a:p>
            <a:endParaRPr lang="fa-IR" dirty="0" smtClean="0"/>
          </a:p>
          <a:p>
            <a:r>
              <a:rPr lang="fa-IR" dirty="0" smtClean="0"/>
              <a:t>دورکاری-</a:t>
            </a:r>
          </a:p>
          <a:p>
            <a:endParaRPr lang="fa-IR" dirty="0" smtClean="0"/>
          </a:p>
          <a:p>
            <a:r>
              <a:rPr lang="fa-IR" dirty="0" smtClean="0"/>
              <a:t>کارپاره وقت-</a:t>
            </a:r>
          </a:p>
          <a:p>
            <a:endParaRPr lang="fa-IR" dirty="0" smtClean="0"/>
          </a:p>
          <a:p>
            <a:r>
              <a:rPr lang="fa-IR" dirty="0" smtClean="0"/>
              <a:t>کارقابل انعطاف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38979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آنچه باید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مسئولین کشور</a:t>
            </a:r>
          </a:p>
          <a:p>
            <a:r>
              <a:rPr lang="fa-IR" dirty="0" smtClean="0"/>
              <a:t>برنامه ریزان کشور</a:t>
            </a:r>
          </a:p>
          <a:p>
            <a:r>
              <a:rPr lang="fa-IR" dirty="0" smtClean="0"/>
              <a:t>کارفرمایان</a:t>
            </a:r>
          </a:p>
          <a:p>
            <a:r>
              <a:rPr lang="fa-IR" dirty="0" smtClean="0"/>
              <a:t>پرسنل بهداشتی درمانی</a:t>
            </a:r>
          </a:p>
          <a:p>
            <a:r>
              <a:rPr lang="fa-IR" dirty="0" smtClean="0"/>
              <a:t>مشاوران شیرمادر </a:t>
            </a:r>
          </a:p>
          <a:p>
            <a:r>
              <a:rPr lang="fa-IR" dirty="0" smtClean="0"/>
              <a:t>مردم (مادران شاغل....)                بدانند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60589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برای فرزند: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اگرمی تواند </a:t>
            </a:r>
            <a:r>
              <a:rPr lang="fa-IR" dirty="0"/>
              <a:t>فرزندش را با خود به محل کار </a:t>
            </a:r>
            <a:r>
              <a:rPr lang="fa-IR" dirty="0" smtClean="0"/>
              <a:t>ببرد</a:t>
            </a:r>
          </a:p>
          <a:p>
            <a:endParaRPr lang="fa-IR" dirty="0"/>
          </a:p>
          <a:p>
            <a:r>
              <a:rPr lang="fa-IR" dirty="0"/>
              <a:t> </a:t>
            </a:r>
            <a:r>
              <a:rPr lang="fa-IR" dirty="0" smtClean="0"/>
              <a:t>اگرمی </a:t>
            </a:r>
            <a:r>
              <a:rPr lang="fa-IR" dirty="0"/>
              <a:t>تواند فرزندش را در محلی نزدیک به محل کار نگهداري کند </a:t>
            </a:r>
            <a:r>
              <a:rPr lang="fa-IR" dirty="0" smtClean="0"/>
              <a:t>و </a:t>
            </a:r>
            <a:r>
              <a:rPr lang="fa-IR" dirty="0"/>
              <a:t>برود و او را شیر بدهد </a:t>
            </a:r>
            <a:r>
              <a:rPr lang="fa-IR" dirty="0" smtClean="0"/>
              <a:t>یا</a:t>
            </a:r>
          </a:p>
          <a:p>
            <a:r>
              <a:rPr lang="fa-IR" dirty="0" smtClean="0"/>
              <a:t> </a:t>
            </a:r>
            <a:r>
              <a:rPr lang="fa-IR" dirty="0"/>
              <a:t>کودك را نزد او </a:t>
            </a:r>
            <a:r>
              <a:rPr lang="fa-IR" dirty="0" smtClean="0"/>
              <a:t>بیاورندشیربدهد</a:t>
            </a:r>
          </a:p>
          <a:p>
            <a:endParaRPr lang="fa-IR" dirty="0"/>
          </a:p>
          <a:p>
            <a:r>
              <a:rPr lang="fa-IR" dirty="0"/>
              <a:t> </a:t>
            </a:r>
            <a:r>
              <a:rPr lang="fa-IR" dirty="0" smtClean="0"/>
              <a:t>اگرمی تواندتا </a:t>
            </a:r>
            <a:r>
              <a:rPr lang="fa-IR" dirty="0"/>
              <a:t>بزرگتر شدن کودك </a:t>
            </a:r>
            <a:r>
              <a:rPr lang="fa-IR" dirty="0" smtClean="0"/>
              <a:t>ساعات </a:t>
            </a:r>
            <a:r>
              <a:rPr lang="fa-IR" dirty="0"/>
              <a:t>یا روزهاي کمتري کار کند.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21117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/>
          <a:lstStyle/>
          <a:p>
            <a:r>
              <a:rPr lang="fa-IR" dirty="0" smtClean="0"/>
              <a:t>درصورت عدم امکان ولزوم ترک کودک ونبودن امکان مراقبت درمحل کار: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63911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مراقب کودک برای زمان اشتغال مادر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انتخاب </a:t>
            </a:r>
            <a:r>
              <a:rPr lang="fa-IR" dirty="0"/>
              <a:t>مراقب </a:t>
            </a:r>
            <a:r>
              <a:rPr lang="fa-IR" dirty="0" smtClean="0"/>
              <a:t>طرفدارشیرمادرکه بداند شیر مادر زودهضم </a:t>
            </a:r>
            <a:r>
              <a:rPr lang="fa-IR" dirty="0"/>
              <a:t>است وبعد2-3ساعت </a:t>
            </a:r>
            <a:r>
              <a:rPr lang="fa-IR" dirty="0" smtClean="0"/>
              <a:t>شیر خوار گرسنه </a:t>
            </a:r>
            <a:r>
              <a:rPr lang="fa-IR" dirty="0"/>
              <a:t>می </a:t>
            </a:r>
            <a:r>
              <a:rPr lang="fa-IR" dirty="0" smtClean="0"/>
              <a:t>شود-</a:t>
            </a:r>
          </a:p>
          <a:p>
            <a:endParaRPr lang="fa-IR" dirty="0" smtClean="0"/>
          </a:p>
          <a:p>
            <a:r>
              <a:rPr lang="fa-IR" dirty="0" smtClean="0"/>
              <a:t>که </a:t>
            </a:r>
            <a:r>
              <a:rPr lang="fa-IR" dirty="0"/>
              <a:t>شیررادرون </a:t>
            </a:r>
            <a:r>
              <a:rPr lang="fa-IR" dirty="0" smtClean="0"/>
              <a:t>مایکرویونگذارد-</a:t>
            </a:r>
          </a:p>
          <a:p>
            <a:endParaRPr lang="fa-IR" dirty="0" smtClean="0"/>
          </a:p>
          <a:p>
            <a:r>
              <a:rPr lang="fa-IR" dirty="0" smtClean="0"/>
              <a:t>شیرخواررابغل کندوشیربدهد وبطری ندهد-</a:t>
            </a:r>
          </a:p>
          <a:p>
            <a:endParaRPr lang="fa-IR" dirty="0" smtClean="0"/>
          </a:p>
          <a:p>
            <a:r>
              <a:rPr lang="fa-IR" dirty="0" smtClean="0"/>
              <a:t>نزدیک </a:t>
            </a:r>
            <a:r>
              <a:rPr lang="fa-IR" dirty="0"/>
              <a:t>آمدن </a:t>
            </a:r>
            <a:r>
              <a:rPr lang="fa-IR" dirty="0" smtClean="0"/>
              <a:t>مادراوراسیرنکند(تاحدی گرسنه)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66116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اگرمراقبت درمنزل امکان پذیرنیست: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fa-IR" dirty="0" smtClean="0"/>
              <a:t>مهدکودکی </a:t>
            </a:r>
            <a:r>
              <a:rPr lang="fa-IR" dirty="0"/>
              <a:t>که </a:t>
            </a:r>
            <a:r>
              <a:rPr lang="fa-IR" dirty="0" smtClean="0"/>
              <a:t>:</a:t>
            </a:r>
          </a:p>
          <a:p>
            <a:pPr marL="68580" indent="0">
              <a:buNone/>
            </a:pPr>
            <a:r>
              <a:rPr lang="fa-IR" dirty="0" smtClean="0"/>
              <a:t>درمحل کارباشد یانزدیک محل کار</a:t>
            </a:r>
            <a:endParaRPr lang="fa-IR" dirty="0"/>
          </a:p>
          <a:p>
            <a:pPr marL="68580" indent="0">
              <a:buNone/>
            </a:pPr>
            <a:endParaRPr lang="fa-IR" dirty="0"/>
          </a:p>
          <a:p>
            <a:r>
              <a:rPr lang="fa-IR" dirty="0"/>
              <a:t>تجربه قبلی باشیرمادر وروشهاداشته و</a:t>
            </a:r>
          </a:p>
          <a:p>
            <a:endParaRPr lang="fa-IR" dirty="0"/>
          </a:p>
          <a:p>
            <a:r>
              <a:rPr lang="fa-IR" dirty="0"/>
              <a:t>انتظاربرای تاخیرمادربرای شیردهی مستقیم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744991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ازرفتن سرکار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/>
              <a:t>تهیه مطالب برای کارفرماکه منافع </a:t>
            </a:r>
            <a:r>
              <a:rPr lang="fa-IR" dirty="0" smtClean="0"/>
              <a:t>شیرمادر رابرای </a:t>
            </a:r>
            <a:r>
              <a:rPr lang="fa-IR" dirty="0"/>
              <a:t>کودکان، جامعه، مادر وشاغلین </a:t>
            </a:r>
            <a:r>
              <a:rPr lang="fa-IR" dirty="0" smtClean="0"/>
              <a:t>بداند</a:t>
            </a:r>
          </a:p>
          <a:p>
            <a:endParaRPr lang="fa-IR" dirty="0"/>
          </a:p>
          <a:p>
            <a:r>
              <a:rPr lang="fa-IR" dirty="0"/>
              <a:t>نوشتن نامه توسط پزشک به کارفرما وروسای مکان تحصیل مادرشیرده جهت یادآوری لزوم تداوم </a:t>
            </a:r>
            <a:r>
              <a:rPr lang="fa-IR" dirty="0" smtClean="0"/>
              <a:t>شیردهی(درایران قانون)</a:t>
            </a:r>
          </a:p>
          <a:p>
            <a:endParaRPr lang="fa-IR" dirty="0"/>
          </a:p>
          <a:p>
            <a:r>
              <a:rPr lang="fa-IR" dirty="0"/>
              <a:t>درخواست پوشش بیمه برای اجاره شیردوش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47006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ازشروع به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اقدام برای تولیدفراوان </a:t>
            </a:r>
            <a:r>
              <a:rPr lang="fa-IR" dirty="0"/>
              <a:t>شیر </a:t>
            </a:r>
            <a:r>
              <a:rPr lang="fa-IR" dirty="0" smtClean="0"/>
              <a:t>(دوشیدن)تا اگربا شروع کارشیرکم شود</a:t>
            </a:r>
          </a:p>
          <a:p>
            <a:endParaRPr lang="fa-IR" dirty="0" smtClean="0"/>
          </a:p>
          <a:p>
            <a:r>
              <a:rPr lang="fa-IR" dirty="0" smtClean="0"/>
              <a:t> </a:t>
            </a:r>
            <a:r>
              <a:rPr lang="fa-IR" dirty="0"/>
              <a:t>نگران نشود </a:t>
            </a:r>
            <a:r>
              <a:rPr lang="fa-IR" dirty="0" smtClean="0"/>
              <a:t>و</a:t>
            </a:r>
          </a:p>
          <a:p>
            <a:endParaRPr lang="fa-IR" dirty="0" smtClean="0"/>
          </a:p>
          <a:p>
            <a:r>
              <a:rPr lang="fa-IR" dirty="0" smtClean="0"/>
              <a:t>اعتمادبنفس </a:t>
            </a:r>
            <a:r>
              <a:rPr lang="fa-IR" dirty="0"/>
              <a:t>داشته باشد که هم شیر داردهم ذخیره </a:t>
            </a:r>
            <a:r>
              <a:rPr lang="fa-IR" dirty="0" smtClean="0"/>
              <a:t>دارد</a:t>
            </a:r>
          </a:p>
          <a:p>
            <a:endParaRPr lang="fa-IR" dirty="0"/>
          </a:p>
          <a:p>
            <a:r>
              <a:rPr lang="fa-IR" dirty="0"/>
              <a:t>تغذیه انحصاری داشته باشد(پایان6ماه)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609036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ازشروع به کارخارج ازمنزل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 smtClean="0"/>
              <a:t>عدم استفاده از:</a:t>
            </a:r>
          </a:p>
          <a:p>
            <a:r>
              <a:rPr lang="fa-IR" dirty="0" smtClean="0"/>
              <a:t>بطری-گول زنک-شیرکمکی </a:t>
            </a:r>
            <a:r>
              <a:rPr lang="fa-IR" dirty="0"/>
              <a:t>بخصوص قبل </a:t>
            </a:r>
            <a:r>
              <a:rPr lang="fa-IR" dirty="0" smtClean="0"/>
              <a:t>از استقرارشیرسازی </a:t>
            </a:r>
            <a:r>
              <a:rPr lang="fa-IR" dirty="0"/>
              <a:t>چون موجب قطع </a:t>
            </a:r>
            <a:r>
              <a:rPr lang="fa-IR" dirty="0" smtClean="0"/>
              <a:t>شیر مادر می شود</a:t>
            </a:r>
          </a:p>
          <a:p>
            <a:endParaRPr lang="fa-IR" dirty="0" smtClean="0"/>
          </a:p>
          <a:p>
            <a:r>
              <a:rPr lang="fa-IR" dirty="0" smtClean="0"/>
              <a:t>عوارض بطری؟عوارض گول زنک رابداند؟</a:t>
            </a:r>
          </a:p>
          <a:p>
            <a:endParaRPr lang="fa-IR" dirty="0" smtClean="0"/>
          </a:p>
          <a:p>
            <a:r>
              <a:rPr lang="fa-IR" dirty="0" smtClean="0"/>
              <a:t>بهترین شیرکمکی رابداند؟</a:t>
            </a:r>
          </a:p>
          <a:p>
            <a:endParaRPr lang="fa-IR" dirty="0" smtClean="0"/>
          </a:p>
          <a:p>
            <a:r>
              <a:rPr lang="fa-IR" dirty="0" smtClean="0"/>
              <a:t>بعداز6ماه -غذای کمکی</a:t>
            </a:r>
            <a:r>
              <a:rPr lang="fa-IR" i="1" dirty="0" smtClean="0"/>
              <a:t> </a:t>
            </a:r>
            <a:r>
              <a:rPr lang="fa-IR" dirty="0"/>
              <a:t>یا سایر مواد غذایی را زودتر از آنچه که لازم است شروع نکند. در صورت لزوم 3- 2 روزقبل از شروع به کار کافی است</a:t>
            </a:r>
            <a:r>
              <a:rPr lang="fa-IR" i="1" dirty="0"/>
              <a:t>.</a:t>
            </a:r>
          </a:p>
          <a:p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868587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قبل ازشروع به کارخارج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یافتن حامی درمحل کاروهم </a:t>
            </a:r>
            <a:r>
              <a:rPr lang="fa-IR" dirty="0" smtClean="0"/>
              <a:t>جنس و</a:t>
            </a:r>
          </a:p>
          <a:p>
            <a:endParaRPr lang="fa-IR" dirty="0" smtClean="0"/>
          </a:p>
          <a:p>
            <a:r>
              <a:rPr lang="fa-IR" dirty="0" smtClean="0"/>
              <a:t>اطلاع ازامکانات محل کار</a:t>
            </a:r>
          </a:p>
          <a:p>
            <a:r>
              <a:rPr lang="fa-IR" dirty="0" smtClean="0"/>
              <a:t> </a:t>
            </a:r>
          </a:p>
          <a:p>
            <a:r>
              <a:rPr lang="fa-IR" dirty="0" smtClean="0"/>
              <a:t>زودشروع </a:t>
            </a:r>
            <a:r>
              <a:rPr lang="fa-IR" dirty="0"/>
              <a:t>کردن دوشیدن </a:t>
            </a:r>
            <a:r>
              <a:rPr lang="fa-IR" dirty="0" smtClean="0"/>
              <a:t>=تولیدوداشتن </a:t>
            </a:r>
            <a:r>
              <a:rPr lang="fa-IR" dirty="0"/>
              <a:t>ذخیره مناسب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461673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ازشروع به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همکارانی راکه شیرداده اندوشیرمی دهند را شناسایی کند</a:t>
            </a:r>
          </a:p>
          <a:p>
            <a:endParaRPr lang="fa-IR" dirty="0"/>
          </a:p>
          <a:p>
            <a:r>
              <a:rPr lang="fa-IR" dirty="0"/>
              <a:t>ازحضورمشاورشیرمادر درمحل کارمطلع شود</a:t>
            </a:r>
          </a:p>
          <a:p>
            <a:endParaRPr lang="fa-IR" dirty="0"/>
          </a:p>
          <a:p>
            <a:r>
              <a:rPr lang="fa-IR" dirty="0"/>
              <a:t>اگرقراراست بکارتمام وقت 5روزه برگردد روز شروع بکار1روزقبل ازتعطیلی اخرهفته باشد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30123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قبل ازشروع به کارخارج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گرفتن کمک سایرین برای انجام امورمنزل جهت تسهیل انتقال ازمنزل به محل کار</a:t>
            </a:r>
          </a:p>
          <a:p>
            <a:endParaRPr lang="fa-IR" dirty="0"/>
          </a:p>
          <a:p>
            <a:endParaRPr lang="fa-IR" dirty="0" smtClean="0"/>
          </a:p>
          <a:p>
            <a:r>
              <a:rPr lang="fa-IR" dirty="0" smtClean="0"/>
              <a:t>اجازه به مراقب جهت آشنایی باشیرخوار وتغذیه بافنجان قبل ازجدایی ازمادر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2672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لزوم تداوم شیردهی به کودک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ارتقای سلامت جسم وذهن وروان کودک تغذیه ازپستان مادر لازم است</a:t>
            </a:r>
          </a:p>
          <a:p>
            <a:endParaRPr lang="fa-IR" dirty="0" smtClean="0"/>
          </a:p>
          <a:p>
            <a:r>
              <a:rPr lang="fa-IR" dirty="0" smtClean="0"/>
              <a:t>برای ارتقای سلامت جسم وروان مادر شیردهی لازم است</a:t>
            </a:r>
          </a:p>
          <a:p>
            <a:endParaRPr lang="fa-IR" dirty="0" smtClean="0"/>
          </a:p>
          <a:p>
            <a:r>
              <a:rPr lang="fa-IR" dirty="0" smtClean="0"/>
              <a:t>برای ارتقای سلامت جسم وروان خانواده واقتصادخانواده وجامعه تغذیه باشیرمادرلازم است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035798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قبل ازشروع به کارخارج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دوشیدن دستی رایادگرفته باشدولی بداند</a:t>
            </a:r>
          </a:p>
          <a:p>
            <a:r>
              <a:rPr lang="fa-IR" dirty="0" smtClean="0"/>
              <a:t> </a:t>
            </a:r>
          </a:p>
          <a:p>
            <a:r>
              <a:rPr lang="fa-IR" dirty="0" smtClean="0"/>
              <a:t>کارایی شیردوش بیشتراست (نه بوق دوچرخه ای)</a:t>
            </a:r>
          </a:p>
          <a:p>
            <a:endParaRPr lang="fa-IR" dirty="0" smtClean="0"/>
          </a:p>
          <a:p>
            <a:r>
              <a:rPr lang="fa-IR" dirty="0" smtClean="0"/>
              <a:t>شیردوش برقی موثرتراست و</a:t>
            </a:r>
          </a:p>
          <a:p>
            <a:endParaRPr lang="fa-IR" dirty="0" smtClean="0"/>
          </a:p>
          <a:p>
            <a:r>
              <a:rPr lang="fa-IR" dirty="0" smtClean="0"/>
              <a:t>دوطرفه  موثرتروهمراه صرفه جویی دروقت 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120745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قبل ازشروع به کارخارج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دوشیدن رااز14روزقبل رفتن سرکارشروع کندکه:</a:t>
            </a:r>
          </a:p>
          <a:p>
            <a:r>
              <a:rPr lang="fa-IR" dirty="0" smtClean="0"/>
              <a:t> </a:t>
            </a:r>
          </a:p>
          <a:p>
            <a:r>
              <a:rPr lang="fa-IR" dirty="0" smtClean="0"/>
              <a:t> اولاذخیره داشته باشد</a:t>
            </a:r>
          </a:p>
          <a:p>
            <a:r>
              <a:rPr lang="fa-IR" dirty="0" smtClean="0"/>
              <a:t> </a:t>
            </a:r>
          </a:p>
          <a:p>
            <a:r>
              <a:rPr lang="fa-IR" dirty="0" smtClean="0"/>
              <a:t>ثانیاازکاهش شیرکه بارفتن سرکارایجادمی شودپیشگیری کند</a:t>
            </a:r>
          </a:p>
        </p:txBody>
      </p:sp>
    </p:spTree>
    <p:extLst>
      <p:ext uri="{BB962C8B-B14F-4D97-AF65-F5344CB8AC3E}">
        <p14:creationId xmlns:p14="http://schemas.microsoft.com/office/powerpoint/2010/main" val="11529302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قبل از رفتن سرکار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fa-IR" dirty="0"/>
              <a:t>غایب شدن مختصرروز قبل برای داشتن اطمینان </a:t>
            </a:r>
            <a:r>
              <a:rPr lang="fa-IR" dirty="0" smtClean="0"/>
              <a:t>خاطراز:</a:t>
            </a:r>
          </a:p>
          <a:p>
            <a:pPr marL="68580" indent="0">
              <a:buNone/>
            </a:pPr>
            <a:endParaRPr lang="fa-IR" dirty="0" smtClean="0"/>
          </a:p>
          <a:p>
            <a:r>
              <a:rPr lang="fa-IR" dirty="0" smtClean="0"/>
              <a:t>ایمن </a:t>
            </a:r>
            <a:r>
              <a:rPr lang="fa-IR" dirty="0"/>
              <a:t>وقانع بودن کودک است که وقتی </a:t>
            </a:r>
            <a:r>
              <a:rPr lang="fa-IR" dirty="0" smtClean="0"/>
              <a:t>سرکار رفت:</a:t>
            </a:r>
          </a:p>
          <a:p>
            <a:r>
              <a:rPr lang="fa-IR" dirty="0" smtClean="0"/>
              <a:t> </a:t>
            </a:r>
            <a:r>
              <a:rPr lang="fa-IR" dirty="0"/>
              <a:t>تمرکزداشته </a:t>
            </a:r>
            <a:r>
              <a:rPr lang="fa-IR" dirty="0" smtClean="0"/>
              <a:t>باشدو</a:t>
            </a:r>
          </a:p>
          <a:p>
            <a:r>
              <a:rPr lang="fa-IR" dirty="0" smtClean="0"/>
              <a:t>لازم </a:t>
            </a:r>
            <a:r>
              <a:rPr lang="fa-IR" dirty="0"/>
              <a:t>نباشدمرتبابترسدوزنگ </a:t>
            </a:r>
            <a:r>
              <a:rPr lang="fa-IR" dirty="0" smtClean="0"/>
              <a:t>بزندو</a:t>
            </a:r>
          </a:p>
          <a:p>
            <a:r>
              <a:rPr lang="fa-IR" dirty="0" smtClean="0"/>
              <a:t>کمبودهاومشکلات احتمالی رامشخص کند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531972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درمحل کار(بیرون ازمنزل)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مادران شاغل شکایت ازخستگی زیاددارند لذاایجادشرایطی که بتواندازعهده این کاربرآید</a:t>
            </a:r>
          </a:p>
          <a:p>
            <a:r>
              <a:rPr lang="fa-IR" dirty="0" smtClean="0"/>
              <a:t>شیفت شب-؟</a:t>
            </a:r>
          </a:p>
          <a:p>
            <a:r>
              <a:rPr lang="fa-IR" dirty="0" smtClean="0"/>
              <a:t>شیفت طولانی؟-</a:t>
            </a:r>
          </a:p>
          <a:p>
            <a:r>
              <a:rPr lang="fa-IR" dirty="0" smtClean="0"/>
              <a:t>کارخسته کننده؟</a:t>
            </a:r>
          </a:p>
          <a:p>
            <a:r>
              <a:rPr lang="fa-IR" dirty="0" smtClean="0"/>
              <a:t>شیردهی درحالت درازکش</a:t>
            </a:r>
          </a:p>
          <a:p>
            <a:r>
              <a:rPr lang="fa-IR" dirty="0" smtClean="0"/>
              <a:t>نزدیک هم خوابیدن درشب</a:t>
            </a:r>
          </a:p>
          <a:p>
            <a:r>
              <a:rPr lang="fa-IR" dirty="0" smtClean="0"/>
              <a:t>غذای مناسب</a:t>
            </a:r>
          </a:p>
        </p:txBody>
      </p:sp>
    </p:spTree>
    <p:extLst>
      <p:ext uri="{BB962C8B-B14F-4D97-AF65-F5344CB8AC3E}">
        <p14:creationId xmlns:p14="http://schemas.microsoft.com/office/powerpoint/2010/main" val="23107229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دوری ازفرزند ومحل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/>
              <a:t>پیشگیری ازکاهش شیروقطع آن </a:t>
            </a:r>
            <a:r>
              <a:rPr lang="fa-IR" dirty="0" smtClean="0"/>
              <a:t>ودرنتیجه تغذیه مصنوعی:با:</a:t>
            </a:r>
          </a:p>
          <a:p>
            <a:r>
              <a:rPr lang="fa-IR" dirty="0" smtClean="0"/>
              <a:t>شیردهی مستقیم ویادوشیدن</a:t>
            </a:r>
          </a:p>
          <a:p>
            <a:endParaRPr lang="fa-IR" dirty="0"/>
          </a:p>
          <a:p>
            <a:r>
              <a:rPr lang="fa-IR" dirty="0" smtClean="0"/>
              <a:t>وقت برای شیردهی مستقیم یا </a:t>
            </a:r>
            <a:r>
              <a:rPr lang="fa-IR" dirty="0"/>
              <a:t>دوشیدن </a:t>
            </a:r>
            <a:r>
              <a:rPr lang="fa-IR" dirty="0" smtClean="0"/>
              <a:t>که</a:t>
            </a:r>
          </a:p>
          <a:p>
            <a:endParaRPr lang="fa-IR" dirty="0"/>
          </a:p>
          <a:p>
            <a:r>
              <a:rPr lang="fa-IR" dirty="0" smtClean="0"/>
              <a:t> اگرازقبل دوشیدن را </a:t>
            </a:r>
            <a:r>
              <a:rPr lang="fa-IR" dirty="0"/>
              <a:t>یادگرفته باشد می </a:t>
            </a:r>
            <a:r>
              <a:rPr lang="fa-IR" dirty="0" smtClean="0"/>
              <a:t>تواند درکوتاه </a:t>
            </a:r>
            <a:r>
              <a:rPr lang="fa-IR" dirty="0"/>
              <a:t>مدت بدوشد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017527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محل کاربیرون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/>
              <a:t>وسایل شیردوشی ونگهداری وحمل شیر راازقبل آماده کرده </a:t>
            </a:r>
            <a:r>
              <a:rPr lang="fa-IR" dirty="0" smtClean="0"/>
              <a:t>باشد</a:t>
            </a:r>
          </a:p>
          <a:p>
            <a:endParaRPr lang="fa-IR" dirty="0"/>
          </a:p>
          <a:p>
            <a:endParaRPr lang="fa-IR" dirty="0"/>
          </a:p>
          <a:p>
            <a:r>
              <a:rPr lang="fa-IR" dirty="0"/>
              <a:t>البسه یاپتویی که بوی شیرخواررامی </a:t>
            </a:r>
            <a:r>
              <a:rPr lang="fa-IR" dirty="0" smtClean="0"/>
              <a:t>دهدیا تصویریاصدای </a:t>
            </a:r>
            <a:r>
              <a:rPr lang="fa-IR" dirty="0"/>
              <a:t>شیرخوارراباخودداشته </a:t>
            </a:r>
            <a:r>
              <a:rPr lang="fa-IR" dirty="0" smtClean="0"/>
              <a:t>باشدیا</a:t>
            </a:r>
          </a:p>
          <a:p>
            <a:r>
              <a:rPr lang="fa-IR" dirty="0" smtClean="0"/>
              <a:t> نوایی آرامبخش که </a:t>
            </a:r>
            <a:r>
              <a:rPr lang="fa-IR" dirty="0"/>
              <a:t>درزمان دوشیدن رفلکس جهش شیرراتسهیل </a:t>
            </a:r>
            <a:r>
              <a:rPr lang="fa-IR" dirty="0" smtClean="0"/>
              <a:t>کند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40193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درمحل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لباسی بپوشدکه دوشیدن یاشیردهی راحت </a:t>
            </a:r>
            <a:r>
              <a:rPr lang="fa-IR" dirty="0" smtClean="0"/>
              <a:t>باشد(جلوباز)</a:t>
            </a:r>
          </a:p>
          <a:p>
            <a:endParaRPr lang="fa-IR" dirty="0"/>
          </a:p>
          <a:p>
            <a:endParaRPr lang="fa-IR" dirty="0"/>
          </a:p>
          <a:p>
            <a:r>
              <a:rPr lang="fa-IR" dirty="0" smtClean="0"/>
              <a:t>چون </a:t>
            </a:r>
            <a:r>
              <a:rPr lang="fa-IR" dirty="0"/>
              <a:t>دوشیدن موجب تماس شیربالباس ولکه دارشدن میشودداشتن لباس مناسب و پیشگیری ازسرریز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898274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محل کاربیرون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/>
          </a:p>
          <a:p>
            <a:r>
              <a:rPr lang="fa-IR" dirty="0"/>
              <a:t>آخرین کاردرخروج ازمنزل شیردهی </a:t>
            </a:r>
            <a:r>
              <a:rPr lang="fa-IR" dirty="0" smtClean="0"/>
              <a:t>و</a:t>
            </a:r>
          </a:p>
          <a:p>
            <a:endParaRPr lang="fa-IR" dirty="0"/>
          </a:p>
          <a:p>
            <a:endParaRPr lang="fa-IR" dirty="0" smtClean="0"/>
          </a:p>
          <a:p>
            <a:r>
              <a:rPr lang="fa-IR" dirty="0" smtClean="0"/>
              <a:t>اولین کاردر بازگشت </a:t>
            </a:r>
            <a:r>
              <a:rPr lang="fa-IR" dirty="0"/>
              <a:t>به فرزندشیردهی باشد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822471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محل کاربیرون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fa-IR" dirty="0"/>
              <a:t>برای تداوم تولیدشیر</a:t>
            </a:r>
            <a:r>
              <a:rPr lang="fa-IR" dirty="0" smtClean="0"/>
              <a:t>:</a:t>
            </a:r>
          </a:p>
          <a:p>
            <a:r>
              <a:rPr lang="fa-IR" dirty="0" smtClean="0"/>
              <a:t>اجازه </a:t>
            </a:r>
            <a:r>
              <a:rPr lang="fa-IR" dirty="0"/>
              <a:t>دهدشیرخواردرساعات غروب </a:t>
            </a:r>
            <a:r>
              <a:rPr lang="fa-IR" dirty="0" smtClean="0"/>
              <a:t>وشب وتعطیلات  </a:t>
            </a:r>
            <a:r>
              <a:rPr lang="fa-IR" dirty="0"/>
              <a:t>هرچه </a:t>
            </a:r>
            <a:r>
              <a:rPr lang="fa-IR" dirty="0" smtClean="0"/>
              <a:t>بیشتربخورد –</a:t>
            </a:r>
          </a:p>
          <a:p>
            <a:endParaRPr lang="fa-IR" dirty="0" smtClean="0"/>
          </a:p>
          <a:p>
            <a:r>
              <a:rPr lang="fa-IR" dirty="0" smtClean="0"/>
              <a:t>شب </a:t>
            </a:r>
            <a:r>
              <a:rPr lang="fa-IR" dirty="0"/>
              <a:t>نزدیک مادربخوابدکه </a:t>
            </a:r>
            <a:r>
              <a:rPr lang="fa-IR" dirty="0" smtClean="0"/>
              <a:t>مکرربخورد-</a:t>
            </a:r>
          </a:p>
          <a:p>
            <a:endParaRPr lang="fa-IR" dirty="0"/>
          </a:p>
          <a:p>
            <a:endParaRPr lang="fa-IR" dirty="0" smtClean="0"/>
          </a:p>
          <a:p>
            <a:r>
              <a:rPr lang="fa-IR" dirty="0" smtClean="0"/>
              <a:t>تماس </a:t>
            </a:r>
            <a:r>
              <a:rPr lang="fa-IR" dirty="0"/>
              <a:t>پوست باپوست بحداکثربرسد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385769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محل کاربیرون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/>
              <a:t>کودک درمحل کاریانزدیک محل </a:t>
            </a:r>
            <a:r>
              <a:rPr lang="fa-IR" dirty="0" smtClean="0"/>
              <a:t>کارباشد</a:t>
            </a:r>
            <a:endParaRPr lang="fa-IR" dirty="0"/>
          </a:p>
          <a:p>
            <a:r>
              <a:rPr lang="fa-IR" dirty="0"/>
              <a:t>پاس ساعتی مناسب برای شیردهی </a:t>
            </a:r>
            <a:r>
              <a:rPr lang="fa-IR" dirty="0" smtClean="0"/>
              <a:t>مستقیم (</a:t>
            </a:r>
            <a:r>
              <a:rPr lang="fa-IR" dirty="0"/>
              <a:t>منزل-محل کار-مهد</a:t>
            </a:r>
            <a:r>
              <a:rPr lang="fa-IR" dirty="0" smtClean="0"/>
              <a:t>)</a:t>
            </a:r>
          </a:p>
          <a:p>
            <a:endParaRPr lang="fa-IR" dirty="0"/>
          </a:p>
          <a:p>
            <a:r>
              <a:rPr lang="fa-IR" dirty="0"/>
              <a:t>پاس ساعتی مناسب برای </a:t>
            </a:r>
            <a:r>
              <a:rPr lang="fa-IR" dirty="0" smtClean="0"/>
              <a:t>دوشیدن</a:t>
            </a:r>
          </a:p>
          <a:p>
            <a:r>
              <a:rPr lang="fa-IR" dirty="0" smtClean="0"/>
              <a:t> </a:t>
            </a:r>
            <a:endParaRPr lang="fa-IR" dirty="0"/>
          </a:p>
          <a:p>
            <a:r>
              <a:rPr lang="fa-IR" dirty="0"/>
              <a:t>داشتن مکان امن ومناسب برای دوشیدن (قفل وکلید که رفلکس جهش شیرمهارنشود-مکان نشستن راحت-داشتن پریزبرق-دستشویی-یخچال یافلاسک یخ)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9644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قرآن کریم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/>
              <a:t>تغذیه ازپستان </a:t>
            </a:r>
            <a:r>
              <a:rPr lang="fa-IR" dirty="0" smtClean="0"/>
              <a:t>مادر بطورمستقیم وتغذیه </a:t>
            </a:r>
            <a:r>
              <a:rPr lang="fa-IR" dirty="0"/>
              <a:t>باشیرمادرحق همه کودکان </a:t>
            </a:r>
            <a:r>
              <a:rPr lang="fa-IR" dirty="0" smtClean="0"/>
              <a:t>است.پس </a:t>
            </a:r>
          </a:p>
          <a:p>
            <a:r>
              <a:rPr lang="fa-IR" dirty="0" smtClean="0"/>
              <a:t>مرخصی طولانی یا</a:t>
            </a:r>
          </a:p>
          <a:p>
            <a:endParaRPr lang="fa-IR" dirty="0" smtClean="0"/>
          </a:p>
          <a:p>
            <a:r>
              <a:rPr lang="fa-IR" dirty="0" smtClean="0"/>
              <a:t> کاردرمنزل یا</a:t>
            </a:r>
          </a:p>
          <a:p>
            <a:endParaRPr lang="fa-IR" dirty="0" smtClean="0"/>
          </a:p>
          <a:p>
            <a:r>
              <a:rPr lang="fa-IR" dirty="0" smtClean="0"/>
              <a:t> نگهداری کودک درمحل کار بایدفراهم شود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503069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محل کاربیرون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a-IR" dirty="0"/>
              <a:t>شیردوش دوبل خودتنظیم شونده که براساس سن شیرخواروظرفیت ذخیره پستان هر3-4ساعت </a:t>
            </a:r>
            <a:r>
              <a:rPr lang="fa-IR" dirty="0" smtClean="0"/>
              <a:t>یکباربدوشد(نوزادوبعد6ماه؟)</a:t>
            </a:r>
          </a:p>
          <a:p>
            <a:endParaRPr lang="fa-IR" dirty="0" smtClean="0"/>
          </a:p>
          <a:p>
            <a:r>
              <a:rPr lang="fa-IR" dirty="0"/>
              <a:t>سرکارهر3ساعت دوبله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dirty="0"/>
              <a:t>بعداز6ماهگی که شیرخوارغذامی خورد و تولیدبیشترتثبیت شده ممکن است نیازبه ان تعداددوشیدن نباشدیااصلا.</a:t>
            </a:r>
          </a:p>
          <a:p>
            <a:endParaRPr lang="fa-IR" dirty="0" smtClean="0"/>
          </a:p>
          <a:p>
            <a:endParaRPr lang="fa-IR" dirty="0"/>
          </a:p>
          <a:p>
            <a:r>
              <a:rPr lang="fa-IR" dirty="0"/>
              <a:t>استفاده ازشیردوش کرستی که به مادراجازه  دهد دستش آزادباشد تاکارهای دیگرانجام دهد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261754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محل کاربیرون ازمنزل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fa-IR" dirty="0" smtClean="0"/>
          </a:p>
          <a:p>
            <a:r>
              <a:rPr lang="fa-IR" dirty="0" smtClean="0"/>
              <a:t>تشویق پرسنل پزشکی درهرویزیت کودک سالم برای تداوم شیردهی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447712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داشتن استراتژی حفظ تولیدشیرفراوان وادامه تغذیه انحصاری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شروع زودهنگام دوشیدن که زمان ایده ال ان 2هفته اول بعداز1-2تغذیه صبحگاهی برای برقراری جریان زیادشیر وداشتن ذخیره ای ازشیرمنجمدبرای مقابله باکم شیری</a:t>
            </a:r>
          </a:p>
          <a:p>
            <a:r>
              <a:rPr lang="fa-IR" dirty="0" smtClean="0"/>
              <a:t>بابرگشت بکار دوشیدن مکرروتخلیه پستان جهت تداوم تولیدوثبت آن</a:t>
            </a:r>
          </a:p>
          <a:p>
            <a:r>
              <a:rPr lang="fa-IR" dirty="0" smtClean="0"/>
              <a:t>داشتن وقت برای شیردهی مستقیم درساعات کاری درجهت افزایش شیروتداوم شیردهی(داشتن مهددرمحل کار-یاآوردن کودک به محل کار-یاپاس برای رفتن منزل)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035299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استراتژی هابرای حفظ جریان شیربعدازاشتغال بکار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دوشیدن در زمانهایی که شیرخوارگرسنه می شده</a:t>
            </a:r>
          </a:p>
          <a:p>
            <a:r>
              <a:rPr lang="fa-IR" dirty="0" smtClean="0"/>
              <a:t>شیردهی مکرردرتعطیلات آخرهفته درنتیجه شنبه هاشیرش زیاداست  و</a:t>
            </a:r>
          </a:p>
          <a:p>
            <a:r>
              <a:rPr lang="fa-IR" dirty="0" smtClean="0"/>
              <a:t>شیردهی بعد از ساعات کار-تغذیه خوشه ای</a:t>
            </a:r>
          </a:p>
          <a:p>
            <a:r>
              <a:rPr lang="fa-IR" dirty="0" smtClean="0"/>
              <a:t>ریلاکس بودن واستراحت مثلاموقع دوشیدن گوش کردن به صدای لذتبخش وهرچیزلذتبخش ازکودک وگرم کردن پستان ومحیط بدون مزاحم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480352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برای تداوم تغذیه انحصاری(اشتغال زیر6ماه)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dirty="0" smtClean="0"/>
              <a:t>مراقبین کودک بدانند:</a:t>
            </a:r>
          </a:p>
          <a:p>
            <a:pPr marL="0" indent="0">
              <a:buNone/>
            </a:pPr>
            <a:r>
              <a:rPr lang="fa-IR" dirty="0" smtClean="0"/>
              <a:t>شیرخواری که ازپستان می نوشدچه مقدارمی خورد</a:t>
            </a:r>
          </a:p>
          <a:p>
            <a:pPr marL="0" indent="0">
              <a:buNone/>
            </a:pPr>
            <a:r>
              <a:rPr lang="fa-IR" dirty="0" smtClean="0"/>
              <a:t>علائم سیری راچطورمتوجه شوند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</a:rPr>
              <a:t>ازسرشیشه باسوراخ کوچک استفاده کنند؟؟؟ </a:t>
            </a:r>
            <a:r>
              <a:rPr lang="fa-IR" dirty="0" smtClean="0"/>
              <a:t>تغذیه بافنجان ومیل کودک</a:t>
            </a:r>
          </a:p>
          <a:p>
            <a:pPr marL="0" indent="0">
              <a:buNone/>
            </a:pPr>
            <a:r>
              <a:rPr lang="fa-IR" dirty="0" smtClean="0"/>
              <a:t>شیری که دریک وعده به اتمام نرسید دوربریزند</a:t>
            </a:r>
          </a:p>
          <a:p>
            <a:pPr marL="0" indent="0">
              <a:buNone/>
            </a:pPr>
            <a:r>
              <a:rPr lang="fa-IR" dirty="0" smtClean="0"/>
              <a:t>مادر پاس ساعتی برای شیردهی یادوشیدن داشته باشد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171729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ذخیره شیر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a-IR" dirty="0" smtClean="0"/>
              <a:t>مکان خنک که ضمن محافظت ازشیر، آلودگی بحداقل برسد</a:t>
            </a:r>
          </a:p>
          <a:p>
            <a:r>
              <a:rPr lang="fa-IR" dirty="0" smtClean="0"/>
              <a:t>نگهداری وحمل:</a:t>
            </a:r>
            <a:r>
              <a:rPr lang="fa-IR" dirty="0"/>
              <a:t> یاظرف محتوی یخ </a:t>
            </a:r>
            <a:endParaRPr lang="fa-IR" dirty="0" smtClean="0"/>
          </a:p>
          <a:p>
            <a:r>
              <a:rPr lang="fa-IR" dirty="0" smtClean="0"/>
              <a:t>یخچال که قبل از2روزمصرف شودکه رشد باکتری چندان نباشداگرنه</a:t>
            </a:r>
          </a:p>
          <a:p>
            <a:r>
              <a:rPr lang="fa-IR" dirty="0" smtClean="0"/>
              <a:t> فریزعمیق نه یخچال فریزر و3-6ماه</a:t>
            </a:r>
          </a:p>
          <a:p>
            <a:r>
              <a:rPr lang="fa-IR" dirty="0" smtClean="0"/>
              <a:t>ذوب سریع زیرآب یابتدریج دریخچال</a:t>
            </a:r>
          </a:p>
          <a:p>
            <a:r>
              <a:rPr lang="fa-IR" dirty="0" smtClean="0"/>
              <a:t>نبایدبیشتراز4-8ساعت دراتاق بماند–</a:t>
            </a:r>
          </a:p>
          <a:p>
            <a:r>
              <a:rPr lang="fa-IR" dirty="0" smtClean="0"/>
              <a:t>درمعرض آب داغ نباشد-</a:t>
            </a:r>
          </a:p>
          <a:p>
            <a:r>
              <a:rPr lang="fa-IR" dirty="0" smtClean="0"/>
              <a:t>درمایکروویو </a:t>
            </a:r>
            <a:r>
              <a:rPr lang="fa-IR" dirty="0" smtClean="0"/>
              <a:t>قرارنگیرد</a:t>
            </a:r>
            <a:endParaRPr lang="fa-IR" dirty="0" smtClean="0"/>
          </a:p>
          <a:p>
            <a:r>
              <a:rPr lang="fa-IR" dirty="0" smtClean="0"/>
              <a:t>ذوب که شدمصرف طی24ساعت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4153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اهمیت 6ماه اول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4400" dirty="0" smtClean="0"/>
              <a:t>Exclusive Human Milk Feeding</a:t>
            </a:r>
            <a:endParaRPr lang="fa-IR" sz="4400" dirty="0"/>
          </a:p>
        </p:txBody>
      </p:sp>
    </p:spTree>
    <p:extLst>
      <p:ext uri="{BB962C8B-B14F-4D97-AF65-F5344CB8AC3E}">
        <p14:creationId xmlns:p14="http://schemas.microsoft.com/office/powerpoint/2010/main" val="2101458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لزوم ادامه شیرمادر تا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21ماه؟</a:t>
            </a:r>
          </a:p>
          <a:p>
            <a:r>
              <a:rPr lang="fa-IR" dirty="0" smtClean="0"/>
              <a:t>2سال؟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267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شروع وادامه حمایت مادرشاغل توسط پرسنل بهداشتی و...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شناخت موارددرمعرض خطرومراقبت ویژه</a:t>
            </a:r>
          </a:p>
          <a:p>
            <a:r>
              <a:rPr lang="fa-IR" dirty="0" smtClean="0"/>
              <a:t>حمایت دربارداری</a:t>
            </a:r>
          </a:p>
          <a:p>
            <a:r>
              <a:rPr lang="fa-IR" dirty="0" smtClean="0"/>
              <a:t>حمایت درزایمان</a:t>
            </a:r>
          </a:p>
          <a:p>
            <a:r>
              <a:rPr lang="fa-IR" dirty="0" smtClean="0"/>
              <a:t>حمایت درترخیص و</a:t>
            </a:r>
            <a:r>
              <a:rPr lang="en-US" dirty="0" smtClean="0"/>
              <a:t>Home visit</a:t>
            </a:r>
            <a:endParaRPr lang="fa-IR" dirty="0" smtClean="0"/>
          </a:p>
          <a:p>
            <a:r>
              <a:rPr lang="fa-IR" dirty="0" smtClean="0"/>
              <a:t>ویزیت های کودک سالم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2534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دانستنی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fa-IR" dirty="0"/>
              <a:t>شاغلین ومرخصی(حتی بدون حقوق) ؟ازقبل اززایمان که همراه </a:t>
            </a:r>
            <a:r>
              <a:rPr lang="fa-IR" dirty="0" smtClean="0"/>
              <a:t>:</a:t>
            </a:r>
          </a:p>
          <a:p>
            <a:r>
              <a:rPr lang="fa-IR" dirty="0" smtClean="0"/>
              <a:t>کاهش </a:t>
            </a:r>
            <a:r>
              <a:rPr lang="fa-IR" dirty="0"/>
              <a:t>25%سزارین </a:t>
            </a:r>
            <a:r>
              <a:rPr lang="fa-IR" dirty="0" smtClean="0"/>
              <a:t> و</a:t>
            </a:r>
          </a:p>
          <a:p>
            <a:r>
              <a:rPr lang="fa-IR" dirty="0" smtClean="0"/>
              <a:t>تولدکمتر نوزادکم وزن و</a:t>
            </a:r>
          </a:p>
          <a:p>
            <a:r>
              <a:rPr lang="fa-IR" dirty="0" smtClean="0"/>
              <a:t>کاهش زایمان زودرس و</a:t>
            </a:r>
          </a:p>
          <a:p>
            <a:r>
              <a:rPr lang="fa-IR" dirty="0" smtClean="0"/>
              <a:t> کاهش مرگ شیرخوار و</a:t>
            </a:r>
          </a:p>
          <a:p>
            <a:r>
              <a:rPr lang="fa-IR" dirty="0" smtClean="0"/>
              <a:t>وزن </a:t>
            </a:r>
            <a:r>
              <a:rPr lang="fa-IR" dirty="0"/>
              <a:t>تولدبیشتر و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01035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3875</TotalTime>
  <Words>1628</Words>
  <Application>Microsoft Office PowerPoint</Application>
  <PresentationFormat>On-screen Show (4:3)</PresentationFormat>
  <Paragraphs>345</Paragraphs>
  <Slides>55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Calibri</vt:lpstr>
      <vt:lpstr>Corbel</vt:lpstr>
      <vt:lpstr>Majalla UI</vt:lpstr>
      <vt:lpstr>Tahoma</vt:lpstr>
      <vt:lpstr>Parallax</vt:lpstr>
      <vt:lpstr>PowerPoint Presentation</vt:lpstr>
      <vt:lpstr>مادران شاغل وشیردهی</vt:lpstr>
      <vt:lpstr>آنچه باید</vt:lpstr>
      <vt:lpstr>لزوم تداوم شیردهی به کودک</vt:lpstr>
      <vt:lpstr>قرآن کریم</vt:lpstr>
      <vt:lpstr>اهمیت 6ماه اول</vt:lpstr>
      <vt:lpstr>لزوم ادامه شیرمادر تا</vt:lpstr>
      <vt:lpstr>شروع وادامه حمایت مادرشاغل توسط پرسنل بهداشتی و...</vt:lpstr>
      <vt:lpstr>دانستنی ها</vt:lpstr>
      <vt:lpstr>دانستنی ها</vt:lpstr>
      <vt:lpstr>دانستنی ها</vt:lpstr>
      <vt:lpstr>دانستنی ها</vt:lpstr>
      <vt:lpstr>دانستنی هادرمورد مادرشاغل</vt:lpstr>
      <vt:lpstr>دانستنی ها درموردمادرشاغل</vt:lpstr>
      <vt:lpstr>دانستنی ها</vt:lpstr>
      <vt:lpstr>دانستنی ها</vt:lpstr>
      <vt:lpstr>دانستنی ها</vt:lpstr>
      <vt:lpstr>دانستنی ها</vt:lpstr>
      <vt:lpstr>دانستنی ها</vt:lpstr>
      <vt:lpstr>نوع کار</vt:lpstr>
      <vt:lpstr>نوع کار</vt:lpstr>
      <vt:lpstr>دانستنی برای کارفرمایان درجهت حمایت</vt:lpstr>
      <vt:lpstr>کارفرما</vt:lpstr>
      <vt:lpstr>کارفرما</vt:lpstr>
      <vt:lpstr>آموزش مادرازبارداری ایجاد انگیزه وتصمیم سازی(ونه چگونگی)</vt:lpstr>
      <vt:lpstr>آموزش مادرازبارداری ایجاد انگیزه وتصمیم سازی</vt:lpstr>
      <vt:lpstr>ازبارداری</vt:lpstr>
      <vt:lpstr>آموزش دربارداری</vt:lpstr>
      <vt:lpstr>قبل ازشروع به کارخارج ازمنزل</vt:lpstr>
      <vt:lpstr>برای فرزند:</vt:lpstr>
      <vt:lpstr>PowerPoint Presentation</vt:lpstr>
      <vt:lpstr>مراقب کودک برای زمان اشتغال مادر</vt:lpstr>
      <vt:lpstr>اگرمراقبت درمنزل امکان پذیرنیست:</vt:lpstr>
      <vt:lpstr>قبل ازرفتن سرکار</vt:lpstr>
      <vt:lpstr>قبل ازشروع به کار</vt:lpstr>
      <vt:lpstr>قبل ازشروع به کارخارج ازمنزل</vt:lpstr>
      <vt:lpstr>قبل ازشروع به کارخارج ازمنزل</vt:lpstr>
      <vt:lpstr>قبل ازشروع به کار</vt:lpstr>
      <vt:lpstr>قبل ازشروع به کارخارج ازمنزل</vt:lpstr>
      <vt:lpstr>قبل ازشروع به کارخارج ازمنزل</vt:lpstr>
      <vt:lpstr>قبل ازشروع به کارخارج ازمنزل</vt:lpstr>
      <vt:lpstr>قبل از رفتن سرکار</vt:lpstr>
      <vt:lpstr>درمحل کار(بیرون ازمنزل)</vt:lpstr>
      <vt:lpstr>دوری ازفرزند ومحل کار</vt:lpstr>
      <vt:lpstr>محل کاربیرون ازمنزل</vt:lpstr>
      <vt:lpstr>درمحل کار</vt:lpstr>
      <vt:lpstr>محل کاربیرون ازمنزل</vt:lpstr>
      <vt:lpstr>محل کاربیرون ازمنزل</vt:lpstr>
      <vt:lpstr>محل کاربیرون ازمنزل</vt:lpstr>
      <vt:lpstr>محل کاربیرون ازمنزل</vt:lpstr>
      <vt:lpstr>محل کاربیرون ازمنزل</vt:lpstr>
      <vt:lpstr>داشتن استراتژی حفظ تولیدشیرفراوان وادامه تغذیه انحصاری</vt:lpstr>
      <vt:lpstr>استراتژی هابرای حفظ جریان شیربعدازاشتغال بکار</vt:lpstr>
      <vt:lpstr>برای تداوم تغذیه انحصاری(اشتغال زیر6ماه)</vt:lpstr>
      <vt:lpstr>ذخیره شیر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مادران شاغل وشیردهی</dc:title>
  <dc:creator>Farivar</dc:creator>
  <cp:lastModifiedBy>DR.FARIVAR</cp:lastModifiedBy>
  <cp:revision>66</cp:revision>
  <dcterms:created xsi:type="dcterms:W3CDTF">2015-10-26T17:58:14Z</dcterms:created>
  <dcterms:modified xsi:type="dcterms:W3CDTF">2019-04-27T12:13:02Z</dcterms:modified>
</cp:coreProperties>
</file>