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diagrams/drawing2.xml" ContentType="application/vnd.ms-office.drawingml.diagramDrawing+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slides/slide99.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rawing8.xml" ContentType="application/vnd.ms-office.drawingml.diagramDrawing+xml"/>
  <Override PartName="/ppt/slides/slide89.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diagrams/drawing4.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slides/slide79.xml" ContentType="application/vnd.openxmlformats-officedocument.presentationml.slid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notesSlides/notesSlide5.xml" ContentType="application/vnd.openxmlformats-officedocument.presentationml.notesSlide+xml"/>
  <Override PartName="/ppt/diagrams/layout11.xml" ContentType="application/vnd.openxmlformats-officedocument.drawingml.diagram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diagrams/colors10.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Default Extension="wav" ContentType="audio/wav"/>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slides/slide98.xml" ContentType="application/vnd.openxmlformats-officedocument.presentationml.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05"/>
  </p:notesMasterIdLst>
  <p:sldIdLst>
    <p:sldId id="306" r:id="rId2"/>
    <p:sldId id="307" r:id="rId3"/>
    <p:sldId id="258" r:id="rId4"/>
    <p:sldId id="259" r:id="rId5"/>
    <p:sldId id="316" r:id="rId6"/>
    <p:sldId id="260" r:id="rId7"/>
    <p:sldId id="262" r:id="rId8"/>
    <p:sldId id="313" r:id="rId9"/>
    <p:sldId id="263" r:id="rId10"/>
    <p:sldId id="312" r:id="rId11"/>
    <p:sldId id="314" r:id="rId12"/>
    <p:sldId id="315" r:id="rId13"/>
    <p:sldId id="327" r:id="rId14"/>
    <p:sldId id="328" r:id="rId15"/>
    <p:sldId id="329" r:id="rId16"/>
    <p:sldId id="330" r:id="rId17"/>
    <p:sldId id="331" r:id="rId18"/>
    <p:sldId id="332" r:id="rId19"/>
    <p:sldId id="333" r:id="rId20"/>
    <p:sldId id="334" r:id="rId21"/>
    <p:sldId id="335" r:id="rId22"/>
    <p:sldId id="336" r:id="rId23"/>
    <p:sldId id="337" r:id="rId24"/>
    <p:sldId id="264" r:id="rId25"/>
    <p:sldId id="308" r:id="rId26"/>
    <p:sldId id="310" r:id="rId27"/>
    <p:sldId id="265" r:id="rId28"/>
    <p:sldId id="362" r:id="rId29"/>
    <p:sldId id="276" r:id="rId30"/>
    <p:sldId id="277" r:id="rId31"/>
    <p:sldId id="389" r:id="rId32"/>
    <p:sldId id="278" r:id="rId33"/>
    <p:sldId id="280" r:id="rId34"/>
    <p:sldId id="281" r:id="rId35"/>
    <p:sldId id="282" r:id="rId36"/>
    <p:sldId id="283" r:id="rId37"/>
    <p:sldId id="284" r:id="rId38"/>
    <p:sldId id="386" r:id="rId39"/>
    <p:sldId id="285" r:id="rId40"/>
    <p:sldId id="286" r:id="rId41"/>
    <p:sldId id="287" r:id="rId42"/>
    <p:sldId id="387" r:id="rId43"/>
    <p:sldId id="288" r:id="rId44"/>
    <p:sldId id="388" r:id="rId45"/>
    <p:sldId id="289" r:id="rId46"/>
    <p:sldId id="290" r:id="rId47"/>
    <p:sldId id="371" r:id="rId48"/>
    <p:sldId id="350" r:id="rId49"/>
    <p:sldId id="351" r:id="rId50"/>
    <p:sldId id="352" r:id="rId51"/>
    <p:sldId id="370" r:id="rId52"/>
    <p:sldId id="353" r:id="rId53"/>
    <p:sldId id="354" r:id="rId54"/>
    <p:sldId id="355" r:id="rId55"/>
    <p:sldId id="356" r:id="rId56"/>
    <p:sldId id="357" r:id="rId57"/>
    <p:sldId id="390" r:id="rId58"/>
    <p:sldId id="291" r:id="rId59"/>
    <p:sldId id="292" r:id="rId60"/>
    <p:sldId id="366" r:id="rId61"/>
    <p:sldId id="293" r:id="rId62"/>
    <p:sldId id="294" r:id="rId63"/>
    <p:sldId id="369" r:id="rId64"/>
    <p:sldId id="380" r:id="rId65"/>
    <p:sldId id="373" r:id="rId66"/>
    <p:sldId id="374" r:id="rId67"/>
    <p:sldId id="375" r:id="rId68"/>
    <p:sldId id="345" r:id="rId69"/>
    <p:sldId id="363" r:id="rId70"/>
    <p:sldId id="364" r:id="rId71"/>
    <p:sldId id="346" r:id="rId72"/>
    <p:sldId id="372" r:id="rId73"/>
    <p:sldId id="358" r:id="rId74"/>
    <p:sldId id="359" r:id="rId75"/>
    <p:sldId id="360" r:id="rId76"/>
    <p:sldId id="361" r:id="rId77"/>
    <p:sldId id="347" r:id="rId78"/>
    <p:sldId id="348" r:id="rId79"/>
    <p:sldId id="349" r:id="rId80"/>
    <p:sldId id="365" r:id="rId81"/>
    <p:sldId id="295" r:id="rId82"/>
    <p:sldId id="317" r:id="rId83"/>
    <p:sldId id="367" r:id="rId84"/>
    <p:sldId id="377" r:id="rId85"/>
    <p:sldId id="296" r:id="rId86"/>
    <p:sldId id="378" r:id="rId87"/>
    <p:sldId id="298" r:id="rId88"/>
    <p:sldId id="297" r:id="rId89"/>
    <p:sldId id="299" r:id="rId90"/>
    <p:sldId id="318" r:id="rId91"/>
    <p:sldId id="376" r:id="rId92"/>
    <p:sldId id="300" r:id="rId93"/>
    <p:sldId id="368" r:id="rId94"/>
    <p:sldId id="319" r:id="rId95"/>
    <p:sldId id="301" r:id="rId96"/>
    <p:sldId id="379" r:id="rId97"/>
    <p:sldId id="381" r:id="rId98"/>
    <p:sldId id="382" r:id="rId99"/>
    <p:sldId id="383" r:id="rId100"/>
    <p:sldId id="384" r:id="rId101"/>
    <p:sldId id="385" r:id="rId102"/>
    <p:sldId id="304" r:id="rId103"/>
    <p:sldId id="305" r:id="rId10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4" d="100"/>
          <a:sy n="74" d="100"/>
        </p:scale>
        <p:origin x="-104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884"/>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AB7FF7-D56B-42DE-BB3F-7550FB6FBBC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CF77611-91E2-42D1-97A7-C4CF4C9B3497}">
      <dgm:prSet/>
      <dgm:spPr/>
      <dgm:t>
        <a:bodyPr/>
        <a:lstStyle/>
        <a:p>
          <a:pPr algn="ctr" rtl="1"/>
          <a:r>
            <a:rPr lang="fa-IR" b="1" dirty="0" smtClean="0">
              <a:effectLst>
                <a:outerShdw blurRad="38100" dist="38100" dir="2700000" algn="tl">
                  <a:srgbClr val="000000">
                    <a:alpha val="43137"/>
                  </a:srgbClr>
                </a:outerShdw>
              </a:effectLst>
              <a:cs typeface="B Nazanin" panose="00000400000000000000" pitchFamily="2" charset="-78"/>
            </a:rPr>
            <a:t>صاف بودن نوک پستان</a:t>
          </a:r>
          <a:endParaRPr lang="en-US" dirty="0">
            <a:effectLst>
              <a:outerShdw blurRad="38100" dist="38100" dir="2700000" algn="tl">
                <a:srgbClr val="000000">
                  <a:alpha val="43137"/>
                </a:srgbClr>
              </a:outerShdw>
            </a:effectLst>
            <a:cs typeface="B Nazanin" panose="00000400000000000000" pitchFamily="2" charset="-78"/>
          </a:endParaRPr>
        </a:p>
      </dgm:t>
    </dgm:pt>
    <dgm:pt modelId="{542A38C4-E895-452B-BB12-4D2AB6CE1E1D}" type="parTrans" cxnId="{6C9D77DC-02AF-49AD-AD5F-F71B8E060C62}">
      <dgm:prSet/>
      <dgm:spPr/>
      <dgm:t>
        <a:bodyPr/>
        <a:lstStyle/>
        <a:p>
          <a:endParaRPr lang="en-US"/>
        </a:p>
      </dgm:t>
    </dgm:pt>
    <dgm:pt modelId="{5F33FC34-4856-4703-B750-077B1CDAEA61}" type="sibTrans" cxnId="{6C9D77DC-02AF-49AD-AD5F-F71B8E060C62}">
      <dgm:prSet/>
      <dgm:spPr/>
      <dgm:t>
        <a:bodyPr/>
        <a:lstStyle/>
        <a:p>
          <a:endParaRPr lang="en-US"/>
        </a:p>
      </dgm:t>
    </dgm:pt>
    <dgm:pt modelId="{6C2B028A-EE87-495D-9598-0523F0900D9C}" type="pres">
      <dgm:prSet presAssocID="{E9AB7FF7-D56B-42DE-BB3F-7550FB6FBBCA}" presName="linear" presStyleCnt="0">
        <dgm:presLayoutVars>
          <dgm:animLvl val="lvl"/>
          <dgm:resizeHandles val="exact"/>
        </dgm:presLayoutVars>
      </dgm:prSet>
      <dgm:spPr/>
      <dgm:t>
        <a:bodyPr/>
        <a:lstStyle/>
        <a:p>
          <a:endParaRPr lang="en-US"/>
        </a:p>
      </dgm:t>
    </dgm:pt>
    <dgm:pt modelId="{7E05AB7F-5000-4090-9CE3-1EF59A4CCEF5}" type="pres">
      <dgm:prSet presAssocID="{FCF77611-91E2-42D1-97A7-C4CF4C9B3497}" presName="parentText" presStyleLbl="node1" presStyleIdx="0" presStyleCnt="1">
        <dgm:presLayoutVars>
          <dgm:chMax val="0"/>
          <dgm:bulletEnabled val="1"/>
        </dgm:presLayoutVars>
      </dgm:prSet>
      <dgm:spPr/>
      <dgm:t>
        <a:bodyPr/>
        <a:lstStyle/>
        <a:p>
          <a:endParaRPr lang="en-US"/>
        </a:p>
      </dgm:t>
    </dgm:pt>
  </dgm:ptLst>
  <dgm:cxnLst>
    <dgm:cxn modelId="{C52C945A-A2DB-4562-A526-0F9EE5D14EDB}" type="presOf" srcId="{E9AB7FF7-D56B-42DE-BB3F-7550FB6FBBCA}" destId="{6C2B028A-EE87-495D-9598-0523F0900D9C}" srcOrd="0" destOrd="0" presId="urn:microsoft.com/office/officeart/2005/8/layout/vList2"/>
    <dgm:cxn modelId="{50C67EC6-72A4-47A2-AC61-927C3AC4DC90}" type="presOf" srcId="{FCF77611-91E2-42D1-97A7-C4CF4C9B3497}" destId="{7E05AB7F-5000-4090-9CE3-1EF59A4CCEF5}" srcOrd="0" destOrd="0" presId="urn:microsoft.com/office/officeart/2005/8/layout/vList2"/>
    <dgm:cxn modelId="{6C9D77DC-02AF-49AD-AD5F-F71B8E060C62}" srcId="{E9AB7FF7-D56B-42DE-BB3F-7550FB6FBBCA}" destId="{FCF77611-91E2-42D1-97A7-C4CF4C9B3497}" srcOrd="0" destOrd="0" parTransId="{542A38C4-E895-452B-BB12-4D2AB6CE1E1D}" sibTransId="{5F33FC34-4856-4703-B750-077B1CDAEA61}"/>
    <dgm:cxn modelId="{9078F2D6-1598-4FAC-A9EC-E96192F4E6C6}" type="presParOf" srcId="{6C2B028A-EE87-495D-9598-0523F0900D9C}" destId="{7E05AB7F-5000-4090-9CE3-1EF59A4CCEF5}"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B5CEBEE-3480-4542-BF98-39D09226D14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66168D20-F807-4C23-A325-B629FD747FD6}">
      <dgm:prSet custT="1"/>
      <dgm:spPr/>
      <dgm:t>
        <a:bodyPr/>
        <a:lstStyle/>
        <a:p>
          <a:pPr algn="ctr" rtl="1"/>
          <a:r>
            <a:rPr lang="en-US" sz="3200" b="1" dirty="0" smtClean="0">
              <a:effectLst>
                <a:outerShdw blurRad="38100" dist="38100" dir="2700000" algn="tl">
                  <a:srgbClr val="000000">
                    <a:alpha val="43137"/>
                  </a:srgbClr>
                </a:outerShdw>
              </a:effectLst>
            </a:rPr>
            <a:t>Treating Postpartum Breast Edema With Areolar Compression</a:t>
          </a:r>
          <a:endParaRPr lang="en-US" sz="3200" dirty="0">
            <a:effectLst>
              <a:outerShdw blurRad="38100" dist="38100" dir="2700000" algn="tl">
                <a:srgbClr val="000000">
                  <a:alpha val="43137"/>
                </a:srgbClr>
              </a:outerShdw>
            </a:effectLst>
          </a:endParaRPr>
        </a:p>
      </dgm:t>
    </dgm:pt>
    <dgm:pt modelId="{A32FFF40-33EA-4005-99D5-07E12666E74F}" type="parTrans" cxnId="{A0670B73-C5AE-4820-9E0F-03AE8C042446}">
      <dgm:prSet/>
      <dgm:spPr/>
      <dgm:t>
        <a:bodyPr/>
        <a:lstStyle/>
        <a:p>
          <a:endParaRPr lang="en-US" sz="1600"/>
        </a:p>
      </dgm:t>
    </dgm:pt>
    <dgm:pt modelId="{B86BD842-19B6-43D8-8607-6B90FDCAD0A9}" type="sibTrans" cxnId="{A0670B73-C5AE-4820-9E0F-03AE8C042446}">
      <dgm:prSet/>
      <dgm:spPr/>
      <dgm:t>
        <a:bodyPr/>
        <a:lstStyle/>
        <a:p>
          <a:endParaRPr lang="en-US" sz="1600"/>
        </a:p>
      </dgm:t>
    </dgm:pt>
    <dgm:pt modelId="{713E3B53-CC85-43C9-AB9A-311F0637C9BA}" type="pres">
      <dgm:prSet presAssocID="{8B5CEBEE-3480-4542-BF98-39D09226D140}" presName="linear" presStyleCnt="0">
        <dgm:presLayoutVars>
          <dgm:animLvl val="lvl"/>
          <dgm:resizeHandles val="exact"/>
        </dgm:presLayoutVars>
      </dgm:prSet>
      <dgm:spPr/>
      <dgm:t>
        <a:bodyPr/>
        <a:lstStyle/>
        <a:p>
          <a:endParaRPr lang="en-US"/>
        </a:p>
      </dgm:t>
    </dgm:pt>
    <dgm:pt modelId="{2679B1AE-6BDB-4BE1-8F48-A0D32736A272}" type="pres">
      <dgm:prSet presAssocID="{66168D20-F807-4C23-A325-B629FD747FD6}" presName="parentText" presStyleLbl="node1" presStyleIdx="0" presStyleCnt="1">
        <dgm:presLayoutVars>
          <dgm:chMax val="0"/>
          <dgm:bulletEnabled val="1"/>
        </dgm:presLayoutVars>
      </dgm:prSet>
      <dgm:spPr/>
      <dgm:t>
        <a:bodyPr/>
        <a:lstStyle/>
        <a:p>
          <a:endParaRPr lang="en-US"/>
        </a:p>
      </dgm:t>
    </dgm:pt>
  </dgm:ptLst>
  <dgm:cxnLst>
    <dgm:cxn modelId="{A0670B73-C5AE-4820-9E0F-03AE8C042446}" srcId="{8B5CEBEE-3480-4542-BF98-39D09226D140}" destId="{66168D20-F807-4C23-A325-B629FD747FD6}" srcOrd="0" destOrd="0" parTransId="{A32FFF40-33EA-4005-99D5-07E12666E74F}" sibTransId="{B86BD842-19B6-43D8-8607-6B90FDCAD0A9}"/>
    <dgm:cxn modelId="{45730AA6-626E-413F-BD11-75FDC096B4D3}" type="presOf" srcId="{8B5CEBEE-3480-4542-BF98-39D09226D140}" destId="{713E3B53-CC85-43C9-AB9A-311F0637C9BA}" srcOrd="0" destOrd="0" presId="urn:microsoft.com/office/officeart/2005/8/layout/vList2"/>
    <dgm:cxn modelId="{284A8B82-BFB8-4BF0-9EAD-BFAE3F2D335A}" type="presOf" srcId="{66168D20-F807-4C23-A325-B629FD747FD6}" destId="{2679B1AE-6BDB-4BE1-8F48-A0D32736A272}" srcOrd="0" destOrd="0" presId="urn:microsoft.com/office/officeart/2005/8/layout/vList2"/>
    <dgm:cxn modelId="{B5897475-6DA4-42A6-8145-269C08B536F7}" type="presParOf" srcId="{713E3B53-CC85-43C9-AB9A-311F0637C9BA}" destId="{2679B1AE-6BDB-4BE1-8F48-A0D32736A272}" srcOrd="0"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C39B414-742A-4E62-83BC-46B33739B82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4E573F7-275C-40B6-92FD-201C37A977EA}">
      <dgm:prSet custT="1"/>
      <dgm:spPr/>
      <dgm:t>
        <a:bodyPr/>
        <a:lstStyle/>
        <a:p>
          <a:pPr algn="ctr" rtl="1"/>
          <a:r>
            <a:rPr lang="fa-IR" sz="4000" b="1" dirty="0" smtClean="0">
              <a:effectLst>
                <a:outerShdw blurRad="38100" dist="38100" dir="2700000" algn="tl">
                  <a:srgbClr val="000000">
                    <a:alpha val="43137"/>
                  </a:srgbClr>
                </a:outerShdw>
              </a:effectLst>
              <a:cs typeface="B Nazanin" panose="00000400000000000000" pitchFamily="2" charset="-78"/>
            </a:rPr>
            <a:t>علل </a:t>
          </a:r>
          <a:r>
            <a:rPr lang="fa-IR" sz="4000" b="1" dirty="0" err="1" smtClean="0">
              <a:effectLst>
                <a:outerShdw blurRad="38100" dist="38100" dir="2700000" algn="tl">
                  <a:srgbClr val="000000">
                    <a:alpha val="43137"/>
                  </a:srgbClr>
                </a:outerShdw>
              </a:effectLst>
              <a:cs typeface="B Nazanin" panose="00000400000000000000" pitchFamily="2" charset="-78"/>
            </a:rPr>
            <a:t>ماستیت</a:t>
          </a:r>
          <a:r>
            <a:rPr lang="fa-IR" sz="4000" b="1" dirty="0" smtClean="0">
              <a:effectLst>
                <a:outerShdw blurRad="38100" dist="38100" dir="2700000" algn="tl">
                  <a:srgbClr val="000000">
                    <a:alpha val="43137"/>
                  </a:srgbClr>
                </a:outerShdw>
              </a:effectLst>
              <a:cs typeface="B Nazanin" panose="00000400000000000000" pitchFamily="2" charset="-78"/>
            </a:rPr>
            <a:t> (</a:t>
          </a:r>
          <a:r>
            <a:rPr lang="fa-IR" sz="4000" b="1" dirty="0" err="1" smtClean="0">
              <a:effectLst>
                <a:outerShdw blurRad="38100" dist="38100" dir="2700000" algn="tl">
                  <a:srgbClr val="000000">
                    <a:alpha val="43137"/>
                  </a:srgbClr>
                </a:outerShdw>
              </a:effectLst>
              <a:cs typeface="B Nazanin" panose="00000400000000000000" pitchFamily="2" charset="-78"/>
            </a:rPr>
            <a:t>استاز</a:t>
          </a:r>
          <a:r>
            <a:rPr lang="fa-IR" sz="4000" b="1" dirty="0" smtClean="0">
              <a:effectLst>
                <a:outerShdw blurRad="38100" dist="38100" dir="2700000" algn="tl">
                  <a:srgbClr val="000000">
                    <a:alpha val="43137"/>
                  </a:srgbClr>
                </a:outerShdw>
              </a:effectLst>
              <a:cs typeface="B Nazanin" panose="00000400000000000000" pitchFamily="2" charset="-78"/>
            </a:rPr>
            <a:t> شیر و نه عفونی)</a:t>
          </a:r>
          <a:endParaRPr lang="en-US" sz="4000" dirty="0">
            <a:effectLst>
              <a:outerShdw blurRad="38100" dist="38100" dir="2700000" algn="tl">
                <a:srgbClr val="000000">
                  <a:alpha val="43137"/>
                </a:srgbClr>
              </a:outerShdw>
            </a:effectLst>
            <a:cs typeface="B Nazanin" panose="00000400000000000000" pitchFamily="2" charset="-78"/>
          </a:endParaRPr>
        </a:p>
      </dgm:t>
    </dgm:pt>
    <dgm:pt modelId="{7D28F287-4121-45E5-8AD2-D758803C7ED0}" type="parTrans" cxnId="{78A4B14A-7C16-4A0E-BDD6-4BF6D9EAA5AA}">
      <dgm:prSet/>
      <dgm:spPr/>
      <dgm:t>
        <a:bodyPr/>
        <a:lstStyle/>
        <a:p>
          <a:endParaRPr lang="en-US"/>
        </a:p>
      </dgm:t>
    </dgm:pt>
    <dgm:pt modelId="{DAE6FB8A-9B54-4299-872F-3F5A1140B273}" type="sibTrans" cxnId="{78A4B14A-7C16-4A0E-BDD6-4BF6D9EAA5AA}">
      <dgm:prSet/>
      <dgm:spPr/>
      <dgm:t>
        <a:bodyPr/>
        <a:lstStyle/>
        <a:p>
          <a:endParaRPr lang="en-US"/>
        </a:p>
      </dgm:t>
    </dgm:pt>
    <dgm:pt modelId="{06C12F95-2A82-4ED3-BD78-4347ABB4A644}" type="pres">
      <dgm:prSet presAssocID="{9C39B414-742A-4E62-83BC-46B33739B829}" presName="linear" presStyleCnt="0">
        <dgm:presLayoutVars>
          <dgm:animLvl val="lvl"/>
          <dgm:resizeHandles val="exact"/>
        </dgm:presLayoutVars>
      </dgm:prSet>
      <dgm:spPr/>
      <dgm:t>
        <a:bodyPr/>
        <a:lstStyle/>
        <a:p>
          <a:endParaRPr lang="en-US"/>
        </a:p>
      </dgm:t>
    </dgm:pt>
    <dgm:pt modelId="{C21119B6-7656-4523-B8AD-9CE04304C949}" type="pres">
      <dgm:prSet presAssocID="{94E573F7-275C-40B6-92FD-201C37A977EA}" presName="parentText" presStyleLbl="node1" presStyleIdx="0" presStyleCnt="1">
        <dgm:presLayoutVars>
          <dgm:chMax val="0"/>
          <dgm:bulletEnabled val="1"/>
        </dgm:presLayoutVars>
      </dgm:prSet>
      <dgm:spPr/>
      <dgm:t>
        <a:bodyPr/>
        <a:lstStyle/>
        <a:p>
          <a:endParaRPr lang="en-US"/>
        </a:p>
      </dgm:t>
    </dgm:pt>
  </dgm:ptLst>
  <dgm:cxnLst>
    <dgm:cxn modelId="{4567576D-2C56-4C83-916B-99FBB35531A8}" type="presOf" srcId="{9C39B414-742A-4E62-83BC-46B33739B829}" destId="{06C12F95-2A82-4ED3-BD78-4347ABB4A644}" srcOrd="0" destOrd="0" presId="urn:microsoft.com/office/officeart/2005/8/layout/vList2"/>
    <dgm:cxn modelId="{78A4B14A-7C16-4A0E-BDD6-4BF6D9EAA5AA}" srcId="{9C39B414-742A-4E62-83BC-46B33739B829}" destId="{94E573F7-275C-40B6-92FD-201C37A977EA}" srcOrd="0" destOrd="0" parTransId="{7D28F287-4121-45E5-8AD2-D758803C7ED0}" sibTransId="{DAE6FB8A-9B54-4299-872F-3F5A1140B273}"/>
    <dgm:cxn modelId="{F66E103F-ECD7-4043-8423-3362492D0514}" type="presOf" srcId="{94E573F7-275C-40B6-92FD-201C37A977EA}" destId="{C21119B6-7656-4523-B8AD-9CE04304C949}" srcOrd="0" destOrd="0" presId="urn:microsoft.com/office/officeart/2005/8/layout/vList2"/>
    <dgm:cxn modelId="{F2B9CE69-8205-42CB-89D2-AA31545274E9}" type="presParOf" srcId="{06C12F95-2A82-4ED3-BD78-4347ABB4A644}" destId="{C21119B6-7656-4523-B8AD-9CE04304C949}"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784223-8084-4D87-89B6-81B8E8D675B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99068E0-F671-4317-9076-BE9BBD9BEC9D}">
      <dgm:prSet/>
      <dgm:spPr/>
      <dgm:t>
        <a:bodyPr/>
        <a:lstStyle/>
        <a:p>
          <a:pPr algn="ctr" rtl="1"/>
          <a:r>
            <a:rPr lang="de-DE" b="1" u="sng" dirty="0" smtClean="0">
              <a:effectLst>
                <a:outerShdw blurRad="38100" dist="38100" dir="2700000" algn="tl">
                  <a:srgbClr val="000000">
                    <a:alpha val="43137"/>
                  </a:srgbClr>
                </a:outerShdw>
              </a:effectLst>
            </a:rPr>
            <a:t>Optimal attachment technique </a:t>
          </a:r>
          <a:r>
            <a:rPr lang="de-DE" b="1" dirty="0" smtClean="0">
              <a:effectLst>
                <a:outerShdw blurRad="38100" dist="38100" dir="2700000" algn="tl">
                  <a:srgbClr val="000000">
                    <a:alpha val="43137"/>
                  </a:srgbClr>
                </a:outerShdw>
              </a:effectLst>
            </a:rPr>
            <a:t>during the use of a nipple shield</a:t>
          </a:r>
          <a:endParaRPr lang="en-US" dirty="0">
            <a:effectLst>
              <a:outerShdw blurRad="38100" dist="38100" dir="2700000" algn="tl">
                <a:srgbClr val="000000">
                  <a:alpha val="43137"/>
                </a:srgbClr>
              </a:outerShdw>
            </a:effectLst>
          </a:endParaRPr>
        </a:p>
      </dgm:t>
    </dgm:pt>
    <dgm:pt modelId="{F523C544-9953-4C76-B023-A51076A09926}" type="parTrans" cxnId="{00A32E0B-95EC-4EAC-B081-F681081FC7C1}">
      <dgm:prSet/>
      <dgm:spPr/>
      <dgm:t>
        <a:bodyPr/>
        <a:lstStyle/>
        <a:p>
          <a:pPr algn="ctr"/>
          <a:endParaRPr lang="en-US"/>
        </a:p>
      </dgm:t>
    </dgm:pt>
    <dgm:pt modelId="{2CA99E7E-3DE2-4D9A-A1D4-53AF34563F95}" type="sibTrans" cxnId="{00A32E0B-95EC-4EAC-B081-F681081FC7C1}">
      <dgm:prSet/>
      <dgm:spPr/>
      <dgm:t>
        <a:bodyPr/>
        <a:lstStyle/>
        <a:p>
          <a:pPr algn="ctr"/>
          <a:endParaRPr lang="en-US"/>
        </a:p>
      </dgm:t>
    </dgm:pt>
    <dgm:pt modelId="{FD0F7ED5-0541-4C23-A613-1B1C752D156B}" type="pres">
      <dgm:prSet presAssocID="{D2784223-8084-4D87-89B6-81B8E8D675B2}" presName="linear" presStyleCnt="0">
        <dgm:presLayoutVars>
          <dgm:animLvl val="lvl"/>
          <dgm:resizeHandles val="exact"/>
        </dgm:presLayoutVars>
      </dgm:prSet>
      <dgm:spPr/>
      <dgm:t>
        <a:bodyPr/>
        <a:lstStyle/>
        <a:p>
          <a:endParaRPr lang="en-US"/>
        </a:p>
      </dgm:t>
    </dgm:pt>
    <dgm:pt modelId="{C14F37DB-EF57-47F0-8D72-C3C3595052F2}" type="pres">
      <dgm:prSet presAssocID="{499068E0-F671-4317-9076-BE9BBD9BEC9D}" presName="parentText" presStyleLbl="node1" presStyleIdx="0" presStyleCnt="1">
        <dgm:presLayoutVars>
          <dgm:chMax val="0"/>
          <dgm:bulletEnabled val="1"/>
        </dgm:presLayoutVars>
      </dgm:prSet>
      <dgm:spPr/>
      <dgm:t>
        <a:bodyPr/>
        <a:lstStyle/>
        <a:p>
          <a:endParaRPr lang="en-US"/>
        </a:p>
      </dgm:t>
    </dgm:pt>
  </dgm:ptLst>
  <dgm:cxnLst>
    <dgm:cxn modelId="{BE06748D-C302-4F58-8BAD-0F91B252ACD9}" type="presOf" srcId="{D2784223-8084-4D87-89B6-81B8E8D675B2}" destId="{FD0F7ED5-0541-4C23-A613-1B1C752D156B}" srcOrd="0" destOrd="0" presId="urn:microsoft.com/office/officeart/2005/8/layout/vList2"/>
    <dgm:cxn modelId="{00A32E0B-95EC-4EAC-B081-F681081FC7C1}" srcId="{D2784223-8084-4D87-89B6-81B8E8D675B2}" destId="{499068E0-F671-4317-9076-BE9BBD9BEC9D}" srcOrd="0" destOrd="0" parTransId="{F523C544-9953-4C76-B023-A51076A09926}" sibTransId="{2CA99E7E-3DE2-4D9A-A1D4-53AF34563F95}"/>
    <dgm:cxn modelId="{1DEB7FEB-3998-4991-BDAC-41F6AC503D3E}" type="presOf" srcId="{499068E0-F671-4317-9076-BE9BBD9BEC9D}" destId="{C14F37DB-EF57-47F0-8D72-C3C3595052F2}" srcOrd="0" destOrd="0" presId="urn:microsoft.com/office/officeart/2005/8/layout/vList2"/>
    <dgm:cxn modelId="{ECD71DE3-D1AA-407E-B89E-3C23296A4EF1}" type="presParOf" srcId="{FD0F7ED5-0541-4C23-A613-1B1C752D156B}" destId="{C14F37DB-EF57-47F0-8D72-C3C3595052F2}"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2C83D6-47BD-44D2-A9F7-252BEF86413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9113D81-12E5-4426-8EFC-E778BCE635C3}">
      <dgm:prSet/>
      <dgm:spPr/>
      <dgm:t>
        <a:bodyPr/>
        <a:lstStyle/>
        <a:p>
          <a:pPr rtl="1"/>
          <a:r>
            <a:rPr lang="de-DE" b="1" dirty="0" smtClean="0">
              <a:effectLst>
                <a:outerShdw blurRad="38100" dist="38100" dir="2700000" algn="tl">
                  <a:srgbClr val="000000">
                    <a:alpha val="43137"/>
                  </a:srgbClr>
                </a:outerShdw>
              </a:effectLst>
            </a:rPr>
            <a:t>An </a:t>
          </a:r>
          <a:r>
            <a:rPr lang="de-DE" b="1" u="sng" dirty="0" smtClean="0">
              <a:effectLst>
                <a:outerShdw blurRad="38100" dist="38100" dir="2700000" algn="tl">
                  <a:srgbClr val="000000">
                    <a:alpha val="43137"/>
                  </a:srgbClr>
                </a:outerShdw>
              </a:effectLst>
            </a:rPr>
            <a:t>incorrect attachment technique </a:t>
          </a:r>
          <a:r>
            <a:rPr lang="de-DE" b="1" dirty="0" smtClean="0">
              <a:effectLst>
                <a:outerShdw blurRad="38100" dist="38100" dir="2700000" algn="tl">
                  <a:srgbClr val="000000">
                    <a:alpha val="43137"/>
                  </a:srgbClr>
                </a:outerShdw>
              </a:effectLst>
            </a:rPr>
            <a:t>with the use of a nipple shield can result in injuries to the nipples</a:t>
          </a:r>
          <a:endParaRPr lang="en-US" dirty="0">
            <a:effectLst>
              <a:outerShdw blurRad="38100" dist="38100" dir="2700000" algn="tl">
                <a:srgbClr val="000000">
                  <a:alpha val="43137"/>
                </a:srgbClr>
              </a:outerShdw>
            </a:effectLst>
          </a:endParaRPr>
        </a:p>
      </dgm:t>
    </dgm:pt>
    <dgm:pt modelId="{497E56B4-3528-4354-98F8-1750F28BF1A7}" type="parTrans" cxnId="{0991EB4D-903D-40E5-BD94-93A0DA73C44B}">
      <dgm:prSet/>
      <dgm:spPr/>
      <dgm:t>
        <a:bodyPr/>
        <a:lstStyle/>
        <a:p>
          <a:endParaRPr lang="en-US"/>
        </a:p>
      </dgm:t>
    </dgm:pt>
    <dgm:pt modelId="{5D631767-21C1-498E-A56C-22D132BDD500}" type="sibTrans" cxnId="{0991EB4D-903D-40E5-BD94-93A0DA73C44B}">
      <dgm:prSet/>
      <dgm:spPr/>
      <dgm:t>
        <a:bodyPr/>
        <a:lstStyle/>
        <a:p>
          <a:endParaRPr lang="en-US"/>
        </a:p>
      </dgm:t>
    </dgm:pt>
    <dgm:pt modelId="{03B64861-CB7D-417A-A099-314B5471B166}" type="pres">
      <dgm:prSet presAssocID="{E22C83D6-47BD-44D2-A9F7-252BEF864135}" presName="linear" presStyleCnt="0">
        <dgm:presLayoutVars>
          <dgm:animLvl val="lvl"/>
          <dgm:resizeHandles val="exact"/>
        </dgm:presLayoutVars>
      </dgm:prSet>
      <dgm:spPr/>
      <dgm:t>
        <a:bodyPr/>
        <a:lstStyle/>
        <a:p>
          <a:endParaRPr lang="en-US"/>
        </a:p>
      </dgm:t>
    </dgm:pt>
    <dgm:pt modelId="{B66DAAAA-A412-4448-B8E3-AF825941242A}" type="pres">
      <dgm:prSet presAssocID="{C9113D81-12E5-4426-8EFC-E778BCE635C3}" presName="parentText" presStyleLbl="node1" presStyleIdx="0" presStyleCnt="1">
        <dgm:presLayoutVars>
          <dgm:chMax val="0"/>
          <dgm:bulletEnabled val="1"/>
        </dgm:presLayoutVars>
      </dgm:prSet>
      <dgm:spPr/>
      <dgm:t>
        <a:bodyPr/>
        <a:lstStyle/>
        <a:p>
          <a:endParaRPr lang="en-US"/>
        </a:p>
      </dgm:t>
    </dgm:pt>
  </dgm:ptLst>
  <dgm:cxnLst>
    <dgm:cxn modelId="{0991EB4D-903D-40E5-BD94-93A0DA73C44B}" srcId="{E22C83D6-47BD-44D2-A9F7-252BEF864135}" destId="{C9113D81-12E5-4426-8EFC-E778BCE635C3}" srcOrd="0" destOrd="0" parTransId="{497E56B4-3528-4354-98F8-1750F28BF1A7}" sibTransId="{5D631767-21C1-498E-A56C-22D132BDD500}"/>
    <dgm:cxn modelId="{41135BA7-7739-480B-9CFC-7CF1FE857B44}" type="presOf" srcId="{C9113D81-12E5-4426-8EFC-E778BCE635C3}" destId="{B66DAAAA-A412-4448-B8E3-AF825941242A}" srcOrd="0" destOrd="0" presId="urn:microsoft.com/office/officeart/2005/8/layout/vList2"/>
    <dgm:cxn modelId="{FADAB077-A7C7-4112-834F-A2E4AA76C509}" type="presOf" srcId="{E22C83D6-47BD-44D2-A9F7-252BEF864135}" destId="{03B64861-CB7D-417A-A099-314B5471B166}" srcOrd="0" destOrd="0" presId="urn:microsoft.com/office/officeart/2005/8/layout/vList2"/>
    <dgm:cxn modelId="{3326BA41-8359-4A35-9C2A-747D6B9A2009}" type="presParOf" srcId="{03B64861-CB7D-417A-A099-314B5471B166}" destId="{B66DAAAA-A412-4448-B8E3-AF825941242A}"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D073649-7DA8-4F9E-9AB5-3034CCEA02F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030D061-FBF7-4B76-ADE0-3B9070B4FAFE}">
      <dgm:prSet/>
      <dgm:spPr/>
      <dgm:t>
        <a:bodyPr/>
        <a:lstStyle/>
        <a:p>
          <a:pPr algn="ctr" rtl="1"/>
          <a:r>
            <a:rPr lang="de-DE" b="1" dirty="0" smtClean="0">
              <a:effectLst>
                <a:outerShdw blurRad="38100" dist="38100" dir="2700000" algn="tl">
                  <a:srgbClr val="000000">
                    <a:alpha val="43137"/>
                  </a:srgbClr>
                </a:outerShdw>
              </a:effectLst>
            </a:rPr>
            <a:t>A good sign after breastfeeding: milk in the nipple shield and a satisfied infant</a:t>
          </a:r>
          <a:endParaRPr lang="en-US" dirty="0">
            <a:effectLst>
              <a:outerShdw blurRad="38100" dist="38100" dir="2700000" algn="tl">
                <a:srgbClr val="000000">
                  <a:alpha val="43137"/>
                </a:srgbClr>
              </a:outerShdw>
            </a:effectLst>
          </a:endParaRPr>
        </a:p>
      </dgm:t>
    </dgm:pt>
    <dgm:pt modelId="{045BA45B-1BF2-42FD-81A9-6289FC50CC5F}" type="parTrans" cxnId="{33DB9644-CF8F-4DFC-ACC6-4E64A491927E}">
      <dgm:prSet/>
      <dgm:spPr/>
      <dgm:t>
        <a:bodyPr/>
        <a:lstStyle/>
        <a:p>
          <a:endParaRPr lang="en-US"/>
        </a:p>
      </dgm:t>
    </dgm:pt>
    <dgm:pt modelId="{D8BD89C6-BD13-4664-B3F3-B58523926319}" type="sibTrans" cxnId="{33DB9644-CF8F-4DFC-ACC6-4E64A491927E}">
      <dgm:prSet/>
      <dgm:spPr/>
      <dgm:t>
        <a:bodyPr/>
        <a:lstStyle/>
        <a:p>
          <a:endParaRPr lang="en-US"/>
        </a:p>
      </dgm:t>
    </dgm:pt>
    <dgm:pt modelId="{F8EBB35B-E8BE-4CC7-A4BB-AE58E6E78E42}" type="pres">
      <dgm:prSet presAssocID="{ED073649-7DA8-4F9E-9AB5-3034CCEA02F0}" presName="linear" presStyleCnt="0">
        <dgm:presLayoutVars>
          <dgm:animLvl val="lvl"/>
          <dgm:resizeHandles val="exact"/>
        </dgm:presLayoutVars>
      </dgm:prSet>
      <dgm:spPr/>
      <dgm:t>
        <a:bodyPr/>
        <a:lstStyle/>
        <a:p>
          <a:endParaRPr lang="en-US"/>
        </a:p>
      </dgm:t>
    </dgm:pt>
    <dgm:pt modelId="{87B0A0D8-A3CE-4DCF-954B-760EC7134C14}" type="pres">
      <dgm:prSet presAssocID="{E030D061-FBF7-4B76-ADE0-3B9070B4FAFE}" presName="parentText" presStyleLbl="node1" presStyleIdx="0" presStyleCnt="1" custLinFactNeighborX="-521" custLinFactNeighborY="-10987">
        <dgm:presLayoutVars>
          <dgm:chMax val="0"/>
          <dgm:bulletEnabled val="1"/>
        </dgm:presLayoutVars>
      </dgm:prSet>
      <dgm:spPr/>
      <dgm:t>
        <a:bodyPr/>
        <a:lstStyle/>
        <a:p>
          <a:endParaRPr lang="en-US"/>
        </a:p>
      </dgm:t>
    </dgm:pt>
  </dgm:ptLst>
  <dgm:cxnLst>
    <dgm:cxn modelId="{933851DF-A890-41E7-9B56-FD16216F6DB3}" type="presOf" srcId="{E030D061-FBF7-4B76-ADE0-3B9070B4FAFE}" destId="{87B0A0D8-A3CE-4DCF-954B-760EC7134C14}" srcOrd="0" destOrd="0" presId="urn:microsoft.com/office/officeart/2005/8/layout/vList2"/>
    <dgm:cxn modelId="{33DB9644-CF8F-4DFC-ACC6-4E64A491927E}" srcId="{ED073649-7DA8-4F9E-9AB5-3034CCEA02F0}" destId="{E030D061-FBF7-4B76-ADE0-3B9070B4FAFE}" srcOrd="0" destOrd="0" parTransId="{045BA45B-1BF2-42FD-81A9-6289FC50CC5F}" sibTransId="{D8BD89C6-BD13-4664-B3F3-B58523926319}"/>
    <dgm:cxn modelId="{59E42C4C-3A9D-46E2-9134-78027C5DB444}" type="presOf" srcId="{ED073649-7DA8-4F9E-9AB5-3034CCEA02F0}" destId="{F8EBB35B-E8BE-4CC7-A4BB-AE58E6E78E42}" srcOrd="0" destOrd="0" presId="urn:microsoft.com/office/officeart/2005/8/layout/vList2"/>
    <dgm:cxn modelId="{C80B54E9-514A-4EC9-872A-0BB25623684D}" type="presParOf" srcId="{F8EBB35B-E8BE-4CC7-A4BB-AE58E6E78E42}" destId="{87B0A0D8-A3CE-4DCF-954B-760EC7134C14}"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6300158-2149-4D1D-A676-1310BEE0DA5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1F2A395-6CE1-496C-8138-6E756F09E880}">
      <dgm:prSet custT="1"/>
      <dgm:spPr/>
      <dgm:t>
        <a:bodyPr/>
        <a:lstStyle/>
        <a:p>
          <a:pPr algn="ctr" rtl="1"/>
          <a:r>
            <a:rPr lang="en-US" sz="4400" b="1" dirty="0" smtClean="0">
              <a:effectLst>
                <a:outerShdw blurRad="38100" dist="38100" dir="2700000" algn="tl">
                  <a:srgbClr val="000000">
                    <a:alpha val="43137"/>
                  </a:srgbClr>
                </a:outerShdw>
              </a:effectLst>
            </a:rPr>
            <a:t>Breast shells</a:t>
          </a:r>
          <a:endParaRPr lang="en-US" sz="4400" dirty="0">
            <a:effectLst>
              <a:outerShdw blurRad="38100" dist="38100" dir="2700000" algn="tl">
                <a:srgbClr val="000000">
                  <a:alpha val="43137"/>
                </a:srgbClr>
              </a:outerShdw>
            </a:effectLst>
          </a:endParaRPr>
        </a:p>
      </dgm:t>
    </dgm:pt>
    <dgm:pt modelId="{43693A3E-4331-463D-B4D8-89EA93898E70}" type="parTrans" cxnId="{FED0CCE6-6D4C-4EEF-ABAF-583309700042}">
      <dgm:prSet/>
      <dgm:spPr/>
      <dgm:t>
        <a:bodyPr/>
        <a:lstStyle/>
        <a:p>
          <a:endParaRPr lang="en-US"/>
        </a:p>
      </dgm:t>
    </dgm:pt>
    <dgm:pt modelId="{9B4EBC12-3205-4B97-B9D5-546863582016}" type="sibTrans" cxnId="{FED0CCE6-6D4C-4EEF-ABAF-583309700042}">
      <dgm:prSet/>
      <dgm:spPr/>
      <dgm:t>
        <a:bodyPr/>
        <a:lstStyle/>
        <a:p>
          <a:endParaRPr lang="en-US"/>
        </a:p>
      </dgm:t>
    </dgm:pt>
    <dgm:pt modelId="{080B2D96-D7D1-4D8C-B3A2-06F4E9FE67F8}" type="pres">
      <dgm:prSet presAssocID="{36300158-2149-4D1D-A676-1310BEE0DA5D}" presName="linear" presStyleCnt="0">
        <dgm:presLayoutVars>
          <dgm:animLvl val="lvl"/>
          <dgm:resizeHandles val="exact"/>
        </dgm:presLayoutVars>
      </dgm:prSet>
      <dgm:spPr/>
      <dgm:t>
        <a:bodyPr/>
        <a:lstStyle/>
        <a:p>
          <a:endParaRPr lang="en-US"/>
        </a:p>
      </dgm:t>
    </dgm:pt>
    <dgm:pt modelId="{0C9694B2-8EF8-46DE-94AB-AB98F80EE637}" type="pres">
      <dgm:prSet presAssocID="{91F2A395-6CE1-496C-8138-6E756F09E880}" presName="parentText" presStyleLbl="node1" presStyleIdx="0" presStyleCnt="1" custLinFactNeighborX="386" custLinFactNeighborY="4337">
        <dgm:presLayoutVars>
          <dgm:chMax val="0"/>
          <dgm:bulletEnabled val="1"/>
        </dgm:presLayoutVars>
      </dgm:prSet>
      <dgm:spPr/>
      <dgm:t>
        <a:bodyPr/>
        <a:lstStyle/>
        <a:p>
          <a:endParaRPr lang="en-US"/>
        </a:p>
      </dgm:t>
    </dgm:pt>
  </dgm:ptLst>
  <dgm:cxnLst>
    <dgm:cxn modelId="{FED0CCE6-6D4C-4EEF-ABAF-583309700042}" srcId="{36300158-2149-4D1D-A676-1310BEE0DA5D}" destId="{91F2A395-6CE1-496C-8138-6E756F09E880}" srcOrd="0" destOrd="0" parTransId="{43693A3E-4331-463D-B4D8-89EA93898E70}" sibTransId="{9B4EBC12-3205-4B97-B9D5-546863582016}"/>
    <dgm:cxn modelId="{CAF8EFBF-CF7A-48EB-A9A3-E3C3E6AF3EB0}" type="presOf" srcId="{36300158-2149-4D1D-A676-1310BEE0DA5D}" destId="{080B2D96-D7D1-4D8C-B3A2-06F4E9FE67F8}" srcOrd="0" destOrd="0" presId="urn:microsoft.com/office/officeart/2005/8/layout/vList2"/>
    <dgm:cxn modelId="{5661C02A-4EBE-44BF-BD33-F52CBB7DC44F}" type="presOf" srcId="{91F2A395-6CE1-496C-8138-6E756F09E880}" destId="{0C9694B2-8EF8-46DE-94AB-AB98F80EE637}" srcOrd="0" destOrd="0" presId="urn:microsoft.com/office/officeart/2005/8/layout/vList2"/>
    <dgm:cxn modelId="{12B6B384-704D-426D-9229-51B01652FD44}" type="presParOf" srcId="{080B2D96-D7D1-4D8C-B3A2-06F4E9FE67F8}" destId="{0C9694B2-8EF8-46DE-94AB-AB98F80EE637}"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8C2609C-1D2C-471D-8F5C-D679B6D7188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86C1330-D56B-4766-961D-47076B7D43DA}">
      <dgm:prSet custT="1"/>
      <dgm:spPr/>
      <dgm:t>
        <a:bodyPr/>
        <a:lstStyle/>
        <a:p>
          <a:pPr algn="ctr" rtl="1"/>
          <a:r>
            <a:rPr lang="en-US" sz="4400" b="1" dirty="0" err="1" smtClean="0">
              <a:effectLst>
                <a:outerShdw blurRad="38100" dist="38100" dir="2700000" algn="tl">
                  <a:srgbClr val="000000">
                    <a:alpha val="43137"/>
                  </a:srgbClr>
                </a:outerShdw>
              </a:effectLst>
            </a:rPr>
            <a:t>Bre</a:t>
          </a:r>
          <a:r>
            <a:rPr lang="fa-IR" sz="4400" b="1" dirty="0" smtClean="0">
              <a:effectLst>
                <a:outerShdw blurRad="38100" dist="38100" dir="2700000" algn="tl">
                  <a:srgbClr val="000000">
                    <a:alpha val="43137"/>
                  </a:srgbClr>
                </a:outerShdw>
              </a:effectLst>
            </a:rPr>
            <a:t>a</a:t>
          </a:r>
          <a:r>
            <a:rPr lang="en-US" sz="4400" b="1" dirty="0" err="1" smtClean="0">
              <a:effectLst>
                <a:outerShdw blurRad="38100" dist="38100" dir="2700000" algn="tl">
                  <a:srgbClr val="000000">
                    <a:alpha val="43137"/>
                  </a:srgbClr>
                </a:outerShdw>
              </a:effectLst>
            </a:rPr>
            <a:t>st</a:t>
          </a:r>
          <a:r>
            <a:rPr lang="en-US" sz="4400" b="1" dirty="0" smtClean="0">
              <a:effectLst>
                <a:outerShdw blurRad="38100" dist="38100" dir="2700000" algn="tl">
                  <a:srgbClr val="000000">
                    <a:alpha val="43137"/>
                  </a:srgbClr>
                </a:outerShdw>
              </a:effectLst>
            </a:rPr>
            <a:t> shell on the breast</a:t>
          </a:r>
          <a:endParaRPr lang="en-US" sz="4400" dirty="0">
            <a:effectLst>
              <a:outerShdw blurRad="38100" dist="38100" dir="2700000" algn="tl">
                <a:srgbClr val="000000">
                  <a:alpha val="43137"/>
                </a:srgbClr>
              </a:outerShdw>
            </a:effectLst>
          </a:endParaRPr>
        </a:p>
      </dgm:t>
    </dgm:pt>
    <dgm:pt modelId="{40F3287C-FDEC-4A2B-A006-B64B98B92DA2}" type="parTrans" cxnId="{78A9011F-48C5-4BAF-826D-F864C62B74B5}">
      <dgm:prSet/>
      <dgm:spPr/>
      <dgm:t>
        <a:bodyPr/>
        <a:lstStyle/>
        <a:p>
          <a:endParaRPr lang="en-US"/>
        </a:p>
      </dgm:t>
    </dgm:pt>
    <dgm:pt modelId="{48B8C9C2-46FC-4B6D-A016-C3B1381A55F3}" type="sibTrans" cxnId="{78A9011F-48C5-4BAF-826D-F864C62B74B5}">
      <dgm:prSet/>
      <dgm:spPr/>
      <dgm:t>
        <a:bodyPr/>
        <a:lstStyle/>
        <a:p>
          <a:endParaRPr lang="en-US"/>
        </a:p>
      </dgm:t>
    </dgm:pt>
    <dgm:pt modelId="{441B7B44-A823-4A41-90C9-F6D45F89357A}" type="pres">
      <dgm:prSet presAssocID="{38C2609C-1D2C-471D-8F5C-D679B6D71883}" presName="linear" presStyleCnt="0">
        <dgm:presLayoutVars>
          <dgm:animLvl val="lvl"/>
          <dgm:resizeHandles val="exact"/>
        </dgm:presLayoutVars>
      </dgm:prSet>
      <dgm:spPr/>
      <dgm:t>
        <a:bodyPr/>
        <a:lstStyle/>
        <a:p>
          <a:endParaRPr lang="en-US"/>
        </a:p>
      </dgm:t>
    </dgm:pt>
    <dgm:pt modelId="{523FC3B8-A638-41D5-AEC4-54581A280463}" type="pres">
      <dgm:prSet presAssocID="{F86C1330-D56B-4766-961D-47076B7D43DA}" presName="parentText" presStyleLbl="node1" presStyleIdx="0" presStyleCnt="1">
        <dgm:presLayoutVars>
          <dgm:chMax val="0"/>
          <dgm:bulletEnabled val="1"/>
        </dgm:presLayoutVars>
      </dgm:prSet>
      <dgm:spPr/>
      <dgm:t>
        <a:bodyPr/>
        <a:lstStyle/>
        <a:p>
          <a:endParaRPr lang="en-US"/>
        </a:p>
      </dgm:t>
    </dgm:pt>
  </dgm:ptLst>
  <dgm:cxnLst>
    <dgm:cxn modelId="{78A9011F-48C5-4BAF-826D-F864C62B74B5}" srcId="{38C2609C-1D2C-471D-8F5C-D679B6D71883}" destId="{F86C1330-D56B-4766-961D-47076B7D43DA}" srcOrd="0" destOrd="0" parTransId="{40F3287C-FDEC-4A2B-A006-B64B98B92DA2}" sibTransId="{48B8C9C2-46FC-4B6D-A016-C3B1381A55F3}"/>
    <dgm:cxn modelId="{82847820-A7B3-49EC-AF00-90538A1DAA39}" type="presOf" srcId="{38C2609C-1D2C-471D-8F5C-D679B6D71883}" destId="{441B7B44-A823-4A41-90C9-F6D45F89357A}" srcOrd="0" destOrd="0" presId="urn:microsoft.com/office/officeart/2005/8/layout/vList2"/>
    <dgm:cxn modelId="{98D2C284-50E5-4CD3-B047-26AB7EC7CC7C}" type="presOf" srcId="{F86C1330-D56B-4766-961D-47076B7D43DA}" destId="{523FC3B8-A638-41D5-AEC4-54581A280463}" srcOrd="0" destOrd="0" presId="urn:microsoft.com/office/officeart/2005/8/layout/vList2"/>
    <dgm:cxn modelId="{0048D52C-7438-4B2E-A12A-F226D8A09270}" type="presParOf" srcId="{441B7B44-A823-4A41-90C9-F6D45F89357A}" destId="{523FC3B8-A638-41D5-AEC4-54581A280463}"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0F09A4C-927D-490E-A2F7-D5C536664E8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EE84482-87D6-4060-9DBE-3A6A3CD2A9B4}">
      <dgm:prSet custT="1"/>
      <dgm:spPr/>
      <dgm:t>
        <a:bodyPr/>
        <a:lstStyle/>
        <a:p>
          <a:pPr algn="ctr" rtl="1"/>
          <a:r>
            <a:rPr lang="en-US" sz="3600" b="1" dirty="0" smtClean="0">
              <a:effectLst>
                <a:outerShdw blurRad="38100" dist="38100" dir="2700000" algn="tl">
                  <a:srgbClr val="000000">
                    <a:alpha val="43137"/>
                  </a:srgbClr>
                </a:outerShdw>
              </a:effectLst>
            </a:rPr>
            <a:t>Reverse Pressure Softening technique (hand method) </a:t>
          </a:r>
          <a:endParaRPr lang="en-US" sz="3600" b="1" dirty="0">
            <a:effectLst>
              <a:outerShdw blurRad="38100" dist="38100" dir="2700000" algn="tl">
                <a:srgbClr val="000000">
                  <a:alpha val="43137"/>
                </a:srgbClr>
              </a:outerShdw>
            </a:effectLst>
          </a:endParaRPr>
        </a:p>
      </dgm:t>
    </dgm:pt>
    <dgm:pt modelId="{D7075A5C-4E6C-464E-9380-ACD052E5F0C6}" type="parTrans" cxnId="{0C08AC51-178A-4685-918B-750AF5B50088}">
      <dgm:prSet/>
      <dgm:spPr/>
      <dgm:t>
        <a:bodyPr/>
        <a:lstStyle/>
        <a:p>
          <a:pPr algn="ctr"/>
          <a:endParaRPr lang="en-US" sz="2400" b="1">
            <a:effectLst>
              <a:outerShdw blurRad="38100" dist="38100" dir="2700000" algn="tl">
                <a:srgbClr val="000000">
                  <a:alpha val="43137"/>
                </a:srgbClr>
              </a:outerShdw>
            </a:effectLst>
          </a:endParaRPr>
        </a:p>
      </dgm:t>
    </dgm:pt>
    <dgm:pt modelId="{99EF3C3E-D49E-47D4-B636-25A7E1294756}" type="sibTrans" cxnId="{0C08AC51-178A-4685-918B-750AF5B50088}">
      <dgm:prSet/>
      <dgm:spPr/>
      <dgm:t>
        <a:bodyPr/>
        <a:lstStyle/>
        <a:p>
          <a:pPr algn="ctr"/>
          <a:endParaRPr lang="en-US" sz="2400" b="1">
            <a:effectLst>
              <a:outerShdw blurRad="38100" dist="38100" dir="2700000" algn="tl">
                <a:srgbClr val="000000">
                  <a:alpha val="43137"/>
                </a:srgbClr>
              </a:outerShdw>
            </a:effectLst>
          </a:endParaRPr>
        </a:p>
      </dgm:t>
    </dgm:pt>
    <dgm:pt modelId="{0FE81B5E-D24E-4BA1-BCD0-D9C9265C9DC6}" type="pres">
      <dgm:prSet presAssocID="{30F09A4C-927D-490E-A2F7-D5C536664E83}" presName="linear" presStyleCnt="0">
        <dgm:presLayoutVars>
          <dgm:animLvl val="lvl"/>
          <dgm:resizeHandles val="exact"/>
        </dgm:presLayoutVars>
      </dgm:prSet>
      <dgm:spPr/>
      <dgm:t>
        <a:bodyPr/>
        <a:lstStyle/>
        <a:p>
          <a:endParaRPr lang="en-US"/>
        </a:p>
      </dgm:t>
    </dgm:pt>
    <dgm:pt modelId="{0B075F61-5B52-4B04-9710-6806D9D837C4}" type="pres">
      <dgm:prSet presAssocID="{9EE84482-87D6-4060-9DBE-3A6A3CD2A9B4}" presName="parentText" presStyleLbl="node1" presStyleIdx="0" presStyleCnt="1">
        <dgm:presLayoutVars>
          <dgm:chMax val="0"/>
          <dgm:bulletEnabled val="1"/>
        </dgm:presLayoutVars>
      </dgm:prSet>
      <dgm:spPr/>
      <dgm:t>
        <a:bodyPr/>
        <a:lstStyle/>
        <a:p>
          <a:endParaRPr lang="en-US"/>
        </a:p>
      </dgm:t>
    </dgm:pt>
  </dgm:ptLst>
  <dgm:cxnLst>
    <dgm:cxn modelId="{E55A20D5-A040-40FB-8D12-422068422ECC}" type="presOf" srcId="{9EE84482-87D6-4060-9DBE-3A6A3CD2A9B4}" destId="{0B075F61-5B52-4B04-9710-6806D9D837C4}" srcOrd="0" destOrd="0" presId="urn:microsoft.com/office/officeart/2005/8/layout/vList2"/>
    <dgm:cxn modelId="{CAD8FFAE-1E6E-4046-97C1-EF4DB850D2E3}" type="presOf" srcId="{30F09A4C-927D-490E-A2F7-D5C536664E83}" destId="{0FE81B5E-D24E-4BA1-BCD0-D9C9265C9DC6}" srcOrd="0" destOrd="0" presId="urn:microsoft.com/office/officeart/2005/8/layout/vList2"/>
    <dgm:cxn modelId="{0C08AC51-178A-4685-918B-750AF5B50088}" srcId="{30F09A4C-927D-490E-A2F7-D5C536664E83}" destId="{9EE84482-87D6-4060-9DBE-3A6A3CD2A9B4}" srcOrd="0" destOrd="0" parTransId="{D7075A5C-4E6C-464E-9380-ACD052E5F0C6}" sibTransId="{99EF3C3E-D49E-47D4-B636-25A7E1294756}"/>
    <dgm:cxn modelId="{81D4FFC1-1201-4BD7-B929-E031E886FA3E}" type="presParOf" srcId="{0FE81B5E-D24E-4BA1-BCD0-D9C9265C9DC6}" destId="{0B075F61-5B52-4B04-9710-6806D9D837C4}"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0F09A4C-927D-490E-A2F7-D5C536664E8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EE84482-87D6-4060-9DBE-3A6A3CD2A9B4}">
      <dgm:prSet custT="1"/>
      <dgm:spPr/>
      <dgm:t>
        <a:bodyPr/>
        <a:lstStyle/>
        <a:p>
          <a:pPr algn="ctr" rtl="1"/>
          <a:r>
            <a:rPr lang="en-US" sz="3600" b="1" dirty="0" smtClean="0">
              <a:effectLst>
                <a:outerShdw blurRad="38100" dist="38100" dir="2700000" algn="tl">
                  <a:srgbClr val="000000">
                    <a:alpha val="43137"/>
                  </a:srgbClr>
                </a:outerShdw>
              </a:effectLst>
            </a:rPr>
            <a:t>Reverse Pressure Softening technique (hand method) </a:t>
          </a:r>
          <a:endParaRPr lang="en-US" sz="3600" b="1" dirty="0">
            <a:effectLst>
              <a:outerShdw blurRad="38100" dist="38100" dir="2700000" algn="tl">
                <a:srgbClr val="000000">
                  <a:alpha val="43137"/>
                </a:srgbClr>
              </a:outerShdw>
            </a:effectLst>
          </a:endParaRPr>
        </a:p>
      </dgm:t>
    </dgm:pt>
    <dgm:pt modelId="{D7075A5C-4E6C-464E-9380-ACD052E5F0C6}" type="parTrans" cxnId="{0C08AC51-178A-4685-918B-750AF5B50088}">
      <dgm:prSet/>
      <dgm:spPr/>
      <dgm:t>
        <a:bodyPr/>
        <a:lstStyle/>
        <a:p>
          <a:pPr algn="ctr"/>
          <a:endParaRPr lang="en-US" sz="2400" b="1">
            <a:effectLst>
              <a:outerShdw blurRad="38100" dist="38100" dir="2700000" algn="tl">
                <a:srgbClr val="000000">
                  <a:alpha val="43137"/>
                </a:srgbClr>
              </a:outerShdw>
            </a:effectLst>
          </a:endParaRPr>
        </a:p>
      </dgm:t>
    </dgm:pt>
    <dgm:pt modelId="{99EF3C3E-D49E-47D4-B636-25A7E1294756}" type="sibTrans" cxnId="{0C08AC51-178A-4685-918B-750AF5B50088}">
      <dgm:prSet/>
      <dgm:spPr/>
      <dgm:t>
        <a:bodyPr/>
        <a:lstStyle/>
        <a:p>
          <a:pPr algn="ctr"/>
          <a:endParaRPr lang="en-US" sz="2400" b="1">
            <a:effectLst>
              <a:outerShdw blurRad="38100" dist="38100" dir="2700000" algn="tl">
                <a:srgbClr val="000000">
                  <a:alpha val="43137"/>
                </a:srgbClr>
              </a:outerShdw>
            </a:effectLst>
          </a:endParaRPr>
        </a:p>
      </dgm:t>
    </dgm:pt>
    <dgm:pt modelId="{0FE81B5E-D24E-4BA1-BCD0-D9C9265C9DC6}" type="pres">
      <dgm:prSet presAssocID="{30F09A4C-927D-490E-A2F7-D5C536664E83}" presName="linear" presStyleCnt="0">
        <dgm:presLayoutVars>
          <dgm:animLvl val="lvl"/>
          <dgm:resizeHandles val="exact"/>
        </dgm:presLayoutVars>
      </dgm:prSet>
      <dgm:spPr/>
      <dgm:t>
        <a:bodyPr/>
        <a:lstStyle/>
        <a:p>
          <a:endParaRPr lang="en-US"/>
        </a:p>
      </dgm:t>
    </dgm:pt>
    <dgm:pt modelId="{0B075F61-5B52-4B04-9710-6806D9D837C4}" type="pres">
      <dgm:prSet presAssocID="{9EE84482-87D6-4060-9DBE-3A6A3CD2A9B4}" presName="parentText" presStyleLbl="node1" presStyleIdx="0" presStyleCnt="1">
        <dgm:presLayoutVars>
          <dgm:chMax val="0"/>
          <dgm:bulletEnabled val="1"/>
        </dgm:presLayoutVars>
      </dgm:prSet>
      <dgm:spPr/>
      <dgm:t>
        <a:bodyPr/>
        <a:lstStyle/>
        <a:p>
          <a:endParaRPr lang="en-US"/>
        </a:p>
      </dgm:t>
    </dgm:pt>
  </dgm:ptLst>
  <dgm:cxnLst>
    <dgm:cxn modelId="{C52EAD38-1EDC-43B0-BCAD-2F72A370EA5B}" type="presOf" srcId="{30F09A4C-927D-490E-A2F7-D5C536664E83}" destId="{0FE81B5E-D24E-4BA1-BCD0-D9C9265C9DC6}" srcOrd="0" destOrd="0" presId="urn:microsoft.com/office/officeart/2005/8/layout/vList2"/>
    <dgm:cxn modelId="{DE4C3426-50A4-42CB-8B6D-4D80952070BC}" type="presOf" srcId="{9EE84482-87D6-4060-9DBE-3A6A3CD2A9B4}" destId="{0B075F61-5B52-4B04-9710-6806D9D837C4}" srcOrd="0" destOrd="0" presId="urn:microsoft.com/office/officeart/2005/8/layout/vList2"/>
    <dgm:cxn modelId="{0C08AC51-178A-4685-918B-750AF5B50088}" srcId="{30F09A4C-927D-490E-A2F7-D5C536664E83}" destId="{9EE84482-87D6-4060-9DBE-3A6A3CD2A9B4}" srcOrd="0" destOrd="0" parTransId="{D7075A5C-4E6C-464E-9380-ACD052E5F0C6}" sibTransId="{99EF3C3E-D49E-47D4-B636-25A7E1294756}"/>
    <dgm:cxn modelId="{BD393AA3-6AE2-4B67-833E-401B30B37CC3}" type="presParOf" srcId="{0FE81B5E-D24E-4BA1-BCD0-D9C9265C9DC6}" destId="{0B075F61-5B52-4B04-9710-6806D9D837C4}"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8FCBB29-3278-44F4-BFAD-3DE135899A8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0BCA641-6D33-4DA4-9092-88C7E59E7E95}">
      <dgm:prSet custT="1"/>
      <dgm:spPr/>
      <dgm:t>
        <a:bodyPr/>
        <a:lstStyle/>
        <a:p>
          <a:pPr algn="ctr" rtl="1"/>
          <a:r>
            <a:rPr lang="en-US" sz="4000" b="1" dirty="0" smtClean="0">
              <a:effectLst>
                <a:outerShdw blurRad="38100" dist="38100" dir="2700000" algn="tl">
                  <a:srgbClr val="000000">
                    <a:alpha val="43137"/>
                  </a:srgbClr>
                </a:outerShdw>
              </a:effectLst>
            </a:rPr>
            <a:t>Reverse pressure softening technique (soft ring method)</a:t>
          </a:r>
          <a:endParaRPr lang="en-US" sz="4000" dirty="0">
            <a:effectLst>
              <a:outerShdw blurRad="38100" dist="38100" dir="2700000" algn="tl">
                <a:srgbClr val="000000">
                  <a:alpha val="43137"/>
                </a:srgbClr>
              </a:outerShdw>
            </a:effectLst>
          </a:endParaRPr>
        </a:p>
      </dgm:t>
    </dgm:pt>
    <dgm:pt modelId="{9BD6EC2D-F228-432B-86AD-4B9BB0790ED4}" type="parTrans" cxnId="{2122D5D4-EB2E-44F9-9E94-9F1BE4FE29CE}">
      <dgm:prSet/>
      <dgm:spPr/>
      <dgm:t>
        <a:bodyPr/>
        <a:lstStyle/>
        <a:p>
          <a:endParaRPr lang="en-US"/>
        </a:p>
      </dgm:t>
    </dgm:pt>
    <dgm:pt modelId="{D8085E23-61F6-4B4C-AA39-97AB9CC57D70}" type="sibTrans" cxnId="{2122D5D4-EB2E-44F9-9E94-9F1BE4FE29CE}">
      <dgm:prSet/>
      <dgm:spPr/>
      <dgm:t>
        <a:bodyPr/>
        <a:lstStyle/>
        <a:p>
          <a:endParaRPr lang="en-US"/>
        </a:p>
      </dgm:t>
    </dgm:pt>
    <dgm:pt modelId="{DCB0CE18-5A60-4886-A226-DD5A9B1F794D}" type="pres">
      <dgm:prSet presAssocID="{D8FCBB29-3278-44F4-BFAD-3DE135899A8C}" presName="linear" presStyleCnt="0">
        <dgm:presLayoutVars>
          <dgm:animLvl val="lvl"/>
          <dgm:resizeHandles val="exact"/>
        </dgm:presLayoutVars>
      </dgm:prSet>
      <dgm:spPr/>
      <dgm:t>
        <a:bodyPr/>
        <a:lstStyle/>
        <a:p>
          <a:endParaRPr lang="en-US"/>
        </a:p>
      </dgm:t>
    </dgm:pt>
    <dgm:pt modelId="{373858B9-CAA5-4820-93AB-CEB92CA09B8A}" type="pres">
      <dgm:prSet presAssocID="{20BCA641-6D33-4DA4-9092-88C7E59E7E95}" presName="parentText" presStyleLbl="node1" presStyleIdx="0" presStyleCnt="1">
        <dgm:presLayoutVars>
          <dgm:chMax val="0"/>
          <dgm:bulletEnabled val="1"/>
        </dgm:presLayoutVars>
      </dgm:prSet>
      <dgm:spPr/>
      <dgm:t>
        <a:bodyPr/>
        <a:lstStyle/>
        <a:p>
          <a:endParaRPr lang="en-US"/>
        </a:p>
      </dgm:t>
    </dgm:pt>
  </dgm:ptLst>
  <dgm:cxnLst>
    <dgm:cxn modelId="{75D50AD8-50FA-455B-83B6-7C0197F64652}" type="presOf" srcId="{20BCA641-6D33-4DA4-9092-88C7E59E7E95}" destId="{373858B9-CAA5-4820-93AB-CEB92CA09B8A}" srcOrd="0" destOrd="0" presId="urn:microsoft.com/office/officeart/2005/8/layout/vList2"/>
    <dgm:cxn modelId="{2122D5D4-EB2E-44F9-9E94-9F1BE4FE29CE}" srcId="{D8FCBB29-3278-44F4-BFAD-3DE135899A8C}" destId="{20BCA641-6D33-4DA4-9092-88C7E59E7E95}" srcOrd="0" destOrd="0" parTransId="{9BD6EC2D-F228-432B-86AD-4B9BB0790ED4}" sibTransId="{D8085E23-61F6-4B4C-AA39-97AB9CC57D70}"/>
    <dgm:cxn modelId="{15A1E052-D957-4C95-B48A-AE99CB2A8D7D}" type="presOf" srcId="{D8FCBB29-3278-44F4-BFAD-3DE135899A8C}" destId="{DCB0CE18-5A60-4886-A226-DD5A9B1F794D}" srcOrd="0" destOrd="0" presId="urn:microsoft.com/office/officeart/2005/8/layout/vList2"/>
    <dgm:cxn modelId="{D1437287-1DAD-468C-9FEB-0283E1E64EE0}" type="presParOf" srcId="{DCB0CE18-5A60-4886-A226-DD5A9B1F794D}" destId="{373858B9-CAA5-4820-93AB-CEB92CA09B8A}"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E05AB7F-5000-4090-9CE3-1EF59A4CCEF5}">
      <dsp:nvSpPr>
        <dsp:cNvPr id="0" name=""/>
        <dsp:cNvSpPr/>
      </dsp:nvSpPr>
      <dsp:spPr>
        <a:xfrm>
          <a:off x="0" y="3900"/>
          <a:ext cx="8229600" cy="9827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rtl="1">
            <a:lnSpc>
              <a:spcPct val="90000"/>
            </a:lnSpc>
            <a:spcBef>
              <a:spcPct val="0"/>
            </a:spcBef>
            <a:spcAft>
              <a:spcPct val="35000"/>
            </a:spcAft>
          </a:pPr>
          <a:r>
            <a:rPr lang="fa-IR" sz="3500" b="1" kern="1200" dirty="0" smtClean="0">
              <a:effectLst>
                <a:outerShdw blurRad="38100" dist="38100" dir="2700000" algn="tl">
                  <a:srgbClr val="000000">
                    <a:alpha val="43137"/>
                  </a:srgbClr>
                </a:outerShdw>
              </a:effectLst>
              <a:cs typeface="B Nazanin" panose="00000400000000000000" pitchFamily="2" charset="-78"/>
            </a:rPr>
            <a:t>صاف بودن نوک پستان</a:t>
          </a:r>
          <a:endParaRPr lang="en-US" sz="3500" kern="1200" dirty="0">
            <a:effectLst>
              <a:outerShdw blurRad="38100" dist="38100" dir="2700000" algn="tl">
                <a:srgbClr val="000000">
                  <a:alpha val="43137"/>
                </a:srgbClr>
              </a:outerShdw>
            </a:effectLst>
            <a:cs typeface="B Nazanin" panose="00000400000000000000" pitchFamily="2" charset="-78"/>
          </a:endParaRPr>
        </a:p>
      </dsp:txBody>
      <dsp:txXfrm>
        <a:off x="0" y="3900"/>
        <a:ext cx="8229600" cy="982799"/>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679B1AE-6BDB-4BE1-8F48-A0D32736A272}">
      <dsp:nvSpPr>
        <dsp:cNvPr id="0" name=""/>
        <dsp:cNvSpPr/>
      </dsp:nvSpPr>
      <dsp:spPr>
        <a:xfrm>
          <a:off x="0" y="472"/>
          <a:ext cx="8229600" cy="98965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ct val="35000"/>
            </a:spcAft>
          </a:pPr>
          <a:r>
            <a:rPr lang="en-US" sz="3200" b="1" kern="1200" dirty="0" smtClean="0">
              <a:effectLst>
                <a:outerShdw blurRad="38100" dist="38100" dir="2700000" algn="tl">
                  <a:srgbClr val="000000">
                    <a:alpha val="43137"/>
                  </a:srgbClr>
                </a:outerShdw>
              </a:effectLst>
            </a:rPr>
            <a:t>Treating Postpartum Breast Edema With Areolar Compression</a:t>
          </a:r>
          <a:endParaRPr lang="en-US" sz="3200" kern="1200" dirty="0">
            <a:effectLst>
              <a:outerShdw blurRad="38100" dist="38100" dir="2700000" algn="tl">
                <a:srgbClr val="000000">
                  <a:alpha val="43137"/>
                </a:srgbClr>
              </a:outerShdw>
            </a:effectLst>
          </a:endParaRPr>
        </a:p>
      </dsp:txBody>
      <dsp:txXfrm>
        <a:off x="0" y="472"/>
        <a:ext cx="8229600" cy="989655"/>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21119B6-7656-4523-B8AD-9CE04304C949}">
      <dsp:nvSpPr>
        <dsp:cNvPr id="0" name=""/>
        <dsp:cNvSpPr/>
      </dsp:nvSpPr>
      <dsp:spPr>
        <a:xfrm>
          <a:off x="0" y="539"/>
          <a:ext cx="8229600" cy="1141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fa-IR" sz="4000" b="1" kern="1200" dirty="0" smtClean="0">
              <a:effectLst>
                <a:outerShdw blurRad="38100" dist="38100" dir="2700000" algn="tl">
                  <a:srgbClr val="000000">
                    <a:alpha val="43137"/>
                  </a:srgbClr>
                </a:outerShdw>
              </a:effectLst>
              <a:cs typeface="B Nazanin" panose="00000400000000000000" pitchFamily="2" charset="-78"/>
            </a:rPr>
            <a:t>علل </a:t>
          </a:r>
          <a:r>
            <a:rPr lang="fa-IR" sz="4000" b="1" kern="1200" dirty="0" err="1" smtClean="0">
              <a:effectLst>
                <a:outerShdw blurRad="38100" dist="38100" dir="2700000" algn="tl">
                  <a:srgbClr val="000000">
                    <a:alpha val="43137"/>
                  </a:srgbClr>
                </a:outerShdw>
              </a:effectLst>
              <a:cs typeface="B Nazanin" panose="00000400000000000000" pitchFamily="2" charset="-78"/>
            </a:rPr>
            <a:t>ماستیت</a:t>
          </a:r>
          <a:r>
            <a:rPr lang="fa-IR" sz="4000" b="1" kern="1200" dirty="0" smtClean="0">
              <a:effectLst>
                <a:outerShdw blurRad="38100" dist="38100" dir="2700000" algn="tl">
                  <a:srgbClr val="000000">
                    <a:alpha val="43137"/>
                  </a:srgbClr>
                </a:outerShdw>
              </a:effectLst>
              <a:cs typeface="B Nazanin" panose="00000400000000000000" pitchFamily="2" charset="-78"/>
            </a:rPr>
            <a:t> (</a:t>
          </a:r>
          <a:r>
            <a:rPr lang="fa-IR" sz="4000" b="1" kern="1200" dirty="0" err="1" smtClean="0">
              <a:effectLst>
                <a:outerShdw blurRad="38100" dist="38100" dir="2700000" algn="tl">
                  <a:srgbClr val="000000">
                    <a:alpha val="43137"/>
                  </a:srgbClr>
                </a:outerShdw>
              </a:effectLst>
              <a:cs typeface="B Nazanin" panose="00000400000000000000" pitchFamily="2" charset="-78"/>
            </a:rPr>
            <a:t>استاز</a:t>
          </a:r>
          <a:r>
            <a:rPr lang="fa-IR" sz="4000" b="1" kern="1200" dirty="0" smtClean="0">
              <a:effectLst>
                <a:outerShdw blurRad="38100" dist="38100" dir="2700000" algn="tl">
                  <a:srgbClr val="000000">
                    <a:alpha val="43137"/>
                  </a:srgbClr>
                </a:outerShdw>
              </a:effectLst>
              <a:cs typeface="B Nazanin" panose="00000400000000000000" pitchFamily="2" charset="-78"/>
            </a:rPr>
            <a:t> شیر و نه عفونی)</a:t>
          </a:r>
          <a:endParaRPr lang="en-US" sz="4000" kern="1200" dirty="0">
            <a:effectLst>
              <a:outerShdw blurRad="38100" dist="38100" dir="2700000" algn="tl">
                <a:srgbClr val="000000">
                  <a:alpha val="43137"/>
                </a:srgbClr>
              </a:outerShdw>
            </a:effectLst>
            <a:cs typeface="B Nazanin" panose="00000400000000000000" pitchFamily="2" charset="-78"/>
          </a:endParaRPr>
        </a:p>
      </dsp:txBody>
      <dsp:txXfrm>
        <a:off x="0" y="539"/>
        <a:ext cx="8229600" cy="114192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14F37DB-EF57-47F0-8D72-C3C3595052F2}">
      <dsp:nvSpPr>
        <dsp:cNvPr id="0" name=""/>
        <dsp:cNvSpPr/>
      </dsp:nvSpPr>
      <dsp:spPr>
        <a:xfrm>
          <a:off x="0" y="9540"/>
          <a:ext cx="8229600" cy="13525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rtl="1">
            <a:lnSpc>
              <a:spcPct val="90000"/>
            </a:lnSpc>
            <a:spcBef>
              <a:spcPct val="0"/>
            </a:spcBef>
            <a:spcAft>
              <a:spcPct val="35000"/>
            </a:spcAft>
          </a:pPr>
          <a:r>
            <a:rPr lang="de-DE" sz="3400" b="1" u="sng" kern="1200" dirty="0" smtClean="0">
              <a:effectLst>
                <a:outerShdw blurRad="38100" dist="38100" dir="2700000" algn="tl">
                  <a:srgbClr val="000000">
                    <a:alpha val="43137"/>
                  </a:srgbClr>
                </a:outerShdw>
              </a:effectLst>
            </a:rPr>
            <a:t>Optimal attachment technique </a:t>
          </a:r>
          <a:r>
            <a:rPr lang="de-DE" sz="3400" b="1" kern="1200" dirty="0" smtClean="0">
              <a:effectLst>
                <a:outerShdw blurRad="38100" dist="38100" dir="2700000" algn="tl">
                  <a:srgbClr val="000000">
                    <a:alpha val="43137"/>
                  </a:srgbClr>
                </a:outerShdw>
              </a:effectLst>
            </a:rPr>
            <a:t>during the use of a nipple shield</a:t>
          </a:r>
          <a:endParaRPr lang="en-US" sz="3400" kern="1200" dirty="0">
            <a:effectLst>
              <a:outerShdw blurRad="38100" dist="38100" dir="2700000" algn="tl">
                <a:srgbClr val="000000">
                  <a:alpha val="43137"/>
                </a:srgbClr>
              </a:outerShdw>
            </a:effectLst>
          </a:endParaRPr>
        </a:p>
      </dsp:txBody>
      <dsp:txXfrm>
        <a:off x="0" y="9540"/>
        <a:ext cx="8229600" cy="135252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66DAAAA-A412-4448-B8E3-AF825941242A}">
      <dsp:nvSpPr>
        <dsp:cNvPr id="0" name=""/>
        <dsp:cNvSpPr/>
      </dsp:nvSpPr>
      <dsp:spPr>
        <a:xfrm>
          <a:off x="0" y="208440"/>
          <a:ext cx="8389937" cy="95471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r" defTabSz="1066800" rtl="1">
            <a:lnSpc>
              <a:spcPct val="90000"/>
            </a:lnSpc>
            <a:spcBef>
              <a:spcPct val="0"/>
            </a:spcBef>
            <a:spcAft>
              <a:spcPct val="35000"/>
            </a:spcAft>
          </a:pPr>
          <a:r>
            <a:rPr lang="de-DE" sz="2400" b="1" kern="1200" dirty="0" smtClean="0">
              <a:effectLst>
                <a:outerShdw blurRad="38100" dist="38100" dir="2700000" algn="tl">
                  <a:srgbClr val="000000">
                    <a:alpha val="43137"/>
                  </a:srgbClr>
                </a:outerShdw>
              </a:effectLst>
            </a:rPr>
            <a:t>An </a:t>
          </a:r>
          <a:r>
            <a:rPr lang="de-DE" sz="2400" b="1" u="sng" kern="1200" dirty="0" smtClean="0">
              <a:effectLst>
                <a:outerShdw blurRad="38100" dist="38100" dir="2700000" algn="tl">
                  <a:srgbClr val="000000">
                    <a:alpha val="43137"/>
                  </a:srgbClr>
                </a:outerShdw>
              </a:effectLst>
            </a:rPr>
            <a:t>incorrect attachment technique </a:t>
          </a:r>
          <a:r>
            <a:rPr lang="de-DE" sz="2400" b="1" kern="1200" dirty="0" smtClean="0">
              <a:effectLst>
                <a:outerShdw blurRad="38100" dist="38100" dir="2700000" algn="tl">
                  <a:srgbClr val="000000">
                    <a:alpha val="43137"/>
                  </a:srgbClr>
                </a:outerShdw>
              </a:effectLst>
            </a:rPr>
            <a:t>with the use of a nipple shield can result in injuries to the nipples</a:t>
          </a:r>
          <a:endParaRPr lang="en-US" sz="2400" kern="1200" dirty="0">
            <a:effectLst>
              <a:outerShdw blurRad="38100" dist="38100" dir="2700000" algn="tl">
                <a:srgbClr val="000000">
                  <a:alpha val="43137"/>
                </a:srgbClr>
              </a:outerShdw>
            </a:effectLst>
          </a:endParaRPr>
        </a:p>
      </dsp:txBody>
      <dsp:txXfrm>
        <a:off x="0" y="208440"/>
        <a:ext cx="8389937" cy="954719"/>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7B0A0D8-A3CE-4DCF-954B-760EC7134C14}">
      <dsp:nvSpPr>
        <dsp:cNvPr id="0" name=""/>
        <dsp:cNvSpPr/>
      </dsp:nvSpPr>
      <dsp:spPr>
        <a:xfrm>
          <a:off x="0" y="0"/>
          <a:ext cx="8229600" cy="1193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1">
            <a:lnSpc>
              <a:spcPct val="90000"/>
            </a:lnSpc>
            <a:spcBef>
              <a:spcPct val="0"/>
            </a:spcBef>
            <a:spcAft>
              <a:spcPct val="35000"/>
            </a:spcAft>
          </a:pPr>
          <a:r>
            <a:rPr lang="de-DE" sz="3000" b="1" kern="1200" dirty="0" smtClean="0">
              <a:effectLst>
                <a:outerShdw blurRad="38100" dist="38100" dir="2700000" algn="tl">
                  <a:srgbClr val="000000">
                    <a:alpha val="43137"/>
                  </a:srgbClr>
                </a:outerShdw>
              </a:effectLst>
            </a:rPr>
            <a:t>A good sign after breastfeeding: milk in the nipple shield and a satisfied infant</a:t>
          </a:r>
          <a:endParaRPr lang="en-US" sz="3000" kern="1200" dirty="0">
            <a:effectLst>
              <a:outerShdw blurRad="38100" dist="38100" dir="2700000" algn="tl">
                <a:srgbClr val="000000">
                  <a:alpha val="43137"/>
                </a:srgbClr>
              </a:outerShdw>
            </a:effectLst>
          </a:endParaRPr>
        </a:p>
      </dsp:txBody>
      <dsp:txXfrm>
        <a:off x="0" y="0"/>
        <a:ext cx="8229600" cy="1193400"/>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C9694B2-8EF8-46DE-94AB-AB98F80EE637}">
      <dsp:nvSpPr>
        <dsp:cNvPr id="0" name=""/>
        <dsp:cNvSpPr/>
      </dsp:nvSpPr>
      <dsp:spPr>
        <a:xfrm>
          <a:off x="0" y="9614"/>
          <a:ext cx="8229600" cy="10857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rtl="1">
            <a:lnSpc>
              <a:spcPct val="90000"/>
            </a:lnSpc>
            <a:spcBef>
              <a:spcPct val="0"/>
            </a:spcBef>
            <a:spcAft>
              <a:spcPct val="35000"/>
            </a:spcAft>
          </a:pPr>
          <a:r>
            <a:rPr lang="en-US" sz="4400" b="1" kern="1200" dirty="0" smtClean="0">
              <a:effectLst>
                <a:outerShdw blurRad="38100" dist="38100" dir="2700000" algn="tl">
                  <a:srgbClr val="000000">
                    <a:alpha val="43137"/>
                  </a:srgbClr>
                </a:outerShdw>
              </a:effectLst>
            </a:rPr>
            <a:t>Breast shells</a:t>
          </a:r>
          <a:endParaRPr lang="en-US" sz="4400" kern="1200" dirty="0">
            <a:effectLst>
              <a:outerShdw blurRad="38100" dist="38100" dir="2700000" algn="tl">
                <a:srgbClr val="000000">
                  <a:alpha val="43137"/>
                </a:srgbClr>
              </a:outerShdw>
            </a:effectLst>
          </a:endParaRPr>
        </a:p>
      </dsp:txBody>
      <dsp:txXfrm>
        <a:off x="0" y="9614"/>
        <a:ext cx="8229600" cy="1085760"/>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23FC3B8-A638-41D5-AEC4-54581A280463}">
      <dsp:nvSpPr>
        <dsp:cNvPr id="0" name=""/>
        <dsp:cNvSpPr/>
      </dsp:nvSpPr>
      <dsp:spPr>
        <a:xfrm>
          <a:off x="0" y="4807"/>
          <a:ext cx="8229600" cy="10857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rtl="1">
            <a:lnSpc>
              <a:spcPct val="90000"/>
            </a:lnSpc>
            <a:spcBef>
              <a:spcPct val="0"/>
            </a:spcBef>
            <a:spcAft>
              <a:spcPct val="35000"/>
            </a:spcAft>
          </a:pPr>
          <a:r>
            <a:rPr lang="en-US" sz="4400" b="1" kern="1200" dirty="0" err="1" smtClean="0">
              <a:effectLst>
                <a:outerShdw blurRad="38100" dist="38100" dir="2700000" algn="tl">
                  <a:srgbClr val="000000">
                    <a:alpha val="43137"/>
                  </a:srgbClr>
                </a:outerShdw>
              </a:effectLst>
            </a:rPr>
            <a:t>Bre</a:t>
          </a:r>
          <a:r>
            <a:rPr lang="fa-IR" sz="4400" b="1" kern="1200" dirty="0" smtClean="0">
              <a:effectLst>
                <a:outerShdw blurRad="38100" dist="38100" dir="2700000" algn="tl">
                  <a:srgbClr val="000000">
                    <a:alpha val="43137"/>
                  </a:srgbClr>
                </a:outerShdw>
              </a:effectLst>
            </a:rPr>
            <a:t>a</a:t>
          </a:r>
          <a:r>
            <a:rPr lang="en-US" sz="4400" b="1" kern="1200" dirty="0" err="1" smtClean="0">
              <a:effectLst>
                <a:outerShdw blurRad="38100" dist="38100" dir="2700000" algn="tl">
                  <a:srgbClr val="000000">
                    <a:alpha val="43137"/>
                  </a:srgbClr>
                </a:outerShdw>
              </a:effectLst>
            </a:rPr>
            <a:t>st</a:t>
          </a:r>
          <a:r>
            <a:rPr lang="en-US" sz="4400" b="1" kern="1200" dirty="0" smtClean="0">
              <a:effectLst>
                <a:outerShdw blurRad="38100" dist="38100" dir="2700000" algn="tl">
                  <a:srgbClr val="000000">
                    <a:alpha val="43137"/>
                  </a:srgbClr>
                </a:outerShdw>
              </a:effectLst>
            </a:rPr>
            <a:t> shell on the breast</a:t>
          </a:r>
          <a:endParaRPr lang="en-US" sz="4400" kern="1200" dirty="0">
            <a:effectLst>
              <a:outerShdw blurRad="38100" dist="38100" dir="2700000" algn="tl">
                <a:srgbClr val="000000">
                  <a:alpha val="43137"/>
                </a:srgbClr>
              </a:outerShdw>
            </a:effectLst>
          </a:endParaRPr>
        </a:p>
      </dsp:txBody>
      <dsp:txXfrm>
        <a:off x="0" y="4807"/>
        <a:ext cx="8229600" cy="1085760"/>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B075F61-5B52-4B04-9710-6806D9D837C4}">
      <dsp:nvSpPr>
        <dsp:cNvPr id="0" name=""/>
        <dsp:cNvSpPr/>
      </dsp:nvSpPr>
      <dsp:spPr>
        <a:xfrm>
          <a:off x="0" y="253"/>
          <a:ext cx="8229600" cy="137109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rtl="1">
            <a:lnSpc>
              <a:spcPct val="90000"/>
            </a:lnSpc>
            <a:spcBef>
              <a:spcPct val="0"/>
            </a:spcBef>
            <a:spcAft>
              <a:spcPct val="35000"/>
            </a:spcAft>
          </a:pPr>
          <a:r>
            <a:rPr lang="en-US" sz="3600" b="1" kern="1200" dirty="0" smtClean="0">
              <a:effectLst>
                <a:outerShdw blurRad="38100" dist="38100" dir="2700000" algn="tl">
                  <a:srgbClr val="000000">
                    <a:alpha val="43137"/>
                  </a:srgbClr>
                </a:outerShdw>
              </a:effectLst>
            </a:rPr>
            <a:t>Reverse Pressure Softening technique (hand method) </a:t>
          </a:r>
          <a:endParaRPr lang="en-US" sz="3600" b="1" kern="1200" dirty="0">
            <a:effectLst>
              <a:outerShdw blurRad="38100" dist="38100" dir="2700000" algn="tl">
                <a:srgbClr val="000000">
                  <a:alpha val="43137"/>
                </a:srgbClr>
              </a:outerShdw>
            </a:effectLst>
          </a:endParaRPr>
        </a:p>
      </dsp:txBody>
      <dsp:txXfrm>
        <a:off x="0" y="253"/>
        <a:ext cx="8229600" cy="1371093"/>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B075F61-5B52-4B04-9710-6806D9D837C4}">
      <dsp:nvSpPr>
        <dsp:cNvPr id="0" name=""/>
        <dsp:cNvSpPr/>
      </dsp:nvSpPr>
      <dsp:spPr>
        <a:xfrm>
          <a:off x="0" y="253"/>
          <a:ext cx="8229600" cy="137109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rtl="1">
            <a:lnSpc>
              <a:spcPct val="90000"/>
            </a:lnSpc>
            <a:spcBef>
              <a:spcPct val="0"/>
            </a:spcBef>
            <a:spcAft>
              <a:spcPct val="35000"/>
            </a:spcAft>
          </a:pPr>
          <a:r>
            <a:rPr lang="en-US" sz="3600" b="1" kern="1200" dirty="0" smtClean="0">
              <a:effectLst>
                <a:outerShdw blurRad="38100" dist="38100" dir="2700000" algn="tl">
                  <a:srgbClr val="000000">
                    <a:alpha val="43137"/>
                  </a:srgbClr>
                </a:outerShdw>
              </a:effectLst>
            </a:rPr>
            <a:t>Reverse Pressure Softening technique (hand method) </a:t>
          </a:r>
          <a:endParaRPr lang="en-US" sz="3600" b="1" kern="1200" dirty="0">
            <a:effectLst>
              <a:outerShdw blurRad="38100" dist="38100" dir="2700000" algn="tl">
                <a:srgbClr val="000000">
                  <a:alpha val="43137"/>
                </a:srgbClr>
              </a:outerShdw>
            </a:effectLst>
          </a:endParaRPr>
        </a:p>
      </dsp:txBody>
      <dsp:txXfrm>
        <a:off x="0" y="253"/>
        <a:ext cx="8229600" cy="1371093"/>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73858B9-CAA5-4820-93AB-CEB92CA09B8A}">
      <dsp:nvSpPr>
        <dsp:cNvPr id="0" name=""/>
        <dsp:cNvSpPr/>
      </dsp:nvSpPr>
      <dsp:spPr>
        <a:xfrm>
          <a:off x="0" y="527"/>
          <a:ext cx="8229600" cy="13705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en-US" sz="4000" b="1" kern="1200" dirty="0" smtClean="0">
              <a:effectLst>
                <a:outerShdw blurRad="38100" dist="38100" dir="2700000" algn="tl">
                  <a:srgbClr val="000000">
                    <a:alpha val="43137"/>
                  </a:srgbClr>
                </a:outerShdw>
              </a:effectLst>
            </a:rPr>
            <a:t>Reverse pressure softening technique (soft ring method)</a:t>
          </a:r>
          <a:endParaRPr lang="en-US" sz="4000" kern="1200" dirty="0">
            <a:effectLst>
              <a:outerShdw blurRad="38100" dist="38100" dir="2700000" algn="tl">
                <a:srgbClr val="000000">
                  <a:alpha val="43137"/>
                </a:srgbClr>
              </a:outerShdw>
            </a:effectLst>
          </a:endParaRPr>
        </a:p>
      </dsp:txBody>
      <dsp:txXfrm>
        <a:off x="0" y="527"/>
        <a:ext cx="8229600" cy="137054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57C8CF-E9C6-4ED5-8DCB-B14157DAEDC9}" type="datetimeFigureOut">
              <a:rPr lang="en-US" smtClean="0"/>
              <a:pPr/>
              <a:t>5/19/2018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6C1EE0-C057-4E99-9668-5F1AB39BFF5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4ECD81-939C-4CA5-BF2A-70CF41977FC2}" type="slidenum">
              <a:rPr lang="en-US" smtClean="0"/>
              <a:pPr/>
              <a:t>14</a:t>
            </a:fld>
            <a:endParaRPr lang="en-US"/>
          </a:p>
        </p:txBody>
      </p:sp>
    </p:spTree>
    <p:extLst>
      <p:ext uri="{BB962C8B-B14F-4D97-AF65-F5344CB8AC3E}">
        <p14:creationId xmlns:p14="http://schemas.microsoft.com/office/powerpoint/2010/main" xmlns="" val="436865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B7417358-6DD8-4D0B-8BD0-C6B8A38BA004}" type="slidenum">
              <a:rPr lang="en-US" smtClean="0">
                <a:latin typeface="Arial" pitchFamily="34" charset="0"/>
                <a:cs typeface="Arial" pitchFamily="34" charset="0"/>
              </a:rPr>
              <a:pPr/>
              <a:t>34</a:t>
            </a:fld>
            <a:endParaRPr lang="en-US" smtClean="0">
              <a:latin typeface="Arial" pitchFamily="34" charset="0"/>
              <a:cs typeface="Arial" pitchFamily="34" charset="0"/>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r>
              <a:rPr lang="en-US" b="1" smtClean="0">
                <a:latin typeface="Arial" pitchFamily="34" charset="0"/>
                <a:cs typeface="Arial" pitchFamily="34" charset="0"/>
              </a:rPr>
              <a:t>Cross arm position</a:t>
            </a:r>
            <a:r>
              <a:rPr lang="fa-IR" smtClean="0">
                <a:latin typeface="Arial" pitchFamily="34" charset="0"/>
              </a:rPr>
              <a:t> </a:t>
            </a:r>
            <a:r>
              <a:rPr lang="en-US" smtClean="0">
                <a:latin typeface="Arial" pitchFamily="34" charset="0"/>
                <a:cs typeface="Arial" pitchFamily="34" charset="0"/>
              </a:rPr>
              <a:t>Useful for small or ill baby. Mother has good</a:t>
            </a:r>
            <a:r>
              <a:rPr lang="fa-IR" smtClean="0">
                <a:latin typeface="Arial" pitchFamily="34" charset="0"/>
              </a:rPr>
              <a:t> </a:t>
            </a:r>
            <a:r>
              <a:rPr lang="en-US" smtClean="0">
                <a:latin typeface="Arial" pitchFamily="34" charset="0"/>
                <a:cs typeface="Arial" pitchFamily="34" charset="0"/>
              </a:rPr>
              <a:t>control of baby’s head and body, so may be</a:t>
            </a:r>
            <a:r>
              <a:rPr lang="fa-IR" smtClean="0">
                <a:latin typeface="Arial" pitchFamily="34" charset="0"/>
              </a:rPr>
              <a:t> </a:t>
            </a:r>
            <a:r>
              <a:rPr lang="en-US" smtClean="0">
                <a:latin typeface="Arial" pitchFamily="34" charset="0"/>
                <a:cs typeface="Arial" pitchFamily="34" charset="0"/>
              </a:rPr>
              <a:t>useful when learning to</a:t>
            </a:r>
            <a:r>
              <a:rPr lang="fa-IR" smtClean="0">
                <a:latin typeface="Arial" pitchFamily="34" charset="0"/>
              </a:rPr>
              <a:t> </a:t>
            </a:r>
            <a:r>
              <a:rPr lang="en-US" smtClean="0">
                <a:latin typeface="Arial" pitchFamily="34" charset="0"/>
                <a:cs typeface="Arial" pitchFamily="34" charset="0"/>
              </a:rPr>
              <a:t>breastfeed.Take care that the baby’s head is not held too</a:t>
            </a:r>
            <a:r>
              <a:rPr lang="fa-IR" smtClean="0">
                <a:latin typeface="Arial" pitchFamily="34" charset="0"/>
              </a:rPr>
              <a:t> </a:t>
            </a:r>
            <a:r>
              <a:rPr lang="en-US" smtClean="0">
                <a:latin typeface="Arial" pitchFamily="34" charset="0"/>
                <a:cs typeface="Arial" pitchFamily="34" charset="0"/>
              </a:rPr>
              <a:t>tightly preventing movement.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1B51902F-34F4-45CF-B841-81A82DE4F676}" type="slidenum">
              <a:rPr lang="en-US" smtClean="0">
                <a:latin typeface="Arial" pitchFamily="34" charset="0"/>
                <a:cs typeface="Arial" pitchFamily="34" charset="0"/>
              </a:rPr>
              <a:pPr/>
              <a:t>35</a:t>
            </a:fld>
            <a:endParaRPr lang="en-US" smtClean="0">
              <a:latin typeface="Arial" pitchFamily="34" charset="0"/>
              <a:cs typeface="Arial" pitchFamily="34" charset="0"/>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r>
              <a:rPr lang="en-US" b="1" smtClean="0">
                <a:latin typeface="Arial" pitchFamily="34" charset="0"/>
                <a:cs typeface="Arial" pitchFamily="34" charset="0"/>
              </a:rPr>
              <a:t>Underarm position</a:t>
            </a:r>
            <a:r>
              <a:rPr lang="fa-IR" b="1" smtClean="0">
                <a:latin typeface="Arial" pitchFamily="34" charset="0"/>
              </a:rPr>
              <a:t> </a:t>
            </a:r>
            <a:r>
              <a:rPr lang="en-US" smtClean="0">
                <a:latin typeface="Arial" pitchFamily="34" charset="0"/>
                <a:cs typeface="Arial" pitchFamily="34" charset="0"/>
              </a:rPr>
              <a:t>Useful for twins or to help to drain all areas</a:t>
            </a:r>
            <a:r>
              <a:rPr lang="fa-IR" smtClean="0">
                <a:latin typeface="Arial" pitchFamily="34" charset="0"/>
              </a:rPr>
              <a:t> </a:t>
            </a:r>
            <a:r>
              <a:rPr lang="en-US" smtClean="0">
                <a:latin typeface="Arial" pitchFamily="34" charset="0"/>
                <a:cs typeface="Arial" pitchFamily="34" charset="0"/>
              </a:rPr>
              <a:t>of the breast. Gives the mother a good view</a:t>
            </a:r>
            <a:r>
              <a:rPr lang="fa-IR" smtClean="0">
                <a:latin typeface="Arial" pitchFamily="34" charset="0"/>
              </a:rPr>
              <a:t> </a:t>
            </a:r>
            <a:r>
              <a:rPr lang="en-US" smtClean="0">
                <a:latin typeface="Arial" pitchFamily="34" charset="0"/>
                <a:cs typeface="Arial" pitchFamily="34" charset="0"/>
              </a:rPr>
              <a:t>of the attachment.</a:t>
            </a:r>
            <a:r>
              <a:rPr lang="fa-IR" smtClean="0">
                <a:latin typeface="Arial" pitchFamily="34" charset="0"/>
              </a:rPr>
              <a:t> </a:t>
            </a:r>
            <a:r>
              <a:rPr lang="en-US" smtClean="0">
                <a:latin typeface="Arial" pitchFamily="34" charset="0"/>
                <a:cs typeface="Arial" pitchFamily="34" charset="0"/>
              </a:rPr>
              <a:t>Take care that baby is not bending his or her</a:t>
            </a:r>
            <a:r>
              <a:rPr lang="fa-IR" smtClean="0">
                <a:latin typeface="Arial" pitchFamily="34" charset="0"/>
              </a:rPr>
              <a:t> </a:t>
            </a:r>
            <a:r>
              <a:rPr lang="en-US" smtClean="0">
                <a:latin typeface="Arial" pitchFamily="34" charset="0"/>
                <a:cs typeface="Arial" pitchFamily="34" charset="0"/>
              </a:rPr>
              <a:t>neck forcing the chin down to the chest.</a:t>
            </a:r>
          </a:p>
          <a:p>
            <a:pPr eaLnBrk="1" hangingPunct="1"/>
            <a:endParaRPr lang="en-US" smtClean="0">
              <a:latin typeface="Arial" pitchFamily="34" charset="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500204FA-FCA8-4CAF-BDE2-B3EBCA5A8A65}" type="slidenum">
              <a:rPr lang="en-US" smtClean="0">
                <a:latin typeface="Arial" pitchFamily="34" charset="0"/>
                <a:cs typeface="Arial" pitchFamily="34" charset="0"/>
              </a:rPr>
              <a:pPr/>
              <a:t>54</a:t>
            </a:fld>
            <a:endParaRPr lang="en-US" smtClean="0">
              <a:latin typeface="Arial" pitchFamily="34" charset="0"/>
              <a:cs typeface="Arial" pitchFamily="34"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r>
              <a:rPr lang="en-US" b="1" smtClean="0">
                <a:latin typeface="Arial" pitchFamily="34" charset="0"/>
                <a:cs typeface="Arial" pitchFamily="34" charset="0"/>
              </a:rPr>
              <a:t>Cross arm position</a:t>
            </a:r>
            <a:r>
              <a:rPr lang="fa-IR" smtClean="0">
                <a:latin typeface="Arial" pitchFamily="34" charset="0"/>
              </a:rPr>
              <a:t> </a:t>
            </a:r>
            <a:r>
              <a:rPr lang="en-US" smtClean="0">
                <a:latin typeface="Arial" pitchFamily="34" charset="0"/>
                <a:cs typeface="Arial" pitchFamily="34" charset="0"/>
              </a:rPr>
              <a:t>Useful for small or ill baby. Mother has good</a:t>
            </a:r>
            <a:r>
              <a:rPr lang="fa-IR" smtClean="0">
                <a:latin typeface="Arial" pitchFamily="34" charset="0"/>
              </a:rPr>
              <a:t> </a:t>
            </a:r>
            <a:r>
              <a:rPr lang="en-US" smtClean="0">
                <a:latin typeface="Arial" pitchFamily="34" charset="0"/>
                <a:cs typeface="Arial" pitchFamily="34" charset="0"/>
              </a:rPr>
              <a:t>control of baby’s head and body, so may be</a:t>
            </a:r>
            <a:r>
              <a:rPr lang="fa-IR" smtClean="0">
                <a:latin typeface="Arial" pitchFamily="34" charset="0"/>
              </a:rPr>
              <a:t> </a:t>
            </a:r>
            <a:r>
              <a:rPr lang="en-US" smtClean="0">
                <a:latin typeface="Arial" pitchFamily="34" charset="0"/>
                <a:cs typeface="Arial" pitchFamily="34" charset="0"/>
              </a:rPr>
              <a:t>useful when learning to</a:t>
            </a:r>
            <a:r>
              <a:rPr lang="fa-IR" smtClean="0">
                <a:latin typeface="Arial" pitchFamily="34" charset="0"/>
              </a:rPr>
              <a:t> </a:t>
            </a:r>
            <a:r>
              <a:rPr lang="en-US" smtClean="0">
                <a:latin typeface="Arial" pitchFamily="34" charset="0"/>
                <a:cs typeface="Arial" pitchFamily="34" charset="0"/>
              </a:rPr>
              <a:t>breastfeed.Take care that the baby’s head is not held too</a:t>
            </a:r>
            <a:r>
              <a:rPr lang="fa-IR" smtClean="0">
                <a:latin typeface="Arial" pitchFamily="34" charset="0"/>
              </a:rPr>
              <a:t> </a:t>
            </a:r>
            <a:r>
              <a:rPr lang="en-US" smtClean="0">
                <a:latin typeface="Arial" pitchFamily="34" charset="0"/>
                <a:cs typeface="Arial" pitchFamily="34" charset="0"/>
              </a:rPr>
              <a:t>tightly preventing movement.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4000" b="1" dirty="0" smtClean="0">
                <a:solidFill>
                  <a:srgbClr val="FF0000"/>
                </a:solidFill>
              </a:rPr>
              <a:t>The procedure will take anywhere from a </a:t>
            </a:r>
            <a:r>
              <a:rPr lang="en-US" altLang="en-US" sz="4000" b="1" u="sng" dirty="0" smtClean="0">
                <a:solidFill>
                  <a:srgbClr val="FF0000"/>
                </a:solidFill>
              </a:rPr>
              <a:t>few</a:t>
            </a:r>
          </a:p>
          <a:p>
            <a:r>
              <a:rPr lang="en-US" altLang="en-US" sz="4000" b="1" u="sng" dirty="0" smtClean="0">
                <a:solidFill>
                  <a:srgbClr val="FF0000"/>
                </a:solidFill>
              </a:rPr>
              <a:t>minutes to 30 minutes,</a:t>
            </a:r>
            <a:r>
              <a:rPr lang="en-US" altLang="en-US" sz="4000" b="1" dirty="0" smtClean="0">
                <a:solidFill>
                  <a:srgbClr val="FF0000"/>
                </a:solidFill>
              </a:rPr>
              <a:t> depending on the severity of the breast</a:t>
            </a:r>
          </a:p>
          <a:p>
            <a:r>
              <a:rPr lang="en-US" altLang="en-US" sz="4000" b="1" dirty="0" smtClean="0">
                <a:solidFill>
                  <a:srgbClr val="FF0000"/>
                </a:solidFill>
              </a:rPr>
              <a:t>edema.</a:t>
            </a:r>
          </a:p>
          <a:p>
            <a:endParaRPr lang="en-US" altLang="en-US" b="1" dirty="0" smtClean="0"/>
          </a:p>
          <a:p>
            <a:r>
              <a:rPr lang="en-US" altLang="en-US" b="1" dirty="0" smtClean="0"/>
              <a:t>Figure 1. The mother applies pressure with her fingers into the</a:t>
            </a:r>
          </a:p>
          <a:p>
            <a:r>
              <a:rPr lang="en-US" altLang="en-US" dirty="0" smtClean="0"/>
              <a:t>areola behind the nipple. She does a “press test.”</a:t>
            </a:r>
          </a:p>
          <a:p>
            <a:r>
              <a:rPr lang="en-US" altLang="en-US" b="1" dirty="0" smtClean="0"/>
              <a:t>Figure 2. The fingers left impressions in the tissue after release of</a:t>
            </a:r>
          </a:p>
          <a:p>
            <a:r>
              <a:rPr lang="en-US" altLang="en-US" dirty="0" smtClean="0"/>
              <a:t>pressure.</a:t>
            </a:r>
          </a:p>
          <a:p>
            <a:r>
              <a:rPr lang="en-US" altLang="en-US" dirty="0" smtClean="0"/>
              <a:t>The mother’s fingers are then placed behind the initial</a:t>
            </a:r>
          </a:p>
          <a:p>
            <a:r>
              <a:rPr lang="en-US" altLang="en-US" dirty="0" smtClean="0"/>
              <a:t>“pit,” and the tissue is pressed and held. The mother</a:t>
            </a:r>
          </a:p>
          <a:p>
            <a:r>
              <a:rPr lang="en-US" altLang="en-US" dirty="0" smtClean="0"/>
              <a:t>works her way up the areola and then rotates to a new</a:t>
            </a:r>
          </a:p>
          <a:p>
            <a:r>
              <a:rPr lang="en-US" altLang="en-US" dirty="0" smtClean="0"/>
              <a:t>area behind the nipple to start the process again.</a:t>
            </a:r>
          </a:p>
          <a:p>
            <a:r>
              <a:rPr lang="en-US" altLang="en-US" dirty="0" smtClean="0"/>
              <a:t>The nipple is pliable and easily grasped with the fingers</a:t>
            </a:r>
          </a:p>
          <a:p>
            <a:r>
              <a:rPr lang="en-US" altLang="en-US" dirty="0" smtClean="0"/>
              <a:t>and stretched outward.</a:t>
            </a:r>
          </a:p>
        </p:txBody>
      </p:sp>
      <p:sp>
        <p:nvSpPr>
          <p:cNvPr id="15872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07F97A2-3AA0-448E-82F4-1317AB21DEA5}" type="slidenum">
              <a:rPr lang="en-US" altLang="en-US" smtClean="0">
                <a:solidFill>
                  <a:srgbClr val="FFCCCC"/>
                </a:solidFill>
                <a:latin typeface="Georgia" pitchFamily="18" charset="0"/>
                <a:cs typeface="Arial" pitchFamily="34" charset="0"/>
              </a:rPr>
              <a:pPr eaLnBrk="1" hangingPunct="1">
                <a:spcBef>
                  <a:spcPct val="0"/>
                </a:spcBef>
              </a:pPr>
              <a:t>76</a:t>
            </a:fld>
            <a:endParaRPr lang="en-US" altLang="en-US" smtClean="0">
              <a:solidFill>
                <a:srgbClr val="FFCCCC"/>
              </a:solidFill>
              <a:latin typeface="Georgia" pitchFamily="18"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6D2B0036-40D3-41C7-8479-0015911DE29D}" type="datetimeFigureOut">
              <a:rPr lang="en-US" smtClean="0"/>
              <a:pPr/>
              <a:t>5/19/2018</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2418BFAC-8B19-46E7-BCC2-66676B5D97A7}"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D2B0036-40D3-41C7-8479-0015911DE29D}" type="datetimeFigureOut">
              <a:rPr lang="en-US" smtClean="0"/>
              <a:pPr/>
              <a:t>5/19/2018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8BFAC-8B19-46E7-BCC2-66676B5D97A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D2B0036-40D3-41C7-8479-0015911DE29D}" type="datetimeFigureOut">
              <a:rPr lang="en-US" smtClean="0"/>
              <a:pPr/>
              <a:t>5/19/2018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8BFAC-8B19-46E7-BCC2-66676B5D97A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295400" y="1219200"/>
            <a:ext cx="7086600" cy="1447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2819400"/>
            <a:ext cx="3467100" cy="3352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14900" y="2819400"/>
            <a:ext cx="3467100" cy="3352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ltLang="en-US"/>
          </a:p>
        </p:txBody>
      </p:sp>
      <p:sp>
        <p:nvSpPr>
          <p:cNvPr id="6" name="Footer Placeholder 2"/>
          <p:cNvSpPr>
            <a:spLocks noGrp="1"/>
          </p:cNvSpPr>
          <p:nvPr>
            <p:ph type="ftr" sz="quarter" idx="11"/>
          </p:nvPr>
        </p:nvSpPr>
        <p:spPr/>
        <p:txBody>
          <a:bodyPr/>
          <a:lstStyle>
            <a:lvl1pPr>
              <a:defRPr/>
            </a:lvl1pPr>
          </a:lstStyle>
          <a:p>
            <a:pPr>
              <a:defRPr/>
            </a:pPr>
            <a:endParaRPr lang="en-US" altLang="en-US"/>
          </a:p>
        </p:txBody>
      </p:sp>
      <p:sp>
        <p:nvSpPr>
          <p:cNvPr id="7" name="Slide Number Placeholder 22"/>
          <p:cNvSpPr>
            <a:spLocks noGrp="1"/>
          </p:cNvSpPr>
          <p:nvPr>
            <p:ph type="sldNum" sz="quarter" idx="12"/>
          </p:nvPr>
        </p:nvSpPr>
        <p:spPr/>
        <p:txBody>
          <a:bodyPr/>
          <a:lstStyle>
            <a:lvl1pPr>
              <a:defRPr/>
            </a:lvl1pPr>
          </a:lstStyle>
          <a:p>
            <a:pPr>
              <a:defRPr/>
            </a:pPr>
            <a:fld id="{1BCEE02E-3F82-439F-99BF-C4275F6FE6F1}" type="slidenum">
              <a:rPr lang="en-US" altLang="en-US"/>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6D2B0036-40D3-41C7-8479-0015911DE29D}" type="datetimeFigureOut">
              <a:rPr lang="en-US" smtClean="0"/>
              <a:pPr/>
              <a:t>5/19/2018</a:t>
            </a:fld>
            <a:endParaRPr lang="en-US"/>
          </a:p>
        </p:txBody>
      </p:sp>
      <p:sp>
        <p:nvSpPr>
          <p:cNvPr id="9" name="Slide Number Placeholder 8"/>
          <p:cNvSpPr>
            <a:spLocks noGrp="1"/>
          </p:cNvSpPr>
          <p:nvPr>
            <p:ph type="sldNum" sz="quarter" idx="15"/>
          </p:nvPr>
        </p:nvSpPr>
        <p:spPr/>
        <p:txBody>
          <a:bodyPr rtlCol="0"/>
          <a:lstStyle/>
          <a:p>
            <a:fld id="{2418BFAC-8B19-46E7-BCC2-66676B5D97A7}"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6D2B0036-40D3-41C7-8479-0015911DE29D}" type="datetimeFigureOut">
              <a:rPr lang="en-US" smtClean="0"/>
              <a:pPr/>
              <a:t>5/19/2018</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2418BFAC-8B19-46E7-BCC2-66676B5D97A7}"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6D2B0036-40D3-41C7-8479-0015911DE29D}" type="datetimeFigureOut">
              <a:rPr lang="en-US" smtClean="0"/>
              <a:pPr/>
              <a:t>5/19/2018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18BFAC-8B19-46E7-BCC2-66676B5D97A7}"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6D2B0036-40D3-41C7-8479-0015911DE29D}" type="datetimeFigureOut">
              <a:rPr lang="en-US" smtClean="0"/>
              <a:pPr/>
              <a:t>5/19/2018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18BFAC-8B19-46E7-BCC2-66676B5D97A7}"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6D2B0036-40D3-41C7-8479-0015911DE29D}" type="datetimeFigureOut">
              <a:rPr lang="en-US" smtClean="0"/>
              <a:pPr/>
              <a:t>5/19/2018</a:t>
            </a:fld>
            <a:endParaRPr lang="en-US"/>
          </a:p>
        </p:txBody>
      </p:sp>
      <p:sp>
        <p:nvSpPr>
          <p:cNvPr id="7" name="Slide Number Placeholder 6"/>
          <p:cNvSpPr>
            <a:spLocks noGrp="1"/>
          </p:cNvSpPr>
          <p:nvPr>
            <p:ph type="sldNum" sz="quarter" idx="11"/>
          </p:nvPr>
        </p:nvSpPr>
        <p:spPr/>
        <p:txBody>
          <a:bodyPr rtlCol="0"/>
          <a:lstStyle/>
          <a:p>
            <a:fld id="{2418BFAC-8B19-46E7-BCC2-66676B5D97A7}"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2B0036-40D3-41C7-8479-0015911DE29D}" type="datetimeFigureOut">
              <a:rPr lang="en-US" smtClean="0"/>
              <a:pPr/>
              <a:t>5/19/2018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18BFAC-8B19-46E7-BCC2-66676B5D97A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6D2B0036-40D3-41C7-8479-0015911DE29D}" type="datetimeFigureOut">
              <a:rPr lang="en-US" smtClean="0"/>
              <a:pPr/>
              <a:t>5/19/2018</a:t>
            </a:fld>
            <a:endParaRPr lang="en-US"/>
          </a:p>
        </p:txBody>
      </p:sp>
      <p:sp>
        <p:nvSpPr>
          <p:cNvPr id="22" name="Slide Number Placeholder 21"/>
          <p:cNvSpPr>
            <a:spLocks noGrp="1"/>
          </p:cNvSpPr>
          <p:nvPr>
            <p:ph type="sldNum" sz="quarter" idx="15"/>
          </p:nvPr>
        </p:nvSpPr>
        <p:spPr/>
        <p:txBody>
          <a:bodyPr rtlCol="0"/>
          <a:lstStyle/>
          <a:p>
            <a:fld id="{2418BFAC-8B19-46E7-BCC2-66676B5D97A7}"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6D2B0036-40D3-41C7-8479-0015911DE29D}" type="datetimeFigureOut">
              <a:rPr lang="en-US" smtClean="0"/>
              <a:pPr/>
              <a:t>5/19/2018</a:t>
            </a:fld>
            <a:endParaRPr lang="en-US"/>
          </a:p>
        </p:txBody>
      </p:sp>
      <p:sp>
        <p:nvSpPr>
          <p:cNvPr id="18" name="Slide Number Placeholder 17"/>
          <p:cNvSpPr>
            <a:spLocks noGrp="1"/>
          </p:cNvSpPr>
          <p:nvPr>
            <p:ph type="sldNum" sz="quarter" idx="11"/>
          </p:nvPr>
        </p:nvSpPr>
        <p:spPr/>
        <p:txBody>
          <a:bodyPr rtlCol="0"/>
          <a:lstStyle/>
          <a:p>
            <a:fld id="{2418BFAC-8B19-46E7-BCC2-66676B5D97A7}"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6D2B0036-40D3-41C7-8479-0015911DE29D}" type="datetimeFigureOut">
              <a:rPr lang="en-US" smtClean="0"/>
              <a:pPr/>
              <a:t>5/19/2018</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2418BFAC-8B19-46E7-BCC2-66676B5D97A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Layout" Target="../diagrams/layout3.xml"/><Relationship Id="rId7" Type="http://schemas.openxmlformats.org/officeDocument/2006/relationships/image" Target="../media/image23.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5.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diagramLayout" Target="../diagrams/layout5.xml"/><Relationship Id="rId7" Type="http://schemas.openxmlformats.org/officeDocument/2006/relationships/image" Target="../media/image26.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Layout" Target="../diagrams/layout6.xml"/><Relationship Id="rId7" Type="http://schemas.openxmlformats.org/officeDocument/2006/relationships/image" Target="../media/image28.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7.jpeg"/><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42.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diagramLayout" Target="../diagrams/layout8.xml"/><Relationship Id="rId7" Type="http://schemas.openxmlformats.org/officeDocument/2006/relationships/image" Target="../media/image43.jpe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7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diagramLayout" Target="../diagrams/layout9.xml"/><Relationship Id="rId7" Type="http://schemas.openxmlformats.org/officeDocument/2006/relationships/image" Target="../media/image45.jpe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 Id="rId9" Type="http://schemas.openxmlformats.org/officeDocument/2006/relationships/image" Target="../media/image47.jpeg"/></Relationships>
</file>

<file path=ppt/slides/_rels/slide76.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0.xml"/><Relationship Id="rId11" Type="http://schemas.openxmlformats.org/officeDocument/2006/relationships/image" Target="../media/image51.jpeg"/><Relationship Id="rId5" Type="http://schemas.openxmlformats.org/officeDocument/2006/relationships/diagramQuickStyle" Target="../diagrams/quickStyle10.xml"/><Relationship Id="rId10" Type="http://schemas.openxmlformats.org/officeDocument/2006/relationships/image" Target="../media/image50.jpeg"/><Relationship Id="rId4" Type="http://schemas.openxmlformats.org/officeDocument/2006/relationships/diagramLayout" Target="../diagrams/layout10.xml"/><Relationship Id="rId9" Type="http://schemas.openxmlformats.org/officeDocument/2006/relationships/image" Target="../media/image49.jpeg"/></Relationships>
</file>

<file path=ppt/slides/_rels/slide7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0" y="3124200"/>
            <a:ext cx="6172200" cy="1893888"/>
          </a:xfrm>
        </p:spPr>
        <p:txBody>
          <a:bodyPr/>
          <a:lstStyle/>
          <a:p>
            <a:pPr eaLnBrk="1" fontAlgn="auto" hangingPunct="1">
              <a:spcAft>
                <a:spcPts val="0"/>
              </a:spcAft>
              <a:defRPr/>
            </a:pPr>
            <a:endParaRPr lang="en-US" dirty="0" smtClean="0"/>
          </a:p>
        </p:txBody>
      </p:sp>
      <p:sp>
        <p:nvSpPr>
          <p:cNvPr id="8195" name="Rectangle 3"/>
          <p:cNvSpPr>
            <a:spLocks noGrp="1" noChangeArrowheads="1"/>
          </p:cNvSpPr>
          <p:nvPr>
            <p:ph type="subTitle" idx="1"/>
          </p:nvPr>
        </p:nvSpPr>
        <p:spPr>
          <a:xfrm>
            <a:off x="2286000" y="5003800"/>
            <a:ext cx="6172200" cy="1371600"/>
          </a:xfrm>
        </p:spPr>
        <p:txBody>
          <a:bodyPr/>
          <a:lstStyle/>
          <a:p>
            <a:pPr eaLnBrk="1" hangingPunct="1"/>
            <a:endParaRPr lang="fa-IR" smtClean="0"/>
          </a:p>
        </p:txBody>
      </p:sp>
      <p:pic>
        <p:nvPicPr>
          <p:cNvPr id="8196" name="Picture 5" descr="BESM2"/>
          <p:cNvPicPr>
            <a:picLocks noChangeAspect="1" noChangeArrowheads="1"/>
          </p:cNvPicPr>
          <p:nvPr/>
        </p:nvPicPr>
        <p:blipFill>
          <a:blip r:embed="rId2" cstate="print"/>
          <a:srcRect/>
          <a:stretch>
            <a:fillRect/>
          </a:stretch>
        </p:blipFill>
        <p:spPr bwMode="auto">
          <a:xfrm>
            <a:off x="179388" y="107950"/>
            <a:ext cx="8785225" cy="6729413"/>
          </a:xfrm>
          <a:prstGeom prst="rect">
            <a:avLst/>
          </a:prstGeom>
          <a:noFill/>
          <a:ln w="9525">
            <a:noFill/>
            <a:miter lim="800000"/>
            <a:headEnd/>
            <a:tailEnd/>
          </a:ln>
        </p:spPr>
      </p:pic>
    </p:spTree>
  </p:cSld>
  <p:clrMapOvr>
    <a:masterClrMapping/>
  </p:clrMapOvr>
  <p:transition>
    <p:spli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2950" name="Picture 6" descr="C:\Users\Mahmoud\Pictures\Picture2.png"/>
          <p:cNvPicPr>
            <a:picLocks noChangeAspect="1" noChangeArrowheads="1"/>
          </p:cNvPicPr>
          <p:nvPr/>
        </p:nvPicPr>
        <p:blipFill>
          <a:blip r:embed="rId2" cstate="print"/>
          <a:srcRect/>
          <a:stretch>
            <a:fillRect/>
          </a:stretch>
        </p:blipFill>
        <p:spPr bwMode="auto">
          <a:xfrm>
            <a:off x="181561" y="2057400"/>
            <a:ext cx="8733839" cy="266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1526386"/>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334962"/>
          </a:xfrm>
        </p:spPr>
        <p:txBody>
          <a:bodyPr>
            <a:normAutofit fontScale="90000"/>
          </a:bodyPr>
          <a:lstStyle/>
          <a:p>
            <a:pPr algn="ctr"/>
            <a:r>
              <a:rPr lang="fa-IR" dirty="0" smtClean="0">
                <a:solidFill>
                  <a:srgbClr val="C00000"/>
                </a:solidFill>
              </a:rPr>
              <a:t>جراحی پستان:</a:t>
            </a:r>
            <a:endParaRPr lang="en-US" dirty="0">
              <a:solidFill>
                <a:srgbClr val="C00000"/>
              </a:solidFill>
            </a:endParaRPr>
          </a:p>
        </p:txBody>
      </p:sp>
      <p:sp>
        <p:nvSpPr>
          <p:cNvPr id="3" name="Content Placeholder 2"/>
          <p:cNvSpPr>
            <a:spLocks noGrp="1"/>
          </p:cNvSpPr>
          <p:nvPr>
            <p:ph sz="quarter" idx="1"/>
          </p:nvPr>
        </p:nvSpPr>
        <p:spPr>
          <a:xfrm>
            <a:off x="457200" y="685800"/>
            <a:ext cx="8229600" cy="5788152"/>
          </a:xfrm>
        </p:spPr>
        <p:txBody>
          <a:bodyPr>
            <a:normAutofit/>
          </a:bodyPr>
          <a:lstStyle/>
          <a:p>
            <a:pPr algn="just" rtl="1"/>
            <a:r>
              <a:rPr lang="fa-IR" sz="1800" b="1" dirty="0" smtClean="0"/>
              <a:t>در عمل بزرگ کردن پستان ممکن است بافت عملکردی پستان از بین برود، بنابراین دلیل انجام عمل میتواند روی تغذیه با شیرمادر اثر بگذارد.</a:t>
            </a:r>
          </a:p>
          <a:p>
            <a:pPr algn="just" rtl="1"/>
            <a:r>
              <a:rPr lang="fa-IR" sz="1800" b="1" dirty="0" smtClean="0"/>
              <a:t>.کاشت ایمپلنت درناحیه زیر عضله پستان بندرت باعث قطع مجاری، اعصاب و جریان خون میشود.</a:t>
            </a:r>
            <a:endParaRPr lang="en-US" sz="1800" b="1" dirty="0" smtClean="0"/>
          </a:p>
          <a:p>
            <a:pPr algn="just" rtl="1"/>
            <a:r>
              <a:rPr lang="fa-IR" sz="1800" b="1" dirty="0" smtClean="0"/>
              <a:t>.تکنیک های جراحی پستان مختلفند، در برش های جراحی اطراف آرئول غددشیری پستان بیشتر تحت تاثیر قرار گرفته و مجاری شیری، اعصاب و جریان خون آسیب آسیب می بینند. </a:t>
            </a:r>
            <a:endParaRPr lang="en-US" sz="1800" b="1" dirty="0" smtClean="0"/>
          </a:p>
          <a:p>
            <a:pPr algn="just" rtl="1"/>
            <a:r>
              <a:rPr lang="fa-IR" sz="1800" b="1" dirty="0" smtClean="0"/>
              <a:t>ایمپلنت های بزرگ و زیر ناحیه غدد می تواند مجاری شیر را تحت فشار قرار داده و جریان شیر را مختل نماید.</a:t>
            </a:r>
          </a:p>
          <a:p>
            <a:pPr algn="just" rtl="1"/>
            <a:r>
              <a:rPr lang="fa-IR" sz="1800" b="1" dirty="0" smtClean="0"/>
              <a:t>همه زنانی که جراحی بزرگ کردن پستان انجام میدهند با احتمال کاهش حجم شیرمادر،  نه تنها در محل برش جراحی بلکه از محل قطع عصب و فشار ایمپلنت بر روی بافت پستان  روبرو هستند.</a:t>
            </a:r>
          </a:p>
          <a:p>
            <a:pPr algn="just" rtl="1"/>
            <a:r>
              <a:rPr lang="fa-IR" sz="1800" b="1" dirty="0" smtClean="0"/>
              <a:t>این زنان نیاز به ارزیابی و برنامه ریزی در دوران بارداری دارند. تماس پوست با پوست مادر و نوزاد بلافاصله بعد از تولد و شروع زودهنگام ، مکرر و بدون محدودیت تغذیه با شیرمادر ضروری است. پیگیری های بعدی شامل کنترل احتقان و وزن گیری شیرخوار است.</a:t>
            </a:r>
          </a:p>
          <a:p>
            <a:pPr algn="just" rtl="1"/>
            <a:r>
              <a:rPr lang="fa-IR" sz="1800" b="1" dirty="0" smtClean="0"/>
              <a:t>در اکثر موارد کاشت سیلیکون خطر کمی برای تغذیه شیرخوار از پستان دارد.</a:t>
            </a:r>
            <a:endParaRPr lang="en-US" sz="1800" b="1" dirty="0" smtClean="0"/>
          </a:p>
          <a:p>
            <a:pPr algn="just" rtl="1"/>
            <a:r>
              <a:rPr lang="fa-IR" sz="1800" b="1" dirty="0" smtClean="0"/>
              <a:t>.اندازه گیری سیلیکون فورمولا نشان میدهد مقدار سیلیکون موجود در شیرمصنوعی نسبت به شیر مادرانی که کاشت سیلیکون داشته اند بسیار بالاتر است.</a:t>
            </a:r>
          </a:p>
          <a:p>
            <a:pPr algn="just" rtl="1"/>
            <a:endParaRPr lang="en-US" sz="1800" b="1" dirty="0" smtClean="0"/>
          </a:p>
          <a:p>
            <a:pPr algn="just" rtl="1"/>
            <a:endParaRPr lang="en-US" sz="1800" b="1" dirty="0" smtClean="0"/>
          </a:p>
          <a:p>
            <a:pPr algn="just" rtl="1"/>
            <a:endParaRPr lang="en-US" sz="1800" b="1"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a:bodyPr>
          <a:lstStyle/>
          <a:p>
            <a:pPr algn="just" rtl="1"/>
            <a:r>
              <a:rPr lang="fa-IR" sz="1800" b="1" dirty="0" smtClean="0"/>
              <a:t>پس از جراحی کوچک کردن پستان ممکن است تغذیه کامل با شیرمادرامکان پذیر نباشد. پیامد این مسئله بستگی به روش جراحی استفاده شده، مقدار بافت غددی برداشته شده و ادغام عروق خون و مسیرهای اعصاب پس از عمل دارد.</a:t>
            </a:r>
          </a:p>
          <a:p>
            <a:pPr algn="just" rtl="1"/>
            <a:endParaRPr lang="fa-IR" sz="1800" b="1" dirty="0" smtClean="0"/>
          </a:p>
          <a:p>
            <a:pPr algn="just" rtl="1"/>
            <a:endParaRPr lang="fa-IR" sz="1800" b="1" dirty="0" smtClean="0"/>
          </a:p>
          <a:p>
            <a:pPr algn="just" rtl="1"/>
            <a:r>
              <a:rPr lang="fa-IR" sz="1800" b="1" dirty="0" smtClean="0"/>
              <a:t>زنانی </a:t>
            </a:r>
            <a:r>
              <a:rPr lang="fa-IR" sz="1800" b="1" dirty="0" smtClean="0"/>
              <a:t>که عمل جراحی کوچک کردن پستان را دارند باید تشویق شوندکه هرچه سریع تر شیردهی را آغاز و بصورت مکرر شیردهند تا با تحریک پستان تا آنجا که ممکن است شیر بیشتری تولید شود. کنترل ادرار و مدفوع شیرخوار ضروریست. شیرخوار ممکن است به یک شیر تکمیلی پس از تغذیه از پستان نیاز داشته باشد.</a:t>
            </a:r>
            <a:endParaRPr lang="en-US" sz="1800" b="1"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5" descr="flower-rose3195_fuul2"/>
          <p:cNvPicPr>
            <a:picLocks noChangeAspect="1" noChangeArrowheads="1"/>
          </p:cNvPicPr>
          <p:nvPr/>
        </p:nvPicPr>
        <p:blipFill>
          <a:blip r:embed="rId2" cstate="print"/>
          <a:srcRect/>
          <a:stretch>
            <a:fillRect/>
          </a:stretch>
        </p:blipFill>
        <p:spPr bwMode="auto">
          <a:xfrm>
            <a:off x="214313" y="0"/>
            <a:ext cx="8929687" cy="6500813"/>
          </a:xfrm>
          <a:prstGeom prst="rect">
            <a:avLst/>
          </a:prstGeom>
          <a:noFill/>
          <a:ln w="9525">
            <a:noFill/>
            <a:miter lim="800000"/>
            <a:headEnd/>
            <a:tailEnd/>
          </a:ln>
        </p:spPr>
      </p:pic>
      <p:sp>
        <p:nvSpPr>
          <p:cNvPr id="5126" name="Rectangle 6"/>
          <p:cNvSpPr>
            <a:spLocks noGrp="1" noChangeArrowheads="1"/>
          </p:cNvSpPr>
          <p:nvPr>
            <p:ph type="ctrTitle"/>
          </p:nvPr>
        </p:nvSpPr>
        <p:spPr>
          <a:xfrm>
            <a:off x="0" y="4786313"/>
            <a:ext cx="7772400" cy="1470025"/>
          </a:xfrm>
        </p:spPr>
        <p:txBody>
          <a:bodyPr>
            <a:noAutofit/>
          </a:bodyPr>
          <a:lstStyle/>
          <a:p>
            <a:pPr>
              <a:defRPr/>
            </a:pPr>
            <a:r>
              <a:rPr lang="fa-IR" sz="9600" dirty="0">
                <a:solidFill>
                  <a:srgbClr val="CC00CC"/>
                </a:solidFill>
                <a:cs typeface="B Nazanin" pitchFamily="2" charset="-78"/>
              </a:rPr>
              <a:t>با بهترين آرزوها</a:t>
            </a:r>
            <a:endParaRPr lang="en-US" sz="9600" dirty="0">
              <a:solidFill>
                <a:srgbClr val="CC00CC"/>
              </a:solidFill>
              <a:cs typeface="B Nazanin" pitchFamily="2" charset="-78"/>
            </a:endParaRPr>
          </a:p>
        </p:txBody>
      </p:sp>
    </p:spTree>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path" presetSubtype="0" accel="50000" decel="50000" fill="hold" grpId="0" nodeType="withEffect">
                                  <p:stCondLst>
                                    <p:cond delay="0"/>
                                  </p:stCondLst>
                                  <p:childTnLst>
                                    <p:animMotion origin="layout" path="M 0 0  L 0.125 -0.11187  L 0.25 0  L 0.125 0.11187  L 0 0  Z" pathEditMode="relative" ptsTypes="">
                                      <p:cBhvr>
                                        <p:cTn id="6" dur="2000" fill="hold"/>
                                        <p:tgtEl>
                                          <p:spTgt spid="512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fontAlgn="auto" hangingPunct="1">
              <a:spcAft>
                <a:spcPts val="0"/>
              </a:spcAft>
              <a:defRPr/>
            </a:pPr>
            <a:endParaRPr lang="fa-IR" smtClean="0"/>
          </a:p>
        </p:txBody>
      </p:sp>
      <p:pic>
        <p:nvPicPr>
          <p:cNvPr id="136195" name="Content Placeholder 4" descr="1155039128.jpg"/>
          <p:cNvPicPr>
            <a:picLocks noGrp="1" noChangeAspect="1"/>
          </p:cNvPicPr>
          <p:nvPr>
            <p:ph sz="quarter" idx="1"/>
          </p:nvPr>
        </p:nvPicPr>
        <p:blipFill>
          <a:blip r:embed="rId3" cstate="print"/>
          <a:srcRect/>
          <a:stretch>
            <a:fillRect/>
          </a:stretch>
        </p:blipFill>
        <p:spPr>
          <a:xfrm>
            <a:off x="0" y="0"/>
            <a:ext cx="9144000" cy="6858000"/>
          </a:xfrm>
        </p:spPr>
      </p:pic>
      <p:sp>
        <p:nvSpPr>
          <p:cNvPr id="4" name="Rectangle 3"/>
          <p:cNvSpPr/>
          <p:nvPr/>
        </p:nvSpPr>
        <p:spPr>
          <a:xfrm>
            <a:off x="381000" y="4953000"/>
            <a:ext cx="1828800" cy="1446213"/>
          </a:xfrm>
          <a:prstGeom prst="rect">
            <a:avLst/>
          </a:prstGeom>
        </p:spPr>
        <p:txBody>
          <a:bodyPr>
            <a:spAutoFit/>
          </a:bodyPr>
          <a:lstStyle/>
          <a:p>
            <a:pPr>
              <a:defRPr/>
            </a:pPr>
            <a:r>
              <a:rPr lang="fa-IR" sz="4400" dirty="0">
                <a:solidFill>
                  <a:schemeClr val="accent6">
                    <a:lumMod val="20000"/>
                    <a:lumOff val="80000"/>
                  </a:schemeClr>
                </a:solidFill>
                <a:cs typeface="B Sina" pitchFamily="2" charset="-78"/>
              </a:rPr>
              <a:t>خسته نباشيد</a:t>
            </a:r>
            <a:endParaRPr lang="fa-IR" sz="4400" dirty="0"/>
          </a:p>
        </p:txBody>
      </p:sp>
      <p:sp>
        <p:nvSpPr>
          <p:cNvPr id="5" name="Rectangle 4"/>
          <p:cNvSpPr/>
          <p:nvPr/>
        </p:nvSpPr>
        <p:spPr>
          <a:xfrm>
            <a:off x="3641725" y="228600"/>
            <a:ext cx="4816475" cy="646113"/>
          </a:xfrm>
          <a:prstGeom prst="rect">
            <a:avLst/>
          </a:prstGeom>
        </p:spPr>
        <p:txBody>
          <a:bodyPr>
            <a:spAutoFit/>
          </a:bodyPr>
          <a:lstStyle/>
          <a:p>
            <a:pPr>
              <a:defRPr/>
            </a:pPr>
            <a:r>
              <a:rPr lang="fa-IR" sz="3600" dirty="0">
                <a:solidFill>
                  <a:schemeClr val="accent6">
                    <a:lumMod val="20000"/>
                    <a:lumOff val="80000"/>
                  </a:schemeClr>
                </a:solidFill>
                <a:cs typeface="2  Titr" pitchFamily="2" charset="-78"/>
              </a:rPr>
              <a:t>با تشكر از توجه شما</a:t>
            </a:r>
            <a:endParaRPr lang="fa-IR" sz="3600" dirty="0">
              <a:cs typeface="2  Titr" pitchFamily="2" charset="-78"/>
            </a:endParaRPr>
          </a:p>
        </p:txBody>
      </p:sp>
    </p:spTree>
  </p:cSld>
  <p:clrMapOvr>
    <a:masterClrMapping/>
  </p:clrMapOvr>
  <p:transition>
    <p:sndAc>
      <p:stSnd>
        <p:snd r:embed="rId2" name="camera.wav"/>
      </p:stSnd>
    </p:sndAc>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457200" y="0"/>
            <a:ext cx="8229600" cy="714375"/>
          </a:xfrm>
        </p:spPr>
        <p:txBody>
          <a:bodyPr/>
          <a:lstStyle/>
          <a:p>
            <a:pPr algn="ctr" eaLnBrk="1" fontAlgn="auto" hangingPunct="1">
              <a:spcAft>
                <a:spcPts val="0"/>
              </a:spcAft>
              <a:defRPr/>
            </a:pPr>
            <a:r>
              <a:rPr lang="fa-IR" sz="3200" b="1" i="1" dirty="0" smtClean="0">
                <a:solidFill>
                  <a:srgbClr val="002060"/>
                </a:solidFill>
              </a:rPr>
              <a:t>نوک پستان فرورفته</a:t>
            </a:r>
            <a:r>
              <a:rPr lang="fa-IR" sz="3200" b="1" i="1" dirty="0" smtClean="0">
                <a:solidFill>
                  <a:srgbClr val="FF0000"/>
                </a:solidFill>
              </a:rPr>
              <a:t>.</a:t>
            </a:r>
          </a:p>
        </p:txBody>
      </p:sp>
      <p:sp>
        <p:nvSpPr>
          <p:cNvPr id="113667" name="Content Placeholder 2"/>
          <p:cNvSpPr>
            <a:spLocks noGrp="1"/>
          </p:cNvSpPr>
          <p:nvPr>
            <p:ph sz="quarter" idx="1"/>
          </p:nvPr>
        </p:nvSpPr>
        <p:spPr>
          <a:xfrm>
            <a:off x="457200" y="714375"/>
            <a:ext cx="8229600" cy="3248025"/>
          </a:xfrm>
        </p:spPr>
        <p:txBody>
          <a:bodyPr>
            <a:noAutofit/>
          </a:bodyPr>
          <a:lstStyle/>
          <a:p>
            <a:pPr algn="just" rtl="1" eaLnBrk="1" hangingPunct="1">
              <a:buFont typeface="Wingdings" pitchFamily="2" charset="2"/>
              <a:buChar char="v"/>
              <a:defRPr/>
            </a:pPr>
            <a:r>
              <a:rPr lang="fa-IR" sz="2000" b="1" dirty="0" smtClean="0"/>
              <a:t>تست</a:t>
            </a:r>
            <a:r>
              <a:rPr lang="en-US" sz="2000" b="1" dirty="0" smtClean="0"/>
              <a:t>pinch</a:t>
            </a:r>
            <a:endParaRPr lang="fa-IR" sz="2000" b="1" dirty="0" smtClean="0"/>
          </a:p>
          <a:p>
            <a:pPr algn="just" rtl="1" eaLnBrk="1" hangingPunct="1">
              <a:buFont typeface="Wingdings" pitchFamily="2" charset="2"/>
              <a:buChar char="v"/>
              <a:defRPr/>
            </a:pPr>
            <a:r>
              <a:rPr lang="fa-IR" sz="2000" b="1" dirty="0" smtClean="0"/>
              <a:t>اگرخم شود وبرجسته شود=کاذب</a:t>
            </a:r>
            <a:endParaRPr lang="en-US" sz="2000" b="1" dirty="0" smtClean="0"/>
          </a:p>
          <a:p>
            <a:pPr algn="just" rtl="1" eaLnBrk="1" hangingPunct="1">
              <a:buFont typeface="Wingdings" pitchFamily="2" charset="2"/>
              <a:buChar char="v"/>
              <a:defRPr/>
            </a:pPr>
            <a:r>
              <a:rPr lang="fa-IR" sz="2000" b="1" dirty="0" smtClean="0">
                <a:solidFill>
                  <a:srgbClr val="FF0000"/>
                </a:solidFill>
              </a:rPr>
              <a:t>درمان با پوار</a:t>
            </a:r>
          </a:p>
          <a:p>
            <a:pPr algn="just" rtl="1" eaLnBrk="1" hangingPunct="1">
              <a:buFont typeface="Wingdings" pitchFamily="2" charset="2"/>
              <a:buChar char="v"/>
              <a:defRPr/>
            </a:pPr>
            <a:r>
              <a:rPr lang="fa-IR" sz="2000" b="1" dirty="0" smtClean="0"/>
              <a:t>در این رابطه وسیله مصنوعی </a:t>
            </a:r>
            <a:r>
              <a:rPr lang="fa-IR" sz="2800" b="1" u="sng" dirty="0" smtClean="0">
                <a:solidFill>
                  <a:srgbClr val="FF0000"/>
                </a:solidFill>
                <a:effectLst>
                  <a:outerShdw blurRad="38100" dist="38100" dir="2700000" algn="tl">
                    <a:srgbClr val="000000">
                      <a:alpha val="43137"/>
                    </a:srgbClr>
                  </a:outerShdw>
                </a:effectLst>
              </a:rPr>
              <a:t>نیپل شیلد</a:t>
            </a:r>
            <a:r>
              <a:rPr lang="en-US" sz="2800" b="1" u="sng" dirty="0" smtClean="0">
                <a:solidFill>
                  <a:srgbClr val="FF0000"/>
                </a:solidFill>
                <a:effectLst>
                  <a:outerShdw blurRad="38100" dist="38100" dir="2700000" algn="tl">
                    <a:srgbClr val="000000">
                      <a:alpha val="43137"/>
                    </a:srgbClr>
                  </a:outerShdw>
                </a:effectLst>
              </a:rPr>
              <a:t> </a:t>
            </a:r>
            <a:r>
              <a:rPr lang="fa-IR" sz="2000" b="1" dirty="0" smtClean="0"/>
              <a:t>وجود دارد.</a:t>
            </a:r>
          </a:p>
          <a:p>
            <a:pPr algn="just" rtl="1" eaLnBrk="1" hangingPunct="1">
              <a:buFont typeface="Wingdings" pitchFamily="2" charset="2"/>
              <a:buChar char="v"/>
              <a:defRPr/>
            </a:pPr>
            <a:r>
              <a:rPr lang="fa-IR" sz="2000" b="1" dirty="0" smtClean="0"/>
              <a:t>نوع پوشاننده نسبی بهتراست بعلت تماس بینی باپوست واستشمام بوی آرئول</a:t>
            </a:r>
          </a:p>
          <a:p>
            <a:pPr algn="just" rtl="1" eaLnBrk="1" hangingPunct="1">
              <a:buFont typeface="Wingdings" pitchFamily="2" charset="2"/>
              <a:buChar char="v"/>
              <a:defRPr/>
            </a:pPr>
            <a:r>
              <a:rPr lang="fa-IR" sz="2000" b="1" dirty="0" smtClean="0"/>
              <a:t>جنس ؟لاتکس و سلیکون</a:t>
            </a:r>
          </a:p>
          <a:p>
            <a:pPr algn="just" rtl="1" eaLnBrk="1" hangingPunct="1">
              <a:buFont typeface="Wingdings" pitchFamily="2" charset="2"/>
              <a:buChar char="v"/>
              <a:defRPr/>
            </a:pPr>
            <a:r>
              <a:rPr lang="fa-IR" sz="2000" b="1" dirty="0" smtClean="0"/>
              <a:t>از این وسیله به منظور بهبود در گرفتن نوک پستان مادر توسط شیرخوار در موارد زیر استفاده میشود:</a:t>
            </a:r>
          </a:p>
          <a:p>
            <a:pPr algn="just" rtl="1" eaLnBrk="1" hangingPunct="1">
              <a:buFont typeface="Wingdings" pitchFamily="2" charset="2"/>
              <a:buChar char="v"/>
              <a:defRPr/>
            </a:pPr>
            <a:r>
              <a:rPr lang="fa-IR" sz="2000" b="1" dirty="0" smtClean="0"/>
              <a:t>نوک پستان صاف یا تو رفته، پستانهای شدیدا محتقن، نوک هایی شقاق دار،شکاف کام-فرنولوم کوتاه-مشکلات تنفسی-عدم توانایی درلچ-درپره ترم ها2-3هفته تارسیدن به ترم- طغیان شیرمادر (اصطلاحا رگ کرده)، در شیرخوارانی که تمایل بیشتری به تغذیه با بطری و سر بطری دارند و برای نوزاد پره ماچور که در مرحله گذار از تیوب فیدینگ به برست فیدینگ </a:t>
            </a:r>
          </a:p>
          <a:p>
            <a:pPr algn="just" rtl="1" eaLnBrk="1" hangingPunct="1">
              <a:buFont typeface="Wingdings" pitchFamily="2" charset="2"/>
              <a:buChar char="v"/>
              <a:defRPr/>
            </a:pPr>
            <a:r>
              <a:rPr lang="fa-IR" sz="2000" b="1" dirty="0" smtClean="0"/>
              <a:t>در نوزاد نارس با عدم توانایی شیرخوردن 10دقیقه</a:t>
            </a:r>
          </a:p>
          <a:p>
            <a:pPr marL="274320" indent="-274320" algn="r" rtl="1" eaLnBrk="1" fontAlgn="auto" hangingPunct="1">
              <a:spcAft>
                <a:spcPts val="0"/>
              </a:spcAft>
              <a:buFont typeface="Wingdings" pitchFamily="2" charset="2"/>
              <a:buChar char="v"/>
              <a:defRPr/>
            </a:pPr>
            <a:r>
              <a:rPr lang="fa-IR" sz="2000" b="1" dirty="0" smtClean="0"/>
              <a:t>این ابزارعلی رغم مفید بودن، اما به دلیل تحریک کمتر نوک پستانها ممکن است موجب کاهش شیر مادر گردد از این رو پایش دقیق رشد کودک شیرخوار در این دوره الزامی است.</a:t>
            </a:r>
          </a:p>
          <a:p>
            <a:pPr marL="274320" indent="-274320" algn="r" rtl="1" eaLnBrk="1" fontAlgn="auto" hangingPunct="1">
              <a:spcAft>
                <a:spcPts val="0"/>
              </a:spcAft>
              <a:buFont typeface="Wingdings" pitchFamily="2" charset="2"/>
              <a:buChar char="v"/>
              <a:defRPr/>
            </a:pPr>
            <a:r>
              <a:rPr lang="fa-IR" sz="2000" b="1" i="1" dirty="0" smtClean="0">
                <a:solidFill>
                  <a:srgbClr val="C00000"/>
                </a:solidFill>
              </a:rPr>
              <a:t>روش جاگذاری؟</a:t>
            </a:r>
          </a:p>
          <a:p>
            <a:pPr algn="just" rtl="1" eaLnBrk="1" hangingPunct="1">
              <a:buFont typeface="Wingdings" pitchFamily="2" charset="2"/>
              <a:buChar char="v"/>
              <a:defRPr/>
            </a:pPr>
            <a:endParaRPr lang="fa-IR" sz="2000" b="1" dirty="0" smtClean="0"/>
          </a:p>
          <a:p>
            <a:pPr algn="just" rtl="1" eaLnBrk="1" hangingPunct="1">
              <a:defRPr/>
            </a:pPr>
            <a:endParaRPr lang="fa-IR" sz="2000" b="1" dirty="0" smtClean="0"/>
          </a:p>
          <a:p>
            <a:pPr algn="just" rtl="1" eaLnBrk="1" hangingPunct="1">
              <a:defRPr/>
            </a:pPr>
            <a:endParaRPr lang="fa-IR" sz="2000" b="1" dirty="0" smtClean="0"/>
          </a:p>
        </p:txBody>
      </p:sp>
      <p:sp>
        <p:nvSpPr>
          <p:cNvPr id="91140" name="Slide Number Placeholder 3"/>
          <p:cNvSpPr>
            <a:spLocks noGrp="1"/>
          </p:cNvSpPr>
          <p:nvPr>
            <p:ph type="sldNum" sz="quarter" idx="15"/>
          </p:nvPr>
        </p:nvSpPr>
        <p:spPr bwMode="auto">
          <a:noFill/>
          <a:ln>
            <a:miter lim="800000"/>
            <a:headEnd/>
            <a:tailEnd/>
          </a:ln>
        </p:spPr>
        <p:txBody>
          <a:bodyPr wrap="square" lIns="91440" tIns="45720" rIns="91440" bIns="45720" numCol="1" anchorCtr="0" compatLnSpc="1">
            <a:prstTxWarp prst="textNoShape">
              <a:avLst/>
            </a:prstTxWarp>
          </a:bodyPr>
          <a:lstStyle/>
          <a:p>
            <a:fld id="{EB55C31C-C4AB-43D9-97CB-9CA5CB392354}" type="slidenum">
              <a:rPr lang="en-US" smtClean="0"/>
              <a:pPr/>
              <a:t>11</a:t>
            </a:fld>
            <a:endParaRPr lang="en-US" smtClean="0"/>
          </a:p>
        </p:txBody>
      </p:sp>
      <p:sp>
        <p:nvSpPr>
          <p:cNvPr id="91141" name="Footer Placeholder 4"/>
          <p:cNvSpPr>
            <a:spLocks noGrp="1"/>
          </p:cNvSpPr>
          <p:nvPr>
            <p:ph type="ftr" sz="quarter" idx="16"/>
          </p:nvPr>
        </p:nvSpPr>
        <p:spPr bwMode="auto">
          <a:noFill/>
          <a:ln>
            <a:miter lim="800000"/>
            <a:headEnd/>
            <a:tailEnd/>
          </a:ln>
        </p:spPr>
        <p:txBody>
          <a:bodyPr wrap="square" lIns="91440" tIns="45720" rIns="91440" bIns="45720" numCol="1" compatLnSpc="1">
            <a:prstTxWarp prst="textNoShape">
              <a:avLst/>
            </a:prstTxWarp>
          </a:bodyPr>
          <a:lstStyle/>
          <a:p>
            <a:r>
              <a:rPr lang="fa-IR" smtClean="0"/>
              <a:t>مشکلات شیر دهی</a:t>
            </a:r>
            <a:endParaRPr lang="en-US" smtClean="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15108" y="0"/>
            <a:ext cx="9918188" cy="69342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79234401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623887" indent="-514350" algn="l" rtl="0">
              <a:buFont typeface="+mj-lt"/>
              <a:buAutoNum type="arabicPeriod"/>
            </a:pPr>
            <a:r>
              <a:rPr lang="en-US" dirty="0"/>
              <a:t>It should </a:t>
            </a:r>
            <a:r>
              <a:rPr lang="en-US" dirty="0" smtClean="0"/>
              <a:t>be washed </a:t>
            </a:r>
            <a:r>
              <a:rPr lang="en-US" dirty="0"/>
              <a:t>with </a:t>
            </a:r>
            <a:r>
              <a:rPr lang="en-US" dirty="0" smtClean="0"/>
              <a:t>hot, soapy </a:t>
            </a:r>
            <a:r>
              <a:rPr lang="en-US" dirty="0"/>
              <a:t>water and </a:t>
            </a:r>
            <a:r>
              <a:rPr lang="en-US" dirty="0" smtClean="0"/>
              <a:t>then rinsed </a:t>
            </a:r>
            <a:r>
              <a:rPr lang="en-US" dirty="0"/>
              <a:t>with hot water</a:t>
            </a:r>
            <a:r>
              <a:rPr lang="en-US" dirty="0" smtClean="0"/>
              <a:t>.</a:t>
            </a:r>
          </a:p>
        </p:txBody>
      </p:sp>
      <p:grpSp>
        <p:nvGrpSpPr>
          <p:cNvPr id="3" name="Group 3"/>
          <p:cNvGrpSpPr/>
          <p:nvPr/>
        </p:nvGrpSpPr>
        <p:grpSpPr>
          <a:xfrm>
            <a:off x="741553" y="228600"/>
            <a:ext cx="7772400" cy="1142098"/>
            <a:chOff x="0" y="450"/>
            <a:chExt cx="7772400" cy="1142098"/>
          </a:xfrm>
        </p:grpSpPr>
        <p:sp>
          <p:nvSpPr>
            <p:cNvPr id="5" name="Rounded Rectangle 4"/>
            <p:cNvSpPr/>
            <p:nvPr/>
          </p:nvSpPr>
          <p:spPr>
            <a:xfrm>
              <a:off x="0" y="450"/>
              <a:ext cx="7772400" cy="114209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ounded Rectangle 4"/>
            <p:cNvSpPr/>
            <p:nvPr/>
          </p:nvSpPr>
          <p:spPr>
            <a:xfrm>
              <a:off x="55753" y="56203"/>
              <a:ext cx="7660894" cy="10305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lvl="0" algn="ctr" defTabSz="1955800" rtl="1">
                <a:lnSpc>
                  <a:spcPct val="90000"/>
                </a:lnSpc>
                <a:spcBef>
                  <a:spcPct val="0"/>
                </a:spcBef>
                <a:spcAft>
                  <a:spcPct val="35000"/>
                </a:spcAft>
              </a:pPr>
              <a:r>
                <a:rPr lang="en-US" sz="4400" b="1" dirty="0">
                  <a:effectLst>
                    <a:outerShdw blurRad="38100" dist="38100" dir="2700000" algn="tl">
                      <a:srgbClr val="000000">
                        <a:alpha val="43137"/>
                      </a:srgbClr>
                    </a:outerShdw>
                  </a:effectLst>
                </a:rPr>
                <a:t>Applying the Nipple Shield</a:t>
              </a:r>
            </a:p>
          </p:txBody>
        </p:sp>
      </p:grpSp>
      <p:pic>
        <p:nvPicPr>
          <p:cNvPr id="1027" name="Picture 3" descr="D:\slides\Update slides\new pic\my pic and position\my pic and movies\jadid 2\۲۰۱۵۱۰۰۳_۱۰۲۵۳۶.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6833"/>
          <a:stretch/>
        </p:blipFill>
        <p:spPr bwMode="auto">
          <a:xfrm rot="5400000">
            <a:off x="1638408" y="3242745"/>
            <a:ext cx="3653247" cy="22056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pic>
        <p:nvPicPr>
          <p:cNvPr id="1028" name="Picture 4" descr="D:\slides\Update slides\new pic\my pic and position\my pic and movies\jadid 2\۲۰۱۵۱۰۰۳_۱۰۲۵۵۸.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9905"/>
          <a:stretch/>
        </p:blipFill>
        <p:spPr bwMode="auto">
          <a:xfrm rot="5400000">
            <a:off x="4114420" y="3200780"/>
            <a:ext cx="3653246" cy="22808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872625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2565" y="5029200"/>
            <a:ext cx="8250376" cy="1588610"/>
          </a:xfrm>
        </p:spPr>
        <p:txBody>
          <a:bodyPr/>
          <a:lstStyle/>
          <a:p>
            <a:pPr marL="623887" indent="-514350" algn="l" rtl="0">
              <a:buFont typeface="+mj-lt"/>
              <a:buAutoNum type="arabicPeriod" startAt="2"/>
            </a:pPr>
            <a:r>
              <a:rPr lang="en-US" sz="2000" dirty="0" smtClean="0"/>
              <a:t>Start </a:t>
            </a:r>
            <a:r>
              <a:rPr lang="en-US" sz="2000" dirty="0"/>
              <a:t>by pushing down on the </a:t>
            </a:r>
            <a:r>
              <a:rPr lang="en-US" sz="2000" dirty="0" smtClean="0"/>
              <a:t>nipple part </a:t>
            </a:r>
            <a:r>
              <a:rPr lang="en-US" sz="2000" dirty="0"/>
              <a:t>with your thumb, while pulling up from the </a:t>
            </a:r>
            <a:r>
              <a:rPr lang="en-US" sz="2000" dirty="0" smtClean="0"/>
              <a:t>bottom with </a:t>
            </a:r>
            <a:r>
              <a:rPr lang="en-US" sz="2000" dirty="0"/>
              <a:t>your </a:t>
            </a:r>
            <a:r>
              <a:rPr lang="en-US" sz="2000" dirty="0" smtClean="0"/>
              <a:t>fingers.</a:t>
            </a:r>
          </a:p>
          <a:p>
            <a:pPr marL="623887" indent="-514350" algn="l" rtl="0">
              <a:buFont typeface="+mj-lt"/>
              <a:buAutoNum type="arabicPeriod" startAt="2"/>
            </a:pPr>
            <a:r>
              <a:rPr lang="en-US" sz="2000" dirty="0"/>
              <a:t>Nipple tip pushed down halfway</a:t>
            </a:r>
          </a:p>
        </p:txBody>
      </p:sp>
      <p:grpSp>
        <p:nvGrpSpPr>
          <p:cNvPr id="3" name="Group 3"/>
          <p:cNvGrpSpPr/>
          <p:nvPr/>
        </p:nvGrpSpPr>
        <p:grpSpPr>
          <a:xfrm>
            <a:off x="741553" y="228600"/>
            <a:ext cx="7772400" cy="1142098"/>
            <a:chOff x="0" y="450"/>
            <a:chExt cx="7772400" cy="1142098"/>
          </a:xfrm>
        </p:grpSpPr>
        <p:sp>
          <p:nvSpPr>
            <p:cNvPr id="5" name="Rounded Rectangle 4"/>
            <p:cNvSpPr/>
            <p:nvPr/>
          </p:nvSpPr>
          <p:spPr>
            <a:xfrm>
              <a:off x="0" y="450"/>
              <a:ext cx="7772400" cy="114209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ounded Rectangle 4"/>
            <p:cNvSpPr/>
            <p:nvPr/>
          </p:nvSpPr>
          <p:spPr>
            <a:xfrm>
              <a:off x="55753" y="56203"/>
              <a:ext cx="7660894" cy="10305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lvl="0" algn="ctr" defTabSz="1955800" rtl="1">
                <a:lnSpc>
                  <a:spcPct val="90000"/>
                </a:lnSpc>
                <a:spcBef>
                  <a:spcPct val="0"/>
                </a:spcBef>
                <a:spcAft>
                  <a:spcPct val="35000"/>
                </a:spcAft>
              </a:pPr>
              <a:r>
                <a:rPr lang="en-US" sz="4400" b="1" dirty="0">
                  <a:effectLst>
                    <a:outerShdw blurRad="38100" dist="38100" dir="2700000" algn="tl">
                      <a:srgbClr val="000000">
                        <a:alpha val="43137"/>
                      </a:srgbClr>
                    </a:outerShdw>
                  </a:effectLst>
                </a:rPr>
                <a:t>Applying the Nipple Shield</a:t>
              </a:r>
            </a:p>
          </p:txBody>
        </p:sp>
      </p:grpSp>
      <p:pic>
        <p:nvPicPr>
          <p:cNvPr id="2049" name="Picture 1" descr="D:\slides\Update slides\new pic\my pic and position\my pic and movies\jadid 2\۲۰۱۵۱۰۰۳_۱۰۲۷۴۸.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4098"/>
          <a:stretch/>
        </p:blipFill>
        <p:spPr bwMode="auto">
          <a:xfrm>
            <a:off x="1219200" y="1395334"/>
            <a:ext cx="2111060" cy="35991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pic>
        <p:nvPicPr>
          <p:cNvPr id="2050" name="Picture 2" descr="D:\slides\Update slides\new pic\my pic and position\my pic and movies\jadid 2\۲۰۱۵۱۰۰۳_۱۰۲۸۳۶.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b="5477"/>
          <a:stretch/>
        </p:blipFill>
        <p:spPr bwMode="auto">
          <a:xfrm>
            <a:off x="3512564" y="1421567"/>
            <a:ext cx="2126236" cy="35729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pic>
        <p:nvPicPr>
          <p:cNvPr id="2051" name="Picture 3" descr="D:\slides\Update slides\new pic\my pic and position\my pic and movies\jadid 2\۲۰۱۵۱۰۰۳_۱۰۲۸۵۲.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791200" y="1371600"/>
            <a:ext cx="2037892" cy="36229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541963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5638800"/>
            <a:ext cx="8153400" cy="990600"/>
          </a:xfrm>
        </p:spPr>
        <p:txBody>
          <a:bodyPr/>
          <a:lstStyle/>
          <a:p>
            <a:pPr marL="452437" indent="-342900" algn="l" rtl="0">
              <a:buFont typeface="+mj-lt"/>
              <a:buAutoNum type="arabicPeriod" startAt="4"/>
            </a:pPr>
            <a:r>
              <a:rPr lang="en-US" sz="1800" dirty="0"/>
              <a:t>Place the tip of the nipple shield centered over the tip of </a:t>
            </a:r>
            <a:r>
              <a:rPr lang="en-US" sz="1800" dirty="0" smtClean="0"/>
              <a:t>the nipple</a:t>
            </a:r>
            <a:r>
              <a:rPr lang="en-US" sz="1800" dirty="0"/>
              <a:t>, pushing into the breast gently but </a:t>
            </a:r>
            <a:r>
              <a:rPr lang="en-US" sz="1800" dirty="0" smtClean="0"/>
              <a:t>firmly </a:t>
            </a:r>
            <a:r>
              <a:rPr lang="en-US" sz="1800" dirty="0"/>
              <a:t>to create a </a:t>
            </a:r>
            <a:r>
              <a:rPr lang="en-US" sz="1800" dirty="0" smtClean="0"/>
              <a:t>seal</a:t>
            </a:r>
            <a:endParaRPr lang="en-US" sz="1800" dirty="0"/>
          </a:p>
          <a:p>
            <a:pPr algn="l" rtl="0"/>
            <a:endParaRPr lang="en-US" sz="1800" dirty="0"/>
          </a:p>
        </p:txBody>
      </p:sp>
      <p:sp>
        <p:nvSpPr>
          <p:cNvPr id="4" name="Rounded Rectangle 4"/>
          <p:cNvSpPr/>
          <p:nvPr/>
        </p:nvSpPr>
        <p:spPr>
          <a:xfrm>
            <a:off x="797306" y="284353"/>
            <a:ext cx="7660894" cy="10305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lvl="0" algn="ctr" defTabSz="1955800" rtl="1">
              <a:lnSpc>
                <a:spcPct val="90000"/>
              </a:lnSpc>
              <a:spcBef>
                <a:spcPct val="0"/>
              </a:spcBef>
              <a:spcAft>
                <a:spcPct val="35000"/>
              </a:spcAft>
            </a:pPr>
            <a:r>
              <a:rPr lang="en-US" sz="4400" b="1" dirty="0"/>
              <a:t>Applying the Nipple Shield</a:t>
            </a:r>
          </a:p>
        </p:txBody>
      </p:sp>
      <p:grpSp>
        <p:nvGrpSpPr>
          <p:cNvPr id="3" name="Group 4"/>
          <p:cNvGrpSpPr/>
          <p:nvPr/>
        </p:nvGrpSpPr>
        <p:grpSpPr>
          <a:xfrm>
            <a:off x="741553" y="228600"/>
            <a:ext cx="7772400" cy="1086345"/>
            <a:chOff x="0" y="450"/>
            <a:chExt cx="7772400" cy="1142098"/>
          </a:xfrm>
        </p:grpSpPr>
        <p:sp>
          <p:nvSpPr>
            <p:cNvPr id="6" name="Rounded Rectangle 5"/>
            <p:cNvSpPr/>
            <p:nvPr/>
          </p:nvSpPr>
          <p:spPr>
            <a:xfrm>
              <a:off x="0" y="450"/>
              <a:ext cx="7772400" cy="114209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ounded Rectangle 4"/>
            <p:cNvSpPr/>
            <p:nvPr/>
          </p:nvSpPr>
          <p:spPr>
            <a:xfrm>
              <a:off x="55753" y="56203"/>
              <a:ext cx="7660894" cy="10305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lvl="0" algn="ctr" defTabSz="1955800" rtl="1">
                <a:lnSpc>
                  <a:spcPct val="90000"/>
                </a:lnSpc>
                <a:spcBef>
                  <a:spcPct val="0"/>
                </a:spcBef>
                <a:spcAft>
                  <a:spcPct val="35000"/>
                </a:spcAft>
              </a:pPr>
              <a:r>
                <a:rPr lang="en-US" sz="4400" b="1" dirty="0">
                  <a:effectLst>
                    <a:outerShdw blurRad="38100" dist="38100" dir="2700000" algn="tl">
                      <a:srgbClr val="000000">
                        <a:alpha val="43137"/>
                      </a:srgbClr>
                    </a:outerShdw>
                  </a:effectLst>
                </a:rPr>
                <a:t>Applying the Nipple Shield</a:t>
              </a:r>
            </a:p>
          </p:txBody>
        </p:sp>
      </p:grpSp>
      <p:pic>
        <p:nvPicPr>
          <p:cNvPr id="3074" name="Picture 2" descr="D:\slides\Update slides\new pic\my pic and position\my pic and movies\jadid 2\۲۰۱۵۱۰۰۳_۱۰۲۹۱۶.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27095"/>
          <a:stretch/>
        </p:blipFill>
        <p:spPr bwMode="auto">
          <a:xfrm>
            <a:off x="1261542" y="1370698"/>
            <a:ext cx="3234258" cy="41919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pic>
        <p:nvPicPr>
          <p:cNvPr id="3075" name="Picture 3" descr="D:\slides\Update slides\new pic\my pic and position\my pic and movies\jadid 2\۲۰۱۵۱۰۰۳_۱۰۳۲۱۷.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21135" b="4091"/>
          <a:stretch/>
        </p:blipFill>
        <p:spPr bwMode="auto">
          <a:xfrm>
            <a:off x="4781804" y="1370698"/>
            <a:ext cx="3153457" cy="41919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327285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0566" y="5257800"/>
            <a:ext cx="8498634" cy="990600"/>
          </a:xfrm>
        </p:spPr>
        <p:txBody>
          <a:bodyPr/>
          <a:lstStyle/>
          <a:p>
            <a:pPr marL="452437" indent="-342900" algn="l" rtl="0">
              <a:buFont typeface="+mj-lt"/>
              <a:buAutoNum type="arabicPeriod" startAt="4"/>
            </a:pPr>
            <a:r>
              <a:rPr lang="en-US" sz="1800" dirty="0"/>
              <a:t>While pushing gently into the breast, insert a finger from </a:t>
            </a:r>
            <a:r>
              <a:rPr lang="en-US" sz="1800" dirty="0" smtClean="0"/>
              <a:t>each hand </a:t>
            </a:r>
            <a:r>
              <a:rPr lang="en-US" sz="1800" dirty="0"/>
              <a:t>into the ridge between the nipple part of the shield </a:t>
            </a:r>
            <a:r>
              <a:rPr lang="en-US" sz="1800" dirty="0" smtClean="0"/>
              <a:t>and the </a:t>
            </a:r>
            <a:r>
              <a:rPr lang="en-US" sz="1800" dirty="0"/>
              <a:t>outer part of the shield. Fingers should be parallel </a:t>
            </a:r>
            <a:r>
              <a:rPr lang="en-US" sz="1800" dirty="0" smtClean="0"/>
              <a:t>to the </a:t>
            </a:r>
            <a:r>
              <a:rPr lang="en-US" sz="1800" dirty="0"/>
              <a:t>nipple</a:t>
            </a:r>
          </a:p>
        </p:txBody>
      </p:sp>
      <p:sp>
        <p:nvSpPr>
          <p:cNvPr id="4" name="Rounded Rectangle 4"/>
          <p:cNvSpPr/>
          <p:nvPr/>
        </p:nvSpPr>
        <p:spPr>
          <a:xfrm>
            <a:off x="797306" y="284353"/>
            <a:ext cx="7660894" cy="10305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lvl="0" algn="ctr" defTabSz="1955800" rtl="1">
              <a:lnSpc>
                <a:spcPct val="90000"/>
              </a:lnSpc>
              <a:spcBef>
                <a:spcPct val="0"/>
              </a:spcBef>
              <a:spcAft>
                <a:spcPct val="35000"/>
              </a:spcAft>
            </a:pPr>
            <a:r>
              <a:rPr lang="en-US" sz="4400" b="1" dirty="0"/>
              <a:t>Applying the Nipple Shield</a:t>
            </a:r>
          </a:p>
        </p:txBody>
      </p:sp>
      <p:grpSp>
        <p:nvGrpSpPr>
          <p:cNvPr id="3" name="Group 4"/>
          <p:cNvGrpSpPr/>
          <p:nvPr/>
        </p:nvGrpSpPr>
        <p:grpSpPr>
          <a:xfrm>
            <a:off x="741553" y="228600"/>
            <a:ext cx="7772400" cy="1142098"/>
            <a:chOff x="0" y="450"/>
            <a:chExt cx="7772400" cy="1142098"/>
          </a:xfrm>
        </p:grpSpPr>
        <p:sp>
          <p:nvSpPr>
            <p:cNvPr id="6" name="Rounded Rectangle 5"/>
            <p:cNvSpPr/>
            <p:nvPr/>
          </p:nvSpPr>
          <p:spPr>
            <a:xfrm>
              <a:off x="0" y="450"/>
              <a:ext cx="7772400" cy="114209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ounded Rectangle 4"/>
            <p:cNvSpPr/>
            <p:nvPr/>
          </p:nvSpPr>
          <p:spPr>
            <a:xfrm>
              <a:off x="55753" y="56203"/>
              <a:ext cx="7660894" cy="10305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lvl="0" algn="ctr" defTabSz="1955800" rtl="1">
                <a:lnSpc>
                  <a:spcPct val="90000"/>
                </a:lnSpc>
                <a:spcBef>
                  <a:spcPct val="0"/>
                </a:spcBef>
                <a:spcAft>
                  <a:spcPct val="35000"/>
                </a:spcAft>
              </a:pPr>
              <a:r>
                <a:rPr lang="en-US" sz="4400" b="1" dirty="0">
                  <a:effectLst>
                    <a:outerShdw blurRad="38100" dist="38100" dir="2700000" algn="tl">
                      <a:srgbClr val="000000">
                        <a:alpha val="43137"/>
                      </a:srgbClr>
                    </a:outerShdw>
                  </a:effectLst>
                </a:rPr>
                <a:t>Applying the Nipple Shield</a:t>
              </a:r>
            </a:p>
          </p:txBody>
        </p:sp>
      </p:grpSp>
      <p:pic>
        <p:nvPicPr>
          <p:cNvPr id="4098" name="Picture 2" descr="D:\slides\Update slides\new pic\my pic and position\my pic and movies\jadid 2\۲۰۱۵۱۰۰۳_۱۰۳۲۴۲.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9374"/>
          <a:stretch/>
        </p:blipFill>
        <p:spPr bwMode="auto">
          <a:xfrm>
            <a:off x="1905000" y="1435058"/>
            <a:ext cx="2667000" cy="38227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pic>
        <p:nvPicPr>
          <p:cNvPr id="4099" name="Picture 3" descr="D:\slides\Update slides\new pic\my pic and position\my pic and movies\jadid 2\۲۰۱۵۱۰۰۳_۱۰۳۳۲۰.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4918" b="4372"/>
          <a:stretch/>
        </p:blipFill>
        <p:spPr bwMode="auto">
          <a:xfrm>
            <a:off x="4994156" y="1391934"/>
            <a:ext cx="2397244" cy="38658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506521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5537" y="5782455"/>
            <a:ext cx="8498634" cy="990600"/>
          </a:xfrm>
        </p:spPr>
        <p:txBody>
          <a:bodyPr/>
          <a:lstStyle/>
          <a:p>
            <a:pPr marL="452437" indent="-342900" algn="l" rtl="0">
              <a:buFont typeface="+mj-lt"/>
              <a:buAutoNum type="arabicPeriod" startAt="4"/>
            </a:pPr>
            <a:r>
              <a:rPr lang="en-US" sz="1800" dirty="0" smtClean="0"/>
              <a:t>the </a:t>
            </a:r>
            <a:r>
              <a:rPr lang="en-US" sz="1800" dirty="0"/>
              <a:t>nipple</a:t>
            </a:r>
          </a:p>
        </p:txBody>
      </p:sp>
      <p:sp>
        <p:nvSpPr>
          <p:cNvPr id="4" name="Rounded Rectangle 4"/>
          <p:cNvSpPr/>
          <p:nvPr/>
        </p:nvSpPr>
        <p:spPr>
          <a:xfrm>
            <a:off x="797306" y="284353"/>
            <a:ext cx="7660894" cy="10305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lvl="0" algn="ctr" defTabSz="1955800" rtl="1">
              <a:lnSpc>
                <a:spcPct val="90000"/>
              </a:lnSpc>
              <a:spcBef>
                <a:spcPct val="0"/>
              </a:spcBef>
              <a:spcAft>
                <a:spcPct val="35000"/>
              </a:spcAft>
            </a:pPr>
            <a:r>
              <a:rPr lang="en-US" sz="4400" b="1" dirty="0"/>
              <a:t>Applying the Nipple Shield</a:t>
            </a:r>
          </a:p>
        </p:txBody>
      </p:sp>
      <p:grpSp>
        <p:nvGrpSpPr>
          <p:cNvPr id="3" name="Group 4"/>
          <p:cNvGrpSpPr/>
          <p:nvPr/>
        </p:nvGrpSpPr>
        <p:grpSpPr>
          <a:xfrm>
            <a:off x="0" y="0"/>
            <a:ext cx="9144000" cy="799649"/>
            <a:chOff x="0" y="-92999"/>
            <a:chExt cx="7772400" cy="1235547"/>
          </a:xfrm>
        </p:grpSpPr>
        <p:sp>
          <p:nvSpPr>
            <p:cNvPr id="6" name="Rounded Rectangle 5"/>
            <p:cNvSpPr/>
            <p:nvPr/>
          </p:nvSpPr>
          <p:spPr>
            <a:xfrm>
              <a:off x="0" y="450"/>
              <a:ext cx="7772400" cy="114209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ounded Rectangle 4"/>
            <p:cNvSpPr/>
            <p:nvPr/>
          </p:nvSpPr>
          <p:spPr>
            <a:xfrm>
              <a:off x="55753" y="-92999"/>
              <a:ext cx="7660894" cy="12355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lvl="0" algn="ctr" defTabSz="1955800" rtl="1">
                <a:lnSpc>
                  <a:spcPct val="90000"/>
                </a:lnSpc>
                <a:spcBef>
                  <a:spcPct val="0"/>
                </a:spcBef>
                <a:spcAft>
                  <a:spcPct val="35000"/>
                </a:spcAft>
              </a:pPr>
              <a:r>
                <a:rPr lang="en-US" sz="3200" b="1" dirty="0">
                  <a:effectLst>
                    <a:outerShdw blurRad="38100" dist="38100" dir="2700000" algn="tl">
                      <a:srgbClr val="000000">
                        <a:alpha val="43137"/>
                      </a:srgbClr>
                    </a:outerShdw>
                  </a:effectLst>
                </a:rPr>
                <a:t>remove the nipple shield from the breast</a:t>
              </a:r>
            </a:p>
          </p:txBody>
        </p:sp>
      </p:grpSp>
      <p:pic>
        <p:nvPicPr>
          <p:cNvPr id="8" name="Picture 7"/>
          <p:cNvPicPr>
            <a:picLocks noChangeAspect="1"/>
          </p:cNvPicPr>
          <p:nvPr/>
        </p:nvPicPr>
        <p:blipFill rotWithShape="1">
          <a:blip r:embed="rId2" cstate="print">
            <a:extLst>
              <a:ext uri="{28A0092B-C50C-407E-A947-70E740481C1C}">
                <a14:useLocalDpi xmlns:a14="http://schemas.microsoft.com/office/drawing/2010/main" xmlns="" val="0"/>
              </a:ext>
            </a:extLst>
          </a:blip>
          <a:srcRect l="14971"/>
          <a:stretch/>
        </p:blipFill>
        <p:spPr>
          <a:xfrm>
            <a:off x="0" y="824459"/>
            <a:ext cx="9144000" cy="6049139"/>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xmlns="" val="0"/>
              </a:ext>
            </a:extLst>
          </a:blip>
          <a:srcRect l="14286"/>
          <a:stretch/>
        </p:blipFill>
        <p:spPr>
          <a:xfrm>
            <a:off x="0" y="835354"/>
            <a:ext cx="9144000" cy="6000750"/>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xmlns="" val="0"/>
              </a:ext>
            </a:extLst>
          </a:blip>
          <a:srcRect l="14901"/>
          <a:stretch/>
        </p:blipFill>
        <p:spPr>
          <a:xfrm>
            <a:off x="65592" y="799649"/>
            <a:ext cx="9078408" cy="600075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4356" y="835354"/>
            <a:ext cx="9144000" cy="6022646"/>
          </a:xfrm>
          <a:prstGeom prst="rect">
            <a:avLst/>
          </a:prstGeom>
        </p:spPr>
      </p:pic>
    </p:spTree>
    <p:extLst>
      <p:ext uri="{BB962C8B-B14F-4D97-AF65-F5344CB8AC3E}">
        <p14:creationId xmlns:p14="http://schemas.microsoft.com/office/powerpoint/2010/main" xmlns="" val="335596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200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300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xmlns="" val="450988617"/>
              </p:ext>
            </p:extLst>
          </p:nvPr>
        </p:nvGraphicFramePr>
        <p:xfrm>
          <a:off x="304800" y="152400"/>
          <a:ext cx="8229600"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3731" name="Picture 5" descr="Fig3-027"/>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447800" y="1676400"/>
            <a:ext cx="6299200" cy="43892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Line 27"/>
          <p:cNvSpPr>
            <a:spLocks noChangeShapeType="1"/>
          </p:cNvSpPr>
          <p:nvPr/>
        </p:nvSpPr>
        <p:spPr bwMode="auto">
          <a:xfrm flipH="1">
            <a:off x="6215062" y="3276600"/>
            <a:ext cx="714375" cy="785812"/>
          </a:xfrm>
          <a:prstGeom prst="line">
            <a:avLst/>
          </a:prstGeom>
          <a:ln w="57150">
            <a:solidFill>
              <a:schemeClr val="bg1"/>
            </a:solidFill>
            <a:headEnd/>
            <a:tailEnd type="triangle" w="med" len="med"/>
          </a:ln>
        </p:spPr>
        <p:style>
          <a:lnRef idx="3">
            <a:schemeClr val="accent2"/>
          </a:lnRef>
          <a:fillRef idx="0">
            <a:schemeClr val="accent2"/>
          </a:fillRef>
          <a:effectRef idx="2">
            <a:schemeClr val="accent2"/>
          </a:effectRef>
          <a:fontRef idx="minor">
            <a:schemeClr val="tx1"/>
          </a:fontRef>
        </p:style>
        <p:txBody>
          <a:bodyPr/>
          <a:lstStyle/>
          <a:p>
            <a:pPr>
              <a:defRPr/>
            </a:pPr>
            <a:endParaRPr lang="en-US"/>
          </a:p>
        </p:txBody>
      </p:sp>
    </p:spTree>
    <p:extLst>
      <p:ext uri="{BB962C8B-B14F-4D97-AF65-F5344CB8AC3E}">
        <p14:creationId xmlns:p14="http://schemas.microsoft.com/office/powerpoint/2010/main" xmlns="" val="16977767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xmlns="" val="1406649121"/>
              </p:ext>
            </p:extLst>
          </p:nvPr>
        </p:nvGraphicFramePr>
        <p:xfrm>
          <a:off x="357188" y="214313"/>
          <a:ext cx="8389937"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2437" name="Picture 5" descr="Fig3-025"/>
          <p:cNvPicPr>
            <a:picLocks noChangeAspect="1" noChangeArrowheads="1"/>
          </p:cNvPicPr>
          <p:nvPr/>
        </p:nvPicPr>
        <p:blipFill>
          <a:blip r:embed="rId7" cstate="print"/>
          <a:srcRect/>
          <a:stretch>
            <a:fillRect/>
          </a:stretch>
        </p:blipFill>
        <p:spPr bwMode="auto">
          <a:xfrm>
            <a:off x="1524000" y="1600200"/>
            <a:ext cx="6557962" cy="45695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122" name="Picture 2"/>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029200" y="2914589"/>
            <a:ext cx="1828800" cy="19407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728339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0063" y="714375"/>
            <a:ext cx="7851775" cy="4071938"/>
          </a:xfrm>
        </p:spPr>
        <p:txBody>
          <a:bodyPr/>
          <a:lstStyle/>
          <a:p>
            <a:pPr algn="ctr" rtl="1" eaLnBrk="1" fontAlgn="auto" hangingPunct="1">
              <a:spcAft>
                <a:spcPts val="0"/>
              </a:spcAft>
              <a:defRPr/>
            </a:pPr>
            <a:r>
              <a:rPr lang="fa-IR" sz="6000" b="1" u="sng" dirty="0" smtClean="0">
                <a:solidFill>
                  <a:srgbClr val="C00000"/>
                </a:solidFill>
                <a:effectLst>
                  <a:outerShdw blurRad="38100" dist="38100" dir="2700000" algn="tl">
                    <a:srgbClr val="000000">
                      <a:alpha val="43137"/>
                    </a:srgbClr>
                  </a:outerShdw>
                </a:effectLst>
                <a:cs typeface="B Titr" pitchFamily="2" charset="-78"/>
              </a:rPr>
              <a:t>آرزو آقايي</a:t>
            </a:r>
            <a:br>
              <a:rPr lang="fa-IR" sz="6000" b="1" u="sng" dirty="0" smtClean="0">
                <a:solidFill>
                  <a:srgbClr val="C00000"/>
                </a:solidFill>
                <a:effectLst>
                  <a:outerShdw blurRad="38100" dist="38100" dir="2700000" algn="tl">
                    <a:srgbClr val="000000">
                      <a:alpha val="43137"/>
                    </a:srgbClr>
                  </a:outerShdw>
                </a:effectLst>
                <a:cs typeface="B Titr" pitchFamily="2" charset="-78"/>
              </a:rPr>
            </a:br>
            <a:r>
              <a:rPr lang="fa-IR" sz="6000" b="1" u="sng" dirty="0" smtClean="0">
                <a:solidFill>
                  <a:srgbClr val="C00000"/>
                </a:solidFill>
                <a:effectLst>
                  <a:outerShdw blurRad="38100" dist="38100" dir="2700000" algn="tl">
                    <a:srgbClr val="000000">
                      <a:alpha val="43137"/>
                    </a:srgbClr>
                  </a:outerShdw>
                </a:effectLst>
                <a:cs typeface="B Titr" pitchFamily="2" charset="-78"/>
              </a:rPr>
              <a:t>كارشناس ارشد مامايي</a:t>
            </a:r>
            <a:endParaRPr lang="en-US" sz="6000" b="1" u="sng" dirty="0">
              <a:solidFill>
                <a:srgbClr val="C00000"/>
              </a:solidFill>
              <a:effectLst>
                <a:outerShdw blurRad="38100" dist="38100" dir="2700000" algn="tl">
                  <a:srgbClr val="000000">
                    <a:alpha val="43137"/>
                  </a:srgbClr>
                </a:outerShdw>
              </a:effectLst>
              <a:cs typeface="B Titr" pitchFamily="2" charset="-78"/>
            </a:endParaRPr>
          </a:p>
        </p:txBody>
      </p:sp>
      <p:sp>
        <p:nvSpPr>
          <p:cNvPr id="3" name="Rectangle 2"/>
          <p:cNvSpPr/>
          <p:nvPr/>
        </p:nvSpPr>
        <p:spPr>
          <a:xfrm>
            <a:off x="785813" y="500063"/>
            <a:ext cx="7000875" cy="1323975"/>
          </a:xfrm>
          <a:prstGeom prst="rect">
            <a:avLst/>
          </a:prstGeom>
        </p:spPr>
        <p:txBody>
          <a:bodyPr>
            <a:spAutoFit/>
          </a:bodyPr>
          <a:lstStyle/>
          <a:p>
            <a:pPr algn="ctr">
              <a:defRPr/>
            </a:pPr>
            <a:r>
              <a:rPr lang="fa-IR" sz="8000" b="1" dirty="0">
                <a:solidFill>
                  <a:schemeClr val="accent3">
                    <a:lumMod val="75000"/>
                  </a:schemeClr>
                </a:solidFill>
                <a:cs typeface="2  Titr" pitchFamily="2" charset="-78"/>
              </a:rPr>
              <a:t>مشكلات شيردهي</a:t>
            </a:r>
            <a:endParaRPr lang="fa-IR" sz="8000" dirty="0">
              <a:solidFill>
                <a:schemeClr val="accent3">
                  <a:lumMod val="75000"/>
                </a:schemeClr>
              </a:solidFill>
              <a:cs typeface="2  Titr" pitchFamily="2" charset="-7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xmlns="" val="3014931482"/>
              </p:ext>
            </p:extLst>
          </p:nvPr>
        </p:nvGraphicFramePr>
        <p:xfrm>
          <a:off x="500063" y="285750"/>
          <a:ext cx="8229600"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5779" name="Picture 5" descr="Fig3-029"/>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447800" y="1676400"/>
            <a:ext cx="6410325" cy="44666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3102367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l" rtl="0"/>
            <a:r>
              <a:rPr lang="en-US" sz="3200" dirty="0" smtClean="0"/>
              <a:t>A </a:t>
            </a:r>
            <a:r>
              <a:rPr lang="en-US" sz="3200" dirty="0" smtClean="0">
                <a:hlinkClick r:id="" action="ppaction://noaction"/>
              </a:rPr>
              <a:t>two piece plastic device </a:t>
            </a:r>
            <a:r>
              <a:rPr lang="en-US" sz="3200" dirty="0" smtClean="0"/>
              <a:t>consisting of a dome or cup..</a:t>
            </a:r>
          </a:p>
          <a:p>
            <a:pPr algn="l" rtl="0"/>
            <a:r>
              <a:rPr lang="en-US" sz="3200" dirty="0" smtClean="0"/>
              <a:t>Uses :</a:t>
            </a:r>
          </a:p>
          <a:p>
            <a:pPr lvl="1" algn="l" rtl="0"/>
            <a:r>
              <a:rPr lang="en-US" sz="2800" dirty="0" smtClean="0"/>
              <a:t>To </a:t>
            </a:r>
            <a:r>
              <a:rPr lang="en-US" sz="2800" b="1" dirty="0" smtClean="0"/>
              <a:t>evert flat or inverted nipples </a:t>
            </a:r>
            <a:r>
              <a:rPr lang="en-US" sz="2800" dirty="0" smtClean="0"/>
              <a:t>either prenatally or postpartum</a:t>
            </a:r>
          </a:p>
          <a:p>
            <a:pPr lvl="1" algn="l" rtl="0"/>
            <a:r>
              <a:rPr lang="en-US" sz="2800" dirty="0" smtClean="0"/>
              <a:t>To collect </a:t>
            </a:r>
            <a:r>
              <a:rPr lang="en-US" sz="2800" b="1" dirty="0" smtClean="0"/>
              <a:t>leaking milk</a:t>
            </a:r>
          </a:p>
          <a:p>
            <a:pPr lvl="1" algn="l" rtl="0"/>
            <a:r>
              <a:rPr lang="en-US" sz="2800" b="1" dirty="0" smtClean="0">
                <a:hlinkClick r:id="" action="ppaction://noaction"/>
              </a:rPr>
              <a:t>To relive engorgement </a:t>
            </a:r>
            <a:r>
              <a:rPr lang="en-US" sz="2800" dirty="0" smtClean="0"/>
              <a:t>(</a:t>
            </a:r>
            <a:r>
              <a:rPr lang="en-US" sz="2800" dirty="0"/>
              <a:t>Breast shells 20 minutes before </a:t>
            </a:r>
            <a:r>
              <a:rPr lang="en-US" sz="2800" dirty="0" smtClean="0"/>
              <a:t>feeding) </a:t>
            </a:r>
          </a:p>
          <a:p>
            <a:pPr lvl="1" algn="l" rtl="0"/>
            <a:r>
              <a:rPr lang="en-US" sz="2800" dirty="0" smtClean="0"/>
              <a:t>For protection of painful, tender nipples </a:t>
            </a:r>
          </a:p>
          <a:p>
            <a:pPr lvl="1" algn="l" rtl="0"/>
            <a:endParaRPr lang="en-US" sz="2800" dirty="0"/>
          </a:p>
        </p:txBody>
      </p:sp>
      <p:grpSp>
        <p:nvGrpSpPr>
          <p:cNvPr id="3" name="Group 3"/>
          <p:cNvGrpSpPr/>
          <p:nvPr/>
        </p:nvGrpSpPr>
        <p:grpSpPr>
          <a:xfrm>
            <a:off x="510647" y="304800"/>
            <a:ext cx="8229600" cy="1094864"/>
            <a:chOff x="0" y="510"/>
            <a:chExt cx="8229600" cy="1094864"/>
          </a:xfrm>
        </p:grpSpPr>
        <p:sp>
          <p:nvSpPr>
            <p:cNvPr id="5" name="Rounded Rectangle 4"/>
            <p:cNvSpPr/>
            <p:nvPr/>
          </p:nvSpPr>
          <p:spPr>
            <a:xfrm>
              <a:off x="0" y="510"/>
              <a:ext cx="8229600" cy="109486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ounded Rectangle 4"/>
            <p:cNvSpPr/>
            <p:nvPr/>
          </p:nvSpPr>
          <p:spPr>
            <a:xfrm>
              <a:off x="53447" y="53957"/>
              <a:ext cx="8122706" cy="9879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lvl="0" algn="ctr" defTabSz="1955800" rtl="1">
                <a:lnSpc>
                  <a:spcPct val="90000"/>
                </a:lnSpc>
                <a:spcBef>
                  <a:spcPct val="0"/>
                </a:spcBef>
                <a:spcAft>
                  <a:spcPct val="35000"/>
                </a:spcAft>
              </a:pPr>
              <a:r>
                <a:rPr lang="en-US" sz="4400" b="1" kern="1200" dirty="0" smtClean="0">
                  <a:effectLst>
                    <a:outerShdw blurRad="38100" dist="38100" dir="2700000" algn="tl">
                      <a:srgbClr val="000000">
                        <a:alpha val="43137"/>
                      </a:srgbClr>
                    </a:outerShdw>
                  </a:effectLst>
                </a:rPr>
                <a:t>Breast shells</a:t>
              </a:r>
              <a:endParaRPr lang="en-US" sz="4400" kern="1200" dirty="0">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xmlns="" val="32374047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xmlns="" val="3728554440"/>
              </p:ext>
            </p:extLst>
          </p:nvPr>
        </p:nvGraphicFramePr>
        <p:xfrm>
          <a:off x="539750" y="333375"/>
          <a:ext cx="8229600" cy="1095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8"/>
          <p:cNvGrpSpPr>
            <a:grpSpLocks/>
          </p:cNvGrpSpPr>
          <p:nvPr/>
        </p:nvGrpSpPr>
        <p:grpSpPr bwMode="auto">
          <a:xfrm>
            <a:off x="990600" y="1905000"/>
            <a:ext cx="7505700" cy="3862388"/>
            <a:chOff x="1214414" y="2786058"/>
            <a:chExt cx="6643734" cy="3287772"/>
          </a:xfrm>
        </p:grpSpPr>
        <p:pic>
          <p:nvPicPr>
            <p:cNvPr id="5" name="Picture 5" descr="F:\DCIM\Camera\20120813_132627.jpg"/>
            <p:cNvPicPr>
              <a:picLocks noChangeAspect="1" noChangeArrowheads="1"/>
            </p:cNvPicPr>
            <p:nvPr/>
          </p:nvPicPr>
          <p:blipFill>
            <a:blip r:embed="rId7" cstate="print"/>
            <a:srcRect l="15565" t="7547" r="17924" b="3773"/>
            <a:stretch>
              <a:fillRect/>
            </a:stretch>
          </p:blipFill>
          <p:spPr bwMode="auto">
            <a:xfrm>
              <a:off x="4571873" y="2786058"/>
              <a:ext cx="3286275" cy="3286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6" descr="F:\DCIM\Camera\20120813_132643.jpg"/>
            <p:cNvPicPr>
              <a:picLocks noChangeAspect="1" noChangeArrowheads="1"/>
            </p:cNvPicPr>
            <p:nvPr/>
          </p:nvPicPr>
          <p:blipFill>
            <a:blip r:embed="rId8" cstate="print"/>
            <a:srcRect l="13045" r="15218" b="2174"/>
            <a:stretch>
              <a:fillRect/>
            </a:stretch>
          </p:blipFill>
          <p:spPr bwMode="auto">
            <a:xfrm>
              <a:off x="1214414" y="2786058"/>
              <a:ext cx="3215093" cy="3287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xmlns="" val="995850622"/>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xmlns="" val="3072921966"/>
              </p:ext>
            </p:extLst>
          </p:nvPr>
        </p:nvGraphicFramePr>
        <p:xfrm>
          <a:off x="539750" y="333375"/>
          <a:ext cx="8229600" cy="1095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8962" name="Picture 2" descr="C:\slides\Update slides\new pic\my pic and video\20120822_104224.jpg"/>
          <p:cNvPicPr>
            <a:picLocks noChangeAspect="1" noChangeArrowheads="1"/>
          </p:cNvPicPr>
          <p:nvPr/>
        </p:nvPicPr>
        <p:blipFill>
          <a:blip r:embed="rId7" cstate="print"/>
          <a:srcRect l="2955" t="18554" r="5448" b="24936"/>
          <a:stretch>
            <a:fillRect/>
          </a:stretch>
        </p:blipFill>
        <p:spPr bwMode="auto">
          <a:xfrm>
            <a:off x="488792" y="1905000"/>
            <a:ext cx="4429155" cy="36433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8963" name="Picture 3" descr="C:\slides\Update slides\new pic\my pic and video\20120822_104233.jpg"/>
          <p:cNvPicPr>
            <a:picLocks noChangeAspect="1" noChangeArrowheads="1"/>
          </p:cNvPicPr>
          <p:nvPr/>
        </p:nvPicPr>
        <p:blipFill>
          <a:blip r:embed="rId8" cstate="print"/>
          <a:srcRect l="7789" t="15625" r="2581" b="18746"/>
          <a:stretch>
            <a:fillRect/>
          </a:stretch>
        </p:blipFill>
        <p:spPr bwMode="auto">
          <a:xfrm>
            <a:off x="4917947" y="1871271"/>
            <a:ext cx="3731780" cy="36433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320553500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algn="ctr">
              <a:defRPr/>
            </a:pPr>
            <a:r>
              <a:rPr lang="fa-IR" b="1" dirty="0">
                <a:solidFill>
                  <a:srgbClr val="FF0000"/>
                </a:solidFill>
              </a:rPr>
              <a:t>نوک پستان دراز و بزرگ </a:t>
            </a:r>
            <a:r>
              <a:rPr lang="fa-IR" dirty="0"/>
              <a:t>: </a:t>
            </a:r>
            <a:endParaRPr lang="en-US" dirty="0"/>
          </a:p>
        </p:txBody>
      </p:sp>
      <p:sp>
        <p:nvSpPr>
          <p:cNvPr id="94211" name="Rectangle 3"/>
          <p:cNvSpPr>
            <a:spLocks noGrp="1" noChangeArrowheads="1"/>
          </p:cNvSpPr>
          <p:nvPr>
            <p:ph sz="quarter" idx="1"/>
          </p:nvPr>
        </p:nvSpPr>
        <p:spPr>
          <a:xfrm>
            <a:off x="457200" y="1600200"/>
            <a:ext cx="7467600" cy="4873625"/>
          </a:xfrm>
        </p:spPr>
        <p:txBody>
          <a:bodyPr>
            <a:normAutofit lnSpcReduction="10000"/>
          </a:bodyPr>
          <a:lstStyle/>
          <a:p>
            <a:pPr marL="609600" indent="-609600" algn="r">
              <a:lnSpc>
                <a:spcPct val="90000"/>
              </a:lnSpc>
              <a:buFont typeface="Wingdings" pitchFamily="2" charset="2"/>
              <a:buNone/>
            </a:pPr>
            <a:r>
              <a:rPr lang="fa-IR" b="1" dirty="0" smtClean="0"/>
              <a:t>در شيرخوار نارس با سن حاملگي پايين که دهان کم عمق و تنگي دارند </a:t>
            </a:r>
          </a:p>
          <a:p>
            <a:pPr marL="609600" indent="-609600" algn="r">
              <a:lnSpc>
                <a:spcPct val="90000"/>
              </a:lnSpc>
              <a:buNone/>
            </a:pPr>
            <a:r>
              <a:rPr lang="fa-IR" b="1" dirty="0" smtClean="0"/>
              <a:t>ايجاد حالت تهوع در شيرخوار </a:t>
            </a:r>
          </a:p>
          <a:p>
            <a:pPr marL="609600" indent="-609600" algn="r">
              <a:lnSpc>
                <a:spcPct val="90000"/>
              </a:lnSpc>
              <a:buFont typeface="Wingdings" pitchFamily="2" charset="2"/>
              <a:buNone/>
            </a:pPr>
            <a:r>
              <a:rPr lang="en-US" b="1" dirty="0" smtClean="0"/>
              <a:t>↑</a:t>
            </a:r>
            <a:r>
              <a:rPr lang="fa-IR" b="1" dirty="0" smtClean="0"/>
              <a:t>  </a:t>
            </a:r>
            <a:r>
              <a:rPr lang="fa-IR" b="1" dirty="0" smtClean="0"/>
              <a:t>زخم نوک پستان و بي ميلي در شير خوار </a:t>
            </a:r>
          </a:p>
          <a:p>
            <a:pPr marL="609600" indent="-609600" algn="r">
              <a:lnSpc>
                <a:spcPct val="90000"/>
              </a:lnSpc>
              <a:buFont typeface="Wingdings" pitchFamily="2" charset="2"/>
              <a:buNone/>
            </a:pPr>
            <a:r>
              <a:rPr lang="fa-IR" b="1" dirty="0" smtClean="0">
                <a:solidFill>
                  <a:srgbClr val="FF0000"/>
                </a:solidFill>
              </a:rPr>
              <a:t>اقدامات:</a:t>
            </a:r>
          </a:p>
          <a:p>
            <a:pPr marL="609600" indent="-609600" algn="r">
              <a:lnSpc>
                <a:spcPct val="90000"/>
              </a:lnSpc>
              <a:buFont typeface="Wingdings" pitchFamily="2" charset="2"/>
              <a:buNone/>
            </a:pPr>
            <a:r>
              <a:rPr lang="fa-IR" b="1" dirty="0" smtClean="0"/>
              <a:t>تحريک </a:t>
            </a:r>
            <a:r>
              <a:rPr lang="fa-IR" b="1" dirty="0" smtClean="0"/>
              <a:t>پستان انجام نشود </a:t>
            </a:r>
          </a:p>
          <a:p>
            <a:pPr marL="609600" indent="-609600" algn="r">
              <a:lnSpc>
                <a:spcPct val="90000"/>
              </a:lnSpc>
              <a:buFont typeface="Wingdings" pitchFamily="2" charset="2"/>
              <a:buNone/>
            </a:pPr>
            <a:r>
              <a:rPr lang="fa-IR" b="1" dirty="0" smtClean="0"/>
              <a:t>مصرف نیپل شیلد</a:t>
            </a:r>
          </a:p>
          <a:p>
            <a:pPr marL="609600" indent="-609600" algn="r">
              <a:lnSpc>
                <a:spcPct val="90000"/>
              </a:lnSpc>
              <a:buFont typeface="Wingdings" pitchFamily="2" charset="2"/>
              <a:buNone/>
            </a:pPr>
            <a:r>
              <a:rPr lang="fa-IR" b="1" dirty="0" smtClean="0"/>
              <a:t>در پستان بزرگ مدل تاپو</a:t>
            </a:r>
          </a:p>
          <a:p>
            <a:pPr marL="609600" indent="-609600" algn="r">
              <a:lnSpc>
                <a:spcPct val="90000"/>
              </a:lnSpc>
              <a:buFont typeface="Wingdings" pitchFamily="2" charset="2"/>
              <a:buNone/>
            </a:pPr>
            <a:r>
              <a:rPr lang="fa-IR" b="1" dirty="0" smtClean="0"/>
              <a:t>مادر به پشت بخوابد يا به صندلي تکيه دهد </a:t>
            </a:r>
          </a:p>
          <a:p>
            <a:pPr marL="609600" indent="-609600" algn="r">
              <a:lnSpc>
                <a:spcPct val="90000"/>
              </a:lnSpc>
              <a:buFont typeface="Wingdings" pitchFamily="2" charset="2"/>
              <a:buNone/>
            </a:pPr>
            <a:r>
              <a:rPr lang="fa-IR" b="1" dirty="0" smtClean="0"/>
              <a:t>وضعیت زیربغلی-نیمه نشسته-استرالیایی</a:t>
            </a:r>
          </a:p>
          <a:p>
            <a:pPr marL="609600" indent="-609600" algn="r">
              <a:lnSpc>
                <a:spcPct val="90000"/>
              </a:lnSpc>
              <a:buFont typeface="Wingdings" pitchFamily="2" charset="2"/>
              <a:buNone/>
            </a:pPr>
            <a:r>
              <a:rPr lang="fa-IR" b="1" dirty="0" smtClean="0"/>
              <a:t> دوشیدن شیر وتغذیه با فنجان در چند روز اول، در صورت اوق ز دن </a:t>
            </a:r>
          </a:p>
          <a:p>
            <a:pPr marL="609600" indent="-609600" algn="r">
              <a:lnSpc>
                <a:spcPct val="90000"/>
              </a:lnSpc>
              <a:buFont typeface="Wingdings" pitchFamily="2" charset="2"/>
              <a:buNone/>
            </a:pPr>
            <a:r>
              <a:rPr lang="fa-IR" b="1" dirty="0" smtClean="0"/>
              <a:t>مکرر</a:t>
            </a:r>
            <a:r>
              <a:rPr lang="fa-IR" b="1" dirty="0" smtClean="0"/>
              <a:t>، (تافضای دهان رشد کرده وبزرگتر شود.)</a:t>
            </a:r>
          </a:p>
          <a:p>
            <a:pPr marL="609600" indent="-609600" algn="r" rtl="1">
              <a:lnSpc>
                <a:spcPct val="90000"/>
              </a:lnSpc>
            </a:pPr>
            <a:r>
              <a:rPr lang="fa-IR" b="1" dirty="0" smtClean="0"/>
              <a:t> ابتدا </a:t>
            </a:r>
            <a:r>
              <a:rPr lang="fa-IR" b="1" dirty="0" smtClean="0"/>
              <a:t>تماس پوستی به همراه پوزیشن های </a:t>
            </a:r>
            <a:r>
              <a:rPr lang="fa-IR" b="1" dirty="0" smtClean="0"/>
              <a:t>مختلف واگر نشد سپس شیلد بهمراه دوشیدن بعد هر شیردهی</a:t>
            </a:r>
            <a:endParaRPr lang="fa-IR" b="1" dirty="0" smtClean="0"/>
          </a:p>
          <a:p>
            <a:pPr marL="609600" indent="-609600" algn="r">
              <a:lnSpc>
                <a:spcPct val="90000"/>
              </a:lnSpc>
            </a:pPr>
            <a:endParaRPr lang="en-US" b="1" dirty="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2" descr="~lwf0001"/>
          <p:cNvPicPr>
            <a:picLocks noGrp="1" noChangeAspect="1" noChangeArrowheads="1"/>
          </p:cNvPicPr>
          <p:nvPr>
            <p:ph sz="quarter" idx="1"/>
          </p:nvPr>
        </p:nvPicPr>
        <p:blipFill>
          <a:blip r:embed="rId2" cstate="print"/>
          <a:srcRect/>
          <a:stretch>
            <a:fillRect/>
          </a:stretch>
        </p:blipFill>
        <p:spPr bwMode="auto">
          <a:xfrm>
            <a:off x="457200" y="1996667"/>
            <a:ext cx="7467600" cy="4080690"/>
          </a:xfrm>
          <a:prstGeom prst="rect">
            <a:avLst/>
          </a:prstGeom>
          <a:noFill/>
          <a:ln w="76200">
            <a:solidFill>
              <a:schemeClr val="accent1"/>
            </a:solidFill>
            <a:miter lim="800000"/>
            <a:headEnd/>
            <a:tailEnd/>
          </a:ln>
          <a:effectLst>
            <a:outerShdw dist="107763" dir="2700000" algn="ctr" rotWithShape="0">
              <a:schemeClr val="bg1">
                <a:alpha val="50000"/>
              </a:schemeClr>
            </a:outerShdw>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05BFfootballffcopy"/>
          <p:cNvPicPr>
            <a:picLocks noGrp="1" noChangeAspect="1" noChangeArrowheads="1"/>
          </p:cNvPicPr>
          <p:nvPr>
            <p:ph sz="quarter" idx="1"/>
          </p:nvPr>
        </p:nvPicPr>
        <p:blipFill>
          <a:blip r:embed="rId2" cstate="print"/>
          <a:srcRect/>
          <a:stretch>
            <a:fillRect/>
          </a:stretch>
        </p:blipFill>
        <p:spPr bwMode="auto">
          <a:xfrm>
            <a:off x="762001" y="1905000"/>
            <a:ext cx="4114799" cy="3560762"/>
          </a:xfrm>
          <a:prstGeom prst="rect">
            <a:avLst/>
          </a:prstGeom>
          <a:noFill/>
          <a:ln w="76200">
            <a:solidFill>
              <a:schemeClr val="accent1"/>
            </a:solidFill>
            <a:miter lim="800000"/>
            <a:headEnd/>
            <a:tailEnd/>
          </a:ln>
          <a:effectLst>
            <a:outerShdw dist="35921" dir="2700000" algn="ctr" rotWithShape="0">
              <a:schemeClr val="bg1"/>
            </a:outerShdw>
          </a:effectLst>
        </p:spPr>
      </p:pic>
      <p:pic>
        <p:nvPicPr>
          <p:cNvPr id="5" name="Picture 4"/>
          <p:cNvPicPr/>
          <p:nvPr/>
        </p:nvPicPr>
        <p:blipFill>
          <a:blip r:embed="rId3" cstate="print"/>
          <a:srcRect/>
          <a:stretch>
            <a:fillRect/>
          </a:stretch>
        </p:blipFill>
        <p:spPr bwMode="auto">
          <a:xfrm>
            <a:off x="5029200" y="1752600"/>
            <a:ext cx="3810000" cy="5105400"/>
          </a:xfrm>
          <a:prstGeom prst="rect">
            <a:avLst/>
          </a:prstGeom>
          <a:noFill/>
          <a:ln w="76200">
            <a:noFill/>
            <a:miter lim="800000"/>
            <a:headEnd/>
            <a:tailEnd/>
          </a:ln>
          <a:effectLst>
            <a:outerShdw dist="35921" dir="2700000" algn="ctr" rotWithShape="0">
              <a:srgbClr val="000000"/>
            </a:outerShdw>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lgn="ctr">
              <a:defRPr/>
            </a:pPr>
            <a:r>
              <a:rPr lang="fa-IR" dirty="0"/>
              <a:t>خروج پر قدرت </a:t>
            </a:r>
            <a:r>
              <a:rPr lang="fa-IR" b="1" dirty="0" smtClean="0"/>
              <a:t>شير-پرشيري</a:t>
            </a:r>
            <a:r>
              <a:rPr lang="fa-IR" dirty="0" smtClean="0"/>
              <a:t>: </a:t>
            </a:r>
            <a:endParaRPr lang="en-US" dirty="0"/>
          </a:p>
        </p:txBody>
      </p:sp>
      <p:sp>
        <p:nvSpPr>
          <p:cNvPr id="95235" name="Rectangle 3"/>
          <p:cNvSpPr>
            <a:spLocks noGrp="1" noChangeArrowheads="1"/>
          </p:cNvSpPr>
          <p:nvPr>
            <p:ph sz="quarter" idx="1"/>
          </p:nvPr>
        </p:nvSpPr>
        <p:spPr>
          <a:xfrm>
            <a:off x="457200" y="1600200"/>
            <a:ext cx="7467600" cy="4873625"/>
          </a:xfrm>
        </p:spPr>
        <p:txBody>
          <a:bodyPr>
            <a:normAutofit/>
          </a:bodyPr>
          <a:lstStyle/>
          <a:p>
            <a:pPr algn="r" rtl="1">
              <a:lnSpc>
                <a:spcPct val="90000"/>
              </a:lnSpc>
            </a:pPr>
            <a:endParaRPr lang="fa-IR" b="1" dirty="0" smtClean="0"/>
          </a:p>
          <a:p>
            <a:pPr algn="r" rtl="1">
              <a:lnSpc>
                <a:spcPct val="90000"/>
              </a:lnSpc>
            </a:pPr>
            <a:r>
              <a:rPr lang="fa-IR" b="1" dirty="0" smtClean="0"/>
              <a:t>درشيرخوار:دردكوليكي-دفع مكرر وزياد مدفوع كف آلود وتحريك پوست ناحيه</a:t>
            </a:r>
          </a:p>
          <a:p>
            <a:pPr algn="r" rtl="1">
              <a:lnSpc>
                <a:spcPct val="90000"/>
              </a:lnSpc>
            </a:pPr>
            <a:r>
              <a:rPr lang="fa-IR" b="1" dirty="0" smtClean="0"/>
              <a:t>علت اصلي:عدم تخليه هر پستان بطور كافي</a:t>
            </a:r>
          </a:p>
          <a:p>
            <a:pPr algn="r" rtl="1">
              <a:lnSpc>
                <a:spcPct val="90000"/>
              </a:lnSpc>
            </a:pPr>
            <a:r>
              <a:rPr lang="fa-IR" b="1" dirty="0" smtClean="0"/>
              <a:t>عدم رفع آن پس از 2هفته:</a:t>
            </a:r>
          </a:p>
          <a:p>
            <a:pPr algn="r" rtl="1">
              <a:lnSpc>
                <a:spcPct val="90000"/>
              </a:lnSpc>
            </a:pPr>
            <a:r>
              <a:rPr lang="fa-IR" b="1" dirty="0" smtClean="0"/>
              <a:t>بررسي آدنوم هيپوفيز-هيپرتيروئيديسم</a:t>
            </a:r>
          </a:p>
          <a:p>
            <a:pPr algn="r" rtl="1">
              <a:lnSpc>
                <a:spcPct val="90000"/>
              </a:lnSpc>
            </a:pPr>
            <a:r>
              <a:rPr lang="fa-IR" b="1" dirty="0" smtClean="0"/>
              <a:t>درمان:</a:t>
            </a:r>
          </a:p>
          <a:p>
            <a:pPr algn="r" rtl="1">
              <a:lnSpc>
                <a:spcPct val="90000"/>
              </a:lnSpc>
            </a:pPr>
            <a:r>
              <a:rPr lang="fa-IR" b="1" dirty="0" smtClean="0"/>
              <a:t>تخليه مكرر-قراردادن بازوها روي قفسه سينه-شيردهي درحالت خوابيده به پشت-شیرخوار بالاتر یا هم سطح پستان-</a:t>
            </a:r>
          </a:p>
          <a:p>
            <a:pPr algn="r" rtl="1">
              <a:lnSpc>
                <a:spcPct val="90000"/>
              </a:lnSpc>
            </a:pPr>
            <a:r>
              <a:rPr lang="fa-IR" b="1" dirty="0" smtClean="0"/>
              <a:t>روش استرالیایی وتغییر آن پس از 2-3دقیقه</a:t>
            </a:r>
          </a:p>
          <a:p>
            <a:pPr algn="r" rtl="1">
              <a:lnSpc>
                <a:spcPct val="90000"/>
              </a:lnSpc>
            </a:pPr>
            <a:r>
              <a:rPr lang="fa-IR" b="1" dirty="0" smtClean="0"/>
              <a:t>قبل از شیردهی پستان را </a:t>
            </a:r>
            <a:r>
              <a:rPr lang="fa-IR" b="1" u="sng" dirty="0" smtClean="0">
                <a:solidFill>
                  <a:srgbClr val="C00000"/>
                </a:solidFill>
                <a:effectLst>
                  <a:outerShdw blurRad="38100" dist="38100" dir="2700000" algn="tl">
                    <a:srgbClr val="000000">
                      <a:alpha val="43137"/>
                    </a:srgbClr>
                  </a:outerShdw>
                </a:effectLst>
              </a:rPr>
              <a:t>ندوشد.</a:t>
            </a:r>
          </a:p>
          <a:p>
            <a:pPr algn="r" rtl="1">
              <a:lnSpc>
                <a:spcPct val="90000"/>
              </a:lnSpc>
            </a:pPr>
            <a:endParaRPr lang="en-US" b="1" dirty="0"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smtClean="0">
                <a:solidFill>
                  <a:srgbClr val="FF0000"/>
                </a:solidFill>
              </a:rPr>
              <a:t>درد نوک پستان</a:t>
            </a:r>
            <a:endParaRPr lang="en-US" b="1" dirty="0">
              <a:solidFill>
                <a:srgbClr val="FF0000"/>
              </a:solidFill>
            </a:endParaRPr>
          </a:p>
        </p:txBody>
      </p:sp>
      <p:sp>
        <p:nvSpPr>
          <p:cNvPr id="3" name="Content Placeholder 2"/>
          <p:cNvSpPr>
            <a:spLocks noGrp="1"/>
          </p:cNvSpPr>
          <p:nvPr>
            <p:ph sz="quarter" idx="1"/>
          </p:nvPr>
        </p:nvSpPr>
        <p:spPr/>
        <p:txBody>
          <a:bodyPr>
            <a:normAutofit/>
          </a:bodyPr>
          <a:lstStyle/>
          <a:p>
            <a:pPr algn="r" rtl="1"/>
            <a:endParaRPr lang="fa-IR" sz="3200" b="1" dirty="0" smtClean="0">
              <a:latin typeface="2  Titr"/>
            </a:endParaRPr>
          </a:p>
          <a:p>
            <a:pPr algn="r" rtl="1"/>
            <a:r>
              <a:rPr lang="fa-IR" sz="3200" b="1" dirty="0" smtClean="0">
                <a:latin typeface="2  Titr"/>
              </a:rPr>
              <a:t>دومین علت شایع قطع شیردهی</a:t>
            </a:r>
          </a:p>
          <a:p>
            <a:pPr algn="r" rtl="1"/>
            <a:endParaRPr lang="en-US" sz="3200" b="1" dirty="0">
              <a:latin typeface="2  Titr"/>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381000" y="228600"/>
            <a:ext cx="8229600" cy="685800"/>
          </a:xfrm>
        </p:spPr>
        <p:txBody>
          <a:bodyPr/>
          <a:lstStyle/>
          <a:p>
            <a:pPr algn="ctr" eaLnBrk="1" fontAlgn="auto" hangingPunct="1">
              <a:spcAft>
                <a:spcPts val="0"/>
              </a:spcAft>
              <a:defRPr/>
            </a:pPr>
            <a:r>
              <a:rPr lang="en-US" sz="3200" b="1" i="1" dirty="0" smtClean="0">
                <a:solidFill>
                  <a:srgbClr val="FF0000"/>
                </a:solidFill>
              </a:rPr>
              <a:t> </a:t>
            </a:r>
            <a:r>
              <a:rPr lang="fa-IR" sz="3200" b="1" i="1" dirty="0" smtClean="0">
                <a:solidFill>
                  <a:srgbClr val="FF0000"/>
                </a:solidFill>
              </a:rPr>
              <a:t>علائم و دلایل درد نوک پستان چیست؟</a:t>
            </a:r>
          </a:p>
        </p:txBody>
      </p:sp>
      <p:sp>
        <p:nvSpPr>
          <p:cNvPr id="106499" name="Content Placeholder 2"/>
          <p:cNvSpPr>
            <a:spLocks noGrp="1"/>
          </p:cNvSpPr>
          <p:nvPr>
            <p:ph sz="quarter" idx="1"/>
          </p:nvPr>
        </p:nvSpPr>
        <p:spPr>
          <a:xfrm>
            <a:off x="304800" y="908050"/>
            <a:ext cx="8382000" cy="3816350"/>
          </a:xfrm>
        </p:spPr>
        <p:txBody>
          <a:bodyPr>
            <a:noAutofit/>
          </a:bodyPr>
          <a:lstStyle/>
          <a:p>
            <a:pPr algn="r" rtl="1" eaLnBrk="1" hangingPunct="1">
              <a:buFont typeface="Courier New" pitchFamily="49" charset="0"/>
              <a:buChar char="o"/>
            </a:pPr>
            <a:r>
              <a:rPr lang="fa-IR" sz="2000" b="1" i="1" dirty="0" smtClean="0"/>
              <a:t>درد نوک پستان، از شایع ترین مشکلات شیر دهی است.</a:t>
            </a:r>
          </a:p>
          <a:p>
            <a:pPr algn="r" rtl="1" eaLnBrk="1" hangingPunct="1">
              <a:buFont typeface="Courier New" pitchFamily="49" charset="0"/>
              <a:buChar char="o"/>
            </a:pPr>
            <a:r>
              <a:rPr lang="fa-IR" sz="2000" b="1" i="1" dirty="0" smtClean="0"/>
              <a:t>همه دردهایی که پس از پایان و یا در مواقعی که کودک شیر نمی خورد، با اهمیت تلقی می گردد، زیرا اگر درمان نشود بسوی احتقان، ماستیت یا توقف شیر می رود.</a:t>
            </a:r>
          </a:p>
          <a:p>
            <a:pPr algn="r" rtl="1" eaLnBrk="1" hangingPunct="1">
              <a:buFont typeface="Courier New" pitchFamily="49" charset="0"/>
              <a:buChar char="o"/>
            </a:pPr>
            <a:r>
              <a:rPr lang="fa-IR" sz="2000" b="1" i="1" dirty="0" smtClean="0"/>
              <a:t>اندکی درد در شروع شیردهی، نه تنها شایع است بلکه اهمیت خاصی ندارد. درد های شدیدی که در طول دوره شیردهی باقی می ماند و در پایان هفته نخست پایان نمی یابد، غیر نرمال است.</a:t>
            </a:r>
          </a:p>
          <a:p>
            <a:pPr algn="r" rtl="1" eaLnBrk="1" hangingPunct="1">
              <a:buFont typeface="Courier New" pitchFamily="49" charset="0"/>
              <a:buChar char="o"/>
            </a:pPr>
            <a:r>
              <a:rPr lang="fa-IR" sz="2000" b="1" i="1" u="sng" dirty="0" smtClean="0">
                <a:solidFill>
                  <a:srgbClr val="FF0000"/>
                </a:solidFill>
              </a:rPr>
              <a:t>3 دلیل عمده برای این مشکل وجود دارد</a:t>
            </a:r>
            <a:r>
              <a:rPr lang="fa-IR" sz="2000" b="1" i="1" dirty="0" smtClean="0"/>
              <a:t>: </a:t>
            </a:r>
          </a:p>
          <a:p>
            <a:pPr algn="r" rtl="1" eaLnBrk="1" hangingPunct="1">
              <a:buFont typeface="Courier New" pitchFamily="49" charset="0"/>
              <a:buChar char="o"/>
            </a:pPr>
            <a:r>
              <a:rPr lang="fa-IR" sz="2000" b="1" i="1" dirty="0" smtClean="0"/>
              <a:t>الف) تکنیک نادرست شیر دادن (ناشی از وضعیت نادرست،خم شدن بطرف شیرخوار - مکیدن ناجور-احتقان)، در واقع عدم آسان جاری شدن شیر نه تنها در مادر درد ایجاد می کند، بلکه تاثیر سویی نیز بر روی رشد کودک شیر خوار دارد،</a:t>
            </a:r>
          </a:p>
          <a:p>
            <a:pPr algn="r" rtl="1" eaLnBrk="1" hangingPunct="1">
              <a:buFont typeface="Courier New" pitchFamily="49" charset="0"/>
              <a:buChar char="o"/>
            </a:pPr>
            <a:r>
              <a:rPr lang="fa-IR" sz="2000" b="1" i="1" dirty="0" smtClean="0"/>
              <a:t> ب) تروما به نیپل مانند:</a:t>
            </a:r>
          </a:p>
          <a:p>
            <a:pPr algn="r" rtl="1" eaLnBrk="1" hangingPunct="1">
              <a:buFont typeface="Courier New" pitchFamily="49" charset="0"/>
              <a:buChar char="o"/>
            </a:pPr>
            <a:r>
              <a:rPr lang="fa-IR" sz="2000" b="1" i="1" dirty="0" smtClean="0"/>
              <a:t> تمیز کردن مکرر نیپل،به  زور کشیدن پستان از دهان کودک و نیپل های حساس به تروما –برفك.</a:t>
            </a:r>
          </a:p>
          <a:p>
            <a:pPr algn="r" rtl="1" eaLnBrk="1" hangingPunct="1">
              <a:buFont typeface="Courier New" pitchFamily="49" charset="0"/>
              <a:buChar char="o"/>
            </a:pPr>
            <a:r>
              <a:rPr lang="fa-IR" sz="2000" b="1" i="1" dirty="0" smtClean="0"/>
              <a:t>ج)صدمه عضلات پشت-فيبروكيستيكها</a:t>
            </a:r>
          </a:p>
          <a:p>
            <a:pPr algn="r" rtl="1" eaLnBrk="1" hangingPunct="1">
              <a:buFont typeface="Courier New" pitchFamily="49" charset="0"/>
              <a:buChar char="o"/>
            </a:pPr>
            <a:r>
              <a:rPr lang="fa-IR" sz="2000" b="1" i="1" dirty="0" smtClean="0"/>
              <a:t>علل دیگر:ورزش سنگین-سوتین نامناسب-پمپ-تومورها-اسکارقبلی-دردقاعدگی-پستان بزرگ-جهش شدید شیر</a:t>
            </a:r>
          </a:p>
          <a:p>
            <a:pPr algn="r" rtl="1" eaLnBrk="1" hangingPunct="1"/>
            <a:endParaRPr lang="fa-IR" sz="2000" b="1" i="1" dirty="0" smtClean="0"/>
          </a:p>
          <a:p>
            <a:pPr algn="r" rtl="1" eaLnBrk="1" hangingPunct="1"/>
            <a:endParaRPr lang="fa-IR" sz="2000" b="1" i="1" dirty="0" smtClean="0"/>
          </a:p>
          <a:p>
            <a:pPr algn="r" rtl="1" eaLnBrk="1" hangingPunct="1"/>
            <a:endParaRPr lang="fa-IR" sz="2000" b="1" i="1" dirty="0" smtClean="0"/>
          </a:p>
          <a:p>
            <a:pPr algn="r" rtl="1" eaLnBrk="1" hangingPunct="1"/>
            <a:endParaRPr lang="fa-IR" sz="2000" b="1" i="1" dirty="0" smtClean="0"/>
          </a:p>
          <a:p>
            <a:pPr algn="r" rtl="1" eaLnBrk="1" hangingPunct="1"/>
            <a:endParaRPr lang="fa-IR" sz="2000" b="1" i="1" dirty="0" smtClean="0"/>
          </a:p>
        </p:txBody>
      </p:sp>
      <p:sp>
        <p:nvSpPr>
          <p:cNvPr id="106500" name="Slide Number Placeholder 4"/>
          <p:cNvSpPr>
            <a:spLocks noGrp="1"/>
          </p:cNvSpPr>
          <p:nvPr>
            <p:ph type="sldNum" sz="quarter" idx="15"/>
          </p:nvPr>
        </p:nvSpPr>
        <p:spPr bwMode="auto">
          <a:noFill/>
          <a:ln>
            <a:miter lim="800000"/>
            <a:headEnd/>
            <a:tailEnd/>
          </a:ln>
        </p:spPr>
        <p:txBody>
          <a:bodyPr wrap="square" lIns="91440" tIns="45720" rIns="91440" bIns="45720" numCol="1" anchorCtr="0" compatLnSpc="1">
            <a:prstTxWarp prst="textNoShape">
              <a:avLst/>
            </a:prstTxWarp>
          </a:bodyPr>
          <a:lstStyle/>
          <a:p>
            <a:fld id="{1E880E77-FFB5-4CEC-AAAD-9C5D1646335B}" type="slidenum">
              <a:rPr lang="en-US" smtClean="0"/>
              <a:pPr/>
              <a:t>29</a:t>
            </a:fld>
            <a:endParaRPr lang="en-US" smtClean="0"/>
          </a:p>
        </p:txBody>
      </p:sp>
      <p:sp>
        <p:nvSpPr>
          <p:cNvPr id="106501" name="Footer Placeholder 3"/>
          <p:cNvSpPr>
            <a:spLocks noGrp="1"/>
          </p:cNvSpPr>
          <p:nvPr>
            <p:ph type="ftr" sz="quarter" idx="16"/>
          </p:nvPr>
        </p:nvSpPr>
        <p:spPr bwMode="auto">
          <a:noFill/>
          <a:ln>
            <a:miter lim="800000"/>
            <a:headEnd/>
            <a:tailEnd/>
          </a:ln>
        </p:spPr>
        <p:txBody>
          <a:bodyPr wrap="square" lIns="91440" tIns="45720" rIns="91440" bIns="45720" numCol="1" compatLnSpc="1">
            <a:prstTxWarp prst="textNoShape">
              <a:avLst/>
            </a:prstTxWarp>
          </a:bodyPr>
          <a:lstStyle/>
          <a:p>
            <a:r>
              <a:rPr lang="fa-IR" smtClean="0"/>
              <a:t>مشکلات شیر دهی</a:t>
            </a:r>
            <a:endParaRPr lang="en-US" smtClean="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a:xfrm>
            <a:off x="457200" y="274638"/>
            <a:ext cx="8229600" cy="914400"/>
          </a:xfrm>
        </p:spPr>
        <p:txBody>
          <a:bodyPr/>
          <a:lstStyle/>
          <a:p>
            <a:pPr eaLnBrk="1" hangingPunct="1">
              <a:defRPr/>
            </a:pPr>
            <a:r>
              <a:rPr lang="en-IE" dirty="0" smtClean="0">
                <a:solidFill>
                  <a:schemeClr val="tx1"/>
                </a:solidFill>
              </a:rPr>
              <a:t>Size and Shape</a:t>
            </a:r>
            <a:endParaRPr lang="en-GB" dirty="0" smtClean="0">
              <a:solidFill>
                <a:schemeClr val="tx1"/>
              </a:solidFill>
            </a:endParaRPr>
          </a:p>
        </p:txBody>
      </p:sp>
      <p:sp>
        <p:nvSpPr>
          <p:cNvPr id="88066" name="Footer Placeholder 2"/>
          <p:cNvSpPr>
            <a:spLocks noGrp="1"/>
          </p:cNvSpPr>
          <p:nvPr>
            <p:ph type="ftr" sz="quarter" idx="12"/>
          </p:nvPr>
        </p:nvSpPr>
        <p:spPr bwMode="auto">
          <a:xfrm rot="5400000">
            <a:off x="7589045" y="1081881"/>
            <a:ext cx="2011362" cy="384175"/>
          </a:xfrm>
          <a:noFill/>
          <a:ln>
            <a:miter lim="800000"/>
            <a:headEnd/>
            <a:tailEnd/>
          </a:ln>
        </p:spPr>
        <p:txBody>
          <a:bodyPr wrap="square" lIns="91440" tIns="45720" rIns="91440" bIns="45720" numCol="1" compatLnSpc="1">
            <a:prstTxWarp prst="textNoShape">
              <a:avLst/>
            </a:prstTxWarp>
          </a:bodyPr>
          <a:lstStyle/>
          <a:p>
            <a:pPr algn="r"/>
            <a:r>
              <a:rPr lang="en-IE" smtClean="0"/>
              <a:t>UNICEF/WHO Breastfeeding Promotion and Support in a Baby-Friendly Hospital – 20 hour Course 	2006</a:t>
            </a:r>
            <a:endParaRPr lang="en-US" smtClean="0"/>
          </a:p>
        </p:txBody>
      </p:sp>
      <p:sp>
        <p:nvSpPr>
          <p:cNvPr id="88068" name="Rectangle 3"/>
          <p:cNvSpPr>
            <a:spLocks noChangeArrowheads="1"/>
          </p:cNvSpPr>
          <p:nvPr/>
        </p:nvSpPr>
        <p:spPr bwMode="auto">
          <a:xfrm>
            <a:off x="304800" y="2362200"/>
            <a:ext cx="3352800" cy="2100263"/>
          </a:xfrm>
          <a:prstGeom prst="rect">
            <a:avLst/>
          </a:prstGeom>
          <a:noFill/>
          <a:ln w="9525">
            <a:noFill/>
            <a:miter lim="800000"/>
            <a:headEnd/>
            <a:tailEnd/>
          </a:ln>
        </p:spPr>
        <p:txBody>
          <a:bodyPr>
            <a:spAutoFit/>
          </a:bodyPr>
          <a:lstStyle/>
          <a:p>
            <a:pPr>
              <a:spcBef>
                <a:spcPct val="50000"/>
              </a:spcBef>
            </a:pPr>
            <a:r>
              <a:rPr lang="en-GB">
                <a:latin typeface="TimesNewRoman,BoldItalic"/>
              </a:rPr>
              <a:t>There are many different shapes and sizes of breast and nipple.</a:t>
            </a:r>
          </a:p>
          <a:p>
            <a:pPr>
              <a:spcBef>
                <a:spcPct val="50000"/>
              </a:spcBef>
            </a:pPr>
            <a:r>
              <a:rPr lang="en-GB">
                <a:latin typeface="TimesNewRoman,BoldItalic"/>
              </a:rPr>
              <a:t>Babies can breastfeed from almost all of them.</a:t>
            </a:r>
          </a:p>
        </p:txBody>
      </p:sp>
      <p:sp>
        <p:nvSpPr>
          <p:cNvPr id="88069" name="Text Box 4"/>
          <p:cNvSpPr txBox="1">
            <a:spLocks noChangeArrowheads="1"/>
          </p:cNvSpPr>
          <p:nvPr/>
        </p:nvSpPr>
        <p:spPr bwMode="auto">
          <a:xfrm>
            <a:off x="8001000" y="228600"/>
            <a:ext cx="609600" cy="274638"/>
          </a:xfrm>
          <a:prstGeom prst="rect">
            <a:avLst/>
          </a:prstGeom>
          <a:noFill/>
          <a:ln w="9525">
            <a:noFill/>
            <a:miter lim="800000"/>
            <a:headEnd/>
            <a:tailEnd/>
          </a:ln>
        </p:spPr>
        <p:txBody>
          <a:bodyPr>
            <a:spAutoFit/>
          </a:bodyPr>
          <a:lstStyle/>
          <a:p>
            <a:pPr>
              <a:spcBef>
                <a:spcPct val="50000"/>
              </a:spcBef>
            </a:pPr>
            <a:r>
              <a:rPr lang="en-GB" sz="1200"/>
              <a:t>12/1</a:t>
            </a:r>
          </a:p>
        </p:txBody>
      </p:sp>
      <p:pic>
        <p:nvPicPr>
          <p:cNvPr id="88070" name="Picture 5" descr="breast shapes"/>
          <p:cNvPicPr>
            <a:picLocks noChangeAspect="1" noChangeArrowheads="1"/>
          </p:cNvPicPr>
          <p:nvPr/>
        </p:nvPicPr>
        <p:blipFill>
          <a:blip r:embed="rId2" cstate="print"/>
          <a:srcRect/>
          <a:stretch>
            <a:fillRect/>
          </a:stretch>
        </p:blipFill>
        <p:spPr bwMode="auto">
          <a:xfrm>
            <a:off x="3581400" y="1547813"/>
            <a:ext cx="4668838" cy="4487862"/>
          </a:xfrm>
          <a:prstGeom prst="rect">
            <a:avLst/>
          </a:prstGeom>
          <a:noFill/>
          <a:ln w="9525">
            <a:noFill/>
            <a:miter lim="800000"/>
            <a:headEnd/>
            <a:tailEnd/>
          </a:ln>
        </p:spPr>
      </p:pic>
      <p:sp>
        <p:nvSpPr>
          <p:cNvPr id="88071" name="Text Box 6"/>
          <p:cNvSpPr txBox="1">
            <a:spLocks noChangeArrowheads="1"/>
          </p:cNvSpPr>
          <p:nvPr/>
        </p:nvSpPr>
        <p:spPr bwMode="auto">
          <a:xfrm rot="-5400000">
            <a:off x="7544594" y="3539331"/>
            <a:ext cx="2695575" cy="481013"/>
          </a:xfrm>
          <a:prstGeom prst="rect">
            <a:avLst/>
          </a:prstGeom>
          <a:noFill/>
          <a:ln w="9525">
            <a:noFill/>
            <a:miter lim="800000"/>
            <a:headEnd/>
            <a:tailEnd/>
          </a:ln>
        </p:spPr>
        <p:txBody>
          <a:bodyPr wrap="none">
            <a:spAutoFit/>
          </a:bodyPr>
          <a:lstStyle/>
          <a:p>
            <a:pPr>
              <a:lnSpc>
                <a:spcPct val="75000"/>
              </a:lnSpc>
            </a:pPr>
            <a:r>
              <a:rPr lang="en-GB" sz="1000" i="1"/>
              <a:t>Breastfeeding Counselling: a training course,</a:t>
            </a:r>
            <a:endParaRPr lang="en-GB" sz="1000"/>
          </a:p>
          <a:p>
            <a:pPr>
              <a:lnSpc>
                <a:spcPct val="75000"/>
              </a:lnSpc>
            </a:pPr>
            <a:r>
              <a:rPr lang="en-GB" sz="1000"/>
              <a:t>WHO/CHD/93.4, UNICEF/NUT/93.2</a:t>
            </a:r>
            <a:r>
              <a:rPr lang="en-US"/>
              <a:t>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defRPr/>
            </a:pPr>
            <a:r>
              <a:rPr lang="fa-IR" sz="3200" b="1" dirty="0" smtClean="0"/>
              <a:t>درد نوک پستان:</a:t>
            </a:r>
            <a:r>
              <a:rPr lang="en-US" sz="3200" b="1" dirty="0" smtClean="0"/>
              <a:t/>
            </a:r>
            <a:br>
              <a:rPr lang="en-US" sz="3200" b="1" dirty="0" smtClean="0"/>
            </a:br>
            <a:endParaRPr lang="en-US" dirty="0"/>
          </a:p>
        </p:txBody>
      </p:sp>
      <p:sp>
        <p:nvSpPr>
          <p:cNvPr id="107523" name="Content Placeholder 2"/>
          <p:cNvSpPr>
            <a:spLocks noGrp="1"/>
          </p:cNvSpPr>
          <p:nvPr>
            <p:ph sz="quarter" idx="1"/>
          </p:nvPr>
        </p:nvSpPr>
        <p:spPr>
          <a:xfrm>
            <a:off x="457200" y="1000125"/>
            <a:ext cx="7467600" cy="5857875"/>
          </a:xfrm>
        </p:spPr>
        <p:txBody>
          <a:bodyPr/>
          <a:lstStyle/>
          <a:p>
            <a:pPr algn="just" rtl="1"/>
            <a:r>
              <a:rPr lang="fa-IR" sz="2000" b="1" smtClean="0">
                <a:solidFill>
                  <a:srgbClr val="FF0000"/>
                </a:solidFill>
              </a:rPr>
              <a:t>از مادر سوال کنید محل درد کجا ست ؟</a:t>
            </a:r>
            <a:r>
              <a:rPr lang="en-US" sz="2000" b="1" smtClean="0">
                <a:solidFill>
                  <a:srgbClr val="FF0000"/>
                </a:solidFill>
              </a:rPr>
              <a:t> </a:t>
            </a:r>
            <a:r>
              <a:rPr lang="fa-IR" sz="2000" b="1" smtClean="0">
                <a:solidFill>
                  <a:srgbClr val="FF0000"/>
                </a:solidFill>
              </a:rPr>
              <a:t>در راس نوک پستان </a:t>
            </a:r>
            <a:r>
              <a:rPr lang="en-US" sz="2000" b="1" smtClean="0">
                <a:solidFill>
                  <a:srgbClr val="FF0000"/>
                </a:solidFill>
              </a:rPr>
              <a:t>---</a:t>
            </a:r>
            <a:r>
              <a:rPr lang="fa-IR" sz="2000" b="1" smtClean="0">
                <a:solidFill>
                  <a:srgbClr val="FF0000"/>
                </a:solidFill>
              </a:rPr>
              <a:t>در قاعده  نوک </a:t>
            </a:r>
            <a:r>
              <a:rPr lang="en-US" sz="2000" b="1" smtClean="0">
                <a:solidFill>
                  <a:srgbClr val="FF0000"/>
                </a:solidFill>
              </a:rPr>
              <a:t>--</a:t>
            </a:r>
            <a:r>
              <a:rPr lang="fa-IR" sz="2000" b="1" smtClean="0">
                <a:solidFill>
                  <a:srgbClr val="FF0000"/>
                </a:solidFill>
              </a:rPr>
              <a:t>در تمام سطح نوک پستان </a:t>
            </a:r>
            <a:endParaRPr lang="en-US" sz="2000" b="1" smtClean="0">
              <a:solidFill>
                <a:srgbClr val="FF0000"/>
              </a:solidFill>
            </a:endParaRPr>
          </a:p>
          <a:p>
            <a:pPr algn="just" rtl="1"/>
            <a:r>
              <a:rPr lang="fa-IR" sz="2000" b="1" smtClean="0"/>
              <a:t>در صورتی که محل درد در در راس نوک پستان باشد احتمالا شیرخوار بطور کامل نوک پستان را در دهان نمی گیرد یا موقع شیر خوردن زبان را بالا می آورد .</a:t>
            </a:r>
            <a:endParaRPr lang="en-US" sz="2000" b="1" smtClean="0"/>
          </a:p>
          <a:p>
            <a:pPr algn="just" rtl="1"/>
            <a:r>
              <a:rPr lang="fa-IR" sz="2000" b="1" smtClean="0"/>
              <a:t>درصورتی که درد در قاعده نوک پستان باشد احتمالا کودک با لب پایین خود پستان مادر را می مکد .</a:t>
            </a:r>
            <a:endParaRPr lang="en-US" sz="2000" b="1" smtClean="0"/>
          </a:p>
          <a:p>
            <a:pPr algn="just" rtl="1"/>
            <a:r>
              <a:rPr lang="fa-IR" sz="2000" b="1" smtClean="0"/>
              <a:t>در صورتیکه درد در تمام نوک پستان باشد ممکن است شیرخوار مکیدن های قوی داشته باشد ولی  وضعیت شیرخوردن و پستان گرفتن او نا مناسب باشد ،زبان را حین شیرخوردن  به عقب بکشد، زبان را دور نوک سینه لوله کند ، به مکیدن سینه  هنگام در آوردن پستان ادامه دهد و یا برفک داشته باشد .</a:t>
            </a:r>
            <a:endParaRPr lang="en-US" sz="2000" b="1" smtClean="0"/>
          </a:p>
          <a:p>
            <a:pPr algn="just" rtl="1"/>
            <a:r>
              <a:rPr lang="fa-IR" sz="2000" b="1" smtClean="0"/>
              <a:t>سپس در مورد زمان شروع درد سوال کنید .دردی که در شروع شیردهی ایجاد       می شود و با ادامه شیردهی برطرف می شود به احتمال زیاد مربوط به نحوه گرفتن پستان توسط شیرخوار است.دردی که در طی شیرخوردن طفل بدتر می شود و پس از پایان شیردهی ادامه پیدا می کند و مادر آنرا به فر و بردن خنجر تشبیه می کندمربوط به کاندیدا آلبیکانس است.</a:t>
            </a:r>
            <a:endParaRPr lang="en-US" sz="2000" b="1"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a:bodyPr>
          <a:lstStyle/>
          <a:p>
            <a:pPr lvl="0" algn="r" rtl="1"/>
            <a:r>
              <a:rPr lang="fa-IR" sz="1800" b="1" dirty="0" smtClean="0"/>
              <a:t>تشخیص احتمالی زردزخم، اگزما، رشد بیش از حد کاندیدا آلبیکنس، اسپاسم عروقی نوک پستان باید رد شود.</a:t>
            </a:r>
            <a:endParaRPr lang="en-US" sz="1800" b="1" dirty="0" smtClean="0"/>
          </a:p>
          <a:p>
            <a:pPr algn="r" rtl="1"/>
            <a:r>
              <a:rPr lang="fa-IR" sz="1800" b="1" dirty="0" smtClean="0"/>
              <a:t>توجه به شکل نوک پستان پس از بیرون آمدن از دهان شیرخوار به تشخیص کمک میکند که ممکن است به اشکال ذیل مشاهده شود:</a:t>
            </a:r>
            <a:endParaRPr lang="en-US" sz="1800" b="1" dirty="0" smtClean="0"/>
          </a:p>
          <a:p>
            <a:pPr lvl="0" algn="r" rtl="1"/>
            <a:r>
              <a:rPr lang="fa-IR" sz="1800" b="1" dirty="0" smtClean="0"/>
              <a:t>وجود نوارهای سفید یا قرمز بصورت افقی یا عمودی روی نوک پستان</a:t>
            </a:r>
            <a:endParaRPr lang="en-US" sz="1800" b="1" dirty="0" smtClean="0"/>
          </a:p>
          <a:p>
            <a:pPr lvl="0" algn="r" rtl="1"/>
            <a:r>
              <a:rPr lang="fa-IR" sz="1800" b="1" dirty="0" smtClean="0"/>
              <a:t>کشش غیر قرینه</a:t>
            </a:r>
            <a:endParaRPr lang="en-US" sz="1800" b="1" dirty="0" smtClean="0"/>
          </a:p>
          <a:p>
            <a:pPr lvl="0" algn="r" rtl="1"/>
            <a:r>
              <a:rPr lang="fa-IR" sz="1800" b="1" dirty="0" smtClean="0"/>
              <a:t>وجود تاول روی نوک پستان</a:t>
            </a:r>
            <a:endParaRPr lang="en-US" sz="1800" b="1" dirty="0" smtClean="0"/>
          </a:p>
          <a:p>
            <a:pPr lvl="0" algn="r" rtl="1"/>
            <a:r>
              <a:rPr lang="fa-IR" sz="1800" b="1" dirty="0" smtClean="0"/>
              <a:t>فیشور، ترک یا خونریزی نوک پستان </a:t>
            </a:r>
            <a:endParaRPr lang="en-US" sz="1800" b="1" dirty="0" smtClean="0"/>
          </a:p>
          <a:p>
            <a:pPr lvl="0" algn="r" rtl="1"/>
            <a:r>
              <a:rPr lang="fa-IR" sz="1800" b="1" dirty="0" smtClean="0"/>
              <a:t>دردهای تیرکشنده در یک یا هر دو نوک پستان بعد از تغذیه</a:t>
            </a:r>
            <a:endParaRPr lang="en-US" sz="1800" b="1" dirty="0" smtClean="0"/>
          </a:p>
          <a:p>
            <a:pPr lvl="0" algn="r" rtl="1"/>
            <a:r>
              <a:rPr lang="fa-IR" sz="1800" b="1" dirty="0" smtClean="0"/>
              <a:t>رنگ پریدگی (اسپاسم عروقی)</a:t>
            </a:r>
            <a:endParaRPr lang="en-US" sz="1800" b="1" dirty="0" smtClean="0"/>
          </a:p>
          <a:p>
            <a:pPr algn="r" rtl="1"/>
            <a:endParaRPr lang="en-US" sz="1800" b="1"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Content Placeholder 2"/>
          <p:cNvSpPr>
            <a:spLocks noGrp="1"/>
          </p:cNvSpPr>
          <p:nvPr>
            <p:ph sz="quarter" idx="1"/>
          </p:nvPr>
        </p:nvSpPr>
        <p:spPr>
          <a:xfrm>
            <a:off x="457200" y="214313"/>
            <a:ext cx="8258175" cy="6259512"/>
          </a:xfrm>
        </p:spPr>
        <p:txBody>
          <a:bodyPr/>
          <a:lstStyle/>
          <a:p>
            <a:pPr algn="just" rtl="1"/>
            <a:r>
              <a:rPr lang="fa-IR" b="1" i="1" u="sng" smtClean="0">
                <a:solidFill>
                  <a:srgbClr val="FF0000"/>
                </a:solidFill>
              </a:rPr>
              <a:t>معاینه:</a:t>
            </a:r>
            <a:endParaRPr lang="en-US" b="1" i="1" u="sng" smtClean="0">
              <a:solidFill>
                <a:srgbClr val="FF0000"/>
              </a:solidFill>
            </a:endParaRPr>
          </a:p>
          <a:p>
            <a:pPr algn="just" rtl="1"/>
            <a:r>
              <a:rPr lang="fa-IR" sz="2000" b="1" smtClean="0"/>
              <a:t>در صورتیکه پوست نوک پستان ترک خورده باشد احتمالا بدلیل پستان گرفتن نادرست  است.اگر پوست نوک پستان قرمز،براق ،خارش دار و پوسته پوسته باشد و گاه همراه با از دست دادن پیگمانتاسیون است به علت کاندیداآلبیکنس است .</a:t>
            </a:r>
            <a:endParaRPr lang="en-US" sz="2000" b="1" smtClean="0"/>
          </a:p>
          <a:p>
            <a:pPr algn="just" rtl="1"/>
            <a:r>
              <a:rPr lang="fa-IR" sz="2000" b="1" smtClean="0"/>
              <a:t>طاول شیری که بصورت نقطه سفید در زیر لایه بسیار ظریف نوک پستان به علت تجمع قطرات شیر بوجود می آید اغلب سبب درد می شود و با پاره شدن آن ،شیر از از مجرا خارج و درد نیز برطرف می شود.</a:t>
            </a:r>
            <a:endParaRPr lang="en-US" sz="2000" b="1" smtClean="0"/>
          </a:p>
          <a:p>
            <a:pPr algn="just" rtl="1"/>
            <a:r>
              <a:rPr lang="fa-IR" sz="2000" b="1" i="1" u="sng" smtClean="0">
                <a:solidFill>
                  <a:srgbClr val="FF0000"/>
                </a:solidFill>
              </a:rPr>
              <a:t>دهان کودک را معاینه کنید :</a:t>
            </a:r>
            <a:endParaRPr lang="en-US" sz="2000" b="1" i="1" u="sng" smtClean="0">
              <a:solidFill>
                <a:srgbClr val="FF0000"/>
              </a:solidFill>
            </a:endParaRPr>
          </a:p>
          <a:p>
            <a:pPr algn="just" rtl="1"/>
            <a:r>
              <a:rPr lang="fa-IR" sz="2000" b="1" smtClean="0"/>
              <a:t>بدنبال برفک و فرنولوم کوتاه بگردید ،</a:t>
            </a:r>
            <a:endParaRPr lang="en-US" sz="2000" b="1" smtClean="0"/>
          </a:p>
          <a:p>
            <a:pPr algn="just" rtl="1"/>
            <a:r>
              <a:rPr lang="fa-IR" sz="2000" b="1" smtClean="0"/>
              <a:t>در سوابق مادر به درمان با آنتی بیوتیک ،سابقه قبلی ابتلا به کاندیدا ،استفاده از پمپ و غیره توجه کنید.تغییرات آب وهوا-زایمان سخت وابزاری</a:t>
            </a:r>
            <a:endParaRPr lang="en-US" sz="2000" b="1" smtClean="0"/>
          </a:p>
          <a:p>
            <a:pPr algn="just" rtl="1"/>
            <a:r>
              <a:rPr lang="fa-IR" sz="2000" b="1" smtClean="0"/>
              <a:t> علل:شایعترین علت وضعیت نادرست شیرخوردن و پستان گرفتن  نادرست است .استفاده از پستانک ،کشیدن پستان از دهان شیرخوار ،کوچک بودن زبان یا فرنولوم،برفک ،استفاده از صابون ،سینه بند سفت و کوچک ،استفاده از پمپ ،بیماری های پوستی مادر مثل اگزما،درماتیت  زرد زخم ،پسوریازیس،دندان در آوردن از علل دیگر زخم نوک پستان است.</a:t>
            </a:r>
            <a:endParaRPr lang="en-US" sz="2000" b="1"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a:defRPr/>
            </a:pPr>
            <a:endParaRPr lang="en-US"/>
          </a:p>
        </p:txBody>
      </p:sp>
      <p:pic>
        <p:nvPicPr>
          <p:cNvPr id="110595" name="Picture 4" descr="scan0004"/>
          <p:cNvPicPr>
            <a:picLocks noGrp="1" noChangeAspect="1" noChangeArrowheads="1"/>
          </p:cNvPicPr>
          <p:nvPr>
            <p:ph sz="quarter" idx="1"/>
          </p:nvPr>
        </p:nvPicPr>
        <p:blipFill>
          <a:blip r:embed="rId2" cstate="print"/>
          <a:srcRect/>
          <a:stretch>
            <a:fillRect/>
          </a:stretch>
        </p:blipFill>
        <p:spPr>
          <a:xfrm>
            <a:off x="0" y="0"/>
            <a:ext cx="9144000" cy="6861175"/>
          </a:xfr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752600" y="990600"/>
            <a:ext cx="7391400" cy="762000"/>
          </a:xfrm>
        </p:spPr>
        <p:txBody>
          <a:bodyPr>
            <a:normAutofit fontScale="90000"/>
          </a:bodyPr>
          <a:lstStyle/>
          <a:p>
            <a:pPr eaLnBrk="1" hangingPunct="1">
              <a:defRPr/>
            </a:pPr>
            <a:r>
              <a:rPr lang="en-US" smtClean="0"/>
              <a:t>Cross arm position </a:t>
            </a:r>
            <a:r>
              <a:rPr lang="en-US" sz="3200" smtClean="0"/>
              <a:t>(Cross Cradle Hold)</a:t>
            </a:r>
          </a:p>
        </p:txBody>
      </p:sp>
      <p:sp>
        <p:nvSpPr>
          <p:cNvPr id="111619" name="Rectangle 3"/>
          <p:cNvSpPr>
            <a:spLocks noChangeArrowheads="1"/>
          </p:cNvSpPr>
          <p:nvPr/>
        </p:nvSpPr>
        <p:spPr bwMode="auto">
          <a:xfrm>
            <a:off x="609600" y="1828800"/>
            <a:ext cx="4495800" cy="2286000"/>
          </a:xfrm>
          <a:prstGeom prst="rect">
            <a:avLst/>
          </a:prstGeom>
          <a:noFill/>
          <a:ln w="9525">
            <a:noFill/>
            <a:miter lim="800000"/>
            <a:headEnd/>
            <a:tailEnd/>
          </a:ln>
        </p:spPr>
        <p:txBody>
          <a:bodyPr/>
          <a:lstStyle/>
          <a:p>
            <a:pPr marL="342900" indent="-342900">
              <a:spcBef>
                <a:spcPct val="20000"/>
              </a:spcBef>
              <a:buClr>
                <a:schemeClr val="accent2"/>
              </a:buClr>
              <a:buSzPct val="75000"/>
              <a:buFont typeface="Wingdings" pitchFamily="2" charset="2"/>
              <a:buChar char="n"/>
            </a:pPr>
            <a:r>
              <a:rPr lang="en-US">
                <a:latin typeface="Tahoma" pitchFamily="34" charset="0"/>
              </a:rPr>
              <a:t>Useful for </a:t>
            </a:r>
            <a:r>
              <a:rPr lang="en-US" sz="2800" i="1" u="sng">
                <a:latin typeface="Tahoma" pitchFamily="34" charset="0"/>
              </a:rPr>
              <a:t>small or ill baby</a:t>
            </a:r>
            <a:r>
              <a:rPr lang="en-US">
                <a:latin typeface="Tahoma" pitchFamily="34" charset="0"/>
              </a:rPr>
              <a:t> with poor head control </a:t>
            </a:r>
          </a:p>
          <a:p>
            <a:pPr marL="342900" indent="-342900">
              <a:spcBef>
                <a:spcPct val="20000"/>
              </a:spcBef>
              <a:buClr>
                <a:schemeClr val="accent2"/>
              </a:buClr>
              <a:buSzPct val="75000"/>
              <a:buFont typeface="Wingdings" pitchFamily="2" charset="2"/>
              <a:buChar char="n"/>
            </a:pPr>
            <a:r>
              <a:rPr lang="en-US" sz="2800" i="1" u="sng">
                <a:latin typeface="Tahoma" pitchFamily="34" charset="0"/>
              </a:rPr>
              <a:t>Sore nipple</a:t>
            </a:r>
          </a:p>
        </p:txBody>
      </p:sp>
      <p:pic>
        <p:nvPicPr>
          <p:cNvPr id="32772" name="Picture 4"/>
          <p:cNvPicPr>
            <a:picLocks noChangeAspect="1" noChangeArrowheads="1"/>
          </p:cNvPicPr>
          <p:nvPr/>
        </p:nvPicPr>
        <p:blipFill>
          <a:blip r:embed="rId3" cstate="print"/>
          <a:srcRect/>
          <a:stretch>
            <a:fillRect/>
          </a:stretch>
        </p:blipFill>
        <p:spPr bwMode="auto">
          <a:xfrm>
            <a:off x="1524000" y="3886200"/>
            <a:ext cx="2667000" cy="2667000"/>
          </a:xfrm>
          <a:prstGeom prst="rect">
            <a:avLst/>
          </a:prstGeom>
          <a:noFill/>
          <a:ln w="9525">
            <a:noFill/>
            <a:miter lim="800000"/>
            <a:headEnd/>
            <a:tailEnd/>
          </a:ln>
          <a:effectLst>
            <a:outerShdw dist="35921" dir="2700000" algn="ctr" rotWithShape="0">
              <a:srgbClr val="000000"/>
            </a:outerShdw>
          </a:effectLst>
        </p:spPr>
      </p:pic>
      <p:pic>
        <p:nvPicPr>
          <p:cNvPr id="32773" name="Picture 5" descr="930287f-small"/>
          <p:cNvPicPr>
            <a:picLocks noChangeAspect="1" noChangeArrowheads="1"/>
          </p:cNvPicPr>
          <p:nvPr/>
        </p:nvPicPr>
        <p:blipFill>
          <a:blip r:embed="rId4" cstate="print">
            <a:lum bright="18000"/>
          </a:blip>
          <a:srcRect/>
          <a:stretch>
            <a:fillRect/>
          </a:stretch>
        </p:blipFill>
        <p:spPr bwMode="auto">
          <a:xfrm>
            <a:off x="5257800" y="1752600"/>
            <a:ext cx="3321050" cy="4876800"/>
          </a:xfrm>
          <a:prstGeom prst="rect">
            <a:avLst/>
          </a:prstGeom>
          <a:noFill/>
          <a:ln w="28575">
            <a:solidFill>
              <a:srgbClr val="000000"/>
            </a:solidFill>
            <a:miter lim="800000"/>
            <a:headEnd/>
            <a:tailEnd/>
          </a:ln>
          <a:effectLst>
            <a:outerShdw dist="35921" dir="2700000" algn="ctr" rotWithShape="0">
              <a:srgbClr val="000000"/>
            </a:outerShdw>
          </a:effectLst>
        </p:spPr>
      </p:pic>
    </p:spTree>
  </p:cSld>
  <p:clrMapOvr>
    <a:masterClrMapping/>
  </p:clrMapOvr>
  <p:transition spd="med">
    <p:split orient="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4818" name="Picture 2" descr="05BFfootballffcopy"/>
          <p:cNvPicPr>
            <a:picLocks noChangeAspect="1" noChangeArrowheads="1"/>
          </p:cNvPicPr>
          <p:nvPr/>
        </p:nvPicPr>
        <p:blipFill>
          <a:blip r:embed="rId3" cstate="print"/>
          <a:srcRect/>
          <a:stretch>
            <a:fillRect/>
          </a:stretch>
        </p:blipFill>
        <p:spPr bwMode="auto">
          <a:xfrm>
            <a:off x="3276600" y="3124200"/>
            <a:ext cx="3048000" cy="2743200"/>
          </a:xfrm>
          <a:prstGeom prst="rect">
            <a:avLst/>
          </a:prstGeom>
          <a:noFill/>
          <a:ln w="76200">
            <a:solidFill>
              <a:schemeClr val="accent1"/>
            </a:solidFill>
            <a:miter lim="800000"/>
            <a:headEnd/>
            <a:tailEnd/>
          </a:ln>
          <a:effectLst>
            <a:outerShdw dist="35921" dir="2700000" algn="ctr" rotWithShape="0">
              <a:schemeClr val="bg1"/>
            </a:outerShdw>
          </a:effectLst>
        </p:spPr>
      </p:pic>
      <p:sp>
        <p:nvSpPr>
          <p:cNvPr id="15363" name="Rectangle 3"/>
          <p:cNvSpPr>
            <a:spLocks noGrp="1" noChangeArrowheads="1"/>
          </p:cNvSpPr>
          <p:nvPr>
            <p:ph type="title"/>
          </p:nvPr>
        </p:nvSpPr>
        <p:spPr>
          <a:xfrm>
            <a:off x="1295400" y="1219200"/>
            <a:ext cx="6934200" cy="685800"/>
          </a:xfrm>
        </p:spPr>
        <p:txBody>
          <a:bodyPr/>
          <a:lstStyle/>
          <a:p>
            <a:pPr eaLnBrk="1" hangingPunct="1">
              <a:defRPr/>
            </a:pPr>
            <a:r>
              <a:rPr lang="en-US" sz="2400" dirty="0" smtClean="0">
                <a:solidFill>
                  <a:srgbClr val="FF0000"/>
                </a:solidFill>
              </a:rPr>
              <a:t>Underarm position</a:t>
            </a:r>
            <a:r>
              <a:rPr lang="fa-IR" sz="2400" dirty="0" smtClean="0">
                <a:solidFill>
                  <a:srgbClr val="FF0000"/>
                </a:solidFill>
              </a:rPr>
              <a:t>) </a:t>
            </a:r>
            <a:r>
              <a:rPr lang="en-US" sz="2400" dirty="0" smtClean="0">
                <a:solidFill>
                  <a:srgbClr val="FF0000"/>
                </a:solidFill>
              </a:rPr>
              <a:t>"football" hold)</a:t>
            </a:r>
          </a:p>
        </p:txBody>
      </p:sp>
      <p:sp>
        <p:nvSpPr>
          <p:cNvPr id="112645" name="Rectangle 5"/>
          <p:cNvSpPr>
            <a:spLocks noGrp="1" noChangeArrowheads="1"/>
          </p:cNvSpPr>
          <p:nvPr>
            <p:ph type="body" sz="half" idx="2"/>
          </p:nvPr>
        </p:nvSpPr>
        <p:spPr>
          <a:xfrm>
            <a:off x="762000" y="1905000"/>
            <a:ext cx="7620000" cy="1371600"/>
          </a:xfrm>
        </p:spPr>
        <p:txBody>
          <a:bodyPr/>
          <a:lstStyle/>
          <a:p>
            <a:pPr eaLnBrk="1" hangingPunct="1"/>
            <a:r>
              <a:rPr lang="en-US" smtClean="0"/>
              <a:t>Useful for </a:t>
            </a:r>
            <a:r>
              <a:rPr lang="en-US" b="1" i="1" smtClean="0"/>
              <a:t>twins</a:t>
            </a:r>
            <a:r>
              <a:rPr lang="en-US" smtClean="0"/>
              <a:t>, </a:t>
            </a:r>
            <a:r>
              <a:rPr lang="en-US" b="1" i="1" smtClean="0"/>
              <a:t>blocked duct</a:t>
            </a:r>
            <a:r>
              <a:rPr lang="en-US" smtClean="0"/>
              <a:t>, </a:t>
            </a:r>
            <a:r>
              <a:rPr lang="en-US" b="1" i="1" smtClean="0"/>
              <a:t>difficulty attaching</a:t>
            </a:r>
            <a:r>
              <a:rPr lang="en-US" smtClean="0"/>
              <a:t> the baby</a:t>
            </a:r>
          </a:p>
        </p:txBody>
      </p:sp>
      <p:pic>
        <p:nvPicPr>
          <p:cNvPr id="34820" name="Picture 4" descr="twins1"/>
          <p:cNvPicPr>
            <a:picLocks noChangeAspect="1" noChangeArrowheads="1"/>
          </p:cNvPicPr>
          <p:nvPr/>
        </p:nvPicPr>
        <p:blipFill>
          <a:blip r:embed="rId4" cstate="print"/>
          <a:srcRect/>
          <a:stretch>
            <a:fillRect/>
          </a:stretch>
        </p:blipFill>
        <p:spPr bwMode="auto">
          <a:xfrm>
            <a:off x="838200" y="3124200"/>
            <a:ext cx="2212975" cy="2743200"/>
          </a:xfrm>
          <a:prstGeom prst="rect">
            <a:avLst/>
          </a:prstGeom>
          <a:noFill/>
          <a:ln w="76200">
            <a:solidFill>
              <a:schemeClr val="accent1"/>
            </a:solidFill>
            <a:miter lim="800000"/>
            <a:headEnd/>
            <a:tailEnd/>
          </a:ln>
          <a:effectLst>
            <a:outerShdw dist="107763" dir="2700000" algn="ctr" rotWithShape="0">
              <a:schemeClr val="bg1">
                <a:alpha val="50000"/>
              </a:schemeClr>
            </a:outerShdw>
          </a:effectLst>
        </p:spPr>
      </p:pic>
      <p:pic>
        <p:nvPicPr>
          <p:cNvPr id="34822" name="Picture 6" descr="8"/>
          <p:cNvPicPr>
            <a:picLocks noChangeAspect="1" noChangeArrowheads="1"/>
          </p:cNvPicPr>
          <p:nvPr/>
        </p:nvPicPr>
        <p:blipFill>
          <a:blip r:embed="rId5" cstate="print"/>
          <a:srcRect/>
          <a:stretch>
            <a:fillRect/>
          </a:stretch>
        </p:blipFill>
        <p:spPr bwMode="auto">
          <a:xfrm>
            <a:off x="6553200" y="3124200"/>
            <a:ext cx="2228850" cy="2735263"/>
          </a:xfrm>
          <a:prstGeom prst="rect">
            <a:avLst/>
          </a:prstGeom>
          <a:noFill/>
          <a:ln w="76200">
            <a:solidFill>
              <a:schemeClr val="accent1"/>
            </a:solidFill>
            <a:miter lim="800000"/>
            <a:headEnd/>
            <a:tailEnd/>
          </a:ln>
          <a:effectLst>
            <a:outerShdw dist="107763" dir="2700000" algn="ctr" rotWithShape="0">
              <a:schemeClr val="bg1">
                <a:alpha val="50000"/>
              </a:schemeClr>
            </a:outerShdw>
          </a:effectLst>
        </p:spPr>
      </p:pic>
    </p:spTree>
  </p:cSld>
  <p:clrMapOvr>
    <a:masterClrMapping/>
  </p:clrMapOvr>
  <p:transition spd="med">
    <p:split orient="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pPr algn="r" rtl="1">
              <a:defRPr/>
            </a:pPr>
            <a:r>
              <a:rPr lang="ar-SA" altLang="en-US" b="1">
                <a:cs typeface="Homa" pitchFamily="2" charset="-78"/>
              </a:rPr>
              <a:t>برفك نوك پستان</a:t>
            </a:r>
            <a:endParaRPr lang="en-US" altLang="en-US" b="1">
              <a:cs typeface="Homa" pitchFamily="2" charset="-78"/>
            </a:endParaRPr>
          </a:p>
        </p:txBody>
      </p:sp>
      <p:sp>
        <p:nvSpPr>
          <p:cNvPr id="113667" name="Rectangle 3"/>
          <p:cNvSpPr>
            <a:spLocks noGrp="1" noChangeArrowheads="1"/>
          </p:cNvSpPr>
          <p:nvPr>
            <p:ph sz="quarter" idx="1"/>
          </p:nvPr>
        </p:nvSpPr>
        <p:spPr>
          <a:xfrm>
            <a:off x="457200" y="1600200"/>
            <a:ext cx="7467600" cy="4873625"/>
          </a:xfrm>
        </p:spPr>
        <p:txBody>
          <a:bodyPr/>
          <a:lstStyle/>
          <a:p>
            <a:pPr algn="ctr" rtl="1"/>
            <a:r>
              <a:rPr lang="ar-SA" altLang="en-US" smtClean="0">
                <a:cs typeface="Homa" pitchFamily="2" charset="-78"/>
              </a:rPr>
              <a:t>توجه</a:t>
            </a:r>
            <a:r>
              <a:rPr lang="en-US" altLang="en-US" smtClean="0">
                <a:cs typeface="Homa" pitchFamily="2" charset="-78"/>
              </a:rPr>
              <a:t> :   </a:t>
            </a:r>
          </a:p>
        </p:txBody>
      </p:sp>
      <p:sp>
        <p:nvSpPr>
          <p:cNvPr id="113668" name="Oval 4"/>
          <p:cNvSpPr>
            <a:spLocks noChangeArrowheads="1"/>
          </p:cNvSpPr>
          <p:nvPr/>
        </p:nvSpPr>
        <p:spPr bwMode="auto">
          <a:xfrm>
            <a:off x="2484438" y="2349500"/>
            <a:ext cx="6019800" cy="1981200"/>
          </a:xfrm>
          <a:prstGeom prst="ellipse">
            <a:avLst/>
          </a:prstGeom>
          <a:solidFill>
            <a:schemeClr val="accent1"/>
          </a:solidFill>
          <a:ln w="9525">
            <a:solidFill>
              <a:schemeClr val="tx1"/>
            </a:solidFill>
            <a:round/>
            <a:headEnd/>
            <a:tailEnd/>
          </a:ln>
        </p:spPr>
        <p:txBody>
          <a:bodyPr wrap="none" anchor="ctr"/>
          <a:lstStyle/>
          <a:p>
            <a:pPr algn="ctr" rtl="1"/>
            <a:r>
              <a:rPr lang="ar-SA" altLang="en-US" sz="2800" b="1">
                <a:solidFill>
                  <a:schemeClr val="bg2"/>
                </a:solidFill>
                <a:cs typeface="Homa" pitchFamily="2" charset="-78"/>
              </a:rPr>
              <a:t>برفك معمولا بدنبال مصرف آنتي بيوتيك بوجود مي آيد</a:t>
            </a:r>
            <a:r>
              <a:rPr lang="en-US" altLang="en-US">
                <a:solidFill>
                  <a:schemeClr val="tx2"/>
                </a:solidFill>
                <a:cs typeface="Times New Roman" pitchFamily="18" charset="0"/>
              </a:rPr>
              <a:t> .</a:t>
            </a:r>
            <a:endParaRPr lang="en-US" altLang="en-US">
              <a:cs typeface="Times New Roman" pitchFamily="18"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sz="quarter" idx="1"/>
          </p:nvPr>
        </p:nvSpPr>
        <p:spPr>
          <a:xfrm>
            <a:off x="457200" y="620713"/>
            <a:ext cx="7467600" cy="5853112"/>
          </a:xfrm>
        </p:spPr>
        <p:txBody>
          <a:bodyPr>
            <a:normAutofit/>
          </a:bodyPr>
          <a:lstStyle/>
          <a:p>
            <a:pPr algn="just" rtl="1"/>
            <a:r>
              <a:rPr lang="ar-SA" altLang="en-US" sz="1800" b="1" i="1" u="sng" dirty="0" smtClean="0">
                <a:solidFill>
                  <a:srgbClr val="FF0000"/>
                </a:solidFill>
              </a:rPr>
              <a:t>علائم</a:t>
            </a:r>
            <a:r>
              <a:rPr lang="en-US" altLang="en-US" sz="1800" b="1" i="1" u="sng" dirty="0" smtClean="0">
                <a:solidFill>
                  <a:srgbClr val="FF0000"/>
                </a:solidFill>
              </a:rPr>
              <a:t> </a:t>
            </a:r>
            <a:r>
              <a:rPr lang="en-US" altLang="en-US" sz="1800" b="1" dirty="0" smtClean="0"/>
              <a:t>:</a:t>
            </a:r>
            <a:endParaRPr lang="fa-IR" altLang="en-US" sz="1800" b="1" dirty="0" smtClean="0"/>
          </a:p>
          <a:p>
            <a:pPr algn="just" rtl="1"/>
            <a:r>
              <a:rPr lang="fa-IR" sz="1800" b="1" dirty="0" smtClean="0"/>
              <a:t>ارگانیسم </a:t>
            </a:r>
            <a:r>
              <a:rPr lang="fa-IR" sz="1800" b="1" dirty="0" smtClean="0"/>
              <a:t>کاندیدا آلبیکنس، در اغلب موارد در واژن و دستگاه گوارش یافت می شود و شایع ترین علت برفک دهان شیرخوار است. زنان دارای کاندیدای واژن در طول دوره بارداری در معرض خطر بیشتری هستند.</a:t>
            </a:r>
            <a:endParaRPr lang="en-US" altLang="en-US" sz="1800" b="1" dirty="0" smtClean="0"/>
          </a:p>
          <a:p>
            <a:pPr algn="just" rtl="1"/>
            <a:r>
              <a:rPr lang="ar-SA" altLang="en-US" sz="1800" b="1" dirty="0" smtClean="0"/>
              <a:t>درد پستان بصورت احساس سوزش يا فرو كردن سوزن به داخل </a:t>
            </a:r>
            <a:r>
              <a:rPr lang="fa-IR" altLang="en-US" sz="1800" b="1" dirty="0" smtClean="0"/>
              <a:t>نوک وآرئول </a:t>
            </a:r>
            <a:r>
              <a:rPr lang="ar-SA" altLang="en-US" sz="1800" b="1" dirty="0" smtClean="0"/>
              <a:t>پستان</a:t>
            </a:r>
            <a:r>
              <a:rPr lang="fa-IR" altLang="en-US" sz="1800" b="1" dirty="0" smtClean="0"/>
              <a:t> واحساس سوختن یا زنبورزدگی که پس از شیردهی تشدید وبابهبود وضعیت شیردهی تسکین نمی یابد</a:t>
            </a:r>
            <a:r>
              <a:rPr lang="fa-IR" altLang="en-US" sz="1800" b="1" dirty="0" smtClean="0"/>
              <a:t>.</a:t>
            </a:r>
          </a:p>
          <a:p>
            <a:pPr algn="just" rtl="1"/>
            <a:r>
              <a:rPr lang="fa-IR" sz="1800" b="1" dirty="0" smtClean="0"/>
              <a:t>علایم ابتلای شیرخوار به برفک دهان از طیف بدون نشانه ی قابل رویت تا وجود پلاک سفید پوشاننده سطح زبان تا پوشش پنیری شکل کلونی های قارچی بر روی زبان، مخاط دهان، کام نرم، لثه ها یا لوزه ها متفاوت است.</a:t>
            </a:r>
            <a:endParaRPr lang="en-US" sz="1800" b="1" dirty="0" smtClean="0"/>
          </a:p>
          <a:p>
            <a:pPr algn="just" rtl="1"/>
            <a:r>
              <a:rPr lang="fa-IR" sz="1800" b="1" dirty="0" smtClean="0"/>
              <a:t>.</a:t>
            </a:r>
            <a:r>
              <a:rPr lang="fa-IR" sz="1800" b="1" dirty="0" smtClean="0"/>
              <a:t>این پلاک ها اگر برداشته شوند ، منطقه قرمز یا خونی زیر آنها آشکار میشود.</a:t>
            </a:r>
            <a:endParaRPr lang="en-US" sz="1800" b="1" dirty="0" smtClean="0"/>
          </a:p>
          <a:p>
            <a:pPr algn="just" rtl="1"/>
            <a:r>
              <a:rPr lang="fa-IR" sz="1800" b="1" dirty="0" smtClean="0"/>
              <a:t>. </a:t>
            </a:r>
            <a:r>
              <a:rPr lang="fa-IR" sz="1800" b="1" dirty="0" smtClean="0"/>
              <a:t>در کودک ممکن است بثورات قرمز پررنگ در ناحیه پوشک با تکه های قرمز براق و درخشان، با حاشیه مشخص بروز کند ، پوسچول هایی که بزرگ می شوند و در خارج از بثورات ظاهرمی شوند، و پاره می شوند، و باعث پوسته پوسته شدن و کنده شدن پوست می شود..</a:t>
            </a:r>
            <a:endParaRPr lang="en-US" sz="1800" b="1" dirty="0" smtClean="0"/>
          </a:p>
          <a:p>
            <a:pPr algn="just" rtl="1"/>
            <a:r>
              <a:rPr lang="fa-IR" sz="1800" b="1" dirty="0" smtClean="0"/>
              <a:t>.</a:t>
            </a:r>
            <a:r>
              <a:rPr lang="fa-IR" sz="1800" b="1" dirty="0" smtClean="0"/>
              <a:t>یک نیپل عفونی ممکن است قرمز براق و پوسته پوسته باشد یا صرفا صورتی رنگ باشد؛ آرئول نیز ممکن است مناطق نامنظم براق و بهم پیوسته  داشته باشد.</a:t>
            </a:r>
            <a:endParaRPr lang="en-US" sz="1800" b="1" dirty="0" smtClean="0"/>
          </a:p>
          <a:p>
            <a:pPr algn="just" rtl="1"/>
            <a:endParaRPr lang="fa-IR" altLang="en-US" sz="1800" b="1" dirty="0" smtClean="0"/>
          </a:p>
          <a:p>
            <a:pPr algn="just" rtl="1"/>
            <a:endParaRPr lang="en-US" altLang="en-US" sz="1800" b="1" dirty="0" smtClean="0"/>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algn="r" rtl="1"/>
            <a:r>
              <a:rPr lang="fa-IR" altLang="en-US" b="1" dirty="0" smtClean="0"/>
              <a:t>درد تیرکشنده عمقی</a:t>
            </a:r>
            <a:endParaRPr lang="en-US" altLang="en-US" b="1" dirty="0" smtClean="0"/>
          </a:p>
          <a:p>
            <a:pPr algn="r" rtl="1"/>
            <a:r>
              <a:rPr lang="ar-SA" altLang="en-US" b="1" dirty="0" smtClean="0"/>
              <a:t>پوست ناحيه مبتلا قرمز ، براق ، پوسته پوسته و نوك پستان كمي كم رنگ تر مي شود</a:t>
            </a:r>
            <a:r>
              <a:rPr lang="en-US" altLang="en-US" b="1" dirty="0" smtClean="0"/>
              <a:t> .</a:t>
            </a:r>
            <a:r>
              <a:rPr lang="fa-IR" altLang="en-US" b="1" dirty="0" smtClean="0"/>
              <a:t>تشخیص افتراقی با درماتیت</a:t>
            </a:r>
            <a:endParaRPr lang="en-US" altLang="en-US" b="1" dirty="0" smtClean="0"/>
          </a:p>
          <a:p>
            <a:pPr algn="r" rtl="1"/>
            <a:r>
              <a:rPr lang="ar-SA" altLang="en-US" b="1" dirty="0" smtClean="0"/>
              <a:t>گاهي شير خوار و مادر هر دو مبتلا به برفك دهان هستند</a:t>
            </a:r>
            <a:endParaRPr lang="fa-IR" altLang="en-US" b="1" dirty="0" smtClean="0"/>
          </a:p>
          <a:p>
            <a:pPr algn="r" rtl="1"/>
            <a:r>
              <a:rPr lang="fa-IR" altLang="en-US" b="1" dirty="0" smtClean="0"/>
              <a:t>گاهی مادر عفونت قارچی واژینال دارد</a:t>
            </a:r>
            <a:r>
              <a:rPr lang="en-US" altLang="en-US" b="1" dirty="0" smtClean="0"/>
              <a:t> </a:t>
            </a:r>
            <a:endParaRPr lang="fa-IR" altLang="en-US" b="1" dirty="0" smtClean="0"/>
          </a:p>
          <a:p>
            <a:pPr algn="r" rtl="1"/>
            <a:r>
              <a:rPr lang="fa-IR" altLang="en-US" b="1" dirty="0" smtClean="0"/>
              <a:t>گاهی شیرخوار،بثورات جلدی قارچی در ناحیه ی پوشک دارد</a:t>
            </a:r>
            <a:r>
              <a:rPr lang="en-US" altLang="en-US" b="1" dirty="0" smtClean="0"/>
              <a:t>.</a:t>
            </a:r>
          </a:p>
          <a:p>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algn="r" rtl="1">
              <a:defRPr/>
            </a:pPr>
            <a:r>
              <a:rPr lang="fa-IR"/>
              <a:t>برفک يا کانديديازيس</a:t>
            </a:r>
            <a:endParaRPr lang="en-US"/>
          </a:p>
        </p:txBody>
      </p:sp>
      <p:sp>
        <p:nvSpPr>
          <p:cNvPr id="115715" name="Rectangle 3"/>
          <p:cNvSpPr>
            <a:spLocks noGrp="1" noChangeArrowheads="1"/>
          </p:cNvSpPr>
          <p:nvPr>
            <p:ph sz="quarter" idx="1"/>
          </p:nvPr>
        </p:nvSpPr>
        <p:spPr>
          <a:xfrm>
            <a:off x="457200" y="1981200"/>
            <a:ext cx="8229600" cy="4327525"/>
          </a:xfrm>
        </p:spPr>
        <p:txBody>
          <a:bodyPr/>
          <a:lstStyle/>
          <a:p>
            <a:pPr algn="r" rtl="1">
              <a:lnSpc>
                <a:spcPct val="90000"/>
              </a:lnSpc>
            </a:pPr>
            <a:r>
              <a:rPr lang="fa-IR" sz="2800" smtClean="0"/>
              <a:t>بتدريج بعد از شروع شيردهي </a:t>
            </a:r>
            <a:r>
              <a:rPr lang="en-US" sz="2800" smtClean="0"/>
              <a:t>↑</a:t>
            </a:r>
            <a:r>
              <a:rPr lang="fa-IR" sz="2800" smtClean="0"/>
              <a:t> يافته </a:t>
            </a:r>
          </a:p>
          <a:p>
            <a:pPr algn="r" rtl="1">
              <a:lnSpc>
                <a:spcPct val="90000"/>
              </a:lnSpc>
            </a:pPr>
            <a:r>
              <a:rPr lang="fa-IR" sz="2800" smtClean="0"/>
              <a:t>اغلب بعد از پايان شيردهي گاهي بيشتر از يک ساعت هم ادامه دارد </a:t>
            </a:r>
          </a:p>
          <a:p>
            <a:pPr algn="r" rtl="1">
              <a:lnSpc>
                <a:spcPct val="90000"/>
              </a:lnSpc>
            </a:pPr>
            <a:r>
              <a:rPr lang="fa-IR" sz="2800" smtClean="0"/>
              <a:t>برفک تنها در سطح پوست باشد ممکن است درد شديد و گاهي خارش در نوک پستان </a:t>
            </a:r>
          </a:p>
          <a:p>
            <a:pPr algn="r" rtl="1">
              <a:lnSpc>
                <a:spcPct val="90000"/>
              </a:lnSpc>
            </a:pPr>
            <a:r>
              <a:rPr lang="fa-IR" sz="2800" smtClean="0"/>
              <a:t>برفک در مجراي شيري باشد درد بصورت زخم چاقو يا درد سوزش و گاهي بصورت فرو کردن سوزن داغ يا نيش زنبور </a:t>
            </a:r>
          </a:p>
          <a:p>
            <a:pPr algn="r" rtl="1">
              <a:lnSpc>
                <a:spcPct val="90000"/>
              </a:lnSpc>
            </a:pPr>
            <a:r>
              <a:rPr lang="fa-IR" sz="2800" smtClean="0"/>
              <a:t>درد در تمام نوک پستان يا در عمق پستان </a:t>
            </a:r>
          </a:p>
          <a:p>
            <a:pPr algn="r" rtl="1">
              <a:lnSpc>
                <a:spcPct val="90000"/>
              </a:lnSpc>
            </a:pPr>
            <a:r>
              <a:rPr lang="fa-IR" sz="2800" smtClean="0"/>
              <a:t>در همان پستان که شيرخوار شير مي خورد </a:t>
            </a:r>
          </a:p>
          <a:p>
            <a:pPr algn="r" rtl="1">
              <a:lnSpc>
                <a:spcPct val="90000"/>
              </a:lnSpc>
            </a:pPr>
            <a:endParaRPr lang="en-US" sz="280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defRPr/>
            </a:pPr>
            <a:r>
              <a:rPr lang="fa-IR" sz="3200" b="1" dirty="0" smtClean="0">
                <a:solidFill>
                  <a:srgbClr val="C00000"/>
                </a:solidFill>
              </a:rPr>
              <a:t>پستانهای نامتناسب</a:t>
            </a:r>
            <a:endParaRPr lang="en-US" sz="3200" b="1" dirty="0">
              <a:solidFill>
                <a:srgbClr val="C00000"/>
              </a:solidFill>
            </a:endParaRPr>
          </a:p>
        </p:txBody>
      </p:sp>
      <p:sp>
        <p:nvSpPr>
          <p:cNvPr id="89091" name="Content Placeholder 2"/>
          <p:cNvSpPr>
            <a:spLocks noGrp="1"/>
          </p:cNvSpPr>
          <p:nvPr>
            <p:ph sz="quarter" idx="1"/>
          </p:nvPr>
        </p:nvSpPr>
        <p:spPr>
          <a:xfrm>
            <a:off x="457200" y="1600200"/>
            <a:ext cx="7467600" cy="4873625"/>
          </a:xfrm>
        </p:spPr>
        <p:txBody>
          <a:bodyPr/>
          <a:lstStyle/>
          <a:p>
            <a:pPr algn="r" rtl="1"/>
            <a:r>
              <a:rPr lang="fa-IR" b="1" smtClean="0"/>
              <a:t>فاصله </a:t>
            </a:r>
            <a:r>
              <a:rPr lang="fa-IR" b="1" dirty="0" smtClean="0"/>
              <a:t>زیادپستانها</a:t>
            </a:r>
          </a:p>
          <a:p>
            <a:pPr algn="r" rtl="1"/>
            <a:r>
              <a:rPr lang="fa-IR" b="1" dirty="0" smtClean="0"/>
              <a:t>پستانهای استوانه ای</a:t>
            </a:r>
          </a:p>
          <a:p>
            <a:pPr algn="r" rtl="1"/>
            <a:r>
              <a:rPr lang="fa-IR" b="1" dirty="0" smtClean="0"/>
              <a:t>پستانهای هیپوپلاستیک-نوزاددخترنارس باگذاشتن لوله تراشه-</a:t>
            </a:r>
          </a:p>
          <a:p>
            <a:pPr algn="r" rtl="1"/>
            <a:r>
              <a:rPr lang="fa-IR" b="1" dirty="0" smtClean="0"/>
              <a:t>پروتز پستان</a:t>
            </a:r>
          </a:p>
          <a:p>
            <a:pPr algn="r" rtl="1"/>
            <a:r>
              <a:rPr lang="fa-IR" b="1" dirty="0" smtClean="0"/>
              <a:t>چاقی سزارین-سن بالا-کیست تخمدان-دیابت شدید دیرتر به شیر می آیند.</a:t>
            </a:r>
            <a:endParaRPr lang="en-US" b="1"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3"/>
          <p:cNvSpPr>
            <a:spLocks noGrp="1" noChangeArrowheads="1"/>
          </p:cNvSpPr>
          <p:nvPr>
            <p:ph type="title"/>
          </p:nvPr>
        </p:nvSpPr>
        <p:spPr>
          <a:xfrm>
            <a:off x="539750" y="260350"/>
            <a:ext cx="7772400" cy="609600"/>
          </a:xfrm>
        </p:spPr>
        <p:txBody>
          <a:bodyPr>
            <a:normAutofit fontScale="90000"/>
          </a:bodyPr>
          <a:lstStyle/>
          <a:p>
            <a:pPr eaLnBrk="1" hangingPunct="1">
              <a:defRPr/>
            </a:pPr>
            <a:r>
              <a:rPr lang="en-IE" sz="3600" smtClean="0">
                <a:solidFill>
                  <a:schemeClr val="tx1"/>
                </a:solidFill>
              </a:rPr>
              <a:t>Candida on the nipple</a:t>
            </a:r>
            <a:endParaRPr lang="en-GB" sz="3600" smtClean="0">
              <a:solidFill>
                <a:schemeClr val="tx1"/>
              </a:solidFill>
            </a:endParaRPr>
          </a:p>
        </p:txBody>
      </p:sp>
      <p:sp>
        <p:nvSpPr>
          <p:cNvPr id="116738" name="Footer Placeholder 2"/>
          <p:cNvSpPr>
            <a:spLocks noGrp="1"/>
          </p:cNvSpPr>
          <p:nvPr>
            <p:ph type="ftr" sz="quarter" idx="12"/>
          </p:nvPr>
        </p:nvSpPr>
        <p:spPr bwMode="auto">
          <a:xfrm rot="5400000">
            <a:off x="7589045" y="1081881"/>
            <a:ext cx="2011362" cy="384175"/>
          </a:xfrm>
          <a:noFill/>
          <a:ln>
            <a:miter lim="800000"/>
            <a:headEnd/>
            <a:tailEnd/>
          </a:ln>
        </p:spPr>
        <p:txBody>
          <a:bodyPr wrap="square" lIns="91440" tIns="45720" rIns="91440" bIns="45720" numCol="1" compatLnSpc="1">
            <a:prstTxWarp prst="textNoShape">
              <a:avLst/>
            </a:prstTxWarp>
          </a:bodyPr>
          <a:lstStyle/>
          <a:p>
            <a:pPr algn="r"/>
            <a:r>
              <a:rPr lang="en-IE" smtClean="0"/>
              <a:t>UNICEF/WHO Breastfeeding Promotion and Support in a Baby-Friendly Hospital – 20 hour Course 	2006</a:t>
            </a:r>
            <a:endParaRPr lang="en-US" smtClean="0"/>
          </a:p>
        </p:txBody>
      </p:sp>
      <p:pic>
        <p:nvPicPr>
          <p:cNvPr id="116739" name="Picture 2" descr="C-107 33 thrush reduced"/>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16741" name="Text Box 4"/>
          <p:cNvSpPr txBox="1">
            <a:spLocks noChangeArrowheads="1"/>
          </p:cNvSpPr>
          <p:nvPr/>
        </p:nvSpPr>
        <p:spPr bwMode="auto">
          <a:xfrm>
            <a:off x="8229600" y="228600"/>
            <a:ext cx="609600" cy="274638"/>
          </a:xfrm>
          <a:prstGeom prst="rect">
            <a:avLst/>
          </a:prstGeom>
          <a:noFill/>
          <a:ln w="9525">
            <a:noFill/>
            <a:miter lim="800000"/>
            <a:headEnd/>
            <a:tailEnd/>
          </a:ln>
        </p:spPr>
        <p:txBody>
          <a:bodyPr>
            <a:spAutoFit/>
          </a:bodyPr>
          <a:lstStyle/>
          <a:p>
            <a:pPr>
              <a:spcBef>
                <a:spcPct val="50000"/>
              </a:spcBef>
            </a:pPr>
            <a:r>
              <a:rPr lang="en-GB" sz="1200"/>
              <a:t>12/9</a:t>
            </a:r>
          </a:p>
        </p:txBody>
      </p:sp>
      <p:sp>
        <p:nvSpPr>
          <p:cNvPr id="78853" name="Text Box 5"/>
          <p:cNvSpPr txBox="1">
            <a:spLocks noChangeArrowheads="1"/>
          </p:cNvSpPr>
          <p:nvPr/>
        </p:nvSpPr>
        <p:spPr bwMode="auto">
          <a:xfrm rot="16200000">
            <a:off x="8162131" y="3725069"/>
            <a:ext cx="1354138" cy="304800"/>
          </a:xfrm>
          <a:prstGeom prst="rect">
            <a:avLst/>
          </a:prstGeom>
          <a:noFill/>
          <a:ln w="9525">
            <a:noFill/>
            <a:miter lim="800000"/>
            <a:headEnd/>
            <a:tailEnd/>
          </a:ln>
          <a:effectLst/>
        </p:spPr>
        <p:txBody>
          <a:bodyPr wrap="none">
            <a:spAutoFit/>
          </a:bodyPr>
          <a:lstStyle/>
          <a:p>
            <a:pPr>
              <a:defRPr/>
            </a:pPr>
            <a:r>
              <a:rPr lang="en-GB" sz="1000"/>
              <a:t>©UNICEF C107- 33</a:t>
            </a:r>
            <a:r>
              <a:rPr lang="en-GB" sz="1400" b="1">
                <a:effectLst>
                  <a:outerShdw blurRad="38100" dist="38100" dir="2700000" algn="tl">
                    <a:srgbClr val="C0C0C0"/>
                  </a:outerShdw>
                </a:effectLst>
              </a:rPr>
              <a:t> </a:t>
            </a:r>
            <a:endParaRPr lang="en-US" sz="1400" b="1">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3"/>
          <p:cNvSpPr>
            <a:spLocks noGrp="1" noChangeArrowheads="1"/>
          </p:cNvSpPr>
          <p:nvPr>
            <p:ph sz="quarter" idx="1"/>
          </p:nvPr>
        </p:nvSpPr>
        <p:spPr>
          <a:xfrm>
            <a:off x="457200" y="1052513"/>
            <a:ext cx="8229600" cy="5073650"/>
          </a:xfrm>
        </p:spPr>
        <p:txBody>
          <a:bodyPr>
            <a:normAutofit/>
          </a:bodyPr>
          <a:lstStyle/>
          <a:p>
            <a:pPr algn="r" rtl="1"/>
            <a:r>
              <a:rPr lang="fa-IR" sz="2000" b="1" dirty="0" smtClean="0"/>
              <a:t>گاهی بطور ناگهانی پس از چند روز و چند هفته بدون ارتباط با شير دهی آغاز شده يا از آغاز تولد وجود داشته </a:t>
            </a:r>
          </a:p>
          <a:p>
            <a:pPr algn="r" rtl="1"/>
            <a:r>
              <a:rPr lang="fa-IR" sz="2000" b="1" dirty="0" smtClean="0"/>
              <a:t>در نوک و هاله پستان ممکن است مشکلی نداشته باشد</a:t>
            </a:r>
          </a:p>
          <a:p>
            <a:pPr algn="r" rtl="1"/>
            <a:r>
              <a:rPr lang="fa-IR" sz="2000" b="1" dirty="0" smtClean="0"/>
              <a:t>گاهي هاله صورتي يا قرمز و نازک بنظر ميرسد – ورم جزئي داشته و پوستش پوسته ، پوسته بنظر مي آيد .</a:t>
            </a:r>
          </a:p>
          <a:p>
            <a:pPr algn="r" rtl="1"/>
            <a:r>
              <a:rPr lang="fa-IR" sz="2000" b="1" dirty="0" smtClean="0"/>
              <a:t>رنگ هاله بي رنگ و رنگ پريده يا صورتي ممکن است مادر ميل به غذاهاي شيرين داشته باشد .</a:t>
            </a:r>
          </a:p>
          <a:p>
            <a:pPr algn="r" rtl="1"/>
            <a:r>
              <a:rPr lang="fa-IR" sz="2000" b="1" dirty="0" smtClean="0"/>
              <a:t>بررسي شيرخوار از نظر برفک </a:t>
            </a:r>
          </a:p>
          <a:p>
            <a:pPr algn="r" rtl="1"/>
            <a:endParaRPr lang="en-US" sz="2000" b="1" dirty="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algn="r" rtl="1"/>
            <a:r>
              <a:rPr lang="fa-IR" dirty="0" smtClean="0"/>
              <a:t>لازم است از عفونت باکتریایی یا انقباض عروقی نوک پستان که می تواند علائم مشابهی را ایجاد کند تشخیص افتراقی داده شود </a:t>
            </a:r>
            <a:endParaRPr lang="en-US" dirty="0" smtClean="0"/>
          </a:p>
          <a:p>
            <a:pPr algn="r" rtl="1"/>
            <a:r>
              <a:rPr lang="fa-IR" dirty="0" smtClean="0"/>
              <a:t>.</a:t>
            </a:r>
            <a:r>
              <a:rPr lang="fa-IR" dirty="0" smtClean="0"/>
              <a:t>ارزش تهیه سواب از پوست ناحیه نیپل یا آرئول مورد سوال </a:t>
            </a:r>
            <a:r>
              <a:rPr lang="fa-IR" dirty="0" smtClean="0"/>
              <a:t>است</a:t>
            </a:r>
          </a:p>
          <a:p>
            <a:pPr algn="r" rtl="1"/>
            <a:r>
              <a:rPr lang="fa-IR" dirty="0" smtClean="0"/>
              <a:t>کشت شیرمادرمشکل است زیرا لاکتوفرین رشد قارچ را  مهارمی کند </a:t>
            </a: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fa-IR" b="1" dirty="0" smtClean="0">
                <a:solidFill>
                  <a:srgbClr val="C00000"/>
                </a:solidFill>
              </a:rPr>
              <a:t>علل</a:t>
            </a:r>
            <a:endParaRPr lang="fa-IR" b="1" dirty="0">
              <a:solidFill>
                <a:srgbClr val="C00000"/>
              </a:solidFill>
            </a:endParaRPr>
          </a:p>
        </p:txBody>
      </p:sp>
      <p:sp>
        <p:nvSpPr>
          <p:cNvPr id="118787" name="Content Placeholder 2"/>
          <p:cNvSpPr>
            <a:spLocks noGrp="1"/>
          </p:cNvSpPr>
          <p:nvPr>
            <p:ph sz="quarter" idx="1"/>
          </p:nvPr>
        </p:nvSpPr>
        <p:spPr>
          <a:xfrm>
            <a:off x="457200" y="1600200"/>
            <a:ext cx="7467600" cy="4873625"/>
          </a:xfrm>
        </p:spPr>
        <p:txBody>
          <a:bodyPr/>
          <a:lstStyle/>
          <a:p>
            <a:pPr algn="r" rtl="1"/>
            <a:r>
              <a:rPr lang="fa-IR" b="1" smtClean="0"/>
              <a:t>مصرف آنتی بیوتیک وسیع الطیف</a:t>
            </a:r>
          </a:p>
          <a:p>
            <a:pPr algn="r" rtl="1"/>
            <a:r>
              <a:rPr lang="fa-IR" b="1" smtClean="0"/>
              <a:t>پدهای نامناسب شیردهی</a:t>
            </a:r>
          </a:p>
          <a:p>
            <a:pPr algn="r" rtl="1"/>
            <a:r>
              <a:rPr lang="fa-IR" b="1" smtClean="0"/>
              <a:t>کمبود آهن –فولیک اسید-ویتامینهای</a:t>
            </a:r>
            <a:r>
              <a:rPr lang="en-US" b="1" smtClean="0"/>
              <a:t>A-B-C</a:t>
            </a:r>
            <a:endParaRPr lang="fa-IR" b="1" smtClean="0"/>
          </a:p>
          <a:p>
            <a:pPr algn="r" rtl="1"/>
            <a:r>
              <a:rPr lang="fa-IR" b="1" smtClean="0"/>
              <a:t>دیابت</a:t>
            </a:r>
          </a:p>
          <a:p>
            <a:pPr algn="r" rtl="1"/>
            <a:r>
              <a:rPr lang="fa-IR" b="1" smtClean="0"/>
              <a:t>قرص جلوگیری </a:t>
            </a:r>
          </a:p>
          <a:p>
            <a:pPr algn="r" rtl="1"/>
            <a:r>
              <a:rPr lang="fa-IR" b="1" smtClean="0"/>
              <a:t>استروئید طولانی مثل درمان آسم</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a:bodyPr>
          <a:lstStyle/>
          <a:p>
            <a:pPr algn="just" rtl="1"/>
            <a:r>
              <a:rPr lang="fa-IR" sz="1800" b="1" dirty="0" smtClean="0"/>
              <a:t>پستانک ها منبع همیشگی آلودگی مجدد هستند، بنابراین همه چیزهایی که با دهان شیرخوار تماس دارد باید روزانه جوشانده شوند، در محلول سفید کننده قرار داده شوند و شسته شوند </a:t>
            </a:r>
            <a:endParaRPr lang="en-US" sz="1800" b="1" dirty="0" smtClean="0"/>
          </a:p>
          <a:p>
            <a:pPr algn="just" rtl="1"/>
            <a:r>
              <a:rPr lang="fa-IR" sz="1800" b="1" dirty="0" smtClean="0"/>
              <a:t>.</a:t>
            </a:r>
            <a:r>
              <a:rPr lang="fa-IR" sz="1800" b="1" dirty="0" smtClean="0"/>
              <a:t>عوامل ایاتروژنیک که خطر رشد کاندیدا را افزایش می دهند شامل آنتی بیوتیک ها، قرص های خوراکی پیشگیری از بارداری و استروئیدها هستند.</a:t>
            </a:r>
            <a:endParaRPr lang="en-US" sz="1800" b="1" dirty="0" smtClean="0"/>
          </a:p>
          <a:p>
            <a:pPr algn="just" rtl="1"/>
            <a:r>
              <a:rPr lang="fa-IR" sz="1800" b="1" dirty="0" smtClean="0"/>
              <a:t>.</a:t>
            </a:r>
            <a:r>
              <a:rPr lang="fa-IR" sz="1800" b="1" dirty="0" smtClean="0"/>
              <a:t>خستگی و استرس با افزایش رشد کاندیدیا  ارتباط داشته است </a:t>
            </a:r>
            <a:endParaRPr lang="fa-IR" sz="1800" b="1" dirty="0" smtClean="0"/>
          </a:p>
          <a:p>
            <a:pPr algn="just" rtl="1"/>
            <a:r>
              <a:rPr lang="fa-IR" sz="1800" b="1" dirty="0" smtClean="0"/>
              <a:t>بیش از 40 درصد از سویه های کاندیدا به نیستاتین موضعی مقاوم هستند (که معمولا اولین </a:t>
            </a:r>
            <a:r>
              <a:rPr lang="fa-IR" sz="1800" b="1" dirty="0" smtClean="0"/>
              <a:t>داروی </a:t>
            </a:r>
            <a:r>
              <a:rPr lang="fa-IR" sz="1800" b="1" dirty="0" smtClean="0"/>
              <a:t>تجویزی است) ؛ سایر درمان های موضعی پیشنهادی </a:t>
            </a:r>
            <a:r>
              <a:rPr lang="fa-IR" sz="1800" b="1" dirty="0" smtClean="0"/>
              <a:t>کلوتریمازول </a:t>
            </a:r>
            <a:r>
              <a:rPr lang="fa-IR" sz="1800" b="1" dirty="0" smtClean="0"/>
              <a:t>و مایکونازول </a:t>
            </a:r>
            <a:r>
              <a:rPr lang="fa-IR" sz="1800" b="1" dirty="0" smtClean="0"/>
              <a:t>است</a:t>
            </a:r>
          </a:p>
          <a:p>
            <a:pPr algn="just" rtl="1"/>
            <a:r>
              <a:rPr lang="fa-IR" sz="1800" b="1" dirty="0" smtClean="0"/>
              <a:t> </a:t>
            </a:r>
            <a:r>
              <a:rPr lang="fa-IR" sz="1800" b="1" dirty="0" smtClean="0"/>
              <a:t>اگر همه درمان های موضعی سبب بهبودی نشد، فلوکونازول خوراکی سیستمیک برای 28-14 روز تجویز میشود.</a:t>
            </a:r>
            <a:endParaRPr lang="en-US" sz="1800" b="1"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sz="quarter" idx="1"/>
          </p:nvPr>
        </p:nvSpPr>
        <p:spPr>
          <a:xfrm>
            <a:off x="457200" y="908050"/>
            <a:ext cx="7467600" cy="5565775"/>
          </a:xfrm>
        </p:spPr>
        <p:txBody>
          <a:bodyPr>
            <a:normAutofit fontScale="92500" lnSpcReduction="10000"/>
          </a:bodyPr>
          <a:lstStyle/>
          <a:p>
            <a:pPr algn="r" rtl="1"/>
            <a:r>
              <a:rPr lang="ar-SA" altLang="en-US" sz="4600" b="1" u="sng" dirty="0" smtClean="0">
                <a:solidFill>
                  <a:srgbClr val="C00000"/>
                </a:solidFill>
              </a:rPr>
              <a:t>درمان</a:t>
            </a:r>
            <a:r>
              <a:rPr lang="en-US" altLang="en-US" sz="4600" b="1" u="sng" dirty="0" smtClean="0">
                <a:solidFill>
                  <a:srgbClr val="C00000"/>
                </a:solidFill>
              </a:rPr>
              <a:t> :</a:t>
            </a:r>
            <a:endParaRPr lang="fa-IR" altLang="en-US" sz="4600" b="1" u="sng" dirty="0" smtClean="0">
              <a:solidFill>
                <a:srgbClr val="C00000"/>
              </a:solidFill>
            </a:endParaRPr>
          </a:p>
          <a:p>
            <a:pPr algn="r" rtl="1"/>
            <a:r>
              <a:rPr lang="fa-IR" altLang="en-US" sz="2200" b="1" u="sng" dirty="0" smtClean="0">
                <a:solidFill>
                  <a:srgbClr val="002060"/>
                </a:solidFill>
                <a:effectLst>
                  <a:outerShdw blurRad="38100" dist="38100" dir="2700000" algn="tl">
                    <a:srgbClr val="000000">
                      <a:alpha val="43137"/>
                    </a:srgbClr>
                  </a:outerShdw>
                </a:effectLst>
              </a:rPr>
              <a:t>تا14 روز یا ادامه تا7روز پس از رفع علائم</a:t>
            </a:r>
            <a:endParaRPr lang="en-US" altLang="en-US" sz="2200" b="1" u="sng" dirty="0" smtClean="0">
              <a:solidFill>
                <a:srgbClr val="002060"/>
              </a:solidFill>
              <a:effectLst>
                <a:outerShdw blurRad="38100" dist="38100" dir="2700000" algn="tl">
                  <a:srgbClr val="000000">
                    <a:alpha val="43137"/>
                  </a:srgbClr>
                </a:outerShdw>
              </a:effectLst>
            </a:endParaRPr>
          </a:p>
          <a:p>
            <a:pPr algn="r" rtl="1"/>
            <a:r>
              <a:rPr lang="ar-SA" altLang="en-US" b="1" dirty="0" smtClean="0"/>
              <a:t>كرم نيستاتين جهت مادر</a:t>
            </a:r>
            <a:r>
              <a:rPr lang="en-US" altLang="en-US" b="1" dirty="0" smtClean="0"/>
              <a:t> :</a:t>
            </a:r>
          </a:p>
          <a:p>
            <a:pPr algn="r">
              <a:lnSpc>
                <a:spcPct val="110000"/>
              </a:lnSpc>
              <a:buFont typeface="Wingdings" pitchFamily="2" charset="2"/>
              <a:buNone/>
            </a:pPr>
            <a:r>
              <a:rPr lang="ar-SA" altLang="en-US" b="1" dirty="0" smtClean="0"/>
              <a:t>روزي 4 بار </a:t>
            </a:r>
            <a:r>
              <a:rPr lang="fa-IR" altLang="en-US" b="1" dirty="0" smtClean="0"/>
              <a:t>و ادامه تا </a:t>
            </a:r>
            <a:r>
              <a:rPr lang="ar-SA" altLang="en-US" b="1" dirty="0" smtClean="0"/>
              <a:t>به مدت 7 روز</a:t>
            </a:r>
            <a:r>
              <a:rPr lang="fa-IR" altLang="en-US" b="1" dirty="0" smtClean="0"/>
              <a:t> پس از رفع علایم با3دقيقه</a:t>
            </a:r>
          </a:p>
          <a:p>
            <a:pPr algn="r">
              <a:lnSpc>
                <a:spcPct val="110000"/>
              </a:lnSpc>
              <a:buFont typeface="Wingdings" pitchFamily="2" charset="2"/>
              <a:buNone/>
            </a:pPr>
            <a:r>
              <a:rPr lang="fa-IR" altLang="en-US" b="1" dirty="0" smtClean="0"/>
              <a:t>ماسا‍ژآرئول-درمان واژینیت مادر</a:t>
            </a:r>
            <a:endParaRPr lang="fa-IR" b="1" dirty="0" smtClean="0"/>
          </a:p>
          <a:p>
            <a:pPr algn="r">
              <a:lnSpc>
                <a:spcPct val="110000"/>
              </a:lnSpc>
              <a:buFont typeface="Wingdings" pitchFamily="2" charset="2"/>
              <a:buNone/>
            </a:pPr>
            <a:r>
              <a:rPr lang="fa-IR" b="1" dirty="0" smtClean="0"/>
              <a:t>عدم مصرف کتوکونازول-ایتراکونازول</a:t>
            </a:r>
          </a:p>
          <a:p>
            <a:pPr algn="r">
              <a:lnSpc>
                <a:spcPct val="110000"/>
              </a:lnSpc>
              <a:buFont typeface="Wingdings" pitchFamily="2" charset="2"/>
              <a:buNone/>
            </a:pPr>
            <a:r>
              <a:rPr lang="fa-IR" b="1" dirty="0" smtClean="0"/>
              <a:t>کرم ميكونازول بعد از هر بار شيردهي روي نوك پستان</a:t>
            </a:r>
          </a:p>
          <a:p>
            <a:pPr algn="r" rtl="1"/>
            <a:r>
              <a:rPr lang="ar-SA" altLang="en-US" b="1" dirty="0" smtClean="0"/>
              <a:t>سوسپانسيون نيستاتين</a:t>
            </a:r>
            <a:r>
              <a:rPr lang="en-US" altLang="en-US" b="1" dirty="0" smtClean="0"/>
              <a:t> :</a:t>
            </a:r>
          </a:p>
          <a:p>
            <a:pPr algn="r" rtl="1"/>
            <a:r>
              <a:rPr lang="ar-SA" altLang="en-US" b="1" dirty="0" smtClean="0"/>
              <a:t>روزي 4 بار هر بار يك ميلي ليتر در دهان </a:t>
            </a:r>
            <a:r>
              <a:rPr lang="fa-IR" altLang="en-US" b="1" dirty="0" smtClean="0"/>
              <a:t>ولثه </a:t>
            </a:r>
            <a:r>
              <a:rPr lang="ar-SA" altLang="en-US" b="1" dirty="0" smtClean="0"/>
              <a:t>او ريخته مي شود .مدت درمان معمولا 7 روز است</a:t>
            </a:r>
            <a:r>
              <a:rPr lang="en-US" altLang="en-US" b="1" dirty="0" smtClean="0"/>
              <a:t> .</a:t>
            </a:r>
            <a:endParaRPr lang="fa-IR" altLang="en-US" b="1" dirty="0" smtClean="0"/>
          </a:p>
          <a:p>
            <a:pPr algn="r" rtl="1"/>
            <a:r>
              <a:rPr lang="fa-IR" altLang="en-US" b="1" dirty="0" smtClean="0"/>
              <a:t>جهت جلوگیری از عود:جوشاندن سرشیشه-پمپ-پستانک وتعویض هفتگی.ماست-کاهش قند-درمان همسر..شستن برا با آب داغ وصابون</a:t>
            </a:r>
          </a:p>
          <a:p>
            <a:pPr algn="r" rtl="1"/>
            <a:r>
              <a:rPr lang="fa-IR" altLang="en-US" b="1" dirty="0" smtClean="0"/>
              <a:t>عوارض ویوله دوژانسین....</a:t>
            </a:r>
          </a:p>
          <a:p>
            <a:pPr algn="r" rtl="1"/>
            <a:r>
              <a:rPr lang="fa-IR" altLang="en-US" b="1" dirty="0" smtClean="0"/>
              <a:t>درصورت عدم درمان:1فلوکونازول200 وسپس روزی 100تا14 روز</a:t>
            </a:r>
            <a:endParaRPr lang="en-US" altLang="en-US" b="1" dirty="0" smtClean="0"/>
          </a:p>
          <a:p>
            <a:pPr algn="r" rtl="1"/>
            <a:endParaRPr lang="en-US" altLang="en-US" b="1" dirty="0" smtClean="0"/>
          </a:p>
          <a:p>
            <a:pPr algn="r" rtl="1"/>
            <a:endParaRPr lang="en-US" altLang="en-US" b="1" dirty="0" smtClean="0"/>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3"/>
          <p:cNvSpPr>
            <a:spLocks noGrp="1" noChangeArrowheads="1"/>
          </p:cNvSpPr>
          <p:nvPr>
            <p:ph sz="quarter" idx="1"/>
          </p:nvPr>
        </p:nvSpPr>
        <p:spPr>
          <a:xfrm>
            <a:off x="204788" y="765175"/>
            <a:ext cx="8759825" cy="5695950"/>
          </a:xfrm>
        </p:spPr>
        <p:txBody>
          <a:bodyPr>
            <a:normAutofit/>
          </a:bodyPr>
          <a:lstStyle/>
          <a:p>
            <a:pPr algn="r" rtl="1">
              <a:lnSpc>
                <a:spcPct val="135000"/>
              </a:lnSpc>
            </a:pPr>
            <a:r>
              <a:rPr lang="fa-IR" sz="2000" b="1" dirty="0" smtClean="0"/>
              <a:t>براي پيشگيري مادر كرم ميكونازول مصرف </a:t>
            </a:r>
            <a:r>
              <a:rPr lang="fa-IR" sz="2000" b="1" dirty="0" smtClean="0"/>
              <a:t>كند.مادر درمان خودش را تا7روز پس از درمان کامل کودک،باید ادامه دهد.</a:t>
            </a:r>
            <a:endParaRPr lang="fa-IR" sz="2000" b="1" dirty="0" smtClean="0"/>
          </a:p>
          <a:p>
            <a:pPr algn="r" rtl="1">
              <a:lnSpc>
                <a:spcPct val="135000"/>
              </a:lnSpc>
            </a:pPr>
            <a:r>
              <a:rPr lang="fa-IR" sz="2000" b="1" dirty="0" smtClean="0"/>
              <a:t>گرما باعث از بين بردن اسپورهايي كه عامل برفك هستند مي شود پس لباس هاي زير ملحفه، حوله ها و لباس ها را با آب داغ بشويند و اتو كنند. </a:t>
            </a:r>
          </a:p>
          <a:p>
            <a:pPr algn="r" rtl="1">
              <a:lnSpc>
                <a:spcPct val="135000"/>
              </a:lnSpc>
            </a:pPr>
            <a:r>
              <a:rPr lang="fa-IR" sz="2000" b="1" dirty="0" smtClean="0"/>
              <a:t>برفك معمولاً بعد از يك دوره مصرف آنتي بيوتيك ايجاد مي شود.</a:t>
            </a:r>
          </a:p>
          <a:p>
            <a:pPr algn="r" rtl="1">
              <a:lnSpc>
                <a:spcPct val="135000"/>
              </a:lnSpc>
            </a:pPr>
            <a:r>
              <a:rPr lang="fa-IR" sz="2000" b="1" dirty="0" smtClean="0"/>
              <a:t>گول زنك منبع شايع برفك در شيرخواران</a:t>
            </a:r>
          </a:p>
          <a:p>
            <a:pPr algn="r" rtl="1">
              <a:lnSpc>
                <a:spcPct val="135000"/>
              </a:lnSpc>
            </a:pPr>
            <a:r>
              <a:rPr lang="fa-IR" sz="2000" b="1" dirty="0" smtClean="0"/>
              <a:t>ماست ترش بخورد (حاوي لاكتوباسيل)</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411162"/>
          </a:xfrm>
        </p:spPr>
        <p:txBody>
          <a:bodyPr>
            <a:normAutofit fontScale="90000"/>
          </a:bodyPr>
          <a:lstStyle/>
          <a:p>
            <a:pPr algn="ctr"/>
            <a:r>
              <a:rPr lang="fa-IR" u="sng" dirty="0" smtClean="0">
                <a:solidFill>
                  <a:srgbClr val="FF0000"/>
                </a:solidFill>
              </a:rPr>
              <a:t>درماتیت</a:t>
            </a:r>
            <a:endParaRPr lang="en-US" u="sng" dirty="0">
              <a:solidFill>
                <a:srgbClr val="FF0000"/>
              </a:solidFill>
            </a:endParaRPr>
          </a:p>
        </p:txBody>
      </p:sp>
      <p:sp>
        <p:nvSpPr>
          <p:cNvPr id="3" name="Content Placeholder 2"/>
          <p:cNvSpPr>
            <a:spLocks noGrp="1"/>
          </p:cNvSpPr>
          <p:nvPr>
            <p:ph sz="quarter" idx="1"/>
          </p:nvPr>
        </p:nvSpPr>
        <p:spPr>
          <a:xfrm>
            <a:off x="152400" y="838200"/>
            <a:ext cx="8686800" cy="5635752"/>
          </a:xfrm>
        </p:spPr>
        <p:txBody>
          <a:bodyPr>
            <a:noAutofit/>
          </a:bodyPr>
          <a:lstStyle/>
          <a:p>
            <a:pPr algn="just" rtl="1"/>
            <a:r>
              <a:rPr lang="fa-IR" sz="1800" b="1" dirty="0" smtClean="0"/>
              <a:t>درماتیت ممکن است در تماس با مواد حساسیت زا (آلرژن) ایجاد شود، درماتیت ویروسی ممکن است با عفونت تبخالی (هرپسی) همراه شود، و درماتیت باکتریال ممکن است همراه با ایمپتیگو </a:t>
            </a:r>
            <a:r>
              <a:rPr lang="fa-IR" sz="1800" b="1" dirty="0" smtClean="0"/>
              <a:t>یا </a:t>
            </a:r>
            <a:r>
              <a:rPr lang="fa-IR" sz="1800" b="1" dirty="0" smtClean="0"/>
              <a:t>با عفونت </a:t>
            </a:r>
            <a:r>
              <a:rPr lang="fa-IR" sz="1800" b="1" dirty="0" smtClean="0"/>
              <a:t>استافیلوکوکی رخ </a:t>
            </a:r>
            <a:r>
              <a:rPr lang="fa-IR" sz="1800" b="1" dirty="0" smtClean="0"/>
              <a:t>دهد</a:t>
            </a:r>
            <a:r>
              <a:rPr lang="fa-IR" sz="1800" b="1" dirty="0" smtClean="0"/>
              <a:t>.</a:t>
            </a:r>
            <a:r>
              <a:rPr lang="fa-IR" sz="1800" b="1" dirty="0" smtClean="0"/>
              <a:t> </a:t>
            </a:r>
            <a:r>
              <a:rPr lang="fa-IR" sz="1800" b="1" dirty="0" smtClean="0"/>
              <a:t>یا آلرژی </a:t>
            </a:r>
            <a:r>
              <a:rPr lang="fa-IR" sz="1800" b="1" dirty="0" smtClean="0"/>
              <a:t>نسبت به بزاق شیرخوار </a:t>
            </a:r>
            <a:r>
              <a:rPr lang="fa-IR" sz="1800" b="1" dirty="0" smtClean="0"/>
              <a:t>-</a:t>
            </a:r>
            <a:r>
              <a:rPr lang="fa-IR" sz="1800" b="1" dirty="0" smtClean="0"/>
              <a:t>لانولین، نرم کننده ها یا پمادهای دارای موم زنبور یا بابونه </a:t>
            </a:r>
            <a:endParaRPr lang="fa-IR" sz="1800" b="1" dirty="0" smtClean="0"/>
          </a:p>
          <a:p>
            <a:pPr algn="just" rtl="1"/>
            <a:r>
              <a:rPr lang="fa-IR" sz="1800" b="1" dirty="0" smtClean="0"/>
              <a:t>مشاور شیردهی باید از مادر بپرسد چه چیزی روی نوک پستان  استفاده شده است چون ممکن است باعث این مشکل شده باشد.</a:t>
            </a:r>
            <a:endParaRPr lang="fa-IR" sz="1800" b="1" dirty="0" smtClean="0"/>
          </a:p>
          <a:p>
            <a:pPr algn="just" rtl="1"/>
            <a:r>
              <a:rPr lang="fa-IR" sz="1800" b="1" dirty="0" smtClean="0"/>
              <a:t>.</a:t>
            </a:r>
            <a:r>
              <a:rPr lang="fa-IR" sz="1800" b="1" u="sng" dirty="0" smtClean="0">
                <a:solidFill>
                  <a:srgbClr val="C00000"/>
                </a:solidFill>
              </a:rPr>
              <a:t>اگزمای نوک پستان:</a:t>
            </a:r>
            <a:endParaRPr lang="en-US" sz="1800" b="1" u="sng" dirty="0" smtClean="0">
              <a:solidFill>
                <a:srgbClr val="C00000"/>
              </a:solidFill>
            </a:endParaRPr>
          </a:p>
          <a:p>
            <a:pPr algn="just" rtl="1"/>
            <a:r>
              <a:rPr lang="en-US" sz="1800" b="1" dirty="0" smtClean="0"/>
              <a:t>a</a:t>
            </a:r>
            <a:r>
              <a:rPr lang="fa-IR" sz="1800" b="1" dirty="0" smtClean="0"/>
              <a:t>.بنظر میرسد با قرمزی، کبره بستن ، پوسته پوسته شدن، ترشح، شقاق، تاول، ترک یا خراش یا لیکنفیکاسیون خود را نشان میدهد.</a:t>
            </a:r>
            <a:endParaRPr lang="en-US" sz="1800" b="1" dirty="0" smtClean="0"/>
          </a:p>
          <a:p>
            <a:pPr algn="just" rtl="1"/>
            <a:r>
              <a:rPr lang="en-US" sz="1800" b="1" dirty="0" smtClean="0"/>
              <a:t>b</a:t>
            </a:r>
            <a:r>
              <a:rPr lang="fa-IR" sz="1800" b="1" dirty="0" smtClean="0"/>
              <a:t>.مادران ممکن است از سوختگی و خارش شکایت کنند و ممکن است اگزما به آرئول یا فراتر از آن گسترش یابد. </a:t>
            </a:r>
            <a:endParaRPr lang="en-US" sz="1800" b="1" dirty="0" smtClean="0"/>
          </a:p>
          <a:p>
            <a:pPr algn="just" rtl="1"/>
            <a:r>
              <a:rPr lang="en-US" sz="1800" b="1" dirty="0" smtClean="0"/>
              <a:t>c</a:t>
            </a:r>
            <a:r>
              <a:rPr lang="fa-IR" sz="1800" b="1" dirty="0" smtClean="0"/>
              <a:t>.این وضعیت می تواند بر روی هر دو نوک پستان اتفاق بیافتد و معمولا با قرار دادن مقدار کمی از کورتیکواستروئیدهای موضعی بر روی نوک پستان پس از شیردهی درمان می شود </a:t>
            </a:r>
            <a:endParaRPr lang="fa-IR" sz="1800" b="1" dirty="0" smtClean="0"/>
          </a:p>
          <a:p>
            <a:pPr algn="just" rtl="1"/>
            <a:r>
              <a:rPr lang="fa-IR" sz="1800" b="1" dirty="0" smtClean="0"/>
              <a:t>اگر اگزما عفونی شود که با ترشح زردرنگ تشخیص داده می شود، ممکن است درمان با انتی بیوتیک موضعی در کنار کورتیکواستروئید لازم باشد.</a:t>
            </a:r>
            <a:endParaRPr lang="en-US" sz="1800" b="1" dirty="0" smtClean="0"/>
          </a:p>
          <a:p>
            <a:pPr algn="just" rtl="1"/>
            <a:r>
              <a:rPr lang="en-US" sz="1800" b="1" dirty="0" smtClean="0"/>
              <a:t>e</a:t>
            </a:r>
            <a:r>
              <a:rPr lang="fa-IR" sz="1800" b="1" dirty="0" smtClean="0"/>
              <a:t>.زمانی که اگزما بر روی یکی از نیپل ها ایجاد می شود، ارجاع به پزشک جهت رد کردن بیماری پاژه ( تظاهرات سطحی یک بدخیمی زمینه ای پستان) انجام شود.</a:t>
            </a:r>
            <a:endParaRPr lang="en-US" sz="1800" b="1" dirty="0" smtClean="0"/>
          </a:p>
          <a:p>
            <a:pPr algn="just" rtl="1"/>
            <a:endParaRPr lang="fa-IR" sz="1800" b="1" dirty="0" smtClean="0"/>
          </a:p>
          <a:p>
            <a:pPr algn="just" rtl="1"/>
            <a:r>
              <a:rPr lang="fa-IR" sz="1800" b="1" dirty="0" smtClean="0"/>
              <a:t>درمان:سوتین نخی-زینک اکسید-پمادکورتون-بررسی پمپ و..-سوتین نخی-بزاق دهان وشستن دهان</a:t>
            </a:r>
            <a:endParaRPr lang="en-US" sz="1800" b="1"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algn="ctr" rtl="1">
              <a:defRPr/>
            </a:pPr>
            <a:r>
              <a:rPr lang="ar-SA" altLang="en-US" b="1" u="sng" dirty="0">
                <a:solidFill>
                  <a:srgbClr val="FF0000"/>
                </a:solidFill>
                <a:cs typeface="B Titr" pitchFamily="2" charset="-78"/>
              </a:rPr>
              <a:t>زخم و شقاق نوك پستان</a:t>
            </a:r>
            <a:endParaRPr lang="en-US" altLang="en-US" b="1" u="sng" dirty="0">
              <a:solidFill>
                <a:srgbClr val="FF0000"/>
              </a:solidFill>
              <a:cs typeface="B Titr" pitchFamily="2" charset="-78"/>
            </a:endParaRPr>
          </a:p>
        </p:txBody>
      </p:sp>
      <p:sp>
        <p:nvSpPr>
          <p:cNvPr id="96259" name="Rectangle 3"/>
          <p:cNvSpPr>
            <a:spLocks noGrp="1" noChangeArrowheads="1"/>
          </p:cNvSpPr>
          <p:nvPr>
            <p:ph sz="quarter" idx="1"/>
          </p:nvPr>
        </p:nvSpPr>
        <p:spPr>
          <a:xfrm>
            <a:off x="457200" y="1600200"/>
            <a:ext cx="7467600" cy="4873625"/>
          </a:xfrm>
        </p:spPr>
        <p:txBody>
          <a:bodyPr>
            <a:normAutofit lnSpcReduction="10000"/>
          </a:bodyPr>
          <a:lstStyle/>
          <a:p>
            <a:pPr algn="r" rtl="1"/>
            <a:r>
              <a:rPr lang="ar-SA" altLang="en-US" sz="2000" b="1" dirty="0" smtClean="0"/>
              <a:t>علائم</a:t>
            </a:r>
            <a:r>
              <a:rPr lang="en-US" altLang="en-US" sz="2000" b="1" dirty="0" smtClean="0"/>
              <a:t> :</a:t>
            </a:r>
          </a:p>
          <a:p>
            <a:pPr algn="r" rtl="1"/>
            <a:r>
              <a:rPr lang="ar-SA" altLang="en-US" sz="2000" b="1" dirty="0" smtClean="0"/>
              <a:t>شير دهي درد ناك</a:t>
            </a:r>
            <a:endParaRPr lang="en-US" altLang="en-US" sz="2000" b="1" dirty="0" smtClean="0"/>
          </a:p>
          <a:p>
            <a:pPr algn="r" rtl="1"/>
            <a:r>
              <a:rPr lang="ar-SA" altLang="en-US" sz="2000" b="1" dirty="0" smtClean="0"/>
              <a:t>خشك و شكننده شدن پوست پستان</a:t>
            </a:r>
            <a:r>
              <a:rPr lang="fa-IR" altLang="en-US" sz="2000" b="1" dirty="0" smtClean="0"/>
              <a:t>-نوك له شده قرمز باخطي سفيد</a:t>
            </a:r>
            <a:endParaRPr lang="en-US" altLang="en-US" sz="2000" b="1" dirty="0" smtClean="0"/>
          </a:p>
          <a:p>
            <a:pPr algn="r" rtl="1"/>
            <a:r>
              <a:rPr lang="ar-SA" altLang="en-US" sz="2000" b="1" dirty="0" smtClean="0"/>
              <a:t>علل</a:t>
            </a:r>
            <a:r>
              <a:rPr lang="en-US" altLang="en-US" sz="2000" b="1" dirty="0" smtClean="0"/>
              <a:t> :</a:t>
            </a:r>
          </a:p>
          <a:p>
            <a:pPr algn="r" rtl="1"/>
            <a:r>
              <a:rPr lang="ar-SA" altLang="en-US" sz="2000" b="1" dirty="0" smtClean="0"/>
              <a:t>وضعيت نادرست شير دهي</a:t>
            </a:r>
            <a:r>
              <a:rPr lang="fa-IR" altLang="en-US" sz="2000" b="1" dirty="0" smtClean="0"/>
              <a:t>-متعاقب احتقان،مرتب دادن وگرفتن نوک پستان از دهان-استفاده مکرر از نوک مصنوعی(</a:t>
            </a:r>
            <a:r>
              <a:rPr lang="fa-IR" sz="2000" b="1" dirty="0" smtClean="0"/>
              <a:t>نیپل شیلد)</a:t>
            </a:r>
            <a:endParaRPr lang="en-US" altLang="en-US" sz="2000" b="1" dirty="0" smtClean="0"/>
          </a:p>
          <a:p>
            <a:pPr algn="r" rtl="1"/>
            <a:r>
              <a:rPr lang="ar-SA" altLang="en-US" sz="2000" b="1" dirty="0" smtClean="0"/>
              <a:t>مصرف صابون ، كرم ، مواد ضد عفوني كننده و شستشوي مكرر پستان</a:t>
            </a:r>
            <a:endParaRPr lang="en-US" altLang="en-US" sz="2000" b="1" dirty="0" smtClean="0"/>
          </a:p>
          <a:p>
            <a:pPr algn="r" rtl="1"/>
            <a:r>
              <a:rPr lang="ar-SA" altLang="en-US" sz="2000" b="1" dirty="0" smtClean="0"/>
              <a:t>كشيدن پستان از دهان شير خوار</a:t>
            </a:r>
            <a:r>
              <a:rPr lang="fa-IR" altLang="en-US" sz="2000" b="1" dirty="0" smtClean="0"/>
              <a:t>-سینه بند کوچک یا سفت</a:t>
            </a:r>
            <a:endParaRPr lang="en-US" altLang="en-US" sz="2000" b="1" dirty="0" smtClean="0"/>
          </a:p>
          <a:p>
            <a:pPr algn="r" rtl="1"/>
            <a:r>
              <a:rPr lang="fa-IR" altLang="en-US" sz="2000" b="1" dirty="0" smtClean="0"/>
              <a:t>کوچک بودن زبان یا کوتاهی </a:t>
            </a:r>
            <a:r>
              <a:rPr lang="fa-IR" altLang="en-US" sz="2000" b="1" dirty="0" smtClean="0"/>
              <a:t>فرنولوم که باعث زخم قله نیپل</a:t>
            </a:r>
            <a:endParaRPr lang="fa-IR" altLang="en-US" sz="2000" b="1" dirty="0" smtClean="0"/>
          </a:p>
          <a:p>
            <a:pPr algn="r" rtl="1"/>
            <a:r>
              <a:rPr lang="fa-IR" altLang="en-US" sz="2000" b="1" dirty="0" smtClean="0"/>
              <a:t>پستانک-پمپ قوی شیردوش-بیماریهای پوستی-دندان درآوردن</a:t>
            </a:r>
          </a:p>
          <a:p>
            <a:pPr algn="r" rtl="1"/>
            <a:r>
              <a:rPr lang="fa-IR" altLang="en-US" sz="2000" b="1" dirty="0" smtClean="0"/>
              <a:t>احتقان</a:t>
            </a:r>
          </a:p>
          <a:p>
            <a:pPr algn="r" rtl="1"/>
            <a:r>
              <a:rPr lang="fa-IR" altLang="en-US" sz="2000" b="1" dirty="0" smtClean="0"/>
              <a:t>اینداکشن بدلیل افزایش فشارجمجمه وکاهش خونرسانی به جنین</a:t>
            </a:r>
          </a:p>
          <a:p>
            <a:pPr algn="r" rtl="1"/>
            <a:r>
              <a:rPr lang="fa-IR" altLang="en-US" sz="2000" b="1" dirty="0" smtClean="0"/>
              <a:t>زور زدن-زایمان بی درد-واکیوم-سزارین –هیپوکسی نوزاد-شیردوش-ریفلاکس-گازگرفتن-احتقان-اختلال مکیدن همه مسبب زخم قاعده نیپل</a:t>
            </a:r>
            <a:endParaRPr lang="en-US" altLang="en-US" sz="2000" b="1" dirty="0" smtClean="0"/>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3"/>
          <p:cNvSpPr>
            <a:spLocks noGrp="1" noChangeArrowheads="1"/>
          </p:cNvSpPr>
          <p:nvPr>
            <p:ph type="title"/>
          </p:nvPr>
        </p:nvSpPr>
        <p:spPr>
          <a:xfrm>
            <a:off x="152400" y="228600"/>
            <a:ext cx="2906713" cy="685800"/>
          </a:xfrm>
        </p:spPr>
        <p:txBody>
          <a:bodyPr>
            <a:normAutofit fontScale="90000"/>
          </a:bodyPr>
          <a:lstStyle/>
          <a:p>
            <a:pPr eaLnBrk="1" hangingPunct="1">
              <a:defRPr/>
            </a:pPr>
            <a:r>
              <a:rPr lang="en-IE" sz="3600" smtClean="0"/>
              <a:t>Sore Nipple</a:t>
            </a:r>
            <a:endParaRPr lang="en-GB" sz="3600" smtClean="0"/>
          </a:p>
        </p:txBody>
      </p:sp>
      <p:sp>
        <p:nvSpPr>
          <p:cNvPr id="97282" name="Footer Placeholder 2"/>
          <p:cNvSpPr>
            <a:spLocks noGrp="1"/>
          </p:cNvSpPr>
          <p:nvPr>
            <p:ph type="ftr" sz="quarter" idx="12"/>
          </p:nvPr>
        </p:nvSpPr>
        <p:spPr bwMode="auto">
          <a:xfrm rot="5400000">
            <a:off x="7589045" y="1081881"/>
            <a:ext cx="2011362" cy="384175"/>
          </a:xfrm>
          <a:noFill/>
          <a:ln>
            <a:miter lim="800000"/>
            <a:headEnd/>
            <a:tailEnd/>
          </a:ln>
        </p:spPr>
        <p:txBody>
          <a:bodyPr wrap="square" lIns="91440" tIns="45720" rIns="91440" bIns="45720" numCol="1" compatLnSpc="1">
            <a:prstTxWarp prst="textNoShape">
              <a:avLst/>
            </a:prstTxWarp>
          </a:bodyPr>
          <a:lstStyle/>
          <a:p>
            <a:pPr algn="r"/>
            <a:r>
              <a:rPr lang="en-IE" smtClean="0"/>
              <a:t>UNICEF/WHO Breastfeeding Promotion and Support in a Baby-Friendly Hospital – 20 hour Course 	2006</a:t>
            </a:r>
            <a:endParaRPr lang="en-US" smtClean="0"/>
          </a:p>
        </p:txBody>
      </p:sp>
      <p:pic>
        <p:nvPicPr>
          <p:cNvPr id="97283" name="Picture 2" descr="c107bfm3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97285" name="Text Box 4"/>
          <p:cNvSpPr txBox="1">
            <a:spLocks noChangeArrowheads="1"/>
          </p:cNvSpPr>
          <p:nvPr/>
        </p:nvSpPr>
        <p:spPr bwMode="auto">
          <a:xfrm>
            <a:off x="8305800" y="228600"/>
            <a:ext cx="609600" cy="274638"/>
          </a:xfrm>
          <a:prstGeom prst="rect">
            <a:avLst/>
          </a:prstGeom>
          <a:noFill/>
          <a:ln w="9525">
            <a:noFill/>
            <a:miter lim="800000"/>
            <a:headEnd/>
            <a:tailEnd/>
          </a:ln>
        </p:spPr>
        <p:txBody>
          <a:bodyPr>
            <a:spAutoFit/>
          </a:bodyPr>
          <a:lstStyle/>
          <a:p>
            <a:pPr>
              <a:spcBef>
                <a:spcPct val="50000"/>
              </a:spcBef>
            </a:pPr>
            <a:r>
              <a:rPr lang="en-GB" sz="1200"/>
              <a:t>12/5</a:t>
            </a:r>
          </a:p>
        </p:txBody>
      </p:sp>
      <p:sp>
        <p:nvSpPr>
          <p:cNvPr id="97286" name="Text Box 5"/>
          <p:cNvSpPr txBox="1">
            <a:spLocks noChangeArrowheads="1"/>
          </p:cNvSpPr>
          <p:nvPr/>
        </p:nvSpPr>
        <p:spPr bwMode="auto">
          <a:xfrm rot="-5400000">
            <a:off x="8242300" y="5702300"/>
            <a:ext cx="1346200" cy="457200"/>
          </a:xfrm>
          <a:prstGeom prst="rect">
            <a:avLst/>
          </a:prstGeom>
          <a:noFill/>
          <a:ln w="9525">
            <a:noFill/>
            <a:miter lim="800000"/>
            <a:headEnd/>
            <a:tailEnd/>
          </a:ln>
        </p:spPr>
        <p:txBody>
          <a:bodyPr wrap="none">
            <a:spAutoFit/>
          </a:bodyPr>
          <a:lstStyle/>
          <a:p>
            <a:r>
              <a:rPr lang="en-GB" sz="1000"/>
              <a:t>©UNICEF C107-31</a:t>
            </a:r>
            <a:r>
              <a:rPr lang="en-US"/>
              <a:t>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914400"/>
            <a:ext cx="8001000" cy="5791200"/>
          </a:xfrm>
        </p:spPr>
        <p:txBody>
          <a:bodyPr>
            <a:normAutofit/>
          </a:bodyPr>
          <a:lstStyle/>
          <a:p>
            <a:pPr algn="ctr" rtl="1">
              <a:buFont typeface="Wingdings" pitchFamily="2" charset="2"/>
              <a:buChar char="v"/>
            </a:pPr>
            <a:r>
              <a:rPr lang="fa-IR" sz="2000" b="1" u="sng" dirty="0" smtClean="0">
                <a:solidFill>
                  <a:srgbClr val="0070C0"/>
                </a:solidFill>
                <a:effectLst>
                  <a:outerShdw blurRad="38100" dist="38100" dir="2700000" algn="tl">
                    <a:srgbClr val="000000">
                      <a:alpha val="43137"/>
                    </a:srgbClr>
                  </a:outerShdw>
                </a:effectLst>
              </a:rPr>
              <a:t>افزایش تماس پوستی با شیرخوار</a:t>
            </a:r>
          </a:p>
          <a:p>
            <a:pPr algn="r" rtl="1"/>
            <a:r>
              <a:rPr lang="fa-IR" sz="2000" dirty="0" smtClean="0"/>
              <a:t>تلاش </a:t>
            </a:r>
            <a:r>
              <a:rPr lang="fa-IR" sz="2000" dirty="0" err="1" smtClean="0"/>
              <a:t>درگرفتن</a:t>
            </a:r>
            <a:r>
              <a:rPr lang="fa-IR" sz="2000" dirty="0" smtClean="0"/>
              <a:t> </a:t>
            </a:r>
            <a:r>
              <a:rPr lang="fa-IR" sz="2000" dirty="0" err="1"/>
              <a:t>صحيح</a:t>
            </a:r>
            <a:r>
              <a:rPr lang="fa-IR" sz="2000" dirty="0"/>
              <a:t> </a:t>
            </a:r>
            <a:r>
              <a:rPr lang="fa-IR" sz="2000" dirty="0" smtClean="0"/>
              <a:t>پستان توسط </a:t>
            </a:r>
            <a:r>
              <a:rPr lang="fa-IR" sz="2000" dirty="0" err="1" smtClean="0"/>
              <a:t>شيرخوار</a:t>
            </a:r>
            <a:r>
              <a:rPr lang="fa-IR" sz="2000" dirty="0" smtClean="0"/>
              <a:t> قبل </a:t>
            </a:r>
            <a:r>
              <a:rPr lang="fa-IR" sz="2000" dirty="0"/>
              <a:t>از </a:t>
            </a:r>
            <a:r>
              <a:rPr lang="fa-IR" sz="2000" dirty="0" smtClean="0"/>
              <a:t>احتقان و زخم نوک پستان</a:t>
            </a:r>
          </a:p>
          <a:p>
            <a:pPr algn="r" rtl="1"/>
            <a:r>
              <a:rPr lang="fa-IR" sz="2000" dirty="0" err="1"/>
              <a:t>دوشيدن</a:t>
            </a:r>
            <a:r>
              <a:rPr lang="fa-IR" sz="2000" dirty="0"/>
              <a:t> </a:t>
            </a:r>
            <a:r>
              <a:rPr lang="fa-IR" sz="2000" dirty="0" err="1"/>
              <a:t>مستقيم</a:t>
            </a:r>
            <a:r>
              <a:rPr lang="fa-IR" sz="2000" dirty="0"/>
              <a:t> شیر به داخل دهان </a:t>
            </a:r>
            <a:r>
              <a:rPr lang="fa-IR" sz="2000" dirty="0" err="1"/>
              <a:t>شيرخوار</a:t>
            </a:r>
            <a:endParaRPr lang="fa-IR" sz="2000" dirty="0"/>
          </a:p>
          <a:p>
            <a:pPr algn="r" rtl="1"/>
            <a:r>
              <a:rPr lang="fa-IR" sz="2000" dirty="0" err="1" smtClean="0"/>
              <a:t>دوشيدن</a:t>
            </a:r>
            <a:r>
              <a:rPr lang="fa-IR" sz="2000" dirty="0" smtClean="0"/>
              <a:t> </a:t>
            </a:r>
            <a:r>
              <a:rPr lang="fa-IR" sz="2000" dirty="0" err="1"/>
              <a:t>شير</a:t>
            </a:r>
            <a:r>
              <a:rPr lang="fa-IR" sz="2000" dirty="0"/>
              <a:t> </a:t>
            </a:r>
            <a:r>
              <a:rPr lang="fa-IR" sz="2000" dirty="0" smtClean="0"/>
              <a:t>به منظور </a:t>
            </a:r>
            <a:r>
              <a:rPr lang="fa-IR" sz="2000" dirty="0"/>
              <a:t>نرم شدن </a:t>
            </a:r>
            <a:r>
              <a:rPr lang="fa-IR" sz="2000" dirty="0" smtClean="0"/>
              <a:t>هاله و دادن شیر دوشیده با فنجان</a:t>
            </a:r>
          </a:p>
          <a:p>
            <a:pPr algn="r" rtl="1"/>
            <a:r>
              <a:rPr lang="fa-IR" sz="2000" dirty="0" smtClean="0"/>
              <a:t>استفاده </a:t>
            </a:r>
            <a:r>
              <a:rPr lang="fa-IR" sz="2000" b="1" dirty="0" smtClean="0"/>
              <a:t>پمپ شیردوش </a:t>
            </a:r>
            <a:r>
              <a:rPr lang="fa-IR" sz="2000" dirty="0" smtClean="0"/>
              <a:t>و</a:t>
            </a:r>
            <a:r>
              <a:rPr lang="fa-IR" sz="2000" b="1" dirty="0" smtClean="0">
                <a:hlinkClick r:id="" action="ppaction://noaction"/>
              </a:rPr>
              <a:t>سرنگ </a:t>
            </a:r>
            <a:r>
              <a:rPr lang="fa-IR" sz="2000" b="1" dirty="0">
                <a:hlinkClick r:id="" action="ppaction://noaction"/>
              </a:rPr>
              <a:t>20 </a:t>
            </a:r>
            <a:r>
              <a:rPr lang="fa-IR" sz="2000" dirty="0" smtClean="0"/>
              <a:t>توسط </a:t>
            </a:r>
            <a:r>
              <a:rPr lang="fa-IR" sz="2000" dirty="0"/>
              <a:t>خود </a:t>
            </a:r>
            <a:r>
              <a:rPr lang="fa-IR" sz="2000" dirty="0" smtClean="0"/>
              <a:t>مادر برای کمی </a:t>
            </a:r>
            <a:r>
              <a:rPr lang="fa-IR" sz="2000" dirty="0"/>
              <a:t>برجسته نمودن نوک </a:t>
            </a:r>
            <a:r>
              <a:rPr lang="fa-IR" sz="2000" dirty="0" smtClean="0"/>
              <a:t>قبل </a:t>
            </a:r>
            <a:r>
              <a:rPr lang="fa-IR" sz="2000" dirty="0"/>
              <a:t>از گرفتن </a:t>
            </a:r>
            <a:r>
              <a:rPr lang="fa-IR" sz="2000" dirty="0" smtClean="0"/>
              <a:t>پستان</a:t>
            </a:r>
          </a:p>
          <a:p>
            <a:pPr algn="r" rtl="1"/>
            <a:r>
              <a:rPr lang="fa-IR" sz="2000" dirty="0" smtClean="0"/>
              <a:t>استفاده </a:t>
            </a:r>
            <a:r>
              <a:rPr lang="fa-IR" sz="2000" dirty="0"/>
              <a:t>از </a:t>
            </a:r>
            <a:r>
              <a:rPr lang="fa-IR" sz="2000" b="1" dirty="0"/>
              <a:t>محافظ پستان </a:t>
            </a:r>
            <a:r>
              <a:rPr lang="fa-IR" sz="2000" dirty="0" err="1"/>
              <a:t>درفواصل</a:t>
            </a:r>
            <a:r>
              <a:rPr lang="fa-IR" sz="2000" dirty="0"/>
              <a:t> شیردهی به منظور برجسته نمودن بیشر نوک </a:t>
            </a:r>
            <a:r>
              <a:rPr lang="fa-IR" sz="2000" dirty="0" smtClean="0"/>
              <a:t>پستان (کمک کننده) </a:t>
            </a:r>
          </a:p>
          <a:p>
            <a:pPr algn="r" rtl="1"/>
            <a:r>
              <a:rPr lang="fa-IR" sz="2000" dirty="0"/>
              <a:t> استفاده </a:t>
            </a:r>
            <a:r>
              <a:rPr lang="fa-IR" sz="2000" dirty="0" smtClean="0"/>
              <a:t>کوتاه </a:t>
            </a:r>
            <a:r>
              <a:rPr lang="fa-IR" sz="2000" dirty="0"/>
              <a:t>مدت </a:t>
            </a:r>
            <a:r>
              <a:rPr lang="fa-IR" sz="2000" dirty="0" smtClean="0"/>
              <a:t>و صحیح </a:t>
            </a:r>
            <a:r>
              <a:rPr lang="fa-IR" sz="2000" dirty="0"/>
              <a:t>از </a:t>
            </a:r>
            <a:r>
              <a:rPr lang="fa-IR" sz="2000" b="1" dirty="0">
                <a:hlinkClick r:id="" action="ppaction://noaction"/>
              </a:rPr>
              <a:t>محافظ نوک پستان </a:t>
            </a:r>
            <a:r>
              <a:rPr lang="fa-IR" sz="2000" dirty="0"/>
              <a:t>با کمک مشاور شیردهی </a:t>
            </a:r>
            <a:r>
              <a:rPr lang="fa-IR" sz="2000" b="1" u="sng" dirty="0" smtClean="0"/>
              <a:t>در </a:t>
            </a:r>
            <a:r>
              <a:rPr lang="fa-IR" sz="2000" b="1" u="sng" dirty="0"/>
              <a:t>صورت عدم </a:t>
            </a:r>
            <a:r>
              <a:rPr lang="fa-IR" sz="2000" b="1" u="sng" dirty="0" smtClean="0"/>
              <a:t>موفقیت سبب افزایش فشارمنفی ومکیدن قوی وتحریک کام</a:t>
            </a:r>
            <a:endParaRPr lang="fa-IR" sz="2000" b="1" u="sng" dirty="0"/>
          </a:p>
        </p:txBody>
      </p:sp>
      <p:graphicFrame>
        <p:nvGraphicFramePr>
          <p:cNvPr id="4" name="Diagram 3"/>
          <p:cNvGraphicFramePr/>
          <p:nvPr>
            <p:extLst>
              <p:ext uri="{D42A27DB-BD31-4B8C-83A1-F6EECF244321}">
                <p14:modId xmlns="" xmlns:p14="http://schemas.microsoft.com/office/powerpoint/2010/main" val="234018249"/>
              </p:ext>
            </p:extLst>
          </p:nvPr>
        </p:nvGraphicFramePr>
        <p:xfrm>
          <a:off x="457200" y="0"/>
          <a:ext cx="8229600" cy="99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5" descr="Fig3-026"/>
          <p:cNvPicPr>
            <a:picLocks noChangeAspect="1" noChangeArrowheads="1"/>
          </p:cNvPicPr>
          <p:nvPr/>
        </p:nvPicPr>
        <p:blipFill>
          <a:blip r:embed="rId7" cstate="print"/>
          <a:srcRect l="5266" r="19259"/>
          <a:stretch>
            <a:fillRect/>
          </a:stretch>
        </p:blipFill>
        <p:spPr bwMode="auto">
          <a:xfrm>
            <a:off x="5334000" y="4648200"/>
            <a:ext cx="3352800" cy="1905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28030209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sz="quarter" idx="1"/>
          </p:nvPr>
        </p:nvSpPr>
        <p:spPr>
          <a:xfrm>
            <a:off x="0" y="0"/>
            <a:ext cx="8820150" cy="6858000"/>
          </a:xfrm>
        </p:spPr>
        <p:txBody>
          <a:bodyPr>
            <a:normAutofit/>
          </a:bodyPr>
          <a:lstStyle/>
          <a:p>
            <a:pPr algn="r" rtl="1">
              <a:defRPr/>
            </a:pPr>
            <a:endParaRPr lang="fa-IR" altLang="en-US" sz="2000" b="1" dirty="0" smtClean="0">
              <a:cs typeface="+mj-cs"/>
            </a:endParaRPr>
          </a:p>
          <a:p>
            <a:pPr algn="r" rtl="1">
              <a:defRPr/>
            </a:pPr>
            <a:endParaRPr lang="fa-IR" altLang="en-US" sz="2000" b="1" dirty="0" smtClean="0">
              <a:cs typeface="+mj-cs"/>
            </a:endParaRPr>
          </a:p>
          <a:p>
            <a:pPr algn="r" rtl="1">
              <a:defRPr/>
            </a:pPr>
            <a:r>
              <a:rPr lang="ar-SA" altLang="en-US" b="1" u="sng" dirty="0" smtClean="0">
                <a:solidFill>
                  <a:srgbClr val="C00000"/>
                </a:solidFill>
                <a:effectLst>
                  <a:outerShdw blurRad="38100" dist="38100" dir="2700000" algn="tl">
                    <a:srgbClr val="000000">
                      <a:alpha val="43137"/>
                    </a:srgbClr>
                  </a:outerShdw>
                </a:effectLst>
                <a:cs typeface="+mj-cs"/>
              </a:rPr>
              <a:t>درمان</a:t>
            </a:r>
            <a:r>
              <a:rPr lang="en-US" altLang="en-US" sz="2000" b="1" dirty="0" smtClean="0">
                <a:cs typeface="+mj-cs"/>
              </a:rPr>
              <a:t> :</a:t>
            </a:r>
            <a:endParaRPr lang="fa-IR" altLang="en-US" sz="2000" b="1" dirty="0" smtClean="0">
              <a:cs typeface="+mj-cs"/>
            </a:endParaRPr>
          </a:p>
          <a:p>
            <a:pPr algn="r" rtl="1">
              <a:defRPr/>
            </a:pPr>
            <a:r>
              <a:rPr lang="fa-IR" altLang="en-US" sz="2000" b="1" dirty="0" smtClean="0">
                <a:cs typeface="+mj-cs"/>
              </a:rPr>
              <a:t>بهترین راه=پیشگیری(گرفتن ومکیدن پستان ( صحیح از روزاول)</a:t>
            </a:r>
            <a:endParaRPr lang="en-US" altLang="en-US" sz="2000" b="1" dirty="0" smtClean="0">
              <a:cs typeface="+mj-cs"/>
            </a:endParaRPr>
          </a:p>
          <a:p>
            <a:pPr algn="r" rtl="1">
              <a:defRPr/>
            </a:pPr>
            <a:r>
              <a:rPr lang="ar-SA" altLang="en-US" sz="2000" b="1" dirty="0" smtClean="0">
                <a:cs typeface="+mj-cs"/>
              </a:rPr>
              <a:t>اصلاح وضعيت شير دهي</a:t>
            </a:r>
            <a:r>
              <a:rPr lang="fa-IR" altLang="en-US" sz="2000" b="1" dirty="0" smtClean="0">
                <a:cs typeface="+mj-cs"/>
              </a:rPr>
              <a:t> و وضعیت های متفاوت شیردهی بخصوص(</a:t>
            </a:r>
            <a:r>
              <a:rPr lang="en-US" altLang="en-US" sz="2000" b="1" dirty="0" smtClean="0">
                <a:cs typeface="+mj-cs"/>
              </a:rPr>
              <a:t>cross cradle hold</a:t>
            </a:r>
            <a:r>
              <a:rPr lang="fa-IR" altLang="en-US" sz="2000" b="1" dirty="0" smtClean="0">
                <a:cs typeface="+mj-cs"/>
              </a:rPr>
              <a:t>)</a:t>
            </a:r>
          </a:p>
          <a:p>
            <a:pPr algn="r" rtl="1">
              <a:defRPr/>
            </a:pPr>
            <a:r>
              <a:rPr lang="fa-IR" altLang="en-US" sz="2000" b="1" dirty="0" smtClean="0">
                <a:cs typeface="+mj-cs"/>
              </a:rPr>
              <a:t>کمک به رفلکس جهش شیر قبل از شیردهی-مسکن وکیسه یخ</a:t>
            </a:r>
          </a:p>
          <a:p>
            <a:pPr algn="r" rtl="1">
              <a:defRPr/>
            </a:pPr>
            <a:r>
              <a:rPr lang="fa-IR" altLang="en-US" sz="2000" b="1" u="sng" dirty="0" smtClean="0">
                <a:solidFill>
                  <a:srgbClr val="0070C0"/>
                </a:solidFill>
                <a:cs typeface="+mj-cs"/>
              </a:rPr>
              <a:t>شروع شیردهی از پستان سالم</a:t>
            </a:r>
          </a:p>
          <a:p>
            <a:pPr algn="r" rtl="1">
              <a:defRPr/>
            </a:pPr>
            <a:r>
              <a:rPr lang="fa-IR" altLang="en-US" sz="2000" b="1" dirty="0" smtClean="0">
                <a:cs typeface="+mj-cs"/>
              </a:rPr>
              <a:t>دستمالهای نخی جاذب--</a:t>
            </a:r>
            <a:r>
              <a:rPr lang="ar-SA" altLang="en-US" sz="2000" b="1" dirty="0" smtClean="0">
                <a:cs typeface="+mj-cs"/>
              </a:rPr>
              <a:t>قرار دادن يك قطره شير انتهايي روي زخم يا محل شقاق و در معرض نور و هوا قرار دادن محل ضايعه</a:t>
            </a:r>
            <a:endParaRPr lang="en-US" altLang="en-US" sz="2000" b="1" dirty="0" smtClean="0">
              <a:cs typeface="+mj-cs"/>
            </a:endParaRPr>
          </a:p>
          <a:p>
            <a:pPr algn="r" rtl="1">
              <a:defRPr/>
            </a:pPr>
            <a:r>
              <a:rPr lang="ar-SA" altLang="en-US" sz="2000" b="1" dirty="0" smtClean="0">
                <a:cs typeface="+mj-cs"/>
              </a:rPr>
              <a:t>استفاده از سشوار روزي 3 تا 5 بار ، هر بار 3 تا 5 دقيقه و با فاصله 18 سانتي متري از محل شقاق</a:t>
            </a:r>
            <a:r>
              <a:rPr lang="en-US" altLang="en-US" sz="2000" b="1" dirty="0" smtClean="0">
                <a:cs typeface="+mj-cs"/>
              </a:rPr>
              <a:t>-</a:t>
            </a:r>
            <a:r>
              <a:rPr lang="fa-IR" altLang="en-US" sz="2000" b="1" dirty="0" smtClean="0">
                <a:cs typeface="+mj-cs"/>
              </a:rPr>
              <a:t>پماد هیدروکورتیزون-ویتامین</a:t>
            </a:r>
            <a:r>
              <a:rPr lang="en-US" altLang="en-US" sz="2000" b="1" dirty="0" smtClean="0">
                <a:cs typeface="+mj-cs"/>
              </a:rPr>
              <a:t>A</a:t>
            </a:r>
            <a:r>
              <a:rPr lang="fa-IR" altLang="en-US" sz="2000" b="1" dirty="0" smtClean="0">
                <a:cs typeface="+mj-cs"/>
              </a:rPr>
              <a:t>-کرم شقاق هیدرودرم(تا1ساعت)موپیروسین-نیپل شیلد2 روز-مالیدن</a:t>
            </a:r>
            <a:r>
              <a:rPr lang="en-US" altLang="en-US" sz="2000" b="1" dirty="0" err="1" smtClean="0">
                <a:cs typeface="+mj-cs"/>
              </a:rPr>
              <a:t>vit</a:t>
            </a:r>
            <a:r>
              <a:rPr lang="en-US" altLang="en-US" sz="2000" b="1" dirty="0" smtClean="0">
                <a:cs typeface="+mj-cs"/>
              </a:rPr>
              <a:t> E</a:t>
            </a:r>
            <a:r>
              <a:rPr lang="fa-IR" altLang="en-US" sz="2000" b="1" dirty="0" smtClean="0">
                <a:cs typeface="+mj-cs"/>
              </a:rPr>
              <a:t>مشکل کبد نوزاد میدهد</a:t>
            </a:r>
            <a:endParaRPr lang="en-US" altLang="en-US" sz="2000" b="1" dirty="0" smtClean="0">
              <a:cs typeface="+mj-cs"/>
            </a:endParaRPr>
          </a:p>
          <a:p>
            <a:pPr algn="r" rtl="1">
              <a:defRPr/>
            </a:pPr>
            <a:r>
              <a:rPr lang="ar-SA" altLang="en-US" sz="2000" b="1" dirty="0" smtClean="0">
                <a:cs typeface="+mj-cs"/>
              </a:rPr>
              <a:t>شقاق و زخم پستان راه مناسبي براي ورود ميكروبها به داخل نسج پستان است </a:t>
            </a:r>
            <a:endParaRPr lang="fa-IR" altLang="en-US" sz="2000" b="1" dirty="0" smtClean="0">
              <a:cs typeface="+mj-cs"/>
            </a:endParaRPr>
          </a:p>
          <a:p>
            <a:pPr algn="r" rtl="1">
              <a:defRPr/>
            </a:pPr>
            <a:r>
              <a:rPr lang="fa-IR" altLang="en-US" sz="2000" b="1" dirty="0" smtClean="0">
                <a:cs typeface="+mj-cs"/>
              </a:rPr>
              <a:t>عدم مصرف کرمها-اسپری-صابون-درمان برفک باپماد ضدقارچ و3دقیقه ماساز آرئول-ترکیبات لانولین حاوی آفت کش بوده ومزیتی به درمان فوق ندارد.</a:t>
            </a:r>
          </a:p>
          <a:p>
            <a:pPr algn="r" rtl="1">
              <a:defRPr/>
            </a:pPr>
            <a:r>
              <a:rPr lang="fa-IR" altLang="en-US" sz="2000" b="1" dirty="0" smtClean="0">
                <a:cs typeface="+mj-cs"/>
              </a:rPr>
              <a:t>درموارد شدید گاهی تغذیه با فنجان تا3-5 روز-برش فرنولوم درصورت ادامه مشکل به مدت 3-2 هفته</a:t>
            </a:r>
            <a:endParaRPr lang="en-US" altLang="en-US" sz="2000" b="1" dirty="0" smtClean="0">
              <a:cs typeface="+mj-cs"/>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Content Placeholder 2"/>
          <p:cNvSpPr>
            <a:spLocks noGrp="1"/>
          </p:cNvSpPr>
          <p:nvPr>
            <p:ph sz="quarter" idx="1"/>
          </p:nvPr>
        </p:nvSpPr>
        <p:spPr>
          <a:xfrm>
            <a:off x="457200" y="214313"/>
            <a:ext cx="8186738" cy="6259512"/>
          </a:xfrm>
        </p:spPr>
        <p:txBody>
          <a:bodyPr>
            <a:normAutofit lnSpcReduction="10000"/>
          </a:bodyPr>
          <a:lstStyle/>
          <a:p>
            <a:pPr algn="r" rtl="1"/>
            <a:r>
              <a:rPr lang="fa-IR" sz="2000" b="1" i="1" u="sng" dirty="0" smtClean="0">
                <a:solidFill>
                  <a:srgbClr val="FF0000"/>
                </a:solidFill>
              </a:rPr>
              <a:t>درمان:</a:t>
            </a:r>
            <a:endParaRPr lang="en-US" sz="2000" b="1" i="1" u="sng" dirty="0" smtClean="0">
              <a:solidFill>
                <a:srgbClr val="FF0000"/>
              </a:solidFill>
            </a:endParaRPr>
          </a:p>
          <a:p>
            <a:pPr algn="r" rtl="1"/>
            <a:r>
              <a:rPr lang="fa-IR" sz="2000" b="1" i="1" u="sng" dirty="0" smtClean="0">
                <a:solidFill>
                  <a:srgbClr val="FF0000"/>
                </a:solidFill>
              </a:rPr>
              <a:t>بهترین درمان:مالیدن شیر انتهایی</a:t>
            </a:r>
            <a:endParaRPr lang="en-US" sz="2000" b="1" i="1" u="sng" dirty="0" smtClean="0">
              <a:solidFill>
                <a:srgbClr val="FF0000"/>
              </a:solidFill>
            </a:endParaRPr>
          </a:p>
          <a:p>
            <a:pPr algn="r" rtl="1"/>
            <a:r>
              <a:rPr lang="fa-IR" sz="2000" b="1" dirty="0" smtClean="0"/>
              <a:t>بهترین و ساده ترین روش شیر دادن روش گهواره ای متقابل است اما مادر می تواند ازروش  </a:t>
            </a:r>
            <a:r>
              <a:rPr lang="en-US" sz="2000" b="1" dirty="0" smtClean="0"/>
              <a:t>under arm</a:t>
            </a:r>
            <a:r>
              <a:rPr lang="fa-IR" sz="2000" b="1" dirty="0" smtClean="0"/>
              <a:t> برای شیر دهی  استفاده کند.صورتیکه هنوز مادر در هنگام شیر دادن درد داشته باشد توصیه می شود با انگشت نشانه چانه شیرخوار را جهت متمایل کردن لب تحتانی به خارج کمی به پایین بکشد .</a:t>
            </a:r>
            <a:endParaRPr lang="en-US" sz="2000" b="1" dirty="0" smtClean="0"/>
          </a:p>
          <a:p>
            <a:pPr algn="r" rtl="1"/>
            <a:r>
              <a:rPr lang="fa-IR" sz="2000" b="1" i="1" u="sng" dirty="0" smtClean="0">
                <a:solidFill>
                  <a:srgbClr val="FF0000"/>
                </a:solidFill>
              </a:rPr>
              <a:t>اقدامات درمانی:</a:t>
            </a:r>
            <a:endParaRPr lang="en-US" sz="2000" b="1" i="1" u="sng" dirty="0" smtClean="0">
              <a:solidFill>
                <a:srgbClr val="FF0000"/>
              </a:solidFill>
            </a:endParaRPr>
          </a:p>
          <a:p>
            <a:pPr algn="r" rtl="1"/>
            <a:r>
              <a:rPr lang="fa-IR" sz="2000" b="1" dirty="0" smtClean="0"/>
              <a:t>مادر قبل از هر بار شیردهی کمی از شیر خود را بدوشد تا پستان نرم و نوک آن لغزنده شود.</a:t>
            </a:r>
            <a:endParaRPr lang="en-US" sz="2000" b="1" dirty="0" smtClean="0"/>
          </a:p>
          <a:p>
            <a:pPr algn="r" rtl="1"/>
            <a:r>
              <a:rPr lang="fa-IR" sz="2000" b="1" dirty="0" smtClean="0"/>
              <a:t>برای تسکین درد از مسکن وکیسه یخ استفاده کند.</a:t>
            </a:r>
            <a:endParaRPr lang="en-US" sz="2000" b="1" dirty="0" smtClean="0"/>
          </a:p>
          <a:p>
            <a:pPr algn="r" rtl="1"/>
            <a:r>
              <a:rPr lang="fa-IR" sz="2000" b="1" u="sng" dirty="0" smtClean="0">
                <a:solidFill>
                  <a:srgbClr val="0070C0"/>
                </a:solidFill>
              </a:rPr>
              <a:t>شیردهی را ابتدا از پستانی که درد کمتری دارد شروع کند </a:t>
            </a:r>
            <a:r>
              <a:rPr lang="fa-IR" sz="2000" b="1" dirty="0" smtClean="0"/>
              <a:t>زیرا در پستان آزرده ، درد نوک پستان قبل از رگ کردن آن شدید است.</a:t>
            </a:r>
            <a:endParaRPr lang="en-US" sz="2000" b="1" dirty="0" smtClean="0"/>
          </a:p>
          <a:p>
            <a:pPr algn="r" rtl="1"/>
            <a:r>
              <a:rPr lang="fa-IR" sz="2000" b="1" dirty="0" smtClean="0"/>
              <a:t>کمی از شیر پسین را بعد از هر بار تغذیه به نوک پستان بمالد.</a:t>
            </a:r>
            <a:endParaRPr lang="en-US" sz="2000" b="1" dirty="0" smtClean="0"/>
          </a:p>
          <a:p>
            <a:pPr algn="r" rtl="1"/>
            <a:r>
              <a:rPr lang="fa-IR" sz="2000" b="1" dirty="0" smtClean="0"/>
              <a:t>دستمال نخی جاذب شیر را به محض خیس شدن تعویض نماید .لزومی ندارد که مادر  همیشه کرست ببندد .میتواند پیراهنی بپوشد که زیر پستان گره بخورد(روسري نخي).</a:t>
            </a:r>
            <a:endParaRPr lang="en-US" sz="2000" b="1" dirty="0" smtClean="0"/>
          </a:p>
          <a:p>
            <a:pPr algn="r" rtl="1"/>
            <a:r>
              <a:rPr lang="fa-IR" sz="2000" b="1" dirty="0" smtClean="0"/>
              <a:t>در حد امکان نوک پستان را در هوای آزاد بگذارد.</a:t>
            </a:r>
            <a:endParaRPr lang="en-US" sz="2000" b="1" dirty="0" smtClean="0"/>
          </a:p>
          <a:p>
            <a:pPr algn="r" rtl="1"/>
            <a:r>
              <a:rPr lang="fa-IR" sz="2000" b="1" dirty="0" smtClean="0"/>
              <a:t>پس از هر بار شیر دادن نوک پستان را با کمپرس گرم  ریختن نرمال سالین گرم-یا استفاده از سشوار با حرارت کم  گرم کند .در هر نوبت از یک پستان برای شیر دادن استفاده کند.در صورت درد شدید و عدم توانایی در شیر دادن موقتا تغذیه از پستان را قطع کند و طی این مدت شیر دوشیده شده مادر را به او بدهد.-نیپل شیلد</a:t>
            </a:r>
            <a:endParaRPr lang="en-US" sz="2000" b="1" dirty="0"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Grp="1" noChangeAspect="1" noChangeArrowheads="1"/>
          </p:cNvPicPr>
          <p:nvPr>
            <p:ph sz="quarter" idx="1"/>
          </p:nvPr>
        </p:nvPicPr>
        <p:blipFill>
          <a:blip r:embed="rId2" cstate="print"/>
          <a:srcRect/>
          <a:stretch>
            <a:fillRect/>
          </a:stretch>
        </p:blipFill>
        <p:spPr bwMode="auto">
          <a:xfrm>
            <a:off x="4191000" y="304800"/>
            <a:ext cx="4267200" cy="5334000"/>
          </a:xfrm>
          <a:prstGeom prst="rect">
            <a:avLst/>
          </a:prstGeom>
          <a:noFill/>
          <a:ln w="9525">
            <a:noFill/>
            <a:miter lim="800000"/>
            <a:headEnd/>
            <a:tailEnd/>
          </a:ln>
          <a:effectLst>
            <a:outerShdw dist="35921" dir="2700000" algn="ctr" rotWithShape="0">
              <a:srgbClr val="000000"/>
            </a:outerShdw>
          </a:effectLst>
        </p:spPr>
      </p:pic>
      <p:pic>
        <p:nvPicPr>
          <p:cNvPr id="5" name="Picture 3" descr="position cross"/>
          <p:cNvPicPr>
            <a:picLocks noChangeAspect="1" noChangeArrowheads="1"/>
          </p:cNvPicPr>
          <p:nvPr/>
        </p:nvPicPr>
        <p:blipFill>
          <a:blip r:embed="rId3" cstate="print"/>
          <a:srcRect/>
          <a:stretch>
            <a:fillRect/>
          </a:stretch>
        </p:blipFill>
        <p:spPr bwMode="auto">
          <a:xfrm>
            <a:off x="0" y="2438401"/>
            <a:ext cx="4644008" cy="441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99331" name="Content Placeholder 2"/>
          <p:cNvSpPr>
            <a:spLocks noGrp="1"/>
          </p:cNvSpPr>
          <p:nvPr>
            <p:ph sz="quarter" idx="1"/>
          </p:nvPr>
        </p:nvSpPr>
        <p:spPr>
          <a:xfrm>
            <a:off x="457200" y="1600200"/>
            <a:ext cx="7467600" cy="4873625"/>
          </a:xfrm>
        </p:spPr>
        <p:txBody>
          <a:bodyPr>
            <a:normAutofit/>
          </a:bodyPr>
          <a:lstStyle/>
          <a:p>
            <a:pPr algn="r" rtl="1"/>
            <a:r>
              <a:rPr lang="fa-IR" sz="2000" b="1" dirty="0" smtClean="0">
                <a:solidFill>
                  <a:srgbClr val="C00000"/>
                </a:solidFill>
              </a:rPr>
              <a:t>اگر علایم سیستمیک ندارد:</a:t>
            </a:r>
            <a:r>
              <a:rPr lang="fa-IR" sz="2000" b="1" dirty="0" smtClean="0"/>
              <a:t>پمادموپیروسین2% روزی 3 بار تاکمتر14 روز+لانولین خالص،هیدرودرم،پمادآ د،روغن زیتون-دم کردن ختمی سفید وخوردن یک فنجان وگذاشتن تفاله-پمادکورتون</a:t>
            </a:r>
          </a:p>
          <a:p>
            <a:pPr algn="r" rtl="1"/>
            <a:r>
              <a:rPr lang="fa-IR" sz="2000" b="1" dirty="0" smtClean="0">
                <a:solidFill>
                  <a:srgbClr val="C00000"/>
                </a:solidFill>
              </a:rPr>
              <a:t>اگربهترنشد:</a:t>
            </a:r>
            <a:r>
              <a:rPr lang="fa-IR" sz="2000" b="1" dirty="0" smtClean="0"/>
              <a:t>بررسی قارچی،لچ،شیردوش و...</a:t>
            </a:r>
          </a:p>
          <a:p>
            <a:pPr algn="r" rtl="1"/>
            <a:r>
              <a:rPr lang="fa-IR" sz="2000" b="1" dirty="0" smtClean="0">
                <a:solidFill>
                  <a:srgbClr val="C00000"/>
                </a:solidFill>
              </a:rPr>
              <a:t>اگرسیستمیک:</a:t>
            </a:r>
            <a:r>
              <a:rPr lang="fa-IR" sz="2000" b="1" dirty="0" smtClean="0"/>
              <a:t>درمان ماستیت</a:t>
            </a:r>
          </a:p>
          <a:p>
            <a:pPr algn="r" rtl="1"/>
            <a:r>
              <a:rPr lang="fa-IR" sz="2000" b="1" dirty="0" smtClean="0"/>
              <a:t>گاهی زخم در زمان غذاخوردن کودک</a:t>
            </a:r>
            <a:r>
              <a:rPr lang="fa-IR" sz="2000" b="1" dirty="0" smtClean="0">
                <a:solidFill>
                  <a:srgbClr val="C00000"/>
                </a:solidFill>
              </a:rPr>
              <a:t> بعلت درماتیت:</a:t>
            </a:r>
            <a:r>
              <a:rPr lang="fa-IR" sz="2000" b="1" dirty="0" smtClean="0"/>
              <a:t>پمادکورتون+زینک اکسید/بررسی قارچ ودادن آب به کودک قبل شیردهی</a:t>
            </a:r>
          </a:p>
          <a:p>
            <a:pPr algn="r" rtl="1"/>
            <a:r>
              <a:rPr lang="fa-IR" sz="2000" b="1" dirty="0" smtClean="0"/>
              <a:t>نرمال سالین </a:t>
            </a:r>
            <a:r>
              <a:rPr lang="fa-IR" sz="2000" b="1" dirty="0" smtClean="0"/>
              <a:t>گرم وبعد آبگرم </a:t>
            </a:r>
            <a:r>
              <a:rPr lang="fa-IR" sz="2000" b="1" dirty="0" smtClean="0"/>
              <a:t>و قطره یا پماد آد</a:t>
            </a:r>
          </a:p>
          <a:p>
            <a:pPr algn="r" rtl="1"/>
            <a:r>
              <a:rPr lang="fa-IR" sz="2000" b="1" dirty="0" smtClean="0"/>
              <a:t>عدم مصرف وازلین و روغن بچه و ویتامین</a:t>
            </a:r>
            <a:r>
              <a:rPr lang="en-US" sz="2000" b="1" dirty="0" smtClean="0"/>
              <a:t>E&amp;D</a:t>
            </a:r>
            <a:endParaRPr lang="fa-IR" sz="2000" b="1" dirty="0" smtClean="0"/>
          </a:p>
          <a:p>
            <a:pPr algn="r" rtl="1"/>
            <a:endParaRPr lang="fa-IR" sz="2000" b="1" dirty="0" smtClean="0"/>
          </a:p>
          <a:p>
            <a:pPr algn="r" rtl="1"/>
            <a:r>
              <a:rPr lang="fa-IR" sz="2000" b="1" dirty="0" smtClean="0"/>
              <a:t>نیپل شیلد در زخم،انتخاب آخر است.</a:t>
            </a:r>
            <a:endParaRPr lang="en-US" sz="2000" b="1" dirty="0"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752600" y="990600"/>
            <a:ext cx="7391400" cy="762000"/>
          </a:xfrm>
        </p:spPr>
        <p:txBody>
          <a:bodyPr>
            <a:normAutofit fontScale="90000"/>
          </a:bodyPr>
          <a:lstStyle/>
          <a:p>
            <a:pPr eaLnBrk="1" hangingPunct="1">
              <a:defRPr/>
            </a:pPr>
            <a:r>
              <a:rPr lang="en-US" smtClean="0"/>
              <a:t>Cross arm position </a:t>
            </a:r>
            <a:r>
              <a:rPr lang="en-US" sz="3200" smtClean="0"/>
              <a:t>(Cross Cradle Hold)</a:t>
            </a:r>
          </a:p>
        </p:txBody>
      </p:sp>
      <p:sp>
        <p:nvSpPr>
          <p:cNvPr id="100355" name="Rectangle 3"/>
          <p:cNvSpPr>
            <a:spLocks noChangeArrowheads="1"/>
          </p:cNvSpPr>
          <p:nvPr/>
        </p:nvSpPr>
        <p:spPr bwMode="auto">
          <a:xfrm>
            <a:off x="609600" y="1828800"/>
            <a:ext cx="4495800" cy="2286000"/>
          </a:xfrm>
          <a:prstGeom prst="rect">
            <a:avLst/>
          </a:prstGeom>
          <a:noFill/>
          <a:ln w="9525">
            <a:noFill/>
            <a:miter lim="800000"/>
            <a:headEnd/>
            <a:tailEnd/>
          </a:ln>
        </p:spPr>
        <p:txBody>
          <a:bodyPr/>
          <a:lstStyle/>
          <a:p>
            <a:pPr marL="342900" indent="-342900">
              <a:spcBef>
                <a:spcPct val="20000"/>
              </a:spcBef>
              <a:buClr>
                <a:schemeClr val="accent2"/>
              </a:buClr>
              <a:buSzPct val="75000"/>
              <a:buFont typeface="Wingdings" pitchFamily="2" charset="2"/>
              <a:buChar char="n"/>
            </a:pPr>
            <a:r>
              <a:rPr lang="en-US">
                <a:latin typeface="Tahoma" pitchFamily="34" charset="0"/>
              </a:rPr>
              <a:t>Useful for </a:t>
            </a:r>
            <a:r>
              <a:rPr lang="en-US" sz="2800" i="1" u="sng">
                <a:latin typeface="Tahoma" pitchFamily="34" charset="0"/>
              </a:rPr>
              <a:t>small or ill baby</a:t>
            </a:r>
            <a:r>
              <a:rPr lang="en-US">
                <a:latin typeface="Tahoma" pitchFamily="34" charset="0"/>
              </a:rPr>
              <a:t> with poor head control </a:t>
            </a:r>
          </a:p>
          <a:p>
            <a:pPr marL="342900" indent="-342900">
              <a:spcBef>
                <a:spcPct val="20000"/>
              </a:spcBef>
              <a:buClr>
                <a:schemeClr val="accent2"/>
              </a:buClr>
              <a:buSzPct val="75000"/>
              <a:buFont typeface="Wingdings" pitchFamily="2" charset="2"/>
              <a:buChar char="n"/>
            </a:pPr>
            <a:r>
              <a:rPr lang="en-US" sz="2800" i="1" u="sng">
                <a:latin typeface="Tahoma" pitchFamily="34" charset="0"/>
              </a:rPr>
              <a:t>Sore nipple</a:t>
            </a:r>
          </a:p>
        </p:txBody>
      </p:sp>
      <p:pic>
        <p:nvPicPr>
          <p:cNvPr id="32772" name="Picture 4"/>
          <p:cNvPicPr>
            <a:picLocks noChangeAspect="1" noChangeArrowheads="1"/>
          </p:cNvPicPr>
          <p:nvPr/>
        </p:nvPicPr>
        <p:blipFill>
          <a:blip r:embed="rId3" cstate="print"/>
          <a:srcRect/>
          <a:stretch>
            <a:fillRect/>
          </a:stretch>
        </p:blipFill>
        <p:spPr bwMode="auto">
          <a:xfrm>
            <a:off x="1524000" y="3886200"/>
            <a:ext cx="2667000" cy="2667000"/>
          </a:xfrm>
          <a:prstGeom prst="rect">
            <a:avLst/>
          </a:prstGeom>
          <a:noFill/>
          <a:ln w="9525">
            <a:noFill/>
            <a:miter lim="800000"/>
            <a:headEnd/>
            <a:tailEnd/>
          </a:ln>
          <a:effectLst>
            <a:outerShdw dist="35921" dir="2700000" algn="ctr" rotWithShape="0">
              <a:srgbClr val="000000"/>
            </a:outerShdw>
          </a:effectLst>
        </p:spPr>
      </p:pic>
      <p:pic>
        <p:nvPicPr>
          <p:cNvPr id="32773" name="Picture 5" descr="930287f-small"/>
          <p:cNvPicPr>
            <a:picLocks noChangeAspect="1" noChangeArrowheads="1"/>
          </p:cNvPicPr>
          <p:nvPr/>
        </p:nvPicPr>
        <p:blipFill>
          <a:blip r:embed="rId4" cstate="print">
            <a:lum bright="18000"/>
          </a:blip>
          <a:srcRect/>
          <a:stretch>
            <a:fillRect/>
          </a:stretch>
        </p:blipFill>
        <p:spPr bwMode="auto">
          <a:xfrm>
            <a:off x="5257800" y="1752600"/>
            <a:ext cx="3321050" cy="4876800"/>
          </a:xfrm>
          <a:prstGeom prst="rect">
            <a:avLst/>
          </a:prstGeom>
          <a:noFill/>
          <a:ln w="28575">
            <a:solidFill>
              <a:srgbClr val="000000"/>
            </a:solidFill>
            <a:miter lim="800000"/>
            <a:headEnd/>
            <a:tailEnd/>
          </a:ln>
          <a:effectLst>
            <a:outerShdw dist="35921" dir="2700000" algn="ctr" rotWithShape="0">
              <a:srgbClr val="000000"/>
            </a:outerShdw>
          </a:effectLst>
        </p:spPr>
      </p:pic>
    </p:spTree>
  </p:cSld>
  <p:clrMapOvr>
    <a:masterClrMapping/>
  </p:clrMapOvr>
  <p:transition spd="med">
    <p:split orient="ver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lgn="ctr" eaLnBrk="1" hangingPunct="1"/>
            <a:r>
              <a:rPr lang="fa-IR" dirty="0" smtClean="0">
                <a:solidFill>
                  <a:srgbClr val="C00000"/>
                </a:solidFill>
              </a:rPr>
              <a:t>نوک پستان رنگ پريده و پديده رينود: </a:t>
            </a:r>
            <a:endParaRPr lang="en-US" dirty="0" smtClean="0">
              <a:solidFill>
                <a:srgbClr val="C00000"/>
              </a:solidFill>
            </a:endParaRPr>
          </a:p>
        </p:txBody>
      </p:sp>
      <p:sp>
        <p:nvSpPr>
          <p:cNvPr id="18435" name="Rectangle 3"/>
          <p:cNvSpPr>
            <a:spLocks noGrp="1" noChangeArrowheads="1"/>
          </p:cNvSpPr>
          <p:nvPr>
            <p:ph type="body" idx="1"/>
          </p:nvPr>
        </p:nvSpPr>
        <p:spPr/>
        <p:txBody>
          <a:bodyPr>
            <a:normAutofit fontScale="92500" lnSpcReduction="20000"/>
          </a:bodyPr>
          <a:lstStyle/>
          <a:p>
            <a:pPr algn="r" rtl="1" eaLnBrk="1" hangingPunct="1"/>
            <a:r>
              <a:rPr lang="fa-IR" sz="2000" b="1" dirty="0" smtClean="0">
                <a:latin typeface="Times New Roman" pitchFamily="18" charset="0"/>
                <a:cs typeface="Times New Roman" pitchFamily="18" charset="0"/>
              </a:rPr>
              <a:t>درد پس از شير دهي شديد</a:t>
            </a:r>
          </a:p>
          <a:p>
            <a:pPr algn="r" rtl="1" eaLnBrk="1" hangingPunct="1"/>
            <a:r>
              <a:rPr lang="fa-IR" sz="2000" b="1" dirty="0" smtClean="0">
                <a:latin typeface="Times New Roman" pitchFamily="18" charset="0"/>
                <a:cs typeface="Times New Roman" pitchFamily="18" charset="0"/>
              </a:rPr>
              <a:t>درد شديد سوزشی يا ضرباني در برگشت خون </a:t>
            </a:r>
          </a:p>
          <a:p>
            <a:pPr algn="r" rtl="1" eaLnBrk="1" hangingPunct="1"/>
            <a:r>
              <a:rPr lang="fa-IR" sz="2000" b="1" dirty="0" smtClean="0">
                <a:latin typeface="Times New Roman" pitchFamily="18" charset="0"/>
                <a:cs typeface="Times New Roman" pitchFamily="18" charset="0"/>
              </a:rPr>
              <a:t>در پستانی که شيرخوار مي خورد </a:t>
            </a:r>
          </a:p>
          <a:p>
            <a:pPr lvl="1" algn="r" rtl="1"/>
            <a:r>
              <a:rPr lang="fa-IR" sz="2000" b="1" dirty="0" smtClean="0">
                <a:latin typeface="Times New Roman" pitchFamily="18" charset="0"/>
                <a:cs typeface="Times New Roman" pitchFamily="18" charset="0"/>
              </a:rPr>
              <a:t>بلافاصله بعد از شيردهي نوک پستان و بخشي از هاله اطراف پستان کاملا سفيد شده و بعد که خون برگشت مي کند بسيار قرمز ميشود و اين زماني است که درد شديدترين حالت را دارد </a:t>
            </a:r>
            <a:r>
              <a:rPr lang="fa-IR" sz="2000" b="1" dirty="0" smtClean="0">
                <a:latin typeface="Times New Roman" pitchFamily="18" charset="0"/>
                <a:cs typeface="Times New Roman" pitchFamily="18" charset="0"/>
              </a:rPr>
              <a:t>.</a:t>
            </a:r>
            <a:r>
              <a:rPr lang="fa-IR" sz="1800" b="1" dirty="0" smtClean="0"/>
              <a:t> </a:t>
            </a:r>
            <a:endParaRPr lang="fa-IR" sz="1800" b="1" dirty="0" smtClean="0"/>
          </a:p>
          <a:p>
            <a:pPr lvl="1" algn="r" rtl="1"/>
            <a:r>
              <a:rPr lang="fa-IR" sz="1900" b="1" dirty="0" smtClean="0"/>
              <a:t>استرس </a:t>
            </a:r>
            <a:r>
              <a:rPr lang="fa-IR" sz="1900" b="1" dirty="0" smtClean="0"/>
              <a:t>عاطفی هیجانی و سرما از محرک های این پدیده هستند </a:t>
            </a:r>
            <a:endParaRPr lang="en-US" sz="1900" b="1" dirty="0" smtClean="0"/>
          </a:p>
          <a:p>
            <a:pPr lvl="1" algn="r" rtl="1"/>
            <a:r>
              <a:rPr lang="fa-IR" sz="1900" b="1" dirty="0" smtClean="0"/>
              <a:t>شکل نوک پستان پس از تغذیه نحوه درست پستان گرفتن را نشان می دهد، اما درد مشهود است.</a:t>
            </a:r>
            <a:endParaRPr lang="en-US" sz="1900" b="1" dirty="0" smtClean="0"/>
          </a:p>
          <a:p>
            <a:pPr lvl="1" algn="r" rtl="1"/>
            <a:r>
              <a:rPr lang="fa-IR" sz="1900" b="1" dirty="0" smtClean="0"/>
              <a:t>نوک پستان پس از تغذیه از پستان رنگ پریده به نظر می آید، و سپس تغییر رنگ سه مرحله ای کلاسیک از سفید به آبی و به قرمز آشکار می شود.</a:t>
            </a:r>
            <a:endParaRPr lang="en-US" sz="1900" b="1" dirty="0" smtClean="0"/>
          </a:p>
          <a:p>
            <a:pPr algn="r" rtl="1" eaLnBrk="1" hangingPunct="1"/>
            <a:endParaRPr lang="fa-IR" sz="2000" b="1" dirty="0" smtClean="0">
              <a:latin typeface="Times New Roman" pitchFamily="18" charset="0"/>
              <a:cs typeface="Times New Roman" pitchFamily="18" charset="0"/>
            </a:endParaRPr>
          </a:p>
          <a:p>
            <a:pPr algn="r" rtl="1" eaLnBrk="1" hangingPunct="1"/>
            <a:r>
              <a:rPr lang="fa-IR" sz="2000" b="1" dirty="0" smtClean="0">
                <a:latin typeface="Times New Roman" pitchFamily="18" charset="0"/>
                <a:cs typeface="Times New Roman" pitchFamily="18" charset="0"/>
              </a:rPr>
              <a:t>گاهی علت:قرص جلوگیری.میگرن.استخر.سیگار.عصبی.فلوکونازول</a:t>
            </a:r>
          </a:p>
          <a:p>
            <a:pPr algn="r" rtl="1" eaLnBrk="1" hangingPunct="1"/>
            <a:endParaRPr lang="fa-IR" sz="2000" b="1" dirty="0" smtClean="0">
              <a:latin typeface="Times New Roman" pitchFamily="18" charset="0"/>
              <a:cs typeface="Times New Roman" pitchFamily="18" charset="0"/>
            </a:endParaRPr>
          </a:p>
          <a:p>
            <a:pPr algn="r" rtl="1" eaLnBrk="1" hangingPunct="1"/>
            <a:r>
              <a:rPr lang="fa-IR" sz="2000" b="1" dirty="0" smtClean="0">
                <a:latin typeface="Times New Roman" pitchFamily="18" charset="0"/>
                <a:cs typeface="Times New Roman" pitchFamily="18" charset="0"/>
              </a:rPr>
              <a:t>نباید::::</a:t>
            </a:r>
          </a:p>
          <a:p>
            <a:pPr algn="r" rtl="1" eaLnBrk="1" hangingPunct="1"/>
            <a:r>
              <a:rPr lang="fa-IR" sz="2000" b="1" dirty="0" smtClean="0">
                <a:latin typeface="Times New Roman" pitchFamily="18" charset="0"/>
                <a:cs typeface="Times New Roman" pitchFamily="18" charset="0"/>
              </a:rPr>
              <a:t>کارلرزشی/کافئین/داروی انقباض عروق/</a:t>
            </a:r>
            <a:endParaRPr lang="en-US" sz="2000" b="1"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sz="quarter" idx="1"/>
          </p:nvPr>
        </p:nvPicPr>
        <p:blipFill>
          <a:blip r:embed="rId2" cstate="print"/>
          <a:srcRect/>
          <a:stretch>
            <a:fillRect/>
          </a:stretch>
        </p:blipFill>
        <p:spPr bwMode="auto">
          <a:xfrm>
            <a:off x="381000" y="1600200"/>
            <a:ext cx="7696200" cy="4876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06362"/>
          </a:xfrm>
        </p:spPr>
        <p:txBody>
          <a:bodyPr>
            <a:normAutofit fontScale="90000"/>
          </a:bodyPr>
          <a:lstStyle/>
          <a:p>
            <a:endParaRPr lang="en-US" dirty="0"/>
          </a:p>
        </p:txBody>
      </p:sp>
      <p:sp>
        <p:nvSpPr>
          <p:cNvPr id="3" name="Content Placeholder 2"/>
          <p:cNvSpPr>
            <a:spLocks noGrp="1"/>
          </p:cNvSpPr>
          <p:nvPr>
            <p:ph sz="quarter" idx="1"/>
          </p:nvPr>
        </p:nvSpPr>
        <p:spPr>
          <a:xfrm>
            <a:off x="457200" y="533400"/>
            <a:ext cx="8382000" cy="5940552"/>
          </a:xfrm>
        </p:spPr>
        <p:txBody>
          <a:bodyPr>
            <a:noAutofit/>
          </a:bodyPr>
          <a:lstStyle/>
          <a:p>
            <a:pPr lvl="1" algn="r" rtl="1"/>
            <a:r>
              <a:rPr lang="fa-IR" sz="1800" b="1" dirty="0" smtClean="0"/>
              <a:t>شیرخوارانی </a:t>
            </a:r>
            <a:r>
              <a:rPr lang="fa-IR" sz="1800" b="1" dirty="0" smtClean="0"/>
              <a:t>که پستان را گاز می گیرند و نوک پستان را بین فک هایشان چفت می کنند یا نوک پستان را می جوند ، باعث انقباض عروقی نوک پستان میشوند .</a:t>
            </a:r>
            <a:endParaRPr lang="en-US" sz="1800" b="1" dirty="0" smtClean="0"/>
          </a:p>
          <a:p>
            <a:pPr lvl="1" algn="r" rtl="1"/>
            <a:r>
              <a:rPr lang="fa-IR" sz="1800" b="1" dirty="0" smtClean="0"/>
              <a:t>درمان علامتی اسپاسم عروقی که سودمند واقع شده است شامل روش های زیر است:</a:t>
            </a:r>
            <a:endParaRPr lang="en-US" sz="1800" b="1" dirty="0" smtClean="0"/>
          </a:p>
          <a:p>
            <a:pPr lvl="2" algn="r" rtl="1"/>
            <a:r>
              <a:rPr lang="fa-IR" b="1" dirty="0" smtClean="0"/>
              <a:t> شروع رفلکس جهش شیر و یا خروج قطرات آغوز قبل از گذاشتن شیرخوار به پستان</a:t>
            </a:r>
            <a:endParaRPr lang="en-US" b="1" dirty="0" smtClean="0"/>
          </a:p>
          <a:p>
            <a:pPr lvl="2" algn="r" rtl="1"/>
            <a:r>
              <a:rPr lang="fa-IR" b="1" dirty="0" smtClean="0"/>
              <a:t>شروع تغذیه از پستانی که کمتر حساس است</a:t>
            </a:r>
            <a:endParaRPr lang="en-US" b="1" dirty="0" smtClean="0"/>
          </a:p>
          <a:p>
            <a:pPr lvl="2" algn="r" rtl="1"/>
            <a:r>
              <a:rPr lang="fa-IR" b="1" dirty="0" smtClean="0"/>
              <a:t>اطمینان از وضعیت درست شیردهی</a:t>
            </a:r>
            <a:endParaRPr lang="en-US" b="1" dirty="0" smtClean="0"/>
          </a:p>
          <a:p>
            <a:pPr lvl="2" algn="r" rtl="1"/>
            <a:r>
              <a:rPr lang="fa-IR" b="1" dirty="0" smtClean="0"/>
              <a:t>استفاده از کمپرس گرم</a:t>
            </a:r>
            <a:endParaRPr lang="en-US" b="1" dirty="0" smtClean="0"/>
          </a:p>
          <a:p>
            <a:pPr lvl="2" algn="r" rtl="1"/>
            <a:r>
              <a:rPr lang="fa-IR" b="1" dirty="0" smtClean="0"/>
              <a:t>اجتناب از هوای سرد</a:t>
            </a:r>
            <a:endParaRPr lang="en-US" b="1" dirty="0" smtClean="0"/>
          </a:p>
          <a:p>
            <a:pPr lvl="2" algn="r" rtl="1"/>
            <a:r>
              <a:rPr lang="fa-IR" b="1" dirty="0" smtClean="0"/>
              <a:t>اجتناب از مصرف موادی که باعث اسپاسم عروق میشوند مثل بعضی از اسپری های بینی، نیکوتین و کافئین.</a:t>
            </a:r>
            <a:endParaRPr lang="en-US" b="1" dirty="0" smtClean="0"/>
          </a:p>
          <a:p>
            <a:pPr lvl="2" algn="r" rtl="1"/>
            <a:r>
              <a:rPr lang="fa-IR" b="1" dirty="0" smtClean="0"/>
              <a:t>استفاده از ضد دردها یا مسکن ها</a:t>
            </a:r>
            <a:endParaRPr lang="en-US" b="1" dirty="0" smtClean="0"/>
          </a:p>
          <a:p>
            <a:pPr lvl="2" algn="r" rtl="1"/>
            <a:r>
              <a:rPr lang="fa-IR" b="1" dirty="0" smtClean="0"/>
              <a:t>اطمینان از جذب کافی ویتامین </a:t>
            </a:r>
            <a:r>
              <a:rPr lang="en-US" b="1" dirty="0" smtClean="0"/>
              <a:t>B6 </a:t>
            </a:r>
          </a:p>
          <a:p>
            <a:pPr lvl="2" algn="r" rtl="1"/>
            <a:r>
              <a:rPr lang="fa-IR" b="1" dirty="0" smtClean="0"/>
              <a:t>مکمل کلسیم</a:t>
            </a:r>
            <a:endParaRPr lang="en-US" b="1" dirty="0" smtClean="0"/>
          </a:p>
          <a:p>
            <a:pPr lvl="2" algn="r" rtl="1"/>
            <a:r>
              <a:rPr lang="fa-IR" b="1" dirty="0" smtClean="0"/>
              <a:t>مکمل منیزیوم</a:t>
            </a:r>
            <a:endParaRPr lang="en-US" b="1" dirty="0" smtClean="0"/>
          </a:p>
          <a:p>
            <a:pPr algn="r"/>
            <a:r>
              <a:rPr lang="fa-IR" sz="1800" b="1" dirty="0" smtClean="0"/>
              <a:t>درمان دارویی با نیفدیپین نشان داده شده در دراز مدت موثر است </a:t>
            </a:r>
            <a:endParaRPr lang="en-US" sz="1800" b="1"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188913"/>
            <a:ext cx="8229600" cy="739775"/>
          </a:xfrm>
        </p:spPr>
        <p:txBody>
          <a:bodyPr>
            <a:normAutofit/>
          </a:bodyPr>
          <a:lstStyle/>
          <a:p>
            <a:pPr algn="ctr">
              <a:defRPr/>
            </a:pPr>
            <a:r>
              <a:rPr lang="fa-IR" sz="2000" b="1" dirty="0">
                <a:solidFill>
                  <a:srgbClr val="C00000"/>
                </a:solidFill>
                <a:effectLst>
                  <a:outerShdw blurRad="38100" dist="38100" dir="2700000" algn="tl">
                    <a:srgbClr val="000000">
                      <a:alpha val="43137"/>
                    </a:srgbClr>
                  </a:outerShdw>
                </a:effectLst>
              </a:rPr>
              <a:t>لكة سفيد روي نوك </a:t>
            </a:r>
            <a:r>
              <a:rPr lang="fa-IR" sz="2000" b="1" dirty="0" smtClean="0">
                <a:solidFill>
                  <a:srgbClr val="C00000"/>
                </a:solidFill>
                <a:effectLst>
                  <a:outerShdw blurRad="38100" dist="38100" dir="2700000" algn="tl">
                    <a:srgbClr val="000000">
                      <a:alpha val="43137"/>
                    </a:srgbClr>
                  </a:outerShdw>
                </a:effectLst>
              </a:rPr>
              <a:t>پستان:تاول-</a:t>
            </a:r>
            <a:endParaRPr lang="en-US" sz="2000" b="1" dirty="0">
              <a:solidFill>
                <a:srgbClr val="C00000"/>
              </a:solidFill>
              <a:effectLst>
                <a:outerShdw blurRad="38100" dist="38100" dir="2700000" algn="tl">
                  <a:srgbClr val="000000">
                    <a:alpha val="43137"/>
                  </a:srgbClr>
                </a:outerShdw>
              </a:effectLst>
            </a:endParaRPr>
          </a:p>
        </p:txBody>
      </p:sp>
      <p:sp>
        <p:nvSpPr>
          <p:cNvPr id="121859" name="Rectangle 3"/>
          <p:cNvSpPr>
            <a:spLocks noGrp="1" noChangeArrowheads="1"/>
          </p:cNvSpPr>
          <p:nvPr>
            <p:ph sz="quarter" idx="1"/>
          </p:nvPr>
        </p:nvSpPr>
        <p:spPr>
          <a:xfrm>
            <a:off x="519113" y="1268413"/>
            <a:ext cx="8229600" cy="5300662"/>
          </a:xfrm>
        </p:spPr>
        <p:txBody>
          <a:bodyPr>
            <a:normAutofit fontScale="92500" lnSpcReduction="20000"/>
          </a:bodyPr>
          <a:lstStyle/>
          <a:p>
            <a:pPr algn="r" rtl="1">
              <a:lnSpc>
                <a:spcPct val="115000"/>
              </a:lnSpc>
            </a:pPr>
            <a:r>
              <a:rPr lang="fa-IR" sz="2200" b="1" dirty="0" smtClean="0"/>
              <a:t>انسدادمنفذ انتهایی خروج شیر دریکی از لوبهای پستان که سبب استازشیرمیشود.</a:t>
            </a:r>
          </a:p>
          <a:p>
            <a:pPr algn="r" rtl="1">
              <a:lnSpc>
                <a:spcPct val="115000"/>
              </a:lnSpc>
            </a:pPr>
            <a:r>
              <a:rPr lang="fa-IR" sz="2200" b="1" dirty="0" smtClean="0"/>
              <a:t>رسوب </a:t>
            </a:r>
            <a:r>
              <a:rPr lang="fa-IR" sz="2200" b="1" dirty="0" smtClean="0"/>
              <a:t>مقدار كمي كلسيم</a:t>
            </a:r>
            <a:endParaRPr lang="en-US" sz="2200" b="1" dirty="0" smtClean="0">
              <a:sym typeface="Symbol" pitchFamily="18" charset="2"/>
            </a:endParaRPr>
          </a:p>
          <a:p>
            <a:pPr algn="r" rtl="1">
              <a:lnSpc>
                <a:spcPct val="115000"/>
              </a:lnSpc>
            </a:pPr>
            <a:r>
              <a:rPr lang="fa-IR" sz="2200" b="1" dirty="0" smtClean="0"/>
              <a:t>تركيبي از مواد چربي</a:t>
            </a:r>
          </a:p>
          <a:p>
            <a:pPr algn="r" rtl="1">
              <a:lnSpc>
                <a:spcPct val="115000"/>
              </a:lnSpc>
            </a:pPr>
            <a:r>
              <a:rPr lang="fa-IR" sz="2200" b="1" dirty="0" smtClean="0"/>
              <a:t>درد موضعي شديد در نوك پستان و هاله</a:t>
            </a:r>
          </a:p>
          <a:p>
            <a:pPr algn="r" rtl="1">
              <a:lnSpc>
                <a:spcPct val="115000"/>
              </a:lnSpc>
            </a:pPr>
            <a:r>
              <a:rPr lang="fa-IR" sz="2200" b="1" dirty="0" smtClean="0"/>
              <a:t>پيشرفت به طرف انسداد لوب ها و التهاب پستان</a:t>
            </a:r>
          </a:p>
          <a:p>
            <a:pPr algn="r" rtl="1">
              <a:lnSpc>
                <a:spcPct val="115000"/>
              </a:lnSpc>
              <a:buFont typeface="Wingdings" pitchFamily="2" charset="2"/>
              <a:buNone/>
            </a:pPr>
            <a:r>
              <a:rPr lang="fa-IR" sz="2200" b="1" dirty="0" smtClean="0"/>
              <a:t>درمان:</a:t>
            </a:r>
          </a:p>
          <a:p>
            <a:pPr algn="r" rtl="1">
              <a:lnSpc>
                <a:spcPct val="115000"/>
              </a:lnSpc>
            </a:pPr>
            <a:r>
              <a:rPr lang="fa-IR" sz="2200" b="1" dirty="0" smtClean="0"/>
              <a:t>برداشتن لكة سفيد پس از گرم کردن سینه بانرمال سالین </a:t>
            </a:r>
            <a:r>
              <a:rPr lang="fa-IR" sz="2200" b="1" dirty="0" smtClean="0"/>
              <a:t>گرم که شیر پنیری دارد وگاهی شیر تخلیه شده به شکل رشته اسپاگتی یارشته های چربی مانند است که شاید علت انسداد،غلیظ بودن شیر بوده-سپس </a:t>
            </a:r>
            <a:r>
              <a:rPr lang="fa-IR" sz="2200" b="1" dirty="0" smtClean="0"/>
              <a:t>دادن موپیروسین</a:t>
            </a:r>
          </a:p>
          <a:p>
            <a:pPr algn="r" rtl="1">
              <a:lnSpc>
                <a:spcPct val="115000"/>
              </a:lnSpc>
            </a:pPr>
            <a:r>
              <a:rPr lang="fa-IR" sz="2200" b="1" dirty="0" smtClean="0"/>
              <a:t>مكيدن شيرخوار</a:t>
            </a:r>
          </a:p>
          <a:p>
            <a:pPr algn="r" rtl="1">
              <a:lnSpc>
                <a:spcPct val="115000"/>
              </a:lnSpc>
            </a:pPr>
            <a:r>
              <a:rPr lang="fa-IR" sz="2200" b="1" dirty="0" smtClean="0"/>
              <a:t>دوشيدن</a:t>
            </a:r>
          </a:p>
          <a:p>
            <a:pPr algn="r" rtl="1">
              <a:lnSpc>
                <a:spcPct val="115000"/>
              </a:lnSpc>
            </a:pPr>
            <a:r>
              <a:rPr lang="fa-IR" sz="2200" b="1" dirty="0" smtClean="0"/>
              <a:t>با ناخن سوزن استريل</a:t>
            </a:r>
          </a:p>
          <a:p>
            <a:pPr algn="r" rtl="1">
              <a:lnSpc>
                <a:spcPct val="115000"/>
              </a:lnSpc>
            </a:pPr>
            <a:r>
              <a:rPr lang="fa-IR" sz="2200" b="1" dirty="0" smtClean="0"/>
              <a:t>مكيدن فرد </a:t>
            </a:r>
            <a:r>
              <a:rPr lang="fa-IR" sz="2200" b="1" dirty="0" smtClean="0"/>
              <a:t>بالغ</a:t>
            </a:r>
          </a:p>
          <a:p>
            <a:pPr algn="r" rtl="1">
              <a:lnSpc>
                <a:spcPct val="115000"/>
              </a:lnSpc>
            </a:pPr>
            <a:r>
              <a:rPr lang="fa-IR" sz="2200" b="1" dirty="0" smtClean="0"/>
              <a:t>رژیم غذایی چربیهای اشباع نشده</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857250"/>
          </a:xfrm>
        </p:spPr>
        <p:txBody>
          <a:bodyPr>
            <a:normAutofit fontScale="90000"/>
          </a:bodyPr>
          <a:lstStyle/>
          <a:p>
            <a:pPr algn="ctr">
              <a:defRPr/>
            </a:pPr>
            <a:r>
              <a:rPr lang="fa-IR" b="1" u="sng" dirty="0" smtClean="0"/>
              <a:t/>
            </a:r>
            <a:br>
              <a:rPr lang="fa-IR" b="1" u="sng" dirty="0" smtClean="0"/>
            </a:br>
            <a:r>
              <a:rPr lang="fa-IR" b="1" u="sng" dirty="0" smtClean="0">
                <a:solidFill>
                  <a:srgbClr val="FF0000"/>
                </a:solidFill>
              </a:rPr>
              <a:t>انسداد یک یا چند مجرای شیر</a:t>
            </a:r>
            <a:r>
              <a:rPr lang="en-US" b="1" u="sng" dirty="0" smtClean="0"/>
              <a:t/>
            </a:r>
            <a:br>
              <a:rPr lang="en-US" b="1" u="sng" dirty="0" smtClean="0"/>
            </a:br>
            <a:endParaRPr lang="en-US" b="1" u="sng" dirty="0"/>
          </a:p>
        </p:txBody>
      </p:sp>
      <p:sp>
        <p:nvSpPr>
          <p:cNvPr id="111619" name="Content Placeholder 2"/>
          <p:cNvSpPr>
            <a:spLocks noGrp="1"/>
          </p:cNvSpPr>
          <p:nvPr>
            <p:ph sz="quarter" idx="1"/>
          </p:nvPr>
        </p:nvSpPr>
        <p:spPr>
          <a:xfrm>
            <a:off x="457200" y="549275"/>
            <a:ext cx="8186738" cy="6308725"/>
          </a:xfrm>
        </p:spPr>
        <p:txBody>
          <a:bodyPr>
            <a:normAutofit/>
          </a:bodyPr>
          <a:lstStyle/>
          <a:p>
            <a:pPr algn="r" rtl="1">
              <a:defRPr/>
            </a:pPr>
            <a:r>
              <a:rPr lang="ar-SA" altLang="en-US" sz="2000" b="1" i="1" dirty="0" smtClean="0">
                <a:cs typeface="+mj-cs"/>
              </a:rPr>
              <a:t>لمس توده در پستان</a:t>
            </a:r>
            <a:r>
              <a:rPr lang="fa-IR" altLang="en-US" sz="2000" b="1" i="1" dirty="0" smtClean="0">
                <a:cs typeface="+mj-cs"/>
              </a:rPr>
              <a:t>(گره دردناک)</a:t>
            </a:r>
            <a:endParaRPr lang="en-US" altLang="en-US" sz="2000" b="1" i="1" dirty="0" smtClean="0">
              <a:cs typeface="+mj-cs"/>
            </a:endParaRPr>
          </a:p>
          <a:p>
            <a:pPr algn="r" rtl="1">
              <a:defRPr/>
            </a:pPr>
            <a:r>
              <a:rPr lang="ar-SA" altLang="en-US" sz="2000" b="1" i="1" dirty="0" smtClean="0">
                <a:cs typeface="+mj-cs"/>
              </a:rPr>
              <a:t>درد پستان</a:t>
            </a:r>
            <a:endParaRPr lang="en-US" altLang="en-US" sz="2000" b="1" i="1" dirty="0" smtClean="0">
              <a:cs typeface="+mj-cs"/>
            </a:endParaRPr>
          </a:p>
          <a:p>
            <a:pPr algn="r" rtl="1">
              <a:buNone/>
              <a:defRPr/>
            </a:pPr>
            <a:r>
              <a:rPr lang="fa-IR" altLang="en-US" sz="2000" b="1" i="1" dirty="0" smtClean="0">
                <a:cs typeface="+mj-cs"/>
              </a:rPr>
              <a:t>داغی و</a:t>
            </a:r>
            <a:r>
              <a:rPr lang="ar-SA" altLang="en-US" sz="2000" b="1" i="1" dirty="0" smtClean="0">
                <a:cs typeface="+mj-cs"/>
              </a:rPr>
              <a:t>قرمزي موضعي</a:t>
            </a:r>
            <a:r>
              <a:rPr lang="fa-IR" altLang="en-US" sz="2000" b="1" i="1" dirty="0" smtClean="0">
                <a:cs typeface="+mj-cs"/>
              </a:rPr>
              <a:t>-توده دردناک صورتی</a:t>
            </a:r>
            <a:endParaRPr lang="en-US" altLang="en-US" sz="2000" b="1" i="1" dirty="0" smtClean="0">
              <a:cs typeface="+mj-cs"/>
            </a:endParaRPr>
          </a:p>
          <a:p>
            <a:pPr algn="r" rtl="1">
              <a:defRPr/>
            </a:pPr>
            <a:r>
              <a:rPr lang="ar-SA" altLang="en-US" sz="2000" b="1" i="1" dirty="0" smtClean="0">
                <a:cs typeface="+mj-cs"/>
              </a:rPr>
              <a:t>مادر تب ندارد و حال عمومي او خوب است</a:t>
            </a:r>
            <a:endParaRPr lang="en-US" altLang="en-US" sz="2000" b="1" i="1" dirty="0" smtClean="0">
              <a:cs typeface="+mj-cs"/>
            </a:endParaRPr>
          </a:p>
          <a:p>
            <a:pPr algn="r" rtl="1">
              <a:defRPr/>
            </a:pPr>
            <a:r>
              <a:rPr lang="ar-SA" altLang="en-US" sz="2000" b="1" i="1" dirty="0" smtClean="0">
                <a:cs typeface="+mj-cs"/>
              </a:rPr>
              <a:t>انسداد مجاري معمولا يكطرفه است</a:t>
            </a:r>
            <a:r>
              <a:rPr lang="en-US" altLang="en-US" sz="2000" b="1" i="1" dirty="0" smtClean="0">
                <a:cs typeface="+mj-cs"/>
              </a:rPr>
              <a:t> .</a:t>
            </a:r>
            <a:endParaRPr lang="en-US" sz="2000" b="1" i="1" dirty="0" smtClean="0">
              <a:cs typeface="+mj-cs"/>
            </a:endParaRPr>
          </a:p>
          <a:p>
            <a:pPr algn="r" rtl="1">
              <a:defRPr/>
            </a:pPr>
            <a:r>
              <a:rPr lang="fa-IR" sz="2000" b="1" dirty="0" smtClean="0">
                <a:cs typeface="+mj-cs"/>
              </a:rPr>
              <a:t>علل:</a:t>
            </a:r>
            <a:endParaRPr lang="en-US" sz="2000" b="1" dirty="0" smtClean="0">
              <a:cs typeface="+mj-cs"/>
            </a:endParaRPr>
          </a:p>
          <a:p>
            <a:pPr algn="r" rtl="1">
              <a:defRPr/>
            </a:pPr>
            <a:r>
              <a:rPr lang="fa-IR" sz="2000" b="1" dirty="0" smtClean="0">
                <a:cs typeface="+mj-cs"/>
              </a:rPr>
              <a:t>فواصل طولانی بین شیر دهی </a:t>
            </a:r>
            <a:r>
              <a:rPr lang="fa-IR" sz="2000" b="1" dirty="0" smtClean="0">
                <a:cs typeface="+mj-cs"/>
              </a:rPr>
              <a:t>–تولید بیش ازحدشیر</a:t>
            </a:r>
            <a:endParaRPr lang="en-US" sz="2000" b="1" dirty="0" smtClean="0">
              <a:cs typeface="+mj-cs"/>
            </a:endParaRPr>
          </a:p>
          <a:p>
            <a:pPr algn="r" rtl="1">
              <a:defRPr/>
            </a:pPr>
            <a:r>
              <a:rPr lang="fa-IR" sz="2000" b="1" dirty="0" smtClean="0">
                <a:cs typeface="+mj-cs"/>
              </a:rPr>
              <a:t>تخلیه ناکامل پستان-کودک ناهنجار-فرنولوم کوتاه-آلرژی-رژیم پرکلسیم-</a:t>
            </a:r>
            <a:endParaRPr lang="en-US" sz="2000" b="1" dirty="0" smtClean="0">
              <a:cs typeface="+mj-cs"/>
            </a:endParaRPr>
          </a:p>
          <a:p>
            <a:pPr algn="r" rtl="1">
              <a:defRPr/>
            </a:pPr>
            <a:r>
              <a:rPr lang="fa-IR" sz="2000" b="1" dirty="0" smtClean="0">
                <a:cs typeface="+mj-cs"/>
              </a:rPr>
              <a:t>ضربه و فشار به پستان-</a:t>
            </a:r>
            <a:r>
              <a:rPr lang="fa-IR" sz="2000" b="1" u="sng" dirty="0" smtClean="0">
                <a:solidFill>
                  <a:srgbClr val="FF0000"/>
                </a:solidFill>
                <a:effectLst>
                  <a:outerShdw blurRad="38100" dist="38100" dir="2700000" algn="tl">
                    <a:srgbClr val="000000">
                      <a:alpha val="43137"/>
                    </a:srgbClr>
                  </a:outerShdw>
                </a:effectLst>
                <a:cs typeface="+mj-cs"/>
              </a:rPr>
              <a:t>فشار انگشتان مادر</a:t>
            </a:r>
            <a:r>
              <a:rPr lang="fa-IR" sz="2000" b="1" dirty="0" smtClean="0">
                <a:cs typeface="+mj-cs"/>
              </a:rPr>
              <a:t>-بخصوص درپستان بزرگ</a:t>
            </a:r>
            <a:endParaRPr lang="en-US" sz="2000" b="1" dirty="0" smtClean="0">
              <a:cs typeface="+mj-cs"/>
            </a:endParaRPr>
          </a:p>
          <a:p>
            <a:pPr algn="r" rtl="1">
              <a:defRPr/>
            </a:pPr>
            <a:r>
              <a:rPr lang="fa-IR" sz="2000" b="1" dirty="0" smtClean="0">
                <a:cs typeface="+mj-cs"/>
              </a:rPr>
              <a:t>مناسب نبودن اندازه سینه بند-فنردار</a:t>
            </a:r>
            <a:endParaRPr lang="en-US" sz="2000" b="1" dirty="0" smtClean="0">
              <a:cs typeface="+mj-cs"/>
            </a:endParaRPr>
          </a:p>
          <a:p>
            <a:pPr algn="r" rtl="1">
              <a:defRPr/>
            </a:pPr>
            <a:r>
              <a:rPr lang="fa-IR" sz="2000" b="1" dirty="0" smtClean="0">
                <a:cs typeface="+mj-cs"/>
              </a:rPr>
              <a:t>خوابیدن به شکم</a:t>
            </a:r>
            <a:endParaRPr lang="en-US" sz="2000" b="1" dirty="0" smtClean="0">
              <a:cs typeface="+mj-cs"/>
            </a:endParaRPr>
          </a:p>
          <a:p>
            <a:pPr algn="r" rtl="1">
              <a:defRPr/>
            </a:pPr>
            <a:r>
              <a:rPr lang="fa-IR" sz="2000" b="1" dirty="0" smtClean="0">
                <a:cs typeface="+mj-cs"/>
              </a:rPr>
              <a:t>سفت بستن بچه در مراقبت آغوشی</a:t>
            </a:r>
            <a:endParaRPr lang="en-US" sz="2000" b="1" dirty="0" smtClean="0">
              <a:cs typeface="+mj-cs"/>
            </a:endParaRPr>
          </a:p>
          <a:p>
            <a:pPr algn="r" rtl="1">
              <a:defRPr/>
            </a:pPr>
            <a:r>
              <a:rPr lang="fa-IR" sz="2000" b="1" dirty="0" smtClean="0">
                <a:cs typeface="+mj-cs"/>
              </a:rPr>
              <a:t>به خواب رفتن شیرخوار بر روی پستان</a:t>
            </a:r>
            <a:endParaRPr lang="en-US" sz="2000" b="1" dirty="0" smtClean="0">
              <a:cs typeface="+mj-cs"/>
            </a:endParaRPr>
          </a:p>
          <a:p>
            <a:pPr algn="r" rtl="1">
              <a:defRPr/>
            </a:pPr>
            <a:r>
              <a:rPr lang="fa-IR" sz="2000" b="1" dirty="0" smtClean="0">
                <a:cs typeface="+mj-cs"/>
              </a:rPr>
              <a:t>نامناسب بستن کمربند صندلی هنگام مسافرت</a:t>
            </a:r>
          </a:p>
          <a:p>
            <a:pPr algn="r" rtl="1">
              <a:defRPr/>
            </a:pPr>
            <a:r>
              <a:rPr lang="fa-IR" sz="2000" b="1" dirty="0" smtClean="0">
                <a:cs typeface="+mj-cs"/>
              </a:rPr>
              <a:t>کرم به نیپل</a:t>
            </a:r>
          </a:p>
          <a:p>
            <a:pPr algn="r" rtl="1">
              <a:defRPr/>
            </a:pPr>
            <a:r>
              <a:rPr lang="fa-IR" sz="2000" b="1" dirty="0" smtClean="0">
                <a:cs typeface="+mj-cs"/>
              </a:rPr>
              <a:t>هیپر لکتیشن—استفاده از نوک ساز رژیم پرکلسیم ودفع شن از پستان</a:t>
            </a:r>
            <a:endParaRPr lang="en-US" sz="2000" b="1" dirty="0" smtClean="0">
              <a:cs typeface="+mj-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633412"/>
          </a:xfrm>
        </p:spPr>
        <p:txBody>
          <a:bodyPr>
            <a:normAutofit/>
          </a:bodyPr>
          <a:lstStyle/>
          <a:p>
            <a:pPr algn="ctr">
              <a:defRPr/>
            </a:pPr>
            <a:r>
              <a:rPr lang="fa-IR" b="1" u="sng" dirty="0" smtClean="0">
                <a:solidFill>
                  <a:srgbClr val="C00000"/>
                </a:solidFill>
                <a:effectLst>
                  <a:outerShdw blurRad="38100" dist="38100" dir="2700000" algn="tl">
                    <a:srgbClr val="000000">
                      <a:alpha val="43137"/>
                    </a:srgbClr>
                  </a:outerShdw>
                </a:effectLst>
              </a:rPr>
              <a:t>نوک پستان فرورفته</a:t>
            </a:r>
            <a:endParaRPr lang="fa-IR" b="1" u="sng" dirty="0">
              <a:solidFill>
                <a:srgbClr val="C00000"/>
              </a:solidFill>
              <a:effectLst>
                <a:outerShdw blurRad="38100" dist="38100" dir="2700000" algn="tl">
                  <a:srgbClr val="000000">
                    <a:alpha val="43137"/>
                  </a:srgbClr>
                </a:outerShdw>
              </a:effectLst>
            </a:endParaRPr>
          </a:p>
        </p:txBody>
      </p:sp>
      <p:sp>
        <p:nvSpPr>
          <p:cNvPr id="84995" name="Content Placeholder 2"/>
          <p:cNvSpPr>
            <a:spLocks noGrp="1"/>
          </p:cNvSpPr>
          <p:nvPr>
            <p:ph sz="quarter" idx="1"/>
          </p:nvPr>
        </p:nvSpPr>
        <p:spPr>
          <a:xfrm>
            <a:off x="457200" y="981075"/>
            <a:ext cx="7931150" cy="5876925"/>
          </a:xfrm>
        </p:spPr>
        <p:txBody>
          <a:bodyPr>
            <a:normAutofit/>
          </a:bodyPr>
          <a:lstStyle/>
          <a:p>
            <a:pPr algn="r" rtl="1">
              <a:defRPr/>
            </a:pPr>
            <a:r>
              <a:rPr lang="fa-IR" sz="2000" b="1" dirty="0" smtClean="0"/>
              <a:t>تعریف:درصورتی که آرئول در2/5 سانتی مترعقب تر از قاعده نوک فشرده شود و نوک فرو رود یا مقعر شود.</a:t>
            </a:r>
          </a:p>
          <a:p>
            <a:pPr algn="r" rtl="1">
              <a:defRPr/>
            </a:pPr>
            <a:r>
              <a:rPr lang="fa-IR" sz="2000" b="1" dirty="0" smtClean="0"/>
              <a:t>علل:       کوتاه بودن سینوس های لاکتی فروس</a:t>
            </a:r>
          </a:p>
          <a:p>
            <a:pPr algn="r" rtl="1">
              <a:defRPr/>
            </a:pPr>
            <a:r>
              <a:rPr lang="fa-IR" sz="2000" b="1" dirty="0" smtClean="0"/>
              <a:t>             کمتر بودن بافت همبند زیر نوک پستان---اختلال غددی</a:t>
            </a:r>
          </a:p>
          <a:p>
            <a:pPr algn="r" rtl="1">
              <a:defRPr/>
            </a:pPr>
            <a:r>
              <a:rPr lang="fa-IR" sz="2000" b="1" dirty="0" smtClean="0"/>
              <a:t>نوع کاذب:اگرآرئول رافشاردهدونیپل خارج شودیادرخم شدن،آرئول برجسته شود.</a:t>
            </a:r>
            <a:r>
              <a:rPr lang="fa-IR" sz="2000" b="1" u="sng" dirty="0" smtClean="0">
                <a:solidFill>
                  <a:srgbClr val="FF0000"/>
                </a:solidFill>
                <a:effectLst>
                  <a:outerShdw blurRad="38100" dist="38100" dir="2700000" algn="tl">
                    <a:srgbClr val="000000">
                      <a:alpha val="43137"/>
                    </a:srgbClr>
                  </a:outerShdw>
                </a:effectLst>
              </a:rPr>
              <a:t>مهمترین زمان کمک:بلافاصله پس از زایمان</a:t>
            </a:r>
            <a:r>
              <a:rPr lang="fa-IR" sz="2000" b="1" u="sng" dirty="0" smtClean="0">
                <a:solidFill>
                  <a:srgbClr val="FF0000"/>
                </a:solidFill>
                <a:effectLst>
                  <a:outerShdw blurRad="38100" dist="38100" dir="2700000" algn="tl">
                    <a:srgbClr val="000000">
                      <a:alpha val="43137"/>
                    </a:srgbClr>
                  </a:outerShdw>
                </a:effectLst>
              </a:rPr>
              <a:t>:</a:t>
            </a:r>
            <a:endParaRPr lang="fa-IR" sz="2000" b="1" u="sng" dirty="0" smtClean="0">
              <a:solidFill>
                <a:srgbClr val="FF0000"/>
              </a:solidFill>
              <a:effectLst>
                <a:outerShdw blurRad="38100" dist="38100" dir="2700000" algn="tl">
                  <a:srgbClr val="000000">
                    <a:alpha val="43137"/>
                  </a:srgbClr>
                </a:outerShdw>
              </a:effectLst>
            </a:endParaRPr>
          </a:p>
          <a:p>
            <a:pPr algn="r" rtl="1">
              <a:defRPr/>
            </a:pPr>
            <a:r>
              <a:rPr lang="fa-IR" sz="2000" b="1" dirty="0" smtClean="0"/>
              <a:t>درصورت مداخله در بارداری سبب ترس وکاهش اعتماد به نفس مادر ونیز درد او میشود.</a:t>
            </a:r>
          </a:p>
          <a:p>
            <a:pPr algn="r" rtl="1">
              <a:defRPr/>
            </a:pPr>
            <a:r>
              <a:rPr lang="fa-IR" sz="2000" b="1" dirty="0" smtClean="0"/>
              <a:t>1-افزایش اعتمادبه نفس مادر(صبور بودن-رفع آن تا2هفته و...)</a:t>
            </a:r>
          </a:p>
          <a:p>
            <a:pPr algn="r" rtl="1">
              <a:defRPr/>
            </a:pPr>
            <a:r>
              <a:rPr lang="fa-IR" sz="2000" b="1" dirty="0" smtClean="0"/>
              <a:t>2-وضعیت صحیح شیردهی-خم شدن روی شیرخوار جهت شیردهی-زیربغلی</a:t>
            </a:r>
          </a:p>
          <a:p>
            <a:pPr algn="r" rtl="1">
              <a:defRPr/>
            </a:pPr>
            <a:r>
              <a:rPr lang="fa-IR" sz="2000" b="1" dirty="0" smtClean="0"/>
              <a:t>3-تحریک نوک پستان</a:t>
            </a:r>
          </a:p>
          <a:p>
            <a:pPr algn="r" rtl="1">
              <a:defRPr/>
            </a:pPr>
            <a:r>
              <a:rPr lang="fa-IR" sz="2000" b="1" dirty="0" smtClean="0"/>
              <a:t>4-روش سرنگ و</a:t>
            </a:r>
            <a:r>
              <a:rPr lang="fa-IR" sz="2000" b="1" dirty="0" smtClean="0">
                <a:hlinkClick r:id="" action="ppaction://noaction"/>
              </a:rPr>
              <a:t> </a:t>
            </a:r>
            <a:r>
              <a:rPr lang="fa-IR" sz="2000" b="1" dirty="0" smtClean="0">
                <a:solidFill>
                  <a:schemeClr val="tx1">
                    <a:lumMod val="75000"/>
                    <a:lumOff val="25000"/>
                  </a:schemeClr>
                </a:solidFill>
                <a:hlinkClick r:id="" action="ppaction://noaction"/>
              </a:rPr>
              <a:t>محافظ نوک پستان </a:t>
            </a:r>
            <a:r>
              <a:rPr lang="fa-IR" sz="2000" b="1" dirty="0" smtClean="0"/>
              <a:t>–</a:t>
            </a:r>
            <a:r>
              <a:rPr lang="fa-IR" sz="2000" b="1" dirty="0" smtClean="0">
                <a:solidFill>
                  <a:srgbClr val="FF0000"/>
                </a:solidFill>
              </a:rPr>
              <a:t>پوار دهانه بزرگ</a:t>
            </a:r>
          </a:p>
          <a:p>
            <a:pPr algn="r" rtl="1">
              <a:defRPr/>
            </a:pPr>
            <a:r>
              <a:rPr lang="fa-IR" sz="2000" b="1" dirty="0" smtClean="0"/>
              <a:t>5-تغذیه با فنجان 1-2هفته(درصورت عدم موفقیت)</a:t>
            </a:r>
          </a:p>
          <a:p>
            <a:pPr algn="r" rtl="1">
              <a:defRPr/>
            </a:pPr>
            <a:endParaRPr lang="fa-IR" sz="2000" b="1" dirty="0" smtClean="0"/>
          </a:p>
        </p:txBody>
      </p:sp>
      <p:pic>
        <p:nvPicPr>
          <p:cNvPr id="4" name="Picture 6"/>
          <p:cNvPicPr>
            <a:picLocks noChangeAspect="1" noChangeArrowheads="1"/>
          </p:cNvPicPr>
          <p:nvPr/>
        </p:nvPicPr>
        <p:blipFill>
          <a:blip r:embed="rId2" cstate="print"/>
          <a:srcRect/>
          <a:stretch>
            <a:fillRect/>
          </a:stretch>
        </p:blipFill>
        <p:spPr bwMode="auto">
          <a:xfrm>
            <a:off x="0" y="4343400"/>
            <a:ext cx="3352800" cy="2514600"/>
          </a:xfrm>
          <a:prstGeom prst="rect">
            <a:avLst/>
          </a:prstGeom>
          <a:noFill/>
          <a:ln w="57150">
            <a:solidFill>
              <a:schemeClr val="accent1"/>
            </a:solidFill>
            <a:miter lim="800000"/>
            <a:headEnd/>
            <a:tailEnd/>
          </a:ln>
          <a:effectLst>
            <a:outerShdw dist="35921" dir="2700000" algn="ctr" rotWithShape="0">
              <a:srgbClr val="000000"/>
            </a:outerShdw>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algn="r" rtl="1"/>
            <a:r>
              <a:rPr lang="fa-IR" b="1" dirty="0" smtClean="0"/>
              <a:t>با توپی از اجزا  وسلولهای شیر(نخ قهوه ای یا سبز)</a:t>
            </a:r>
          </a:p>
          <a:p>
            <a:pPr algn="r" rtl="1"/>
            <a:endParaRPr lang="fa-IR" b="1" dirty="0" smtClean="0"/>
          </a:p>
          <a:p>
            <a:pPr algn="r" rtl="1"/>
            <a:r>
              <a:rPr lang="fa-IR" b="1" dirty="0" smtClean="0"/>
              <a:t>حتما کنترل ودیدن جای دست مادر وفشار شست او</a:t>
            </a:r>
          </a:p>
          <a:p>
            <a:pPr algn="r" rtl="1"/>
            <a:endParaRPr lang="fa-IR" b="1" dirty="0" smtClean="0"/>
          </a:p>
          <a:p>
            <a:pPr algn="r" rtl="1"/>
            <a:r>
              <a:rPr lang="fa-IR" b="1" dirty="0" smtClean="0"/>
              <a:t>انسداد در عرض 24-48ساعت،عفونی می شود.</a:t>
            </a:r>
            <a:endParaRPr lang="en-US" b="1"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Content Placeholder 2"/>
          <p:cNvSpPr>
            <a:spLocks noGrp="1"/>
          </p:cNvSpPr>
          <p:nvPr>
            <p:ph sz="quarter" idx="1"/>
          </p:nvPr>
        </p:nvSpPr>
        <p:spPr>
          <a:xfrm>
            <a:off x="457200" y="0"/>
            <a:ext cx="8115300" cy="6473825"/>
          </a:xfrm>
        </p:spPr>
        <p:txBody>
          <a:bodyPr>
            <a:normAutofit/>
          </a:bodyPr>
          <a:lstStyle/>
          <a:p>
            <a:pPr algn="just" rtl="1"/>
            <a:r>
              <a:rPr lang="fa-IR" sz="2000" b="1" u="sng" dirty="0" smtClean="0">
                <a:solidFill>
                  <a:srgbClr val="C00000"/>
                </a:solidFill>
                <a:effectLst>
                  <a:outerShdw blurRad="38100" dist="38100" dir="2700000" algn="tl">
                    <a:srgbClr val="000000">
                      <a:alpha val="43137"/>
                    </a:srgbClr>
                  </a:outerShdw>
                </a:effectLst>
              </a:rPr>
              <a:t>درمان:</a:t>
            </a:r>
          </a:p>
          <a:p>
            <a:pPr algn="just" rtl="1"/>
            <a:r>
              <a:rPr lang="fa-IR" sz="2000" b="1" dirty="0" smtClean="0"/>
              <a:t>مهمترین اقدام:دیدن یک وعده شیردهی ورفع اشکالات(توجه به سرطان التهابی)</a:t>
            </a:r>
            <a:endParaRPr lang="en-US" sz="2000" b="1" dirty="0" smtClean="0"/>
          </a:p>
          <a:p>
            <a:pPr algn="just" rtl="1"/>
            <a:r>
              <a:rPr lang="fa-IR" sz="2000" b="1" dirty="0" smtClean="0"/>
              <a:t>شیردهی مکرر به تخلیه و بر طرف کردن انسداد کمک می کند</a:t>
            </a:r>
            <a:endParaRPr lang="en-US" sz="2000" b="1" dirty="0" smtClean="0"/>
          </a:p>
          <a:p>
            <a:pPr algn="just" rtl="1"/>
            <a:r>
              <a:rPr lang="fa-IR" sz="2000" b="1" u="sng" dirty="0" smtClean="0">
                <a:solidFill>
                  <a:srgbClr val="0070C0"/>
                </a:solidFill>
              </a:rPr>
              <a:t>شیردهی باید از پستان مبتلا شروع شود </a:t>
            </a:r>
            <a:r>
              <a:rPr lang="fa-IR" sz="2000" b="1" dirty="0" smtClean="0"/>
              <a:t>تا تخلیه مؤثر شیر را تقویت کند.</a:t>
            </a:r>
            <a:endParaRPr lang="en-US" sz="2000" b="1" dirty="0" smtClean="0"/>
          </a:p>
          <a:p>
            <a:pPr algn="just" rtl="1"/>
            <a:r>
              <a:rPr lang="fa-IR" sz="2000" b="1" dirty="0" smtClean="0"/>
              <a:t>شیرخوار در وضعیت صحیح به پستان گذاشته </a:t>
            </a:r>
            <a:r>
              <a:rPr lang="fa-IR" sz="2000" b="1" dirty="0" smtClean="0"/>
              <a:t>شود-بینی وچانه بطرف توده</a:t>
            </a:r>
            <a:endParaRPr lang="fa-IR" sz="2000" b="1" dirty="0" smtClean="0"/>
          </a:p>
          <a:p>
            <a:pPr algn="just" rtl="1"/>
            <a:r>
              <a:rPr lang="fa-IR" sz="2000" b="1" dirty="0" smtClean="0">
                <a:solidFill>
                  <a:srgbClr val="C00000"/>
                </a:solidFill>
              </a:rPr>
              <a:t>درهنگام شیردهی:برست کامپرشن</a:t>
            </a:r>
            <a:endParaRPr lang="en-US" sz="2000" b="1" dirty="0" smtClean="0">
              <a:solidFill>
                <a:srgbClr val="C00000"/>
              </a:solidFill>
            </a:endParaRPr>
          </a:p>
          <a:p>
            <a:pPr algn="just" rtl="1"/>
            <a:r>
              <a:rPr lang="fa-IR" sz="2000" b="1" dirty="0" smtClean="0"/>
              <a:t>مادر باید وضعیت های متفاوتی را امتحان  کند جاذبه زمین می تواند به تخلیه پستان کمک کند</a:t>
            </a:r>
            <a:endParaRPr lang="en-US" sz="2000" b="1" dirty="0" smtClean="0"/>
          </a:p>
          <a:p>
            <a:pPr algn="just" rtl="1"/>
            <a:r>
              <a:rPr lang="fa-IR" sz="2000" b="1" dirty="0" smtClean="0"/>
              <a:t>قبل و حین شیردهی جهت تقویت جریان شیر از کیسه آب گرم و بعد از هر بار شیردهی جهت تسکین از کیسه آب سرد استفاده کند.</a:t>
            </a:r>
            <a:endParaRPr lang="en-US" sz="2000" b="1" dirty="0" smtClean="0"/>
          </a:p>
          <a:p>
            <a:pPr algn="just" rtl="1"/>
            <a:r>
              <a:rPr lang="fa-IR" sz="2000" b="1" dirty="0" smtClean="0"/>
              <a:t>هنگام شیر دادن یا دوشیدن شیر ناحیه مبتلا را از بالا به طرف نوک پستان </a:t>
            </a:r>
            <a:r>
              <a:rPr lang="fa-IR" sz="2000" b="1" dirty="0" smtClean="0"/>
              <a:t>ماساژدهند(مرتب از ته پستان کمپرشن کند)</a:t>
            </a:r>
            <a:endParaRPr lang="en-US" sz="2000" b="1" dirty="0" smtClean="0"/>
          </a:p>
          <a:p>
            <a:pPr algn="just" rtl="1"/>
            <a:r>
              <a:rPr lang="fa-IR" sz="2000" b="1" dirty="0" smtClean="0"/>
              <a:t>اگر کودک نمی تواند پستان را بطور کامل تخلیه نماید لازم است مادر پستان را با دست  خصوصا زیر آب گرم بدوشد .</a:t>
            </a:r>
            <a:endParaRPr lang="en-US" sz="2000" b="1" dirty="0" smtClean="0"/>
          </a:p>
          <a:p>
            <a:pPr algn="just" rtl="1"/>
            <a:r>
              <a:rPr lang="fa-IR" sz="2000" b="1" dirty="0" smtClean="0"/>
              <a:t>جهت کمک به رگ کردن پستان مادر باید آرامش داشته باشد.</a:t>
            </a:r>
          </a:p>
          <a:p>
            <a:pPr algn="just" rtl="1"/>
            <a:endParaRPr lang="fa-IR" sz="2000" b="1" dirty="0" smtClean="0"/>
          </a:p>
          <a:p>
            <a:pPr algn="just" rtl="1"/>
            <a:r>
              <a:rPr lang="fa-IR" sz="2000" b="1" u="sng" dirty="0" smtClean="0">
                <a:solidFill>
                  <a:srgbClr val="7030A0"/>
                </a:solidFill>
              </a:rPr>
              <a:t>ورود پستان به لگن آب گرم</a:t>
            </a:r>
          </a:p>
          <a:p>
            <a:pPr algn="just" rtl="1"/>
            <a:r>
              <a:rPr lang="fa-IR" sz="2000" b="1" u="sng" dirty="0" smtClean="0">
                <a:solidFill>
                  <a:srgbClr val="7030A0"/>
                </a:solidFill>
              </a:rPr>
              <a:t>شیرخوار سروته در کنارمادر(</a:t>
            </a:r>
            <a:r>
              <a:rPr lang="en-US" sz="2000" b="1" u="sng" dirty="0" smtClean="0">
                <a:solidFill>
                  <a:srgbClr val="7030A0"/>
                </a:solidFill>
              </a:rPr>
              <a:t>modified side lying</a:t>
            </a:r>
            <a:r>
              <a:rPr lang="fa-IR" sz="2000" b="1" u="sng" dirty="0" smtClean="0">
                <a:solidFill>
                  <a:srgbClr val="7030A0"/>
                </a:solidFill>
              </a:rPr>
              <a:t>)</a:t>
            </a:r>
            <a:endParaRPr lang="en-US" sz="2000" b="1" u="sng" dirty="0" smtClean="0">
              <a:solidFill>
                <a:srgbClr val="7030A0"/>
              </a:solidFill>
            </a:endParaRPr>
          </a:p>
          <a:p>
            <a:pPr algn="just"/>
            <a:endParaRPr lang="en-US" sz="2000" b="1" dirty="0" smtClean="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a:xfrm>
            <a:off x="457200" y="533400"/>
            <a:ext cx="8229600" cy="685800"/>
          </a:xfrm>
        </p:spPr>
        <p:txBody>
          <a:bodyPr/>
          <a:lstStyle/>
          <a:p>
            <a:pPr algn="ctr" eaLnBrk="1" fontAlgn="auto" hangingPunct="1">
              <a:spcAft>
                <a:spcPts val="0"/>
              </a:spcAft>
              <a:defRPr/>
            </a:pPr>
            <a:endParaRPr lang="fa-IR" sz="3600" b="1" i="1" dirty="0" smtClean="0">
              <a:solidFill>
                <a:srgbClr val="FF0000"/>
              </a:solidFill>
            </a:endParaRPr>
          </a:p>
        </p:txBody>
      </p:sp>
      <p:sp>
        <p:nvSpPr>
          <p:cNvPr id="124931" name="Content Placeholder 2"/>
          <p:cNvSpPr>
            <a:spLocks noGrp="1"/>
          </p:cNvSpPr>
          <p:nvPr>
            <p:ph sz="quarter" idx="1"/>
          </p:nvPr>
        </p:nvSpPr>
        <p:spPr>
          <a:xfrm>
            <a:off x="381000" y="1600200"/>
            <a:ext cx="8534400" cy="2362200"/>
          </a:xfrm>
        </p:spPr>
        <p:txBody>
          <a:bodyPr>
            <a:noAutofit/>
          </a:bodyPr>
          <a:lstStyle/>
          <a:p>
            <a:pPr algn="r" rtl="1" eaLnBrk="1" hangingPunct="1">
              <a:buFont typeface="Courier New" pitchFamily="49" charset="0"/>
              <a:buChar char="o"/>
            </a:pPr>
            <a:r>
              <a:rPr lang="fa-IR" sz="2000" b="1" i="1" dirty="0" smtClean="0"/>
              <a:t>ایستایی شیرمادر(استاز) بمعنای بلوکاژ موضعی شیرمادر است و مانند گرهی دردناک در پستان مادرعمل میکند.</a:t>
            </a:r>
          </a:p>
          <a:p>
            <a:pPr algn="r" rtl="1" eaLnBrk="1" hangingPunct="1">
              <a:buFont typeface="Courier New" pitchFamily="49" charset="0"/>
              <a:buChar char="o"/>
            </a:pPr>
            <a:r>
              <a:rPr lang="fa-IR" sz="2000" b="1" i="1" dirty="0" smtClean="0"/>
              <a:t>پلاگهای ایجاد شده بجای تخلیه، موجب استاز میگردد.</a:t>
            </a:r>
          </a:p>
          <a:p>
            <a:pPr algn="r" rtl="1" eaLnBrk="1" hangingPunct="1">
              <a:buFont typeface="Courier New" pitchFamily="49" charset="0"/>
              <a:buChar char="o"/>
            </a:pPr>
            <a:r>
              <a:rPr lang="fa-IR" sz="2000" b="1" i="1" dirty="0" smtClean="0"/>
              <a:t>چون استاز تب وعلائم سیستمی ندارد، لذا با آبسه و ماستیت اشتباه نخواهد شد.</a:t>
            </a:r>
          </a:p>
          <a:p>
            <a:pPr algn="r" rtl="1" eaLnBrk="1" hangingPunct="1">
              <a:buFont typeface="Courier New" pitchFamily="49" charset="0"/>
              <a:buChar char="o"/>
            </a:pPr>
            <a:r>
              <a:rPr lang="fa-IR" sz="2000" b="1" i="1" dirty="0" smtClean="0"/>
              <a:t>برای درمان میتوان از کیسه های آب گرم و ماساژ استفاده نمود.</a:t>
            </a:r>
          </a:p>
          <a:p>
            <a:pPr algn="r" rtl="1" eaLnBrk="1" hangingPunct="1">
              <a:buFont typeface="Courier New" pitchFamily="49" charset="0"/>
              <a:buChar char="o"/>
            </a:pPr>
            <a:r>
              <a:rPr lang="fa-IR" sz="2000" b="1" i="1" dirty="0" smtClean="0"/>
              <a:t>وضعیتهای تخلیه ای به پستان همراه با بهبود پوزیسیون شیردهی از اقدام مفید دیگر است.</a:t>
            </a:r>
          </a:p>
          <a:p>
            <a:pPr algn="r" rtl="1" eaLnBrk="1" hangingPunct="1">
              <a:buFont typeface="Courier New" pitchFamily="49" charset="0"/>
              <a:buChar char="o"/>
            </a:pPr>
            <a:endParaRPr lang="fa-IR" sz="2000" b="1" i="1" dirty="0" smtClean="0"/>
          </a:p>
          <a:p>
            <a:pPr algn="r" rtl="1" eaLnBrk="1" hangingPunct="1">
              <a:buFont typeface="Courier New" pitchFamily="49" charset="0"/>
              <a:buChar char="o"/>
            </a:pPr>
            <a:endParaRPr lang="fa-IR" sz="2000" b="1" i="1" dirty="0" smtClean="0"/>
          </a:p>
          <a:p>
            <a:pPr algn="r" rtl="1" eaLnBrk="1" hangingPunct="1"/>
            <a:endParaRPr lang="fa-IR" sz="2000" b="1" i="1" dirty="0" smtClean="0"/>
          </a:p>
        </p:txBody>
      </p:sp>
      <p:sp>
        <p:nvSpPr>
          <p:cNvPr id="124932" name="Slide Number Placeholder 3"/>
          <p:cNvSpPr>
            <a:spLocks noGrp="1"/>
          </p:cNvSpPr>
          <p:nvPr>
            <p:ph type="sldNum" sz="quarter" idx="15"/>
          </p:nvPr>
        </p:nvSpPr>
        <p:spPr bwMode="auto">
          <a:noFill/>
          <a:ln>
            <a:miter lim="800000"/>
            <a:headEnd/>
            <a:tailEnd/>
          </a:ln>
        </p:spPr>
        <p:txBody>
          <a:bodyPr wrap="square" lIns="91440" tIns="45720" rIns="91440" bIns="45720" numCol="1" anchorCtr="0" compatLnSpc="1">
            <a:prstTxWarp prst="textNoShape">
              <a:avLst/>
            </a:prstTxWarp>
          </a:bodyPr>
          <a:lstStyle/>
          <a:p>
            <a:fld id="{5F586B77-E0EF-46E6-AB9E-2D059D292505}" type="slidenum">
              <a:rPr lang="en-US" smtClean="0"/>
              <a:pPr/>
              <a:t>62</a:t>
            </a:fld>
            <a:endParaRPr lang="en-US" smtClean="0"/>
          </a:p>
        </p:txBody>
      </p:sp>
      <p:sp>
        <p:nvSpPr>
          <p:cNvPr id="124933" name="Footer Placeholder 4"/>
          <p:cNvSpPr>
            <a:spLocks noGrp="1"/>
          </p:cNvSpPr>
          <p:nvPr>
            <p:ph type="ftr" sz="quarter" idx="16"/>
          </p:nvPr>
        </p:nvSpPr>
        <p:spPr bwMode="auto">
          <a:noFill/>
          <a:ln>
            <a:miter lim="800000"/>
            <a:headEnd/>
            <a:tailEnd/>
          </a:ln>
        </p:spPr>
        <p:txBody>
          <a:bodyPr wrap="square" lIns="91440" tIns="45720" rIns="91440" bIns="45720" numCol="1" compatLnSpc="1">
            <a:prstTxWarp prst="textNoShape">
              <a:avLst/>
            </a:prstTxWarp>
          </a:bodyPr>
          <a:lstStyle/>
          <a:p>
            <a:r>
              <a:rPr lang="fa-IR" smtClean="0"/>
              <a:t>مشکلات شیر دهی</a:t>
            </a:r>
            <a:endParaRPr lang="en-US" smtClean="0"/>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گالاکتوسل</a:t>
            </a:r>
            <a:endParaRPr lang="en-US" dirty="0"/>
          </a:p>
        </p:txBody>
      </p:sp>
      <p:sp>
        <p:nvSpPr>
          <p:cNvPr id="3" name="Content Placeholder 2"/>
          <p:cNvSpPr>
            <a:spLocks noGrp="1"/>
          </p:cNvSpPr>
          <p:nvPr>
            <p:ph sz="quarter" idx="1"/>
          </p:nvPr>
        </p:nvSpPr>
        <p:spPr/>
        <p:txBody>
          <a:bodyPr/>
          <a:lstStyle/>
          <a:p>
            <a:pPr algn="r" rtl="1"/>
            <a:r>
              <a:rPr lang="fa-IR" b="1" i="1" dirty="0" smtClean="0"/>
              <a:t>گالاکتوسل=داکت بسته شده.گره بی درد روی </a:t>
            </a:r>
            <a:r>
              <a:rPr lang="fa-IR" b="1" i="1" dirty="0" smtClean="0"/>
              <a:t>پستان</a:t>
            </a:r>
          </a:p>
          <a:p>
            <a:pPr algn="r" rtl="1"/>
            <a:r>
              <a:rPr lang="fa-IR" b="1" i="1" dirty="0" smtClean="0"/>
              <a:t>برجستگی صاف بدون درد و گرد(کیست آرئول در مجاری پستان)(کیست احتباسی شیر)</a:t>
            </a:r>
          </a:p>
          <a:p>
            <a:pPr algn="r" rtl="1"/>
            <a:r>
              <a:rPr lang="fa-IR" b="1" i="1" dirty="0" smtClean="0"/>
              <a:t>ترشح:</a:t>
            </a:r>
          </a:p>
          <a:p>
            <a:pPr algn="r" rtl="1"/>
            <a:r>
              <a:rPr lang="fa-IR" b="1" i="1" dirty="0" smtClean="0"/>
              <a:t>تشخیص:سونو</a:t>
            </a:r>
          </a:p>
          <a:p>
            <a:pPr algn="r" rtl="1"/>
            <a:r>
              <a:rPr lang="fa-IR" b="1" i="1" dirty="0" smtClean="0"/>
              <a:t>درصورت عدم درمان وعودمکرر:تخلیه باجراحی بی حسی موضعی</a:t>
            </a:r>
            <a:endParaRPr lang="fa-IR" b="1" i="1" dirty="0" smtClean="0"/>
          </a:p>
          <a:p>
            <a:pPr algn="r" rtl="1"/>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b="1" dirty="0" smtClean="0">
                <a:solidFill>
                  <a:srgbClr val="C00000"/>
                </a:solidFill>
              </a:rPr>
              <a:t>گشادشدگی مجرا(ماستیت پری داکتال)(داکت اکتازی)</a:t>
            </a:r>
            <a:endParaRPr lang="en-US" b="1" dirty="0">
              <a:solidFill>
                <a:srgbClr val="C00000"/>
              </a:solidFill>
            </a:endParaRPr>
          </a:p>
        </p:txBody>
      </p:sp>
      <p:sp>
        <p:nvSpPr>
          <p:cNvPr id="3" name="Content Placeholder 2"/>
          <p:cNvSpPr>
            <a:spLocks noGrp="1"/>
          </p:cNvSpPr>
          <p:nvPr>
            <p:ph sz="quarter" idx="1"/>
          </p:nvPr>
        </p:nvSpPr>
        <p:spPr/>
        <p:txBody>
          <a:bodyPr/>
          <a:lstStyle/>
          <a:p>
            <a:pPr algn="r" rtl="1"/>
            <a:r>
              <a:rPr lang="fa-IR" dirty="0" smtClean="0"/>
              <a:t>ترشحات چسبنده چند رنگی متناوب از چند مجرا از نیپل</a:t>
            </a:r>
          </a:p>
          <a:p>
            <a:pPr algn="r" rtl="1"/>
            <a:r>
              <a:rPr lang="fa-IR" dirty="0" smtClean="0"/>
              <a:t>گاه به همراه علائم درد-جمع شدگی و فرورفتگی نوک یا یک آبسه زیر آرئولی</a:t>
            </a:r>
          </a:p>
          <a:p>
            <a:pPr algn="r" rtl="1"/>
            <a:r>
              <a:rPr lang="fa-IR" dirty="0" smtClean="0"/>
              <a:t>در2-3سانتی از نوک،مجاری انتهایی گشادمیشود</a:t>
            </a:r>
          </a:p>
          <a:p>
            <a:pPr algn="r" rtl="1"/>
            <a:r>
              <a:rPr lang="fa-IR" dirty="0" smtClean="0"/>
              <a:t>درحاملگی-سیگاری-سن35-40سال</a:t>
            </a:r>
          </a:p>
          <a:p>
            <a:pPr algn="r" rtl="1"/>
            <a:r>
              <a:rPr lang="fa-IR" dirty="0" smtClean="0"/>
              <a:t>چربی تحریک کننده از این مجاری سبب واکنش التهابی وترشح میشود.</a:t>
            </a:r>
          </a:p>
          <a:p>
            <a:pPr algn="r" rtl="1"/>
            <a:r>
              <a:rPr lang="fa-IR" dirty="0" smtClean="0"/>
              <a:t>سوزش-خارش-درد-ورم نیپل وآرئول(تشخیص افتراقی کاندیدا)</a:t>
            </a:r>
          </a:p>
          <a:p>
            <a:pPr algn="r" rtl="1"/>
            <a:r>
              <a:rPr lang="fa-IR" dirty="0" smtClean="0"/>
              <a:t>باپیشرفت آن:توده قابل لمس کرمی شکل شبیه سرطان</a:t>
            </a:r>
          </a:p>
          <a:p>
            <a:pPr algn="r" rtl="1"/>
            <a:r>
              <a:rPr lang="fa-IR" dirty="0" smtClean="0"/>
              <a:t>شیردهی منعی ندارد</a:t>
            </a:r>
          </a:p>
          <a:p>
            <a:pPr algn="r" rtl="1"/>
            <a:r>
              <a:rPr lang="fa-IR" dirty="0" smtClean="0"/>
              <a:t>اقدامات محافظه کارانه وکورتیکوستروئیدها ویا برداشتن توده درمواردشدید یا خونریزی دهنده</a:t>
            </a: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u="sng" dirty="0" smtClean="0">
                <a:solidFill>
                  <a:srgbClr val="FF0000"/>
                </a:solidFill>
              </a:rPr>
              <a:t>پری طبیعی پستان</a:t>
            </a:r>
            <a:endParaRPr lang="en-US" u="sng" dirty="0">
              <a:solidFill>
                <a:srgbClr val="FF0000"/>
              </a:solidFill>
            </a:endParaRPr>
          </a:p>
        </p:txBody>
      </p:sp>
      <p:sp>
        <p:nvSpPr>
          <p:cNvPr id="3" name="Content Placeholder 2"/>
          <p:cNvSpPr>
            <a:spLocks noGrp="1"/>
          </p:cNvSpPr>
          <p:nvPr>
            <p:ph sz="quarter" idx="1"/>
          </p:nvPr>
        </p:nvSpPr>
        <p:spPr/>
        <p:txBody>
          <a:bodyPr/>
          <a:lstStyle/>
          <a:p>
            <a:pPr algn="r" rtl="1"/>
            <a:r>
              <a:rPr lang="fa-IR" dirty="0" smtClean="0"/>
              <a:t>درزمان لاکتوژنز2</a:t>
            </a:r>
          </a:p>
          <a:p>
            <a:pPr algn="r" rtl="1"/>
            <a:r>
              <a:rPr lang="fa-IR" dirty="0" smtClean="0"/>
              <a:t>افزایش جریان خون پستان بعلت افزایش پرولاکتین ودر نتیجه:</a:t>
            </a:r>
          </a:p>
          <a:p>
            <a:pPr algn="r" rtl="1"/>
            <a:r>
              <a:rPr lang="fa-IR" dirty="0" smtClean="0"/>
              <a:t>افزایش حجم شیر و ادم بافت بینابینی پستان</a:t>
            </a:r>
          </a:p>
          <a:p>
            <a:pPr algn="r" rtl="1"/>
            <a:r>
              <a:rPr lang="fa-IR" dirty="0" smtClean="0"/>
              <a:t>پستان بزرگتر وگرمتر کمی آزاردهنده</a:t>
            </a:r>
          </a:p>
          <a:p>
            <a:pPr algn="r" rtl="1"/>
            <a:r>
              <a:rPr lang="fa-IR" dirty="0" smtClean="0"/>
              <a:t>جریان شیر وجود دارد.</a:t>
            </a:r>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solidFill>
                  <a:srgbClr val="FF0000"/>
                </a:solidFill>
              </a:rPr>
              <a:t>احتقان پستان</a:t>
            </a:r>
            <a:endParaRPr lang="en-US" dirty="0">
              <a:solidFill>
                <a:srgbClr val="FF0000"/>
              </a:solidFill>
            </a:endParaRPr>
          </a:p>
        </p:txBody>
      </p:sp>
      <p:sp>
        <p:nvSpPr>
          <p:cNvPr id="3" name="Content Placeholder 2"/>
          <p:cNvSpPr>
            <a:spLocks noGrp="1"/>
          </p:cNvSpPr>
          <p:nvPr>
            <p:ph sz="quarter" idx="1"/>
          </p:nvPr>
        </p:nvSpPr>
        <p:spPr/>
        <p:txBody>
          <a:bodyPr/>
          <a:lstStyle/>
          <a:p>
            <a:pPr algn="r" rtl="1"/>
            <a:r>
              <a:rPr lang="fa-IR" dirty="0" smtClean="0"/>
              <a:t>کشش واتساع زیاد آلوئولها ومسطح شدن لاکتوسیتها وشل شدن اتصالات بین لاکتوسیتها بعلت عدم برداشت شیر</a:t>
            </a:r>
          </a:p>
          <a:p>
            <a:pPr algn="r" rtl="1"/>
            <a:r>
              <a:rPr lang="fa-IR" dirty="0" smtClean="0"/>
              <a:t>وسپس:ورود لاکتوز به بافت بینابینی واتساع والتهاب وعفونت</a:t>
            </a:r>
          </a:p>
          <a:p>
            <a:pPr algn="r" rtl="1"/>
            <a:r>
              <a:rPr lang="fa-IR" dirty="0" smtClean="0"/>
              <a:t>اتساع سبب:انسداد خون مویرگی وترشح خون به فضای میان بافتی</a:t>
            </a:r>
          </a:p>
          <a:p>
            <a:pPr algn="r" rtl="1"/>
            <a:r>
              <a:rPr lang="fa-IR" dirty="0" smtClean="0"/>
              <a:t>فشارسبب:مانع تخلیه لنف از پستان ورکود خروج باکتری وسموم و...</a:t>
            </a:r>
          </a:p>
          <a:p>
            <a:pPr algn="r" rtl="1"/>
            <a:r>
              <a:rPr lang="fa-IR" dirty="0" smtClean="0"/>
              <a:t>افزایش</a:t>
            </a:r>
            <a:r>
              <a:rPr lang="en-US" dirty="0" smtClean="0"/>
              <a:t>FIL</a:t>
            </a:r>
          </a:p>
          <a:p>
            <a:pPr algn="r" rtl="1"/>
            <a:r>
              <a:rPr lang="fa-IR" dirty="0" smtClean="0"/>
              <a:t>تجمع شیر واحتقان سبب:تحلیل لاکتوسیتها و توقف تولیدشیرو مرگ سلولی</a:t>
            </a:r>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algn="r" rtl="1"/>
            <a:r>
              <a:rPr lang="fa-IR" dirty="0" smtClean="0"/>
              <a:t>احتقان از نظر محل درگیری:</a:t>
            </a:r>
          </a:p>
          <a:p>
            <a:pPr algn="r" rtl="1"/>
            <a:r>
              <a:rPr lang="fa-IR" dirty="0" smtClean="0"/>
              <a:t>درگیری هاله به تنهایی</a:t>
            </a:r>
          </a:p>
          <a:p>
            <a:pPr algn="r" rtl="1"/>
            <a:r>
              <a:rPr lang="fa-IR" dirty="0" smtClean="0"/>
              <a:t>درگیری بدنه پستان</a:t>
            </a:r>
          </a:p>
          <a:p>
            <a:pPr algn="r" rtl="1"/>
            <a:r>
              <a:rPr lang="fa-IR" dirty="0" smtClean="0"/>
              <a:t>درگیری هر دو</a:t>
            </a:r>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a:xfrm>
            <a:off x="457200" y="228600"/>
            <a:ext cx="8229600" cy="609600"/>
          </a:xfrm>
        </p:spPr>
        <p:txBody>
          <a:bodyPr>
            <a:noAutofit/>
          </a:bodyPr>
          <a:lstStyle/>
          <a:p>
            <a:pPr algn="ctr" eaLnBrk="1" fontAlgn="auto" hangingPunct="1">
              <a:spcAft>
                <a:spcPts val="0"/>
              </a:spcAft>
              <a:defRPr/>
            </a:pPr>
            <a:r>
              <a:rPr lang="fa-IR" sz="3600" b="1" i="1" dirty="0" smtClean="0">
                <a:solidFill>
                  <a:srgbClr val="FF0000"/>
                </a:solidFill>
              </a:rPr>
              <a:t>احتقان</a:t>
            </a:r>
          </a:p>
        </p:txBody>
      </p:sp>
      <p:sp>
        <p:nvSpPr>
          <p:cNvPr id="101379" name="Content Placeholder 2"/>
          <p:cNvSpPr>
            <a:spLocks noGrp="1"/>
          </p:cNvSpPr>
          <p:nvPr>
            <p:ph sz="quarter" idx="1"/>
          </p:nvPr>
        </p:nvSpPr>
        <p:spPr>
          <a:xfrm>
            <a:off x="304800" y="1066800"/>
            <a:ext cx="8382000" cy="2743200"/>
          </a:xfrm>
        </p:spPr>
        <p:txBody>
          <a:bodyPr>
            <a:noAutofit/>
          </a:bodyPr>
          <a:lstStyle/>
          <a:p>
            <a:pPr algn="just" rtl="1"/>
            <a:r>
              <a:rPr lang="fa-IR" sz="2000" b="1" i="1" dirty="0" smtClean="0"/>
              <a:t>کمی بعد از زایمان شبکه عروقی پستان افزایش می یابد وتولید شیر هم بتدریج زیاد                 می شود.بطوریکه تا </a:t>
            </a:r>
            <a:r>
              <a:rPr lang="fa-IR" sz="2000" b="1" i="1" u="sng" dirty="0" smtClean="0">
                <a:solidFill>
                  <a:srgbClr val="C00000"/>
                </a:solidFill>
              </a:rPr>
              <a:t>روز سوم یا چهارم یالاکتوژنز2</a:t>
            </a:r>
            <a:r>
              <a:rPr lang="fa-IR" sz="2000" b="1" i="1" dirty="0" smtClean="0"/>
              <a:t>بعد از زایمان شیر به مقدار فراوان  ترشح می شود.این دو عامل باعث می شود که پستان در لمس ،قوام محکم تاسفت داشته و دردناک و گرم باشد </a:t>
            </a:r>
            <a:endParaRPr lang="en-US" sz="2000" b="1" i="1" dirty="0" smtClean="0"/>
          </a:p>
          <a:p>
            <a:pPr algn="just" rtl="1"/>
            <a:r>
              <a:rPr lang="fa-IR" sz="2000" b="1" i="1" dirty="0" smtClean="0"/>
              <a:t>تورم ممکن است از ترقوه تادنده تحتانی و از طرفین از خط زیر بغل میانی تا خط میانی جناغ  گسترش یافته  ،پوست پستان براق و نوک پستان پهن می شود.</a:t>
            </a:r>
            <a:endParaRPr lang="en-US" sz="2000" b="1" i="1" dirty="0" smtClean="0"/>
          </a:p>
          <a:p>
            <a:pPr algn="just" rtl="1" eaLnBrk="1" hangingPunct="1">
              <a:buFont typeface="Courier New" pitchFamily="49" charset="0"/>
              <a:buChar char="o"/>
            </a:pPr>
            <a:r>
              <a:rPr lang="fa-IR" sz="2000" b="1" i="1" dirty="0" smtClean="0"/>
              <a:t>پستانها متورم</a:t>
            </a:r>
            <a:r>
              <a:rPr lang="en-US" sz="2000" b="1" i="1" dirty="0" smtClean="0"/>
              <a:t> </a:t>
            </a:r>
            <a:r>
              <a:rPr lang="fa-IR" sz="2000" b="1" i="1" dirty="0" smtClean="0"/>
              <a:t>ودردناك وبراق/سفت وقرمز، مخصوصا در روزهای 3 تا 7  پس از زایمان</a:t>
            </a:r>
          </a:p>
          <a:p>
            <a:pPr algn="just" rtl="1"/>
            <a:r>
              <a:rPr lang="ar-SA" altLang="en-US" sz="2000" b="1" i="1" dirty="0" smtClean="0"/>
              <a:t>شير جريان ندارد</a:t>
            </a:r>
            <a:r>
              <a:rPr lang="en-US" altLang="en-US" sz="2000" b="1" i="1" dirty="0" smtClean="0"/>
              <a:t> .</a:t>
            </a:r>
            <a:r>
              <a:rPr lang="fa-IR" altLang="en-US" sz="2000" b="1" i="1" dirty="0" smtClean="0"/>
              <a:t>م</a:t>
            </a:r>
            <a:r>
              <a:rPr lang="ar-SA" altLang="en-US" sz="2000" b="1" i="1" dirty="0" smtClean="0"/>
              <a:t>مكن است تا 24 ساعت تب وجود داشته باشد</a:t>
            </a:r>
            <a:r>
              <a:rPr lang="en-US" altLang="en-US" sz="2000" b="1" i="1" dirty="0" smtClean="0"/>
              <a:t>.</a:t>
            </a:r>
          </a:p>
          <a:p>
            <a:pPr algn="just" rtl="1"/>
            <a:r>
              <a:rPr lang="ar-SA" altLang="en-US" sz="2000" b="1" i="1" dirty="0" smtClean="0"/>
              <a:t>احتقان معمولا دو طرفه است و مادر احساس سلامت مي كند </a:t>
            </a:r>
            <a:r>
              <a:rPr lang="fa-IR" altLang="en-US" sz="2000" b="1" i="1" dirty="0" smtClean="0"/>
              <a:t>.تب ولرز ندارد.</a:t>
            </a:r>
          </a:p>
          <a:p>
            <a:pPr algn="just" rtl="1"/>
            <a:r>
              <a:rPr lang="fa-IR" sz="2000" b="1" i="1" dirty="0" smtClean="0"/>
              <a:t>معمولا به دلیل تغذیه غیر موثر و غیر مکرر شیر خوار علائمی نظیر؛ زخم نوک پستان، شیرخوار خواب آلوده و جدایی مادر و کودک مشاهده م یشود.</a:t>
            </a:r>
          </a:p>
          <a:p>
            <a:pPr algn="just" rtl="1" eaLnBrk="1" hangingPunct="1">
              <a:buFont typeface="Courier New" pitchFamily="49" charset="0"/>
              <a:buChar char="o"/>
            </a:pPr>
            <a:r>
              <a:rPr lang="fa-IR" sz="2000" b="1" i="1" dirty="0" smtClean="0"/>
              <a:t>هنگامی که تغذیه شیر خوار کمتر می شود و تغییر ناگهانی در وعده های شیردهی صورت       می گیرد، احتقان پستانها روی ميدهد.</a:t>
            </a:r>
          </a:p>
          <a:p>
            <a:pPr algn="just" rtl="1" eaLnBrk="1" hangingPunct="1">
              <a:buFont typeface="Courier New" pitchFamily="49" charset="0"/>
              <a:buChar char="o"/>
            </a:pPr>
            <a:r>
              <a:rPr lang="fa-IR" sz="2000" b="1" i="1" dirty="0" smtClean="0"/>
              <a:t>اگر به نوزاد مرتب شیر ندهد، ممکن است منجر به صاف وزخم شدن نوک پستان،سوء تغذیه، آتروفی سلولهای شیرسازوحتی آبسه پستان گردد.</a:t>
            </a:r>
          </a:p>
          <a:p>
            <a:pPr algn="just" rtl="1" eaLnBrk="1" hangingPunct="1">
              <a:buFont typeface="Courier New" pitchFamily="49" charset="0"/>
              <a:buChar char="o"/>
            </a:pPr>
            <a:r>
              <a:rPr lang="fa-IR" sz="2000" b="1" i="1" dirty="0" smtClean="0"/>
              <a:t>پیشگیری نقش بسزایی دارد و تغذیه مکرر نوزاد و تخلیه مکرر به کمک پمپاژ پستانهای مادر (8 تا 12 بار روزانه) بهترین شیوه تسکین است.</a:t>
            </a:r>
            <a:endParaRPr lang="en-US" sz="2000" b="1" i="1" dirty="0" smtClean="0"/>
          </a:p>
          <a:p>
            <a:pPr algn="just" rtl="1" eaLnBrk="1" hangingPunct="1">
              <a:buFont typeface="Courier New" pitchFamily="49" charset="0"/>
              <a:buChar char="o"/>
            </a:pPr>
            <a:endParaRPr lang="fa-IR" sz="2000" b="1" i="1" dirty="0" smtClean="0"/>
          </a:p>
        </p:txBody>
      </p:sp>
      <p:sp>
        <p:nvSpPr>
          <p:cNvPr id="101380" name="Slide Number Placeholder 3"/>
          <p:cNvSpPr>
            <a:spLocks noGrp="1"/>
          </p:cNvSpPr>
          <p:nvPr>
            <p:ph type="sldNum" sz="quarter" idx="15"/>
          </p:nvPr>
        </p:nvSpPr>
        <p:spPr bwMode="auto">
          <a:noFill/>
          <a:ln>
            <a:miter lim="800000"/>
            <a:headEnd/>
            <a:tailEnd/>
          </a:ln>
        </p:spPr>
        <p:txBody>
          <a:bodyPr wrap="square" lIns="91440" tIns="45720" rIns="91440" bIns="45720" numCol="1" anchorCtr="0" compatLnSpc="1">
            <a:prstTxWarp prst="textNoShape">
              <a:avLst/>
            </a:prstTxWarp>
          </a:bodyPr>
          <a:lstStyle/>
          <a:p>
            <a:fld id="{A432DF6D-542F-424F-8D21-20ED333A5CC9}" type="slidenum">
              <a:rPr lang="en-US" smtClean="0"/>
              <a:pPr/>
              <a:t>68</a:t>
            </a:fld>
            <a:endParaRPr lang="en-US" smtClean="0"/>
          </a:p>
        </p:txBody>
      </p:sp>
      <p:sp>
        <p:nvSpPr>
          <p:cNvPr id="101381" name="Footer Placeholder 4"/>
          <p:cNvSpPr>
            <a:spLocks noGrp="1"/>
          </p:cNvSpPr>
          <p:nvPr>
            <p:ph type="ftr" sz="quarter" idx="16"/>
          </p:nvPr>
        </p:nvSpPr>
        <p:spPr bwMode="auto">
          <a:noFill/>
          <a:ln>
            <a:miter lim="800000"/>
            <a:headEnd/>
            <a:tailEnd/>
          </a:ln>
        </p:spPr>
        <p:txBody>
          <a:bodyPr wrap="square" lIns="91440" tIns="45720" rIns="91440" bIns="45720" numCol="1" compatLnSpc="1">
            <a:prstTxWarp prst="textNoShape">
              <a:avLst/>
            </a:prstTxWarp>
          </a:bodyPr>
          <a:lstStyle/>
          <a:p>
            <a:r>
              <a:rPr lang="fa-IR" smtClean="0"/>
              <a:t>مشکلات شیر دهی</a:t>
            </a:r>
            <a:endParaRPr lang="en-US" smtClean="0"/>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u="sng" dirty="0" smtClean="0">
                <a:solidFill>
                  <a:srgbClr val="FF0000"/>
                </a:solidFill>
              </a:rPr>
              <a:t>علل دیگر احتقان</a:t>
            </a:r>
            <a:endParaRPr lang="en-US" b="1" u="sng" dirty="0">
              <a:solidFill>
                <a:srgbClr val="FF0000"/>
              </a:solidFill>
            </a:endParaRPr>
          </a:p>
        </p:txBody>
      </p:sp>
      <p:sp>
        <p:nvSpPr>
          <p:cNvPr id="3" name="Content Placeholder 2"/>
          <p:cNvSpPr>
            <a:spLocks noGrp="1"/>
          </p:cNvSpPr>
          <p:nvPr>
            <p:ph sz="quarter" idx="1"/>
          </p:nvPr>
        </p:nvSpPr>
        <p:spPr/>
        <p:txBody>
          <a:bodyPr/>
          <a:lstStyle/>
          <a:p>
            <a:pPr algn="r" rtl="1"/>
            <a:r>
              <a:rPr lang="fa-IR" b="1" dirty="0" smtClean="0">
                <a:latin typeface="2  Titr"/>
              </a:rPr>
              <a:t>لیبر طولانی.سرم.تکنیک نادرست .شروع زود غذا.شیرکمکی.</a:t>
            </a:r>
          </a:p>
          <a:p>
            <a:pPr algn="r" rtl="1"/>
            <a:r>
              <a:rPr lang="fa-IR" b="1" dirty="0" smtClean="0">
                <a:latin typeface="2  Titr"/>
              </a:rPr>
              <a:t>هیپرلکتیشن.فشارخون بالا.پستان بزرگ وافتاده.</a:t>
            </a:r>
          </a:p>
          <a:p>
            <a:pPr algn="r" rtl="1"/>
            <a:r>
              <a:rPr lang="fa-IR" b="1" dirty="0" smtClean="0"/>
              <a:t>علل دیگر:</a:t>
            </a:r>
          </a:p>
          <a:p>
            <a:pPr algn="r" rtl="1"/>
            <a:r>
              <a:rPr lang="fa-IR" b="1" dirty="0" smtClean="0"/>
              <a:t>زور زدن/واکیوم/شیردوش/هیپوکسی نوزاد/ریفلاکس/گاز</a:t>
            </a:r>
          </a:p>
          <a:p>
            <a:pPr algn="r" rtl="1"/>
            <a:endParaRPr lang="fa-IR" b="1" dirty="0" smtClean="0"/>
          </a:p>
          <a:p>
            <a:pPr algn="r" rtl="1"/>
            <a:r>
              <a:rPr lang="fa-IR" b="1" dirty="0" smtClean="0"/>
              <a:t>سنتو /فشار خون/پستان </a:t>
            </a:r>
            <a:r>
              <a:rPr lang="fa-IR" b="1" dirty="0" smtClean="0"/>
              <a:t>افتاده وبزرگ/مایعات </a:t>
            </a:r>
            <a:r>
              <a:rPr lang="fa-IR" b="1" dirty="0" smtClean="0"/>
              <a:t>زیاد وریدی:::سبب ادم </a:t>
            </a:r>
            <a:r>
              <a:rPr lang="fa-IR" b="1" dirty="0" smtClean="0"/>
              <a:t>آرئول ونوک صاف</a:t>
            </a:r>
          </a:p>
          <a:p>
            <a:pPr algn="r" rtl="1"/>
            <a:r>
              <a:rPr lang="fa-IR" b="1" dirty="0" smtClean="0"/>
              <a:t>در پستان بزرگ با متوجه نشدن لاکتوژنز2 </a:t>
            </a:r>
            <a:endParaRPr lang="en-US" b="1" dirty="0" smtClean="0"/>
          </a:p>
          <a:p>
            <a:pPr algn="r" rtl="1"/>
            <a:r>
              <a:rPr lang="fa-IR" b="1" dirty="0" smtClean="0">
                <a:latin typeface="2  Titr"/>
              </a:rPr>
              <a:t>درپستان کوچک بدلیلعدم فضای کافی برای متسع شدن متناسب بامقدارشیر</a:t>
            </a:r>
            <a:endParaRPr lang="en-US" b="1" dirty="0">
              <a:latin typeface="2  Titr"/>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fa-IR" dirty="0" smtClean="0">
                <a:solidFill>
                  <a:srgbClr val="FF0000"/>
                </a:solidFill>
              </a:rPr>
              <a:t>نوک مهم نیست بلکه ارکشن آن مهم است.</a:t>
            </a:r>
            <a:endParaRPr lang="en-US" dirty="0">
              <a:solidFill>
                <a:srgbClr val="FF0000"/>
              </a:solidFill>
            </a:endParaRPr>
          </a:p>
        </p:txBody>
      </p:sp>
      <p:sp>
        <p:nvSpPr>
          <p:cNvPr id="3" name="Content Placeholder 2"/>
          <p:cNvSpPr>
            <a:spLocks noGrp="1"/>
          </p:cNvSpPr>
          <p:nvPr>
            <p:ph sz="quarter" idx="1"/>
          </p:nvPr>
        </p:nvSpPr>
        <p:spPr>
          <a:xfrm>
            <a:off x="457200" y="1600200"/>
            <a:ext cx="7467600" cy="4873625"/>
          </a:xfrm>
        </p:spPr>
        <p:txBody>
          <a:bodyPr>
            <a:normAutofit/>
          </a:bodyPr>
          <a:lstStyle/>
          <a:p>
            <a:pPr algn="r" rtl="1">
              <a:buFont typeface="Wingdings" pitchFamily="2" charset="2"/>
              <a:buChar char="v"/>
              <a:defRPr/>
            </a:pPr>
            <a:r>
              <a:rPr lang="fa-IR" sz="2000" b="1" u="sng" dirty="0" smtClean="0">
                <a:solidFill>
                  <a:srgbClr val="FF0000"/>
                </a:solidFill>
                <a:effectLst>
                  <a:outerShdw blurRad="38100" dist="38100" dir="2700000" algn="tl">
                    <a:srgbClr val="000000">
                      <a:alpha val="43137"/>
                    </a:srgbClr>
                  </a:outerShdw>
                </a:effectLst>
              </a:rPr>
              <a:t>ولی حق دست زدن به نوک نداریم باید خود مادر ارکشن نیپل را آزمایش کند.</a:t>
            </a:r>
            <a:endParaRPr lang="fa-IR" sz="2000" b="1" dirty="0" smtClean="0"/>
          </a:p>
          <a:p>
            <a:pPr marL="274320" indent="-274320" algn="r" rtl="1" eaLnBrk="1" fontAlgn="auto" hangingPunct="1">
              <a:spcAft>
                <a:spcPts val="0"/>
              </a:spcAft>
              <a:buFont typeface="Wingdings" pitchFamily="2" charset="2"/>
              <a:buChar char="v"/>
              <a:defRPr/>
            </a:pPr>
            <a:r>
              <a:rPr lang="fa-IR" sz="2000" b="1" dirty="0" smtClean="0"/>
              <a:t> </a:t>
            </a:r>
            <a:r>
              <a:rPr lang="fa-IR" sz="2000" b="1" i="1" dirty="0" smtClean="0"/>
              <a:t>اندازه و شکل ظاهری نوک هیچ ربطی به تولید شیر مادر ندارد.</a:t>
            </a:r>
          </a:p>
          <a:p>
            <a:pPr marL="274320" indent="-274320" algn="r" rtl="1" eaLnBrk="1" fontAlgn="auto" hangingPunct="1">
              <a:spcAft>
                <a:spcPts val="0"/>
              </a:spcAft>
              <a:buFont typeface="Wingdings" pitchFamily="2" charset="2"/>
              <a:buChar char="v"/>
              <a:defRPr/>
            </a:pPr>
            <a:r>
              <a:rPr lang="fa-IR" sz="2000" b="1" i="1" dirty="0" smtClean="0"/>
              <a:t>استفاده از شل نوک پستان در تغذیه شیر خوار موثر است.</a:t>
            </a:r>
          </a:p>
          <a:p>
            <a:pPr marL="274320" indent="-274320" algn="r" rtl="1" eaLnBrk="1" fontAlgn="auto" hangingPunct="1">
              <a:spcAft>
                <a:spcPts val="0"/>
              </a:spcAft>
              <a:buFont typeface="Wingdings" pitchFamily="2" charset="2"/>
              <a:buChar char="v"/>
              <a:defRPr/>
            </a:pPr>
            <a:r>
              <a:rPr lang="fa-IR" sz="2000" b="1" i="1" dirty="0" smtClean="0"/>
              <a:t>پمپاژ شیر مادر با شیردوش الکتریکی نیز یاری کننده است.</a:t>
            </a:r>
            <a:r>
              <a:rPr lang="fa-IR" sz="2000" b="1" dirty="0" smtClean="0"/>
              <a:t> </a:t>
            </a:r>
            <a:endParaRPr lang="en-US" sz="2000" b="1" dirty="0" smtClean="0"/>
          </a:p>
          <a:p>
            <a:pPr algn="r" rtl="1">
              <a:buFont typeface="Wingdings" pitchFamily="2" charset="2"/>
              <a:buChar char="v"/>
              <a:defRPr/>
            </a:pPr>
            <a:r>
              <a:rPr lang="fa-IR" sz="2000" b="1" dirty="0" smtClean="0"/>
              <a:t>دوشيدن مستقيم شیر به داخل دهان شيرخوار</a:t>
            </a:r>
            <a:endParaRPr lang="en-US" sz="2000" b="1" dirty="0" smtClean="0"/>
          </a:p>
          <a:p>
            <a:pPr algn="r" rtl="1"/>
            <a:r>
              <a:rPr lang="fa-IR" sz="2000" b="1" dirty="0" smtClean="0"/>
              <a:t>نرم‌تر شدن پستان‌ها در هفته اول يا دوم بعد از زايمان (تسهیل در گرفتن پستان)</a:t>
            </a:r>
          </a:p>
          <a:p>
            <a:pPr algn="r" rtl="1"/>
            <a:r>
              <a:rPr lang="fa-IR" sz="2000" b="1" dirty="0" smtClean="0"/>
              <a:t>ترغيب مادر را به برقراري تماس زياد پوست با پوست با شيرخوار و تغذيه مكرر برحسب تقاضاي او قبل از اینکه پستانش  محتقن  و سفت شود</a:t>
            </a:r>
          </a:p>
          <a:p>
            <a:pPr marL="274320" indent="-274320" algn="r" rtl="1" eaLnBrk="1" fontAlgn="auto" hangingPunct="1">
              <a:spcAft>
                <a:spcPts val="0"/>
              </a:spcAft>
              <a:buFont typeface="Wingdings" pitchFamily="2" charset="2"/>
              <a:buChar char="v"/>
              <a:defRPr/>
            </a:pPr>
            <a:r>
              <a:rPr lang="fa-IR" sz="2000" b="1" dirty="0" smtClean="0"/>
              <a:t>استفاده ازسرنگ بيست ميلي ليتري (30-60دقیقه وسپس تکرار)</a:t>
            </a:r>
            <a:r>
              <a:rPr lang="fa-IR" sz="2000" b="1" dirty="0" smtClean="0">
                <a:solidFill>
                  <a:srgbClr val="C00000"/>
                </a:solidFill>
              </a:rPr>
              <a:t> دردست مادر</a:t>
            </a:r>
          </a:p>
          <a:p>
            <a:pPr marL="274320" indent="-274320" algn="r" rtl="1" eaLnBrk="1" fontAlgn="auto" hangingPunct="1">
              <a:spcAft>
                <a:spcPts val="0"/>
              </a:spcAft>
              <a:buFont typeface="Wingdings" pitchFamily="2" charset="2"/>
              <a:buChar char="v"/>
              <a:defRPr/>
            </a:pPr>
            <a:endParaRPr lang="fa-IR" sz="2000" b="1" dirty="0" smtClean="0">
              <a:solidFill>
                <a:srgbClr val="C00000"/>
              </a:solidFill>
            </a:endParaRPr>
          </a:p>
          <a:p>
            <a:pPr marL="274320" indent="-274320" algn="r" rtl="1" eaLnBrk="1" fontAlgn="auto" hangingPunct="1">
              <a:spcAft>
                <a:spcPts val="0"/>
              </a:spcAft>
              <a:buFont typeface="Wingdings" pitchFamily="2" charset="2"/>
              <a:buChar char="v"/>
              <a:defRPr/>
            </a:pPr>
            <a:r>
              <a:rPr lang="fa-IR" sz="2000" b="1" dirty="0" smtClean="0">
                <a:solidFill>
                  <a:srgbClr val="C00000"/>
                </a:solidFill>
              </a:rPr>
              <a:t>ابتدا تخلیه ودادن مدل ساندویچی یا زیربغلی</a:t>
            </a:r>
            <a:endParaRPr lang="en-US" sz="2000" b="1" dirty="0" smtClean="0"/>
          </a:p>
          <a:p>
            <a:pPr marL="274320" indent="-274320" algn="r" rtl="1" eaLnBrk="1" fontAlgn="auto" hangingPunct="1">
              <a:spcAft>
                <a:spcPts val="0"/>
              </a:spcAft>
              <a:buFont typeface="Wingdings" pitchFamily="2" charset="2"/>
              <a:buChar char="v"/>
              <a:defRPr/>
            </a:pPr>
            <a:endParaRPr lang="en-US" sz="2000" b="1" dirty="0"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smtClean="0">
                <a:solidFill>
                  <a:schemeClr val="tx1"/>
                </a:solidFill>
              </a:rPr>
              <a:t>نکته</a:t>
            </a:r>
            <a:endParaRPr lang="en-US" b="1" dirty="0">
              <a:solidFill>
                <a:schemeClr val="tx1"/>
              </a:solidFill>
            </a:endParaRPr>
          </a:p>
        </p:txBody>
      </p:sp>
      <p:sp>
        <p:nvSpPr>
          <p:cNvPr id="3" name="Content Placeholder 2"/>
          <p:cNvSpPr>
            <a:spLocks noGrp="1"/>
          </p:cNvSpPr>
          <p:nvPr>
            <p:ph sz="quarter" idx="1"/>
          </p:nvPr>
        </p:nvSpPr>
        <p:spPr/>
        <p:txBody>
          <a:bodyPr/>
          <a:lstStyle/>
          <a:p>
            <a:pPr algn="r" rtl="1"/>
            <a:r>
              <a:rPr lang="fa-IR" b="1" dirty="0" smtClean="0"/>
              <a:t>در سزارین،24-48 ساعت دیرتر رخ می دهد.</a:t>
            </a:r>
          </a:p>
          <a:p>
            <a:pPr algn="r" rtl="1"/>
            <a:r>
              <a:rPr lang="fa-IR" b="1" dirty="0" smtClean="0"/>
              <a:t>ماساژپستان بعد از شیردهی در 4 روز اول سبب کاهش وسعت آن</a:t>
            </a:r>
          </a:p>
          <a:p>
            <a:pPr algn="r" rtl="1"/>
            <a:r>
              <a:rPr lang="fa-IR" b="1" dirty="0" smtClean="0"/>
              <a:t>چون پیک آن روزهای3-7</a:t>
            </a:r>
          </a:p>
          <a:p>
            <a:pPr algn="r" rtl="1"/>
            <a:r>
              <a:rPr lang="fa-IR" b="1" dirty="0" smtClean="0"/>
              <a:t>ماساژبالای قفسه سینه/2دست روی چارچوب درب و عقب وجلو رفتن</a:t>
            </a:r>
          </a:p>
          <a:p>
            <a:pPr algn="r" rtl="1"/>
            <a:r>
              <a:rPr lang="fa-IR" b="1" dirty="0" smtClean="0"/>
              <a:t>دادن کراس و سپس زیربغلی در یک پستان</a:t>
            </a:r>
          </a:p>
          <a:p>
            <a:pPr algn="r" rtl="1"/>
            <a:r>
              <a:rPr lang="fa-IR" b="1" dirty="0" smtClean="0"/>
              <a:t>اگر پوست پستان،سفت وغیر الاستیک باشد،احتمال  بروزش بیشتر است</a:t>
            </a:r>
            <a:r>
              <a:rPr lang="fa-IR" b="1" dirty="0" smtClean="0"/>
              <a:t>.</a:t>
            </a:r>
          </a:p>
          <a:p>
            <a:pPr algn="r" rtl="1"/>
            <a:r>
              <a:rPr lang="fa-IR" b="1" dirty="0" smtClean="0"/>
              <a:t>شیردوش سبب ادم هاله</a:t>
            </a:r>
          </a:p>
          <a:p>
            <a:pPr algn="r" rtl="1"/>
            <a:r>
              <a:rPr lang="fa-IR" b="1" dirty="0" smtClean="0"/>
              <a:t>سنتو سبب ادم هاله</a:t>
            </a:r>
            <a:endParaRPr lang="fa-IR" b="1" dirty="0" smtClean="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8737"/>
          </a:xfrm>
        </p:spPr>
        <p:txBody>
          <a:bodyPr>
            <a:normAutofit fontScale="90000"/>
          </a:bodyPr>
          <a:lstStyle/>
          <a:p>
            <a:pPr>
              <a:defRPr/>
            </a:pPr>
            <a:endParaRPr lang="en-US" dirty="0"/>
          </a:p>
        </p:txBody>
      </p:sp>
      <p:sp>
        <p:nvSpPr>
          <p:cNvPr id="98307" name="Content Placeholder 2"/>
          <p:cNvSpPr>
            <a:spLocks noGrp="1"/>
          </p:cNvSpPr>
          <p:nvPr>
            <p:ph sz="quarter" idx="1"/>
          </p:nvPr>
        </p:nvSpPr>
        <p:spPr>
          <a:xfrm>
            <a:off x="457200" y="692150"/>
            <a:ext cx="7467600" cy="5781675"/>
          </a:xfrm>
        </p:spPr>
        <p:txBody>
          <a:bodyPr>
            <a:normAutofit/>
          </a:bodyPr>
          <a:lstStyle/>
          <a:p>
            <a:pPr algn="just" rtl="1">
              <a:defRPr/>
            </a:pPr>
            <a:r>
              <a:rPr lang="en-US" b="1" i="1" u="sng" dirty="0" smtClean="0">
                <a:solidFill>
                  <a:srgbClr val="C00000"/>
                </a:solidFill>
                <a:effectLst>
                  <a:outerShdw blurRad="38100" dist="38100" dir="2700000" algn="tl">
                    <a:srgbClr val="000000">
                      <a:alpha val="43137"/>
                    </a:srgbClr>
                  </a:outerShdw>
                </a:effectLst>
              </a:rPr>
              <a:t>Reverse Pressure:</a:t>
            </a:r>
            <a:endParaRPr lang="fa-IR" b="1" i="1" u="sng" dirty="0" smtClean="0">
              <a:solidFill>
                <a:srgbClr val="C00000"/>
              </a:solidFill>
              <a:effectLst>
                <a:outerShdw blurRad="38100" dist="38100" dir="2700000" algn="tl">
                  <a:srgbClr val="000000">
                    <a:alpha val="43137"/>
                  </a:srgbClr>
                </a:outerShdw>
              </a:effectLst>
            </a:endParaRPr>
          </a:p>
          <a:p>
            <a:pPr algn="just" rtl="1">
              <a:defRPr/>
            </a:pPr>
            <a:r>
              <a:rPr lang="fa-IR" b="1" dirty="0" smtClean="0"/>
              <a:t>دراحتقان/فرورفته/ادم/زخم:جهت نرم کردن آرئول به دو روش:</a:t>
            </a:r>
          </a:p>
          <a:p>
            <a:pPr algn="just" rtl="1">
              <a:defRPr/>
            </a:pPr>
            <a:r>
              <a:rPr lang="fa-IR" b="1" dirty="0" smtClean="0"/>
              <a:t>روش گل وانگشتان </a:t>
            </a:r>
            <a:r>
              <a:rPr lang="fa-IR" b="1" dirty="0" smtClean="0"/>
              <a:t>هردو دست بدون ناخن روی آرئول وفشاربه عقب تا2-3دقیقه جهت راندن ادم-بریدن نوک سرشیشه وگذاشتن روی آرئول وفشار به عقب--کامپرشن آرئول از </a:t>
            </a:r>
            <a:r>
              <a:rPr lang="fa-IR" b="1" dirty="0" smtClean="0"/>
              <a:t>قاعده </a:t>
            </a:r>
            <a:r>
              <a:rPr lang="fa-IR" b="1" dirty="0" smtClean="0"/>
              <a:t>نیپل به </a:t>
            </a:r>
            <a:r>
              <a:rPr lang="fa-IR" b="1" dirty="0" smtClean="0"/>
              <a:t>جلو</a:t>
            </a:r>
          </a:p>
          <a:p>
            <a:pPr algn="just" rtl="1">
              <a:defRPr/>
            </a:pPr>
            <a:r>
              <a:rPr lang="fa-IR" b="1" dirty="0" smtClean="0"/>
              <a:t>اگر ادم شدید بود باروش دو انگشتی هردست بعد ازهر2-3دقیقه مرتب حدود1-2 سانتیمتربروید بالاتر</a:t>
            </a:r>
            <a:endParaRPr lang="fa-IR" b="1" dirty="0" smtClean="0"/>
          </a:p>
          <a:p>
            <a:pPr algn="just" rtl="1">
              <a:defRPr/>
            </a:pPr>
            <a:r>
              <a:rPr lang="fa-IR" b="1" dirty="0" smtClean="0"/>
              <a:t>تکیه به پشت ودست آرام بصورت مالشی از آرئول به </a:t>
            </a:r>
            <a:r>
              <a:rPr lang="fa-IR" b="1" dirty="0" smtClean="0"/>
              <a:t>زیربغل</a:t>
            </a:r>
          </a:p>
          <a:p>
            <a:pPr algn="just" rtl="1">
              <a:defRPr/>
            </a:pPr>
            <a:endParaRPr lang="fa-IR" b="1" dirty="0" smtClean="0"/>
          </a:p>
          <a:p>
            <a:pPr algn="just" rtl="1">
              <a:defRPr/>
            </a:pPr>
            <a:r>
              <a:rPr lang="fa-IR" b="1" dirty="0" smtClean="0"/>
              <a:t>دراحتقان وادم هاله لچ نکنید بلکه ابتدت کاهش ادم</a:t>
            </a:r>
            <a:endParaRPr lang="fa-IR" b="1" dirty="0" smtClean="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algn="just" rtl="1">
              <a:defRPr/>
            </a:pPr>
            <a:r>
              <a:rPr lang="fa-IR" b="1" u="sng" dirty="0" smtClean="0">
                <a:solidFill>
                  <a:srgbClr val="336600"/>
                </a:solidFill>
              </a:rPr>
              <a:t>اگر در زایشگاه شما موارد زیادی احتقان پستان دیده می شود</a:t>
            </a:r>
            <a:r>
              <a:rPr lang="fa-IR" b="1" dirty="0" smtClean="0"/>
              <a:t>،باید الگوی مراقبت از مادران را بازنگری کنید(اجرای اقدامات دهگانه):</a:t>
            </a:r>
          </a:p>
          <a:p>
            <a:pPr algn="just" rtl="1">
              <a:defRPr/>
            </a:pPr>
            <a:r>
              <a:rPr lang="fa-IR" b="1" dirty="0" smtClean="0"/>
              <a:t>تماس پوست با پوست</a:t>
            </a:r>
          </a:p>
          <a:p>
            <a:pPr algn="just" rtl="1">
              <a:defRPr/>
            </a:pPr>
            <a:r>
              <a:rPr lang="fa-IR" b="1" dirty="0" smtClean="0"/>
              <a:t>شیردهی در ساعت اول</a:t>
            </a:r>
          </a:p>
          <a:p>
            <a:pPr algn="just" rtl="1">
              <a:defRPr/>
            </a:pPr>
            <a:r>
              <a:rPr lang="fa-IR" b="1" dirty="0" smtClean="0"/>
              <a:t>کمک زودرس به مادر جهت صحیح شیر دادن</a:t>
            </a:r>
          </a:p>
          <a:p>
            <a:pPr algn="just" rtl="1">
              <a:defRPr/>
            </a:pPr>
            <a:r>
              <a:rPr lang="fa-IR" b="1" dirty="0" smtClean="0"/>
              <a:t>دوشیدن وشیردهی مکرر</a:t>
            </a:r>
          </a:p>
          <a:p>
            <a:pPr algn="just" rtl="1">
              <a:defRPr/>
            </a:pPr>
            <a:r>
              <a:rPr lang="fa-IR" b="1" dirty="0" smtClean="0"/>
              <a:t>کنار هم بودن مادر و نوزاد</a:t>
            </a:r>
          </a:p>
          <a:p>
            <a:pPr algn="just" rtl="1">
              <a:defRPr/>
            </a:pPr>
            <a:r>
              <a:rPr lang="fa-IR" b="1" dirty="0" smtClean="0"/>
              <a:t>عدم استفاده از گول زنک وبطری</a:t>
            </a:r>
            <a:endParaRPr lang="en-US" b="1" dirty="0" smtClean="0"/>
          </a:p>
          <a:p>
            <a:pPr algn="r" rtl="1"/>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xmlns="" val="3401559580"/>
              </p:ext>
            </p:extLst>
          </p:nvPr>
        </p:nvGraphicFramePr>
        <p:xfrm>
          <a:off x="539750" y="333375"/>
          <a:ext cx="8229600"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4"/>
          <p:cNvSpPr>
            <a:spLocks noGrp="1"/>
          </p:cNvSpPr>
          <p:nvPr>
            <p:ph idx="1"/>
          </p:nvPr>
        </p:nvSpPr>
        <p:spPr>
          <a:xfrm>
            <a:off x="228600" y="5715000"/>
            <a:ext cx="8472488" cy="481013"/>
          </a:xfrm>
        </p:spPr>
        <p:txBody>
          <a:bodyPr/>
          <a:lstStyle/>
          <a:p>
            <a:pPr algn="ctr" rtl="0">
              <a:defRPr/>
            </a:pPr>
            <a:r>
              <a:rPr lang="en-US" sz="2000" dirty="0" smtClean="0"/>
              <a:t>Hold the pressure steady for a period of 1 to 3 full minutes</a:t>
            </a:r>
          </a:p>
        </p:txBody>
      </p:sp>
      <p:pic>
        <p:nvPicPr>
          <p:cNvPr id="8" name="Picture 7" descr="C:\Users\Mahmoud\Pictures\Picturek.png"/>
          <p:cNvPicPr/>
          <p:nvPr/>
        </p:nvPicPr>
        <p:blipFill>
          <a:blip r:embed="rId7" cstate="print"/>
          <a:srcRect l="917" t="2174" r="917" b="2174"/>
          <a:stretch>
            <a:fillRect/>
          </a:stretch>
        </p:blipFill>
        <p:spPr bwMode="auto">
          <a:xfrm>
            <a:off x="642937" y="1981200"/>
            <a:ext cx="8143875" cy="35004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1356045146"/>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xmlns="" val="1070582803"/>
              </p:ext>
            </p:extLst>
          </p:nvPr>
        </p:nvGraphicFramePr>
        <p:xfrm>
          <a:off x="539750" y="333375"/>
          <a:ext cx="8229600"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4"/>
          <p:cNvSpPr>
            <a:spLocks noGrp="1"/>
          </p:cNvSpPr>
          <p:nvPr>
            <p:ph idx="1"/>
          </p:nvPr>
        </p:nvSpPr>
        <p:spPr>
          <a:xfrm>
            <a:off x="228600" y="5715000"/>
            <a:ext cx="8472488" cy="481013"/>
          </a:xfrm>
        </p:spPr>
        <p:txBody>
          <a:bodyPr/>
          <a:lstStyle/>
          <a:p>
            <a:pPr algn="ctr" rtl="0">
              <a:defRPr/>
            </a:pPr>
            <a:r>
              <a:rPr lang="en-US" sz="2000" dirty="0" smtClean="0"/>
              <a:t>Hold the pressure steady for a period of 1 to 3 full minutes</a:t>
            </a:r>
          </a:p>
        </p:txBody>
      </p:sp>
      <p:pic>
        <p:nvPicPr>
          <p:cNvPr id="3074" name="Picture 2" descr="D:\slides\Update slides\new pic\my pic and position\my pic and movies\RPS   breast\20150521_103026.jpg"/>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41829" t="-6467"/>
          <a:stretch/>
        </p:blipFill>
        <p:spPr bwMode="auto">
          <a:xfrm rot="5400000">
            <a:off x="1120299" y="1898970"/>
            <a:ext cx="3626801" cy="3733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pic>
        <p:nvPicPr>
          <p:cNvPr id="3075" name="Picture 3" descr="D:\slides\Update slides\new pic\my pic and position\my pic and movies\RPS   breast\20150521_103041.jpg"/>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l="39692"/>
          <a:stretch/>
        </p:blipFill>
        <p:spPr bwMode="auto">
          <a:xfrm rot="5400000">
            <a:off x="4496209" y="2074483"/>
            <a:ext cx="3626801" cy="33827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58627622"/>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xmlns="" val="1989593303"/>
              </p:ext>
            </p:extLst>
          </p:nvPr>
        </p:nvGraphicFramePr>
        <p:xfrm>
          <a:off x="539750" y="333375"/>
          <a:ext cx="8229600"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0596" name="Picture 4" descr="F:\DCIM\Camera\20120813_133328.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l="33620" t="24138" r="32759" b="31033"/>
          <a:stretch>
            <a:fillRect/>
          </a:stretch>
        </p:blipFill>
        <p:spPr bwMode="auto">
          <a:xfrm>
            <a:off x="2743200" y="2072014"/>
            <a:ext cx="3834827" cy="3834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6"/>
          <p:cNvGrpSpPr>
            <a:grpSpLocks/>
          </p:cNvGrpSpPr>
          <p:nvPr/>
        </p:nvGrpSpPr>
        <p:grpSpPr bwMode="auto">
          <a:xfrm>
            <a:off x="609600" y="1950616"/>
            <a:ext cx="8001000" cy="3956225"/>
            <a:chOff x="828661" y="2739327"/>
            <a:chExt cx="8004573" cy="4022809"/>
          </a:xfrm>
        </p:grpSpPr>
        <p:pic>
          <p:nvPicPr>
            <p:cNvPr id="102405" name="Picture 5" descr="C:\slides\Update slides\new pic\my pic and video\20120822_104026.jpg"/>
            <p:cNvPicPr>
              <a:picLocks noChangeAspect="1" noChangeArrowheads="1"/>
            </p:cNvPicPr>
            <p:nvPr/>
          </p:nvPicPr>
          <p:blipFill>
            <a:blip r:embed="rId8" cstate="print"/>
            <a:srcRect t="7813" r="25565" b="35156"/>
            <a:stretch>
              <a:fillRect/>
            </a:stretch>
          </p:blipFill>
          <p:spPr bwMode="auto">
            <a:xfrm>
              <a:off x="828661" y="2739327"/>
              <a:ext cx="3866710" cy="39501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406" name="Picture 6" descr="C:\slides\Update slides\new pic\my pic and video\20120822_104103.jpg"/>
            <p:cNvPicPr>
              <a:picLocks noChangeAspect="1" noChangeArrowheads="1"/>
            </p:cNvPicPr>
            <p:nvPr/>
          </p:nvPicPr>
          <p:blipFill>
            <a:blip r:embed="rId9" cstate="print"/>
            <a:srcRect l="2592" t="12695" r="11878" b="25781"/>
            <a:stretch>
              <a:fillRect/>
            </a:stretch>
          </p:blipFill>
          <p:spPr bwMode="auto">
            <a:xfrm>
              <a:off x="4689830" y="2788234"/>
              <a:ext cx="4143404" cy="39739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10" name="Content Placeholder 4"/>
          <p:cNvSpPr>
            <a:spLocks noGrp="1"/>
          </p:cNvSpPr>
          <p:nvPr>
            <p:ph idx="1"/>
          </p:nvPr>
        </p:nvSpPr>
        <p:spPr>
          <a:xfrm>
            <a:off x="670263" y="5886854"/>
            <a:ext cx="8472488" cy="481013"/>
          </a:xfrm>
        </p:spPr>
        <p:txBody>
          <a:bodyPr/>
          <a:lstStyle/>
          <a:p>
            <a:pPr algn="ctr" rtl="0">
              <a:defRPr/>
            </a:pPr>
            <a:r>
              <a:rPr lang="en-US" sz="2000" dirty="0" smtClean="0"/>
              <a:t>Hold the pressure steady for a period of 1 to 3 full minutes</a:t>
            </a:r>
          </a:p>
        </p:txBody>
      </p:sp>
    </p:spTree>
    <p:extLst>
      <p:ext uri="{BB962C8B-B14F-4D97-AF65-F5344CB8AC3E}">
        <p14:creationId xmlns:p14="http://schemas.microsoft.com/office/powerpoint/2010/main" xmlns="" val="36455511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xmlns="" val="1967851421"/>
              </p:ext>
            </p:extLst>
          </p:nvPr>
        </p:nvGraphicFramePr>
        <p:xfrm>
          <a:off x="304800" y="304800"/>
          <a:ext cx="8229600" cy="99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4"/>
          <p:cNvGrpSpPr/>
          <p:nvPr/>
        </p:nvGrpSpPr>
        <p:grpSpPr>
          <a:xfrm>
            <a:off x="685801" y="1447800"/>
            <a:ext cx="7239000" cy="4495800"/>
            <a:chOff x="841589" y="1371600"/>
            <a:chExt cx="7376656" cy="5006077"/>
          </a:xfrm>
        </p:grpSpPr>
        <p:pic>
          <p:nvPicPr>
            <p:cNvPr id="109571" name="Picture 2"/>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841589" y="3886200"/>
              <a:ext cx="3658973" cy="24914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9572" name="Picture 3"/>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841589" y="1429472"/>
              <a:ext cx="3658973" cy="2383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9573" name="Picture 4"/>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4572000" y="1371600"/>
              <a:ext cx="3646245" cy="24659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09574" name="Picture 5"/>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4419600" y="3629531"/>
            <a:ext cx="3441470" cy="23140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1036820" y="5966058"/>
            <a:ext cx="7833497" cy="646331"/>
          </a:xfrm>
          <a:prstGeom prst="rect">
            <a:avLst/>
          </a:prstGeom>
        </p:spPr>
        <p:txBody>
          <a:bodyPr wrap="square">
            <a:spAutoFit/>
          </a:bodyPr>
          <a:lstStyle/>
          <a:p>
            <a:r>
              <a:rPr lang="en-US" dirty="0"/>
              <a:t>The procedure will take anywhere from </a:t>
            </a:r>
            <a:r>
              <a:rPr lang="en-US" b="1" u="sng" dirty="0"/>
              <a:t>a </a:t>
            </a:r>
            <a:r>
              <a:rPr lang="en-US" b="1" u="sng" dirty="0" smtClean="0"/>
              <a:t>few minutes </a:t>
            </a:r>
            <a:r>
              <a:rPr lang="en-US" b="1" u="sng" dirty="0"/>
              <a:t>to 30 minutes</a:t>
            </a:r>
            <a:r>
              <a:rPr lang="en-US" dirty="0"/>
              <a:t>, depending on the severity of the </a:t>
            </a:r>
            <a:r>
              <a:rPr lang="en-US" dirty="0" smtClean="0"/>
              <a:t>breast edema</a:t>
            </a:r>
            <a:r>
              <a:rPr lang="en-US" dirty="0"/>
              <a:t>.</a:t>
            </a:r>
          </a:p>
        </p:txBody>
      </p:sp>
    </p:spTree>
    <p:extLst>
      <p:ext uri="{BB962C8B-B14F-4D97-AF65-F5344CB8AC3E}">
        <p14:creationId xmlns:p14="http://schemas.microsoft.com/office/powerpoint/2010/main" xmlns="" val="198689772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3"/>
          <p:cNvSpPr>
            <a:spLocks noGrp="1" noChangeArrowheads="1"/>
          </p:cNvSpPr>
          <p:nvPr>
            <p:ph type="title"/>
          </p:nvPr>
        </p:nvSpPr>
        <p:spPr>
          <a:xfrm>
            <a:off x="533400" y="457200"/>
            <a:ext cx="5105400" cy="533400"/>
          </a:xfrm>
        </p:spPr>
        <p:txBody>
          <a:bodyPr>
            <a:normAutofit fontScale="90000"/>
          </a:bodyPr>
          <a:lstStyle/>
          <a:p>
            <a:pPr eaLnBrk="1" hangingPunct="1">
              <a:defRPr/>
            </a:pPr>
            <a:r>
              <a:rPr lang="en-IE" sz="3600" smtClean="0"/>
              <a:t>Engorged Breast</a:t>
            </a:r>
            <a:endParaRPr lang="en-GB" sz="3600" smtClean="0"/>
          </a:p>
        </p:txBody>
      </p:sp>
      <p:sp>
        <p:nvSpPr>
          <p:cNvPr id="103426" name="Footer Placeholder 3"/>
          <p:cNvSpPr>
            <a:spLocks noGrp="1"/>
          </p:cNvSpPr>
          <p:nvPr>
            <p:ph type="ftr" sz="quarter" idx="16"/>
          </p:nvPr>
        </p:nvSpPr>
        <p:spPr bwMode="auto">
          <a:xfrm rot="5400000">
            <a:off x="7589045" y="1081881"/>
            <a:ext cx="2011362" cy="384175"/>
          </a:xfrm>
          <a:noFill/>
          <a:ln>
            <a:miter lim="800000"/>
            <a:headEnd/>
            <a:tailEnd/>
          </a:ln>
        </p:spPr>
        <p:txBody>
          <a:bodyPr wrap="square" lIns="91440" tIns="45720" rIns="91440" bIns="45720" numCol="1" compatLnSpc="1">
            <a:prstTxWarp prst="textNoShape">
              <a:avLst/>
            </a:prstTxWarp>
          </a:bodyPr>
          <a:lstStyle/>
          <a:p>
            <a:pPr algn="r"/>
            <a:r>
              <a:rPr lang="en-IE" smtClean="0"/>
              <a:t>UNICEF/WHO Breastfeeding Promotion and Support in a Baby-Friendly Hospital – 20 hour Course 	2006</a:t>
            </a:r>
            <a:endParaRPr lang="en-US" smtClean="0"/>
          </a:p>
        </p:txBody>
      </p:sp>
      <p:pic>
        <p:nvPicPr>
          <p:cNvPr id="103427" name="Picture 2" descr="~AUT000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03429" name="Text Box 4"/>
          <p:cNvSpPr txBox="1">
            <a:spLocks noChangeArrowheads="1"/>
          </p:cNvSpPr>
          <p:nvPr/>
        </p:nvSpPr>
        <p:spPr bwMode="auto">
          <a:xfrm rot="-5400000">
            <a:off x="8107363" y="1325562"/>
            <a:ext cx="1828800" cy="244475"/>
          </a:xfrm>
          <a:prstGeom prst="rect">
            <a:avLst/>
          </a:prstGeom>
          <a:noFill/>
          <a:ln w="9525">
            <a:noFill/>
            <a:miter lim="800000"/>
            <a:headEnd/>
            <a:tailEnd/>
          </a:ln>
        </p:spPr>
        <p:txBody>
          <a:bodyPr>
            <a:spAutoFit/>
          </a:bodyPr>
          <a:lstStyle/>
          <a:p>
            <a:pPr>
              <a:spcBef>
                <a:spcPct val="50000"/>
              </a:spcBef>
            </a:pPr>
            <a:r>
              <a:rPr lang="en-IE" sz="1000">
                <a:solidFill>
                  <a:schemeClr val="bg1"/>
                </a:solidFill>
              </a:rPr>
              <a:t>© UNICEF C-10-25</a:t>
            </a:r>
            <a:endParaRPr lang="en-GB" sz="1000">
              <a:solidFill>
                <a:schemeClr val="bg1"/>
              </a:solidFill>
            </a:endParaRPr>
          </a:p>
        </p:txBody>
      </p:sp>
      <p:sp>
        <p:nvSpPr>
          <p:cNvPr id="103430" name="Text Box 5"/>
          <p:cNvSpPr txBox="1">
            <a:spLocks noChangeArrowheads="1"/>
          </p:cNvSpPr>
          <p:nvPr/>
        </p:nvSpPr>
        <p:spPr bwMode="auto">
          <a:xfrm>
            <a:off x="8305800" y="228600"/>
            <a:ext cx="609600" cy="274638"/>
          </a:xfrm>
          <a:prstGeom prst="rect">
            <a:avLst/>
          </a:prstGeom>
          <a:noFill/>
          <a:ln w="9525">
            <a:noFill/>
            <a:miter lim="800000"/>
            <a:headEnd/>
            <a:tailEnd/>
          </a:ln>
        </p:spPr>
        <p:txBody>
          <a:bodyPr>
            <a:spAutoFit/>
          </a:bodyPr>
          <a:lstStyle/>
          <a:p>
            <a:pPr>
              <a:spcBef>
                <a:spcPct val="50000"/>
              </a:spcBef>
            </a:pPr>
            <a:r>
              <a:rPr lang="en-GB" sz="1200">
                <a:solidFill>
                  <a:schemeClr val="bg1"/>
                </a:solidFill>
              </a:rPr>
              <a:t>12/3</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sz="quarter" idx="1"/>
          </p:nvPr>
        </p:nvSpPr>
        <p:spPr>
          <a:xfrm>
            <a:off x="457200" y="0"/>
            <a:ext cx="8043863" cy="7245350"/>
          </a:xfrm>
        </p:spPr>
        <p:txBody>
          <a:bodyPr>
            <a:normAutofit/>
          </a:bodyPr>
          <a:lstStyle/>
          <a:p>
            <a:pPr algn="r" rtl="1">
              <a:defRPr/>
            </a:pPr>
            <a:r>
              <a:rPr lang="ar-SA" altLang="en-US" sz="2000" b="1" i="1" u="sng" dirty="0" smtClean="0">
                <a:solidFill>
                  <a:srgbClr val="C00000"/>
                </a:solidFill>
                <a:effectLst>
                  <a:outerShdw blurRad="38100" dist="38100" dir="2700000" algn="tl">
                    <a:srgbClr val="000000">
                      <a:alpha val="43137"/>
                    </a:srgbClr>
                  </a:outerShdw>
                </a:effectLst>
                <a:cs typeface="+mj-cs"/>
              </a:rPr>
              <a:t>درمان</a:t>
            </a:r>
            <a:r>
              <a:rPr lang="en-US" altLang="en-US" sz="2000" b="1" i="1" u="sng" dirty="0" smtClean="0">
                <a:solidFill>
                  <a:srgbClr val="C00000"/>
                </a:solidFill>
                <a:effectLst>
                  <a:outerShdw blurRad="38100" dist="38100" dir="2700000" algn="tl">
                    <a:srgbClr val="000000">
                      <a:alpha val="43137"/>
                    </a:srgbClr>
                  </a:outerShdw>
                </a:effectLst>
                <a:cs typeface="+mj-cs"/>
              </a:rPr>
              <a:t> :</a:t>
            </a:r>
            <a:endParaRPr lang="fa-IR" altLang="en-US" sz="2000" b="1" i="1" u="sng" dirty="0" smtClean="0">
              <a:solidFill>
                <a:srgbClr val="C00000"/>
              </a:solidFill>
              <a:effectLst>
                <a:outerShdw blurRad="38100" dist="38100" dir="2700000" algn="tl">
                  <a:srgbClr val="000000">
                    <a:alpha val="43137"/>
                  </a:srgbClr>
                </a:outerShdw>
              </a:effectLst>
              <a:cs typeface="+mj-cs"/>
            </a:endParaRPr>
          </a:p>
          <a:p>
            <a:pPr algn="r" rtl="1">
              <a:defRPr/>
            </a:pPr>
            <a:r>
              <a:rPr lang="ar-SA" altLang="en-US" sz="2000" b="1" dirty="0" smtClean="0">
                <a:cs typeface="+mj-cs"/>
              </a:rPr>
              <a:t>درمان اصلي احتقان همان تخليه شير است</a:t>
            </a:r>
            <a:r>
              <a:rPr lang="fa-IR" altLang="en-US" sz="2000" b="1" dirty="0" smtClean="0">
                <a:cs typeface="+mj-cs"/>
              </a:rPr>
              <a:t>(عدم استراحت به پستان)</a:t>
            </a:r>
            <a:r>
              <a:rPr lang="en-US" altLang="en-US" sz="2000" b="1" dirty="0" smtClean="0">
                <a:cs typeface="+mj-cs"/>
              </a:rPr>
              <a:t> .</a:t>
            </a:r>
          </a:p>
          <a:p>
            <a:pPr algn="r" rtl="1">
              <a:defRPr/>
            </a:pPr>
            <a:r>
              <a:rPr lang="ar-SA" altLang="en-US" sz="2000" b="1" dirty="0" smtClean="0">
                <a:cs typeface="+mj-cs"/>
              </a:rPr>
              <a:t>دوش آب گرم يا كمپرس گرم روي پستان قبل از شير دهي جهت تحريك رفلكس اكسي توسين</a:t>
            </a:r>
            <a:endParaRPr lang="en-US" altLang="en-US" sz="2000" b="1" dirty="0" smtClean="0">
              <a:cs typeface="+mj-cs"/>
            </a:endParaRPr>
          </a:p>
          <a:p>
            <a:pPr algn="r" rtl="1">
              <a:defRPr/>
            </a:pPr>
            <a:r>
              <a:rPr lang="ar-SA" altLang="en-US" sz="2000" b="1" dirty="0" smtClean="0">
                <a:cs typeface="+mj-cs"/>
              </a:rPr>
              <a:t>كمپرس سرد پستان پس از شير دهي جهت كاهش ورم</a:t>
            </a:r>
            <a:endParaRPr lang="en-US" altLang="en-US" sz="2000" b="1" dirty="0" smtClean="0">
              <a:cs typeface="+mj-cs"/>
            </a:endParaRPr>
          </a:p>
          <a:p>
            <a:pPr algn="r" rtl="1">
              <a:defRPr/>
            </a:pPr>
            <a:r>
              <a:rPr lang="ar-SA" altLang="en-US" sz="2000" b="1" dirty="0" smtClean="0">
                <a:cs typeface="+mj-cs"/>
              </a:rPr>
              <a:t>ماساژ گردن و پشت و ماساژ ملايم پستانها</a:t>
            </a:r>
            <a:r>
              <a:rPr lang="en-US" altLang="en-US" sz="2000" b="1" dirty="0" smtClean="0">
                <a:cs typeface="+mj-cs"/>
              </a:rPr>
              <a:t> </a:t>
            </a:r>
            <a:r>
              <a:rPr lang="fa-IR" altLang="en-US" sz="2000" b="1" dirty="0" smtClean="0">
                <a:cs typeface="+mj-cs"/>
              </a:rPr>
              <a:t>--آ</a:t>
            </a:r>
            <a:r>
              <a:rPr lang="ar-SA" altLang="en-US" sz="2000" b="1" dirty="0" smtClean="0">
                <a:cs typeface="+mj-cs"/>
              </a:rPr>
              <a:t>رامش مادر</a:t>
            </a:r>
            <a:r>
              <a:rPr lang="fa-IR" altLang="en-US" sz="2000" b="1" dirty="0" smtClean="0">
                <a:cs typeface="+mj-cs"/>
              </a:rPr>
              <a:t>—روش پینات باتر</a:t>
            </a:r>
          </a:p>
          <a:p>
            <a:pPr algn="r" rtl="1">
              <a:defRPr/>
            </a:pPr>
            <a:r>
              <a:rPr lang="ar-SA" altLang="en-US" sz="2000" b="1" u="sng" dirty="0" smtClean="0">
                <a:solidFill>
                  <a:srgbClr val="C00000"/>
                </a:solidFill>
                <a:cs typeface="+mj-cs"/>
              </a:rPr>
              <a:t>بهترين راه پيشگيري از احتقان شروع تغذيه با شير مادر بلافاصله پس از زايمان و وضعيت صحيح شير دهي </a:t>
            </a:r>
            <a:r>
              <a:rPr lang="ar-SA" altLang="en-US" sz="2000" b="1" u="sng" dirty="0" smtClean="0">
                <a:solidFill>
                  <a:srgbClr val="C00000"/>
                </a:solidFill>
                <a:cs typeface="+mj-cs"/>
              </a:rPr>
              <a:t>است</a:t>
            </a:r>
            <a:r>
              <a:rPr lang="fa-IR" altLang="en-US" sz="2000" b="1" u="sng" dirty="0" smtClean="0">
                <a:solidFill>
                  <a:srgbClr val="C00000"/>
                </a:solidFill>
                <a:cs typeface="+mj-cs"/>
              </a:rPr>
              <a:t> ونیز ماساژ پس از شیردهی در 4روز اول.</a:t>
            </a:r>
            <a:endParaRPr lang="en-US" sz="2000" b="1" dirty="0" smtClean="0">
              <a:cs typeface="+mj-cs"/>
            </a:endParaRPr>
          </a:p>
          <a:p>
            <a:pPr algn="r" rtl="1">
              <a:defRPr/>
            </a:pPr>
            <a:r>
              <a:rPr lang="fa-IR" sz="2000" b="1" dirty="0" smtClean="0">
                <a:cs typeface="+mj-cs"/>
              </a:rPr>
              <a:t>قبل از هر بار شیردهی مقداری از شیر را بدوشد تا آرئول نرم شود </a:t>
            </a:r>
            <a:r>
              <a:rPr lang="fa-IR" sz="2000" b="1" dirty="0" smtClean="0">
                <a:cs typeface="+mj-cs"/>
              </a:rPr>
              <a:t>.</a:t>
            </a:r>
          </a:p>
          <a:p>
            <a:pPr algn="r" rtl="1">
              <a:defRPr/>
            </a:pPr>
            <a:r>
              <a:rPr lang="fa-IR" sz="2000" b="1" dirty="0" smtClean="0">
                <a:cs typeface="+mj-cs"/>
              </a:rPr>
              <a:t>دراحنتقان ابتدا بادست بدوشد وپس از تسکین،باشیردوش بدوشد.</a:t>
            </a:r>
            <a:endParaRPr lang="en-US" sz="2000" b="1" dirty="0" smtClean="0">
              <a:cs typeface="+mj-cs"/>
            </a:endParaRPr>
          </a:p>
          <a:p>
            <a:pPr algn="r" rtl="1">
              <a:defRPr/>
            </a:pPr>
            <a:r>
              <a:rPr lang="fa-IR" sz="2000" b="1" dirty="0" smtClean="0">
                <a:cs typeface="+mj-cs"/>
              </a:rPr>
              <a:t>قبل از دوشیدن یا شیر دادن به مدت 20 دقیقه  کیسه آب گرم  روی پستان  خود بگذارد.</a:t>
            </a:r>
            <a:endParaRPr lang="en-US" sz="2000" b="1" dirty="0" smtClean="0">
              <a:cs typeface="+mj-cs"/>
            </a:endParaRPr>
          </a:p>
          <a:p>
            <a:pPr algn="r" rtl="1">
              <a:defRPr/>
            </a:pPr>
            <a:r>
              <a:rPr lang="fa-IR" sz="2000" b="1" dirty="0" smtClean="0">
                <a:cs typeface="+mj-cs"/>
              </a:rPr>
              <a:t>وضعیت های  شیر دهی را تغییر دهد تا تمام نواحی پستان تخلیه شود. </a:t>
            </a:r>
            <a:endParaRPr lang="en-US" sz="2000" b="1" dirty="0" smtClean="0">
              <a:cs typeface="+mj-cs"/>
            </a:endParaRPr>
          </a:p>
          <a:p>
            <a:pPr algn="r" rtl="1">
              <a:defRPr/>
            </a:pPr>
            <a:r>
              <a:rPr lang="fa-IR" sz="2000" b="1" u="sng" dirty="0" smtClean="0">
                <a:solidFill>
                  <a:srgbClr val="0070C0"/>
                </a:solidFill>
                <a:cs typeface="+mj-cs"/>
              </a:rPr>
              <a:t>شیر دهی را از پستان پر شروع کند </a:t>
            </a:r>
            <a:r>
              <a:rPr lang="fa-IR" sz="2000" b="1" u="sng" dirty="0" smtClean="0">
                <a:solidFill>
                  <a:srgbClr val="0070C0"/>
                </a:solidFill>
                <a:cs typeface="+mj-cs"/>
              </a:rPr>
              <a:t>.تخلیه یکی وسپس دادن پستان دیگر</a:t>
            </a:r>
            <a:endParaRPr lang="fa-IR" sz="2000" b="1" u="sng" dirty="0" smtClean="0">
              <a:solidFill>
                <a:srgbClr val="0070C0"/>
              </a:solidFill>
              <a:cs typeface="+mj-cs"/>
            </a:endParaRPr>
          </a:p>
          <a:p>
            <a:pPr algn="r" rtl="1">
              <a:defRPr/>
            </a:pPr>
            <a:r>
              <a:rPr lang="fa-IR" sz="2000" b="1" u="sng" dirty="0" smtClean="0">
                <a:solidFill>
                  <a:srgbClr val="0070C0"/>
                </a:solidFill>
                <a:cs typeface="+mj-cs"/>
              </a:rPr>
              <a:t>ماساژعضله پکتورالیس-دستها روی چارچوب درب</a:t>
            </a:r>
            <a:endParaRPr lang="en-US" sz="2000" b="1" u="sng" dirty="0" smtClean="0">
              <a:solidFill>
                <a:srgbClr val="0070C0"/>
              </a:solidFill>
              <a:cs typeface="+mj-cs"/>
            </a:endParaRPr>
          </a:p>
          <a:p>
            <a:pPr algn="r" rtl="1">
              <a:defRPr/>
            </a:pPr>
            <a:r>
              <a:rPr lang="fa-IR" sz="2000" b="1" dirty="0" smtClean="0">
                <a:cs typeface="+mj-cs"/>
              </a:rPr>
              <a:t>در موقع شیر دادن پستان را به طرف نوک ماساژ دهد .</a:t>
            </a:r>
            <a:endParaRPr lang="en-US" sz="2000" b="1" dirty="0" smtClean="0">
              <a:cs typeface="+mj-cs"/>
            </a:endParaRPr>
          </a:p>
          <a:p>
            <a:pPr algn="r" rtl="1">
              <a:defRPr/>
            </a:pPr>
            <a:r>
              <a:rPr lang="fa-IR" sz="2000" b="1" dirty="0" smtClean="0">
                <a:cs typeface="+mj-cs"/>
              </a:rPr>
              <a:t>بعد از هر نوبت شیر دادن به مدت 20 دقیقه کیسه آب سرد روی پستان بگذارد .</a:t>
            </a:r>
            <a:endParaRPr lang="en-US" sz="2000" b="1" dirty="0" smtClean="0">
              <a:cs typeface="+mj-cs"/>
            </a:endParaRPr>
          </a:p>
          <a:p>
            <a:pPr algn="r" rtl="1">
              <a:defRPr/>
            </a:pPr>
            <a:r>
              <a:rPr lang="fa-IR" sz="2000" b="1" dirty="0" smtClean="0">
                <a:cs typeface="+mj-cs"/>
              </a:rPr>
              <a:t>به فرزندش بر حسب تقاضا شیر بدهد و در صورت نیاز شیرخوار را در شب بیدار کند </a:t>
            </a:r>
            <a:r>
              <a:rPr lang="fa-IR" sz="2000" b="1" dirty="0" smtClean="0">
                <a:cs typeface="+mj-cs"/>
              </a:rPr>
              <a:t>.</a:t>
            </a:r>
          </a:p>
          <a:p>
            <a:pPr algn="r" rtl="1">
              <a:defRPr/>
            </a:pPr>
            <a:r>
              <a:rPr lang="fa-IR" sz="2000" b="1" dirty="0" smtClean="0">
                <a:cs typeface="+mj-cs"/>
              </a:rPr>
              <a:t>به پستان شکل دهد باروش قیچی وزیربغلی</a:t>
            </a:r>
            <a:endParaRPr lang="en-US" sz="2000" b="1" dirty="0" smtClean="0">
              <a:cs typeface="+mj-cs"/>
            </a:endParaRPr>
          </a:p>
          <a:p>
            <a:pPr algn="r" rtl="1">
              <a:defRPr/>
            </a:pPr>
            <a:endParaRPr lang="en-US" altLang="en-US" sz="2000" b="1" u="sng" dirty="0" smtClean="0">
              <a:solidFill>
                <a:srgbClr val="C00000"/>
              </a:solidFill>
              <a:cs typeface="+mj-cs"/>
            </a:endParaRP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Content Placeholder 2"/>
          <p:cNvSpPr>
            <a:spLocks noGrp="1"/>
          </p:cNvSpPr>
          <p:nvPr>
            <p:ph sz="quarter" idx="1"/>
          </p:nvPr>
        </p:nvSpPr>
        <p:spPr>
          <a:xfrm>
            <a:off x="457200" y="428625"/>
            <a:ext cx="8043863" cy="6045200"/>
          </a:xfrm>
        </p:spPr>
        <p:txBody>
          <a:bodyPr/>
          <a:lstStyle/>
          <a:p>
            <a:pPr algn="r" rtl="1"/>
            <a:r>
              <a:rPr lang="fa-IR" sz="2000" b="1" dirty="0" smtClean="0"/>
              <a:t>ما بین شیردهی: </a:t>
            </a:r>
            <a:endParaRPr lang="en-US" sz="2000" b="1" dirty="0" smtClean="0"/>
          </a:p>
          <a:p>
            <a:pPr algn="r" rtl="1"/>
            <a:r>
              <a:rPr lang="fa-IR" sz="2000" b="1" dirty="0" smtClean="0"/>
              <a:t>برای تسکین و کاهش  اتساع عروق و تورم می تواند از کمپرس آب سرد استفاده نماید.</a:t>
            </a:r>
            <a:endParaRPr lang="en-US" sz="2000" b="1" dirty="0" smtClean="0"/>
          </a:p>
          <a:p>
            <a:pPr algn="r" rtl="1"/>
            <a:r>
              <a:rPr lang="fa-IR" sz="2000" b="1" dirty="0" smtClean="0">
                <a:solidFill>
                  <a:srgbClr val="FF0000"/>
                </a:solidFill>
              </a:rPr>
              <a:t>گذاشتن برگ های کلم سرد شده(که جدیداتوصیه نمیشود). </a:t>
            </a:r>
            <a:r>
              <a:rPr lang="fa-IR" sz="2000" b="1" dirty="0" smtClean="0"/>
              <a:t>برگ ها را باید قبل از استفاده خوب شست ودر یخچال گذاشت تا سرد شود سپس وسط برگ کلم را به اندازه نوک پستان خالی کرده و آنرا به مدت 20 دقیقه (یا تا زمانی که برگ کلم خود بخود از پستان جدا شود )روی پستان گذاشت این کار را می توان 2 تا 3 بار در روز انجام داد .</a:t>
            </a:r>
            <a:endParaRPr lang="en-US" sz="2000" b="1" dirty="0" smtClean="0"/>
          </a:p>
          <a:p>
            <a:pPr algn="r" rtl="1"/>
            <a:r>
              <a:rPr lang="fa-IR" sz="2000" b="1" dirty="0" smtClean="0"/>
              <a:t>مادر نباید از سینه بند تنگ وسفت استفاده کند .</a:t>
            </a:r>
            <a:endParaRPr lang="en-US" sz="2000" b="1" dirty="0" smtClean="0"/>
          </a:p>
          <a:p>
            <a:pPr algn="r" rtl="1"/>
            <a:r>
              <a:rPr lang="fa-IR" sz="2000" b="1" dirty="0" smtClean="0"/>
              <a:t>گاهی تخلیه کامل دو پستان با پمپ الکتریکی ،احتقان را تسکین می دهد.</a:t>
            </a:r>
            <a:endParaRPr lang="en-US" sz="2000" b="1" dirty="0" smtClean="0"/>
          </a:p>
          <a:p>
            <a:pPr algn="r" rtl="1"/>
            <a:r>
              <a:rPr lang="fa-IR" sz="2000" b="1" dirty="0" smtClean="0"/>
              <a:t>پستانهای محتقن به آسانی صدمه می بینند لذا دوشیدن شیر باید با ملایمت انجام شود تا منجر به ماستیت نشود </a:t>
            </a:r>
            <a:endParaRPr lang="en-US" sz="2000" b="1" dirty="0" smtClean="0"/>
          </a:p>
          <a:p>
            <a:pPr algn="r" rtl="1"/>
            <a:r>
              <a:rPr lang="fa-IR" sz="2000" b="1" dirty="0" smtClean="0"/>
              <a:t>اگر احتقان شدید و همه اقدامات جهت تسکین آن بی اثر باشد مادر می تواند دوش آب گرم بگیرد و به آرامی نواحی مختلف پستان را زیر آب گرم ماساژ دهد </a:t>
            </a:r>
            <a:endParaRPr lang="en-US" sz="2000" b="1" dirty="0" smtClean="0"/>
          </a:p>
          <a:p>
            <a:pPr algn="r" rtl="1"/>
            <a:r>
              <a:rPr lang="fa-IR" sz="2000" b="1" dirty="0" smtClean="0"/>
              <a:t>در مواردیکه امکان دسترسی به دوش آب گرم یا پمپ الکتریکی وجود ندارد برای تخلیه از بطری با دهان گشاد استفاده کنید </a:t>
            </a:r>
            <a:endParaRPr lang="en-US" sz="2000" b="1" dirty="0" smtClean="0"/>
          </a:p>
          <a:p>
            <a:pPr algn="r" rtl="1"/>
            <a:r>
              <a:rPr lang="fa-IR" sz="2000" b="1" dirty="0" smtClean="0"/>
              <a:t>روش پینات باتر:ابتدا بطری را با آب داغ پر کرده و کمی بعد آنرا خالی کنید سپس دهانه آنرا خنک کرده به پستان بگذارید این کار منجر به جریان افتادن شیر می شود.</a:t>
            </a:r>
            <a:endParaRPr lang="en-US" sz="2000" b="1" dirty="0" smtClean="0"/>
          </a:p>
          <a:p>
            <a:pPr algn="r" rtl="1"/>
            <a:endParaRPr lang="en-US" sz="2000" b="1"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algn="just" rtl="1"/>
            <a:r>
              <a:rPr lang="fa-IR" sz="2800" b="1" dirty="0" smtClean="0">
                <a:cs typeface="B Nazanin" panose="00000400000000000000" pitchFamily="2" charset="-78"/>
              </a:rPr>
              <a:t>قرار گرفتن شيرخوار در يك وضعيت خاص، مثلاً بعضي از مادران وضعيت</a:t>
            </a:r>
            <a:r>
              <a:rPr lang="fa-IR" sz="2800" b="1" u="sng" dirty="0" smtClean="0">
                <a:solidFill>
                  <a:srgbClr val="0070C0"/>
                </a:solidFill>
                <a:effectLst>
                  <a:outerShdw blurRad="38100" dist="38100" dir="2700000" algn="tl">
                    <a:srgbClr val="000000">
                      <a:alpha val="43137"/>
                    </a:srgbClr>
                  </a:outerShdw>
                </a:effectLst>
                <a:cs typeface="B Nazanin" panose="00000400000000000000" pitchFamily="2" charset="-78"/>
              </a:rPr>
              <a:t> زيربغلي </a:t>
            </a:r>
            <a:r>
              <a:rPr lang="fa-IR" sz="2800" b="1" dirty="0" smtClean="0">
                <a:cs typeface="B Nazanin" panose="00000400000000000000" pitchFamily="2" charset="-78"/>
              </a:rPr>
              <a:t>را مفيد يافته‌اند و مكيدن شيرخوار راحت تر انجام شده است.</a:t>
            </a:r>
          </a:p>
          <a:p>
            <a:pPr algn="just" rtl="1"/>
            <a:r>
              <a:rPr lang="fa-IR" sz="2800" b="1" dirty="0" smtClean="0">
                <a:cs typeface="B Nazanin" panose="00000400000000000000" pitchFamily="2" charset="-78"/>
              </a:rPr>
              <a:t>تحريك و فشردن لبه هاله ممکن است در بيرون كشيدن نوك پستان قبل از شيردهي در مواردی که نوك پستان فرو رفته کاذب باشد، شيرخوار را براي گرفتن پستان كمك مي‌كند</a:t>
            </a:r>
          </a:p>
          <a:p>
            <a:pPr lvl="1" algn="just" rtl="1"/>
            <a:endParaRPr lang="en-US" b="1"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algn="r" rtl="1"/>
            <a:r>
              <a:rPr lang="fa-IR" b="1" dirty="0" smtClean="0"/>
              <a:t>ورود پستان در آب گرم</a:t>
            </a:r>
          </a:p>
          <a:p>
            <a:pPr algn="r" rtl="1"/>
            <a:r>
              <a:rPr lang="fa-IR" b="1" dirty="0" smtClean="0"/>
              <a:t>رابط شیردهی</a:t>
            </a:r>
          </a:p>
          <a:p>
            <a:pPr algn="r" rtl="1"/>
            <a:r>
              <a:rPr lang="fa-IR" b="1" dirty="0" smtClean="0"/>
              <a:t>برگ کلم 20دقیقه هر 2 ساعت یک بار</a:t>
            </a:r>
          </a:p>
          <a:p>
            <a:pPr algn="r" rtl="1"/>
            <a:r>
              <a:rPr lang="fa-IR" b="1" dirty="0" smtClean="0"/>
              <a:t>دادن ویتامین ث و آب میوه چون در استرس ها بیشتر دفع می شود.</a:t>
            </a:r>
          </a:p>
          <a:p>
            <a:pPr algn="r" rtl="1"/>
            <a:endParaRPr lang="fa-IR" b="1" dirty="0" smtClean="0"/>
          </a:p>
          <a:p>
            <a:pPr algn="r" rtl="1">
              <a:buNone/>
            </a:pPr>
            <a:endParaRPr lang="en-US" b="1"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457200" y="0"/>
            <a:ext cx="7467600" cy="836613"/>
          </a:xfrm>
        </p:spPr>
        <p:txBody>
          <a:bodyPr>
            <a:normAutofit fontScale="90000"/>
          </a:bodyPr>
          <a:lstStyle/>
          <a:p>
            <a:pPr algn="ctr" rtl="1">
              <a:defRPr/>
            </a:pPr>
            <a:r>
              <a:rPr lang="ar-SA" altLang="en-US" sz="6600" b="1" u="sng" dirty="0">
                <a:solidFill>
                  <a:srgbClr val="FF0000"/>
                </a:solidFill>
                <a:cs typeface="B Titr" pitchFamily="2" charset="-78"/>
              </a:rPr>
              <a:t>ماستيت</a:t>
            </a:r>
            <a:endParaRPr lang="en-US" altLang="en-US" sz="6600" b="1" u="sng" dirty="0">
              <a:solidFill>
                <a:srgbClr val="FF0000"/>
              </a:solidFill>
              <a:cs typeface="B Titr" pitchFamily="2" charset="-78"/>
            </a:endParaRPr>
          </a:p>
        </p:txBody>
      </p:sp>
      <p:sp>
        <p:nvSpPr>
          <p:cNvPr id="114691" name="Rectangle 3"/>
          <p:cNvSpPr>
            <a:spLocks noGrp="1" noChangeArrowheads="1"/>
          </p:cNvSpPr>
          <p:nvPr>
            <p:ph sz="quarter" idx="1"/>
          </p:nvPr>
        </p:nvSpPr>
        <p:spPr>
          <a:xfrm>
            <a:off x="457200" y="908050"/>
            <a:ext cx="7467600" cy="5949950"/>
          </a:xfrm>
        </p:spPr>
        <p:txBody>
          <a:bodyPr>
            <a:normAutofit/>
          </a:bodyPr>
          <a:lstStyle/>
          <a:p>
            <a:pPr algn="just" rtl="1">
              <a:defRPr/>
            </a:pPr>
            <a:r>
              <a:rPr lang="ar-SA" altLang="en-US" sz="2000" b="1" dirty="0" smtClean="0">
                <a:cs typeface="+mj-cs"/>
              </a:rPr>
              <a:t>وقتي شير در قسمتي از پستان بدليل </a:t>
            </a:r>
            <a:r>
              <a:rPr lang="ar-SA" altLang="en-US" sz="2000" b="1" i="1" u="sng" dirty="0" smtClean="0">
                <a:solidFill>
                  <a:srgbClr val="FF0000"/>
                </a:solidFill>
                <a:cs typeface="+mj-cs"/>
              </a:rPr>
              <a:t>انسداد مجرا </a:t>
            </a:r>
            <a:r>
              <a:rPr lang="ar-SA" altLang="en-US" sz="2000" b="1" dirty="0" smtClean="0">
                <a:cs typeface="+mj-cs"/>
              </a:rPr>
              <a:t>يا </a:t>
            </a:r>
            <a:r>
              <a:rPr lang="ar-SA" altLang="en-US" sz="2000" b="1" i="1" u="sng" dirty="0" smtClean="0">
                <a:solidFill>
                  <a:srgbClr val="FF0000"/>
                </a:solidFill>
                <a:cs typeface="+mj-cs"/>
              </a:rPr>
              <a:t>احتقان</a:t>
            </a:r>
            <a:r>
              <a:rPr lang="ar-SA" altLang="en-US" sz="2000" b="1" dirty="0" smtClean="0">
                <a:cs typeface="+mj-cs"/>
              </a:rPr>
              <a:t> باقي بماند توقف شير گفته مي شود اگر اين شير تخليه نشود سبب التهاب پستان مي شود كه ماستيت غير عفوني مي گويند .</a:t>
            </a:r>
            <a:r>
              <a:rPr lang="fa-IR" altLang="en-US" sz="2000" b="1" dirty="0" smtClean="0">
                <a:cs typeface="+mj-cs"/>
              </a:rPr>
              <a:t>(يك توده دردناك با پوست قرمز روي آن اما بدون تب-حال عمومي خوب)ناگهانی پس از 10روز</a:t>
            </a:r>
          </a:p>
          <a:p>
            <a:pPr algn="just" rtl="1">
              <a:defRPr/>
            </a:pPr>
            <a:r>
              <a:rPr lang="fa-IR" altLang="en-US" sz="2000" b="1" u="sng" dirty="0" smtClean="0">
                <a:solidFill>
                  <a:srgbClr val="C00000"/>
                </a:solidFill>
                <a:cs typeface="+mj-cs"/>
              </a:rPr>
              <a:t>تفاوت با احتقان:</a:t>
            </a:r>
          </a:p>
          <a:p>
            <a:pPr algn="just" rtl="1">
              <a:defRPr/>
            </a:pPr>
            <a:r>
              <a:rPr lang="fa-IR" altLang="en-US" sz="2000" b="1" dirty="0" smtClean="0">
                <a:cs typeface="+mj-cs"/>
              </a:rPr>
              <a:t>در احتقان ادم منتشر وجود دارد و در انسداد مجرا وماستیت ،قرمزی با حدود مشخص-گاهی درزیرپستان</a:t>
            </a:r>
          </a:p>
          <a:p>
            <a:pPr algn="just" rtl="1">
              <a:defRPr/>
            </a:pPr>
            <a:r>
              <a:rPr lang="fa-IR" altLang="en-US" sz="2000" b="1" u="sng" dirty="0" smtClean="0">
                <a:solidFill>
                  <a:srgbClr val="C00000"/>
                </a:solidFill>
                <a:cs typeface="+mj-cs"/>
              </a:rPr>
              <a:t>علل دیگر:</a:t>
            </a:r>
            <a:r>
              <a:rPr lang="fa-IR" altLang="en-US" sz="2000" b="1" dirty="0" smtClean="0">
                <a:cs typeface="+mj-cs"/>
              </a:rPr>
              <a:t>گاهی درمواردغیرشیردهی مثل</a:t>
            </a:r>
            <a:r>
              <a:rPr lang="en-US" altLang="en-US" sz="2000" b="1" dirty="0" smtClean="0">
                <a:cs typeface="+mj-cs"/>
              </a:rPr>
              <a:t>OCP</a:t>
            </a:r>
            <a:r>
              <a:rPr lang="fa-IR" altLang="en-US" sz="2000" b="1" dirty="0" smtClean="0">
                <a:cs typeface="+mj-cs"/>
              </a:rPr>
              <a:t>-سیگاری-اتوایمیون</a:t>
            </a:r>
            <a:r>
              <a:rPr lang="en-US" altLang="en-US" sz="2000" b="1" dirty="0" smtClean="0">
                <a:cs typeface="+mj-cs"/>
              </a:rPr>
              <a:t>-</a:t>
            </a:r>
            <a:r>
              <a:rPr lang="fa-IR" altLang="en-US" sz="2000" b="1" dirty="0" smtClean="0">
                <a:cs typeface="+mj-cs"/>
              </a:rPr>
              <a:t>خستگی-استرس-قطع ناگهانی-تغییرات شیردهی</a:t>
            </a:r>
            <a:endParaRPr lang="fa-IR" altLang="en-US" sz="2000" b="1" dirty="0" smtClean="0">
              <a:cs typeface="+mj-cs"/>
            </a:endParaRPr>
          </a:p>
          <a:p>
            <a:pPr algn="just" rtl="1">
              <a:defRPr/>
            </a:pPr>
            <a:r>
              <a:rPr lang="ar-SA" altLang="en-US" sz="2000" b="1" dirty="0" smtClean="0">
                <a:cs typeface="+mj-cs"/>
              </a:rPr>
              <a:t> در صورتيكه عوامل بيماريزا از جمله باكتريها هم به آن اضافه شود </a:t>
            </a:r>
            <a:r>
              <a:rPr lang="ar-SA" altLang="en-US" sz="2000" b="1" dirty="0" smtClean="0">
                <a:solidFill>
                  <a:srgbClr val="C00000"/>
                </a:solidFill>
                <a:cs typeface="+mj-cs"/>
              </a:rPr>
              <a:t>ماستيت عفوني </a:t>
            </a:r>
            <a:r>
              <a:rPr lang="ar-SA" altLang="en-US" sz="2000" b="1" dirty="0" smtClean="0">
                <a:cs typeface="+mj-cs"/>
              </a:rPr>
              <a:t>بوجود خواهد آمد</a:t>
            </a:r>
            <a:r>
              <a:rPr lang="en-US" altLang="en-US" sz="2000" b="1" dirty="0" smtClean="0">
                <a:cs typeface="+mj-cs"/>
              </a:rPr>
              <a:t> .</a:t>
            </a:r>
          </a:p>
          <a:p>
            <a:pPr algn="just" rtl="1">
              <a:defRPr/>
            </a:pPr>
            <a:r>
              <a:rPr lang="ar-SA" altLang="en-US" sz="2000" b="1" dirty="0" smtClean="0">
                <a:cs typeface="+mj-cs"/>
              </a:rPr>
              <a:t>علت </a:t>
            </a:r>
            <a:r>
              <a:rPr lang="ar-SA" altLang="en-US" sz="2000" b="1" dirty="0" smtClean="0">
                <a:solidFill>
                  <a:srgbClr val="C00000"/>
                </a:solidFill>
                <a:cs typeface="+mj-cs"/>
              </a:rPr>
              <a:t>ماستيت غير عفوني </a:t>
            </a:r>
            <a:r>
              <a:rPr lang="ar-SA" altLang="en-US" sz="2000" b="1" dirty="0" smtClean="0">
                <a:cs typeface="+mj-cs"/>
              </a:rPr>
              <a:t>برگشت شير به بافتهاي اطراف سلولهاي توليد كننده شير و مجاري شير است</a:t>
            </a:r>
            <a:r>
              <a:rPr lang="en-US" altLang="en-US" sz="2000" b="1" dirty="0" smtClean="0">
                <a:cs typeface="+mj-cs"/>
              </a:rPr>
              <a:t> .</a:t>
            </a:r>
          </a:p>
          <a:p>
            <a:pPr algn="just" rtl="1">
              <a:defRPr/>
            </a:pPr>
            <a:r>
              <a:rPr lang="fa-IR" altLang="en-US" sz="2000" b="1" u="sng" dirty="0" smtClean="0">
                <a:solidFill>
                  <a:srgbClr val="C00000"/>
                </a:solidFill>
                <a:effectLst>
                  <a:outerShdw blurRad="38100" dist="38100" dir="2700000" algn="tl">
                    <a:srgbClr val="000000">
                      <a:alpha val="43137"/>
                    </a:srgbClr>
                  </a:outerShdw>
                </a:effectLst>
                <a:cs typeface="+mj-cs"/>
              </a:rPr>
              <a:t>گاهی علت ماستیت:</a:t>
            </a:r>
            <a:r>
              <a:rPr lang="fa-IR" altLang="en-US" sz="2000" b="1" dirty="0" smtClean="0">
                <a:cs typeface="+mj-cs"/>
              </a:rPr>
              <a:t>عفونتهای ویروسی مانند اوریون-استرس-سوءتغذیه-خستگی-لگد وفشارانگشتان،سوتین محکم،وضعیت نادرست شیردهی،خوابیدن روی پستان ،کمربندصندلی و...سل در منطقه..کرم وژل به پستان..انسدادغدد مونتگومری..تاول شیری..بارداری...سابقه </a:t>
            </a:r>
            <a:r>
              <a:rPr lang="fa-IR" altLang="en-US" sz="2000" b="1" dirty="0" smtClean="0">
                <a:cs typeface="+mj-cs"/>
              </a:rPr>
              <a:t>ماستیت-کودک اختلال نورولوژیک-فرنولوم کوتاه-</a:t>
            </a:r>
            <a:endParaRPr lang="en-US" altLang="en-US" sz="2000" b="1" dirty="0" smtClean="0">
              <a:cs typeface="+mj-cs"/>
            </a:endParaRP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524000"/>
            <a:ext cx="8229600" cy="4572000"/>
          </a:xfrm>
        </p:spPr>
        <p:txBody>
          <a:bodyPr>
            <a:normAutofit/>
          </a:bodyPr>
          <a:lstStyle/>
          <a:p>
            <a:pPr algn="r" rtl="1"/>
            <a:r>
              <a:rPr lang="fa-IR" sz="1800" b="1" dirty="0" smtClean="0"/>
              <a:t>تخلیه </a:t>
            </a:r>
            <a:r>
              <a:rPr lang="fa-IR" sz="1800" b="1" dirty="0"/>
              <a:t>ناکافی </a:t>
            </a:r>
            <a:r>
              <a:rPr lang="fa-IR" sz="1800" b="1" dirty="0" smtClean="0"/>
              <a:t>پستان</a:t>
            </a:r>
          </a:p>
          <a:p>
            <a:pPr lvl="1" algn="r" rtl="1"/>
            <a:r>
              <a:rPr lang="fa-IR" sz="1800" b="1" dirty="0" smtClean="0"/>
              <a:t>جابجائی </a:t>
            </a:r>
            <a:r>
              <a:rPr lang="fa-IR" sz="1800" b="1" dirty="0"/>
              <a:t>زود </a:t>
            </a:r>
            <a:r>
              <a:rPr lang="fa-IR" sz="1800" b="1" dirty="0" err="1"/>
              <a:t>ازپستان</a:t>
            </a:r>
            <a:r>
              <a:rPr lang="fa-IR" sz="1800" b="1" dirty="0"/>
              <a:t> اول به </a:t>
            </a:r>
            <a:r>
              <a:rPr lang="fa-IR" sz="1800" b="1" dirty="0" smtClean="0"/>
              <a:t>دوم،  بسته </a:t>
            </a:r>
            <a:r>
              <a:rPr lang="fa-IR" sz="1800" b="1" dirty="0"/>
              <a:t>شدن یک یا چند مجرای </a:t>
            </a:r>
            <a:r>
              <a:rPr lang="fa-IR" sz="1800" b="1" dirty="0" smtClean="0"/>
              <a:t>شیر </a:t>
            </a:r>
            <a:r>
              <a:rPr lang="fa-IR" sz="1800" b="1" dirty="0" err="1" smtClean="0"/>
              <a:t>ویا</a:t>
            </a:r>
            <a:r>
              <a:rPr lang="fa-IR" sz="1800" b="1" dirty="0" smtClean="0"/>
              <a:t> نوک پستان، </a:t>
            </a:r>
            <a:r>
              <a:rPr lang="fa-IR" sz="1800" b="1" dirty="0" err="1" smtClean="0"/>
              <a:t>فشارخارجی</a:t>
            </a:r>
            <a:r>
              <a:rPr lang="fa-IR" sz="1800" b="1" dirty="0" smtClean="0"/>
              <a:t> </a:t>
            </a:r>
            <a:r>
              <a:rPr lang="fa-IR" sz="1800" b="1" dirty="0"/>
              <a:t>روی پستان(کمربند ایمنی، برا تنگ)</a:t>
            </a:r>
          </a:p>
          <a:p>
            <a:pPr algn="r" rtl="1"/>
            <a:r>
              <a:rPr lang="fa-IR" sz="1800" b="1" dirty="0" smtClean="0"/>
              <a:t>مهار </a:t>
            </a:r>
            <a:r>
              <a:rPr lang="fa-IR" sz="1800" b="1" dirty="0" err="1"/>
              <a:t>رفلکس</a:t>
            </a:r>
            <a:r>
              <a:rPr lang="fa-IR" sz="1800" b="1" dirty="0"/>
              <a:t> جهش </a:t>
            </a:r>
            <a:r>
              <a:rPr lang="fa-IR" sz="1800" b="1" dirty="0" smtClean="0"/>
              <a:t>شیر</a:t>
            </a:r>
          </a:p>
          <a:p>
            <a:pPr algn="r" rtl="1"/>
            <a:r>
              <a:rPr lang="fa-IR" sz="1800" b="1" dirty="0" smtClean="0"/>
              <a:t>محدودیت ناگهانی دفعات و طول مدت تغذیه، </a:t>
            </a:r>
          </a:p>
          <a:p>
            <a:pPr algn="r" rtl="1"/>
            <a:r>
              <a:rPr lang="fa-IR" sz="1800" b="1" dirty="0" smtClean="0"/>
              <a:t>بیماری </a:t>
            </a:r>
            <a:r>
              <a:rPr lang="fa-IR" sz="1800" b="1" dirty="0" err="1" smtClean="0"/>
              <a:t>ویا</a:t>
            </a:r>
            <a:r>
              <a:rPr lang="fa-IR" sz="1800" b="1" dirty="0" smtClean="0"/>
              <a:t> جدائی مادر یا شیرخوار </a:t>
            </a:r>
          </a:p>
          <a:p>
            <a:pPr algn="r" rtl="1"/>
            <a:r>
              <a:rPr lang="fa-IR" sz="1800" b="1" dirty="0" err="1" smtClean="0"/>
              <a:t>شیرندادن</a:t>
            </a:r>
            <a:r>
              <a:rPr lang="fa-IR" sz="1800" b="1" dirty="0" smtClean="0"/>
              <a:t> در شب (خواب </a:t>
            </a:r>
            <a:r>
              <a:rPr lang="fa-IR" sz="1800" b="1" dirty="0"/>
              <a:t>طولانی </a:t>
            </a:r>
            <a:r>
              <a:rPr lang="fa-IR" sz="1800" b="1" dirty="0" smtClean="0"/>
              <a:t>شیرخوار </a:t>
            </a:r>
            <a:r>
              <a:rPr lang="fa-IR" sz="1800" b="1" dirty="0" err="1" smtClean="0"/>
              <a:t>درشب</a:t>
            </a:r>
            <a:r>
              <a:rPr lang="fa-IR" sz="1800" b="1" dirty="0" smtClean="0"/>
              <a:t> و یا مکیدن بطری و پستانک) </a:t>
            </a:r>
            <a:endParaRPr lang="fa-IR" sz="1800" b="1" dirty="0"/>
          </a:p>
          <a:p>
            <a:pPr algn="r" rtl="1"/>
            <a:r>
              <a:rPr lang="fa-IR" sz="1800" b="1" dirty="0"/>
              <a:t>وضعیت شیردهی </a:t>
            </a:r>
            <a:r>
              <a:rPr lang="fa-IR" sz="1800" b="1" dirty="0" smtClean="0"/>
              <a:t>نامناسب و نادرست گرفتن </a:t>
            </a:r>
            <a:r>
              <a:rPr lang="fa-IR" sz="1800" b="1" dirty="0"/>
              <a:t>پستان </a:t>
            </a:r>
            <a:r>
              <a:rPr lang="fa-IR" sz="1800" b="1" dirty="0" smtClean="0"/>
              <a:t>(</a:t>
            </a:r>
            <a:r>
              <a:rPr lang="fa-IR" sz="1800" b="1" dirty="0"/>
              <a:t>برداشت کم شیر)</a:t>
            </a:r>
          </a:p>
          <a:p>
            <a:pPr algn="r" rtl="1"/>
            <a:r>
              <a:rPr lang="fa-IR" sz="1800" b="1" dirty="0" smtClean="0"/>
              <a:t>از </a:t>
            </a:r>
            <a:r>
              <a:rPr lang="fa-IR" sz="1800" b="1" dirty="0" err="1"/>
              <a:t>شیرگرفتن</a:t>
            </a:r>
            <a:r>
              <a:rPr lang="fa-IR" sz="1800" b="1" dirty="0"/>
              <a:t> ناگهانی</a:t>
            </a:r>
          </a:p>
          <a:p>
            <a:pPr algn="r" rtl="1"/>
            <a:r>
              <a:rPr lang="fa-IR" sz="1800" b="1" dirty="0" smtClean="0"/>
              <a:t>جراحت نوک پستان، احتقان </a:t>
            </a:r>
            <a:r>
              <a:rPr lang="fa-IR" sz="1800" b="1" dirty="0" smtClean="0"/>
              <a:t>پستان</a:t>
            </a:r>
          </a:p>
          <a:p>
            <a:pPr algn="r" rtl="1"/>
            <a:r>
              <a:rPr lang="fa-IR" sz="1800" b="1" dirty="0" smtClean="0"/>
              <a:t>هیپرلکتیشن-شکاف کام</a:t>
            </a:r>
          </a:p>
          <a:p>
            <a:pPr algn="r" rtl="1"/>
            <a:r>
              <a:rPr lang="fa-IR" sz="1800" b="1" dirty="0" smtClean="0"/>
              <a:t>هرعامل مسبب:</a:t>
            </a:r>
          </a:p>
          <a:p>
            <a:pPr algn="r" rtl="1"/>
            <a:r>
              <a:rPr lang="fa-IR" sz="1800" b="1" dirty="0" smtClean="0"/>
              <a:t>1- استاز شیر مثل احتقان           2-برداشت غیرموثرشیر</a:t>
            </a:r>
            <a:endParaRPr lang="fa-IR" sz="1800" b="1" dirty="0" smtClean="0"/>
          </a:p>
        </p:txBody>
      </p:sp>
      <p:graphicFrame>
        <p:nvGraphicFramePr>
          <p:cNvPr id="4" name="Diagram 3"/>
          <p:cNvGraphicFramePr/>
          <p:nvPr>
            <p:extLst>
              <p:ext uri="{D42A27DB-BD31-4B8C-83A1-F6EECF244321}">
                <p14:modId xmlns="" xmlns:p14="http://schemas.microsoft.com/office/powerpoint/2010/main" val="2051006285"/>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268423913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algn="r" rtl="1"/>
            <a:r>
              <a:rPr lang="fa-IR" b="1" dirty="0" smtClean="0"/>
              <a:t>افزایش </a:t>
            </a:r>
            <a:r>
              <a:rPr lang="fa-IR" b="1" dirty="0" smtClean="0"/>
              <a:t>سدیم وپتاسیم وکلریدسدیم وایمنوگلوبولینها </a:t>
            </a:r>
            <a:r>
              <a:rPr lang="fa-IR" b="1" dirty="0" smtClean="0"/>
              <a:t>و کاهش لاکتوز وحجم </a:t>
            </a:r>
            <a:r>
              <a:rPr lang="fa-IR" b="1" dirty="0" smtClean="0"/>
              <a:t>شیر که گاهی اولین علامت آن پس زدن شیرخوار است=ماستیت ساب کلینیکال</a:t>
            </a:r>
            <a:endParaRPr lang="fa-IR" b="1" dirty="0" smtClean="0"/>
          </a:p>
          <a:p>
            <a:pPr algn="r" rtl="1"/>
            <a:r>
              <a:rPr lang="fa-IR" b="1" dirty="0" smtClean="0"/>
              <a:t>دو نوع عفونی و التهابی</a:t>
            </a:r>
          </a:p>
          <a:p>
            <a:pPr algn="r" rtl="1"/>
            <a:r>
              <a:rPr lang="fa-IR" b="1" dirty="0" smtClean="0"/>
              <a:t>در عفونی افزایش گلبولهای سفید وباکتری </a:t>
            </a:r>
          </a:p>
          <a:p>
            <a:pPr algn="r" rtl="1"/>
            <a:r>
              <a:rPr lang="fa-IR" b="1" dirty="0" smtClean="0"/>
              <a:t>مصرف روغن آفتابگردان(ویتامین </a:t>
            </a:r>
            <a:r>
              <a:rPr lang="en-US" b="1" dirty="0" smtClean="0"/>
              <a:t>E</a:t>
            </a:r>
            <a:r>
              <a:rPr lang="fa-IR" b="1" dirty="0" smtClean="0"/>
              <a:t>) احتمال پیشگیری از نوع التهابی</a:t>
            </a:r>
          </a:p>
          <a:p>
            <a:pPr algn="r" rtl="1"/>
            <a:r>
              <a:rPr lang="fa-IR" b="1" dirty="0" smtClean="0"/>
              <a:t>درصورت بستری هر کدام:احتمال استاف</a:t>
            </a:r>
          </a:p>
          <a:p>
            <a:pPr algn="r" rtl="1"/>
            <a:r>
              <a:rPr lang="fa-IR" b="1" dirty="0" smtClean="0"/>
              <a:t>افتراق با کانسر التهابی:در کانسر اریتم یکطرفه و گرم ومنتشرتر وعود بیشتر</a:t>
            </a:r>
          </a:p>
          <a:p>
            <a:pPr algn="r" rtl="1"/>
            <a:r>
              <a:rPr lang="fa-IR" b="1" u="sng" dirty="0" smtClean="0">
                <a:solidFill>
                  <a:srgbClr val="7030A0"/>
                </a:solidFill>
              </a:rPr>
              <a:t>اگر علایم سرفه وتنفسی و بینی دارد؟؟؟</a:t>
            </a:r>
          </a:p>
          <a:p>
            <a:pPr algn="r" rtl="1"/>
            <a:endParaRPr lang="en-US" b="1"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solidFill>
                  <a:srgbClr val="FF0000"/>
                </a:solidFill>
              </a:rPr>
              <a:t>پیشگیری</a:t>
            </a:r>
            <a:endParaRPr lang="en-US" dirty="0">
              <a:solidFill>
                <a:srgbClr val="FF0000"/>
              </a:solidFill>
            </a:endParaRPr>
          </a:p>
        </p:txBody>
      </p:sp>
      <p:sp>
        <p:nvSpPr>
          <p:cNvPr id="3" name="Content Placeholder 2"/>
          <p:cNvSpPr>
            <a:spLocks noGrp="1"/>
          </p:cNvSpPr>
          <p:nvPr>
            <p:ph sz="quarter" idx="1"/>
          </p:nvPr>
        </p:nvSpPr>
        <p:spPr/>
        <p:txBody>
          <a:bodyPr/>
          <a:lstStyle/>
          <a:p>
            <a:pPr algn="r" rtl="1"/>
            <a:r>
              <a:rPr lang="fa-IR" dirty="0" smtClean="0"/>
              <a:t>آموزش شیردهی</a:t>
            </a:r>
          </a:p>
          <a:p>
            <a:pPr algn="r" rtl="1"/>
            <a:r>
              <a:rPr lang="fa-IR" dirty="0" smtClean="0"/>
              <a:t>توانمندسازی و بالابردن اعتمادبه نفس مادربرای تشخیص مشکلات شیردهی</a:t>
            </a:r>
          </a:p>
          <a:p>
            <a:pPr algn="r" rtl="1"/>
            <a:r>
              <a:rPr lang="fa-IR" dirty="0" smtClean="0"/>
              <a:t>هم اتاقی وتماس پوستی</a:t>
            </a:r>
          </a:p>
          <a:p>
            <a:pPr algn="r" rtl="1"/>
            <a:r>
              <a:rPr lang="fa-IR" dirty="0" smtClean="0"/>
              <a:t>عدم گول زنک وبطری</a:t>
            </a:r>
          </a:p>
          <a:p>
            <a:pPr algn="r" rtl="1"/>
            <a:r>
              <a:rPr lang="fa-IR" dirty="0" smtClean="0"/>
              <a:t>استراحت وتغذیه مادر</a:t>
            </a:r>
          </a:p>
          <a:p>
            <a:pPr algn="r" rtl="1"/>
            <a:r>
              <a:rPr lang="fa-IR" dirty="0" smtClean="0"/>
              <a:t>شستن دستها قبل دوشیدن</a:t>
            </a:r>
          </a:p>
          <a:p>
            <a:pPr algn="r" rtl="1"/>
            <a:r>
              <a:rPr lang="fa-IR" dirty="0" smtClean="0"/>
              <a:t>توجه وآموزش ویژه مادران سابقه ماستیت یا جراحی</a:t>
            </a:r>
            <a:endParaRPr 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a:xfrm>
            <a:off x="457200" y="0"/>
            <a:ext cx="8229600" cy="785813"/>
          </a:xfrm>
        </p:spPr>
        <p:txBody>
          <a:bodyPr>
            <a:noAutofit/>
          </a:bodyPr>
          <a:lstStyle/>
          <a:p>
            <a:pPr algn="ctr" eaLnBrk="1" fontAlgn="auto" hangingPunct="1">
              <a:spcAft>
                <a:spcPts val="0"/>
              </a:spcAft>
              <a:defRPr/>
            </a:pPr>
            <a:r>
              <a:rPr lang="fa-IR" sz="4400" b="1" i="1" dirty="0" smtClean="0">
                <a:solidFill>
                  <a:srgbClr val="FF0000"/>
                </a:solidFill>
              </a:rPr>
              <a:t>ماستیت باکتریایی</a:t>
            </a:r>
          </a:p>
        </p:txBody>
      </p:sp>
      <p:sp>
        <p:nvSpPr>
          <p:cNvPr id="126979" name="Content Placeholder 2"/>
          <p:cNvSpPr>
            <a:spLocks noGrp="1"/>
          </p:cNvSpPr>
          <p:nvPr>
            <p:ph sz="quarter" idx="1"/>
          </p:nvPr>
        </p:nvSpPr>
        <p:spPr>
          <a:xfrm>
            <a:off x="228600" y="765175"/>
            <a:ext cx="8534400" cy="5330825"/>
          </a:xfrm>
        </p:spPr>
        <p:txBody>
          <a:bodyPr>
            <a:noAutofit/>
          </a:bodyPr>
          <a:lstStyle/>
          <a:p>
            <a:pPr algn="just" rtl="1" eaLnBrk="1" hangingPunct="1"/>
            <a:r>
              <a:rPr lang="fa-IR" sz="1800" b="1" i="1" dirty="0" smtClean="0"/>
              <a:t>عفونت یک طرفه باکتریی پستان است که در 2 تا 3 در صد موارد روی میدهد</a:t>
            </a:r>
            <a:r>
              <a:rPr lang="fa-IR" sz="1800" b="1" i="1" dirty="0" smtClean="0"/>
              <a:t>.</a:t>
            </a:r>
          </a:p>
          <a:p>
            <a:pPr algn="just" rtl="1" eaLnBrk="1" hangingPunct="1"/>
            <a:endParaRPr lang="fa-IR" sz="1800" b="1" i="1" dirty="0" smtClean="0"/>
          </a:p>
          <a:p>
            <a:pPr algn="just" rtl="1" eaLnBrk="1" hangingPunct="1"/>
            <a:r>
              <a:rPr lang="fa-IR" sz="1800" b="1" i="1" dirty="0" smtClean="0"/>
              <a:t>علائم ماستیت بطور شایع در یک ناحیه ایزوله گرم، </a:t>
            </a:r>
            <a:r>
              <a:rPr lang="fa-IR" sz="1800" b="1" i="1" dirty="0" smtClean="0"/>
              <a:t>دردناک،قرمزی </a:t>
            </a:r>
            <a:r>
              <a:rPr lang="fa-IR" sz="1800" b="1" i="1" dirty="0" smtClean="0"/>
              <a:t>ادم  و اریتم در یک پستان که پس از 10 روز از زایمان روی میدهد (حداکثر در دومین تا سومین هفته پس از تولد، از چند سانتیمتر تا همه پستان</a:t>
            </a:r>
            <a:r>
              <a:rPr lang="fa-IR" sz="1800" b="1" i="1" dirty="0" smtClean="0"/>
              <a:t>).</a:t>
            </a:r>
          </a:p>
          <a:p>
            <a:pPr algn="just" rtl="1" eaLnBrk="1" hangingPunct="1"/>
            <a:endParaRPr lang="fa-IR" sz="1800" b="1" i="1" dirty="0" smtClean="0"/>
          </a:p>
          <a:p>
            <a:pPr algn="just" rtl="1" eaLnBrk="1" hangingPunct="1"/>
            <a:r>
              <a:rPr lang="fa-IR" sz="1800" b="1" i="1" dirty="0" smtClean="0"/>
              <a:t>بیمار معمولا دچار </a:t>
            </a:r>
            <a:r>
              <a:rPr lang="fa-IR" sz="1800" b="1" i="1" dirty="0" smtClean="0"/>
              <a:t>تب38، </a:t>
            </a:r>
            <a:r>
              <a:rPr lang="fa-IR" sz="1800" b="1" i="1" dirty="0" smtClean="0"/>
              <a:t>درد، میالژی و علائم شبیه آنفلونزا؛ خستگی، استفراغ و سردرد نیز میگردد</a:t>
            </a:r>
            <a:r>
              <a:rPr lang="fa-IR" sz="1800" b="1" i="1" dirty="0" smtClean="0"/>
              <a:t>.</a:t>
            </a:r>
          </a:p>
          <a:p>
            <a:pPr algn="just" rtl="1" eaLnBrk="1" hangingPunct="1"/>
            <a:endParaRPr lang="fa-IR" sz="1800" b="1" i="1" dirty="0" smtClean="0"/>
          </a:p>
          <a:p>
            <a:pPr algn="just" rtl="1" eaLnBrk="1" hangingPunct="1"/>
            <a:r>
              <a:rPr lang="fa-IR" sz="1800" b="1" i="1" dirty="0" smtClean="0"/>
              <a:t>عفونت از شقاق نوک پستان وارد می شود. ممکن است استاز، پلاگ و احتقان منجر به ماستیت باکتریایی گردد. حدود 50 در صد ارگانیسمها استافیلوکک آرئوس می باشند، اما سایر میکروارگانیسمها عبارتند از؛ ایی کولای، استرپتوکک گروه آ، پپتواسترپتوککها، هموفیلوس انفلونزا، کلبسیلا پنومونیا و باکتریوئیدها </a:t>
            </a:r>
            <a:endParaRPr lang="fa-IR" sz="1800" b="1" i="1" dirty="0" smtClean="0"/>
          </a:p>
          <a:p>
            <a:pPr algn="just" rtl="1" eaLnBrk="1" hangingPunct="1"/>
            <a:endParaRPr lang="fa-IR" sz="1800" b="1" i="1" dirty="0" smtClean="0"/>
          </a:p>
          <a:p>
            <a:pPr algn="just" rtl="1" eaLnBrk="1" hangingPunct="1"/>
            <a:r>
              <a:rPr lang="fa-IR" sz="1800" b="1" i="1" dirty="0" smtClean="0"/>
              <a:t>ارزیابی ماستیت بمنظور رد آبسه پستان ضروری است</a:t>
            </a:r>
            <a:r>
              <a:rPr lang="fa-IR" sz="1800" b="1" i="1" dirty="0" smtClean="0"/>
              <a:t>.</a:t>
            </a:r>
          </a:p>
          <a:p>
            <a:pPr algn="just" rtl="1" eaLnBrk="1" hangingPunct="1"/>
            <a:endParaRPr lang="fa-IR" sz="1800" b="1" i="1" dirty="0" smtClean="0"/>
          </a:p>
          <a:p>
            <a:pPr algn="just" rtl="1" eaLnBrk="1" hangingPunct="1"/>
            <a:r>
              <a:rPr lang="fa-IR" sz="1800" b="1" i="1" dirty="0" smtClean="0"/>
              <a:t>ماستیت دوطرفه=استرپ</a:t>
            </a:r>
            <a:r>
              <a:rPr lang="en-US" sz="1800" b="1" i="1" dirty="0" smtClean="0"/>
              <a:t>B</a:t>
            </a:r>
            <a:r>
              <a:rPr lang="fa-IR" sz="1800" b="1" i="1" dirty="0" smtClean="0"/>
              <a:t>(خطرناک برای شیرخوار)-لنفوما-</a:t>
            </a:r>
            <a:r>
              <a:rPr lang="en-US" sz="1800" b="1" i="1" dirty="0" smtClean="0"/>
              <a:t>OCP</a:t>
            </a:r>
            <a:r>
              <a:rPr lang="fa-IR" sz="1800" b="1" i="1" dirty="0" smtClean="0"/>
              <a:t>-سیگاری</a:t>
            </a:r>
            <a:endParaRPr lang="en-US" sz="1800" b="1" i="1" dirty="0" smtClean="0"/>
          </a:p>
          <a:p>
            <a:pPr algn="just" rtl="1" eaLnBrk="1" hangingPunct="1"/>
            <a:endParaRPr lang="fa-IR" sz="1800" b="1" i="1" dirty="0" smtClean="0"/>
          </a:p>
          <a:p>
            <a:pPr algn="just" rtl="1" eaLnBrk="1" hangingPunct="1">
              <a:buFont typeface="Arial" pitchFamily="34" charset="0"/>
              <a:buNone/>
            </a:pPr>
            <a:endParaRPr lang="fa-IR" sz="1800" b="1" i="1" dirty="0" smtClean="0"/>
          </a:p>
          <a:p>
            <a:pPr algn="just" rtl="1" eaLnBrk="1" hangingPunct="1"/>
            <a:endParaRPr lang="fa-IR" sz="1800" b="1" i="1" dirty="0" smtClean="0"/>
          </a:p>
        </p:txBody>
      </p:sp>
      <p:sp>
        <p:nvSpPr>
          <p:cNvPr id="126980" name="Slide Number Placeholder 3"/>
          <p:cNvSpPr>
            <a:spLocks noGrp="1"/>
          </p:cNvSpPr>
          <p:nvPr>
            <p:ph type="sldNum" sz="quarter" idx="15"/>
          </p:nvPr>
        </p:nvSpPr>
        <p:spPr bwMode="auto">
          <a:noFill/>
          <a:ln>
            <a:miter lim="800000"/>
            <a:headEnd/>
            <a:tailEnd/>
          </a:ln>
        </p:spPr>
        <p:txBody>
          <a:bodyPr wrap="square" lIns="91440" tIns="45720" rIns="91440" bIns="45720" numCol="1" anchorCtr="0" compatLnSpc="1">
            <a:prstTxWarp prst="textNoShape">
              <a:avLst/>
            </a:prstTxWarp>
          </a:bodyPr>
          <a:lstStyle/>
          <a:p>
            <a:fld id="{DC821E86-897A-48E6-B1A6-F46AD1610CF9}" type="slidenum">
              <a:rPr lang="en-US" smtClean="0"/>
              <a:pPr/>
              <a:t>85</a:t>
            </a:fld>
            <a:endParaRPr lang="en-US" smtClean="0"/>
          </a:p>
        </p:txBody>
      </p:sp>
      <p:sp>
        <p:nvSpPr>
          <p:cNvPr id="126981" name="Footer Placeholder 4"/>
          <p:cNvSpPr>
            <a:spLocks noGrp="1"/>
          </p:cNvSpPr>
          <p:nvPr>
            <p:ph type="ftr" sz="quarter" idx="16"/>
          </p:nvPr>
        </p:nvSpPr>
        <p:spPr bwMode="auto">
          <a:noFill/>
          <a:ln>
            <a:miter lim="800000"/>
            <a:headEnd/>
            <a:tailEnd/>
          </a:ln>
        </p:spPr>
        <p:txBody>
          <a:bodyPr wrap="square" lIns="91440" tIns="45720" rIns="91440" bIns="45720" numCol="1" compatLnSpc="1">
            <a:prstTxWarp prst="textNoShape">
              <a:avLst/>
            </a:prstTxWarp>
          </a:bodyPr>
          <a:lstStyle/>
          <a:p>
            <a:r>
              <a:rPr lang="fa-IR" smtClean="0"/>
              <a:t>مشکلات شیر دهی</a:t>
            </a:r>
            <a:endParaRPr lang="en-US" smtClean="0"/>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i="1" u="sng" dirty="0" smtClean="0">
                <a:solidFill>
                  <a:srgbClr val="FF0000"/>
                </a:solidFill>
                <a:effectLst>
                  <a:outerShdw blurRad="38100" dist="38100" dir="2700000" algn="tl">
                    <a:srgbClr val="000000">
                      <a:alpha val="43137"/>
                    </a:srgbClr>
                  </a:outerShdw>
                </a:effectLst>
              </a:rPr>
              <a:t>درمان</a:t>
            </a:r>
            <a:endParaRPr lang="en-US" b="1" i="1" u="sng"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p:txBody>
          <a:bodyPr>
            <a:normAutofit fontScale="92500" lnSpcReduction="10000"/>
          </a:bodyPr>
          <a:lstStyle/>
          <a:p>
            <a:pPr algn="just" rtl="1"/>
            <a:r>
              <a:rPr lang="fa-IR" sz="2800" b="1" i="1" u="sng" dirty="0" smtClean="0">
                <a:solidFill>
                  <a:srgbClr val="C00000"/>
                </a:solidFill>
              </a:rPr>
              <a:t>درمان</a:t>
            </a:r>
            <a:r>
              <a:rPr lang="fa-IR" sz="2800" b="1" i="1" u="sng" dirty="0" smtClean="0">
                <a:solidFill>
                  <a:srgbClr val="C00000"/>
                </a:solidFill>
              </a:rPr>
              <a:t>:</a:t>
            </a:r>
          </a:p>
          <a:p>
            <a:pPr algn="just" rtl="1"/>
            <a:r>
              <a:rPr lang="fa-IR" sz="2800" b="1" i="1" u="sng" dirty="0" smtClean="0">
                <a:solidFill>
                  <a:srgbClr val="C00000"/>
                </a:solidFill>
              </a:rPr>
              <a:t>ابتدا تشخیص بعد رفع عوامل زمینه ساز وبعد آنتی بیوتیک</a:t>
            </a:r>
          </a:p>
          <a:p>
            <a:pPr algn="just" rtl="1"/>
            <a:r>
              <a:rPr lang="fa-IR" sz="2800" dirty="0" smtClean="0"/>
              <a:t>شرح حال کامل مثلا عوامل استاز شیر/ارزیابی مانند لچ</a:t>
            </a:r>
          </a:p>
          <a:p>
            <a:pPr algn="just" rtl="1"/>
            <a:r>
              <a:rPr lang="fa-IR" b="1" i="1" dirty="0" smtClean="0"/>
              <a:t>مشاوره حمایتی</a:t>
            </a:r>
          </a:p>
          <a:p>
            <a:pPr algn="just" rtl="1"/>
            <a:r>
              <a:rPr lang="fa-IR" b="1" i="1" dirty="0" smtClean="0"/>
              <a:t>10 </a:t>
            </a:r>
            <a:r>
              <a:rPr lang="fa-IR" b="1" i="1" dirty="0" smtClean="0"/>
              <a:t>تا 14 روز درمان آنتی استافیلوکوک آرئوس (سفالوسپورینهای نسل اول)، </a:t>
            </a:r>
          </a:p>
          <a:p>
            <a:pPr algn="just" rtl="1"/>
            <a:r>
              <a:rPr lang="fa-IR" b="1" i="1" dirty="0" smtClean="0"/>
              <a:t>ادامه تغذیه با شیر مادر (یا پمپاژ)،</a:t>
            </a:r>
          </a:p>
          <a:p>
            <a:pPr algn="just" rtl="1"/>
            <a:r>
              <a:rPr lang="fa-IR" b="1" i="1" dirty="0" smtClean="0"/>
              <a:t> نوشیدن مایعات، استراحت و دریافت آنالژیک (استامینوفن یا بروفن)-</a:t>
            </a:r>
          </a:p>
          <a:p>
            <a:pPr algn="just" rtl="1"/>
            <a:r>
              <a:rPr lang="fa-IR" b="1" i="1" dirty="0" smtClean="0"/>
              <a:t>قرص آهن-غذای کم چرب،</a:t>
            </a:r>
          </a:p>
          <a:p>
            <a:pPr algn="just" rtl="1"/>
            <a:r>
              <a:rPr lang="fa-IR" b="1" i="1" dirty="0" smtClean="0"/>
              <a:t> گذاردن کمپرس های سرد یا گرم و کرست مناسب </a:t>
            </a:r>
          </a:p>
          <a:p>
            <a:pPr algn="just" rtl="1"/>
            <a:r>
              <a:rPr lang="fa-IR" b="1" i="1" dirty="0" smtClean="0"/>
              <a:t>و در موارد </a:t>
            </a:r>
            <a:r>
              <a:rPr lang="fa-IR" b="1" i="1" dirty="0" smtClean="0"/>
              <a:t>شدیدیا دارای چند علامت خطر یا سلبقه ماستیت یا کودک بیمار یاعدم بهبودی تا12-24ساعت باید ارجاع فوری و </a:t>
            </a:r>
            <a:r>
              <a:rPr lang="fa-IR" b="1" i="1" dirty="0" smtClean="0"/>
              <a:t>بستری و درمان تزریقی در بیمارستان پیشنهاد می گردد.</a:t>
            </a:r>
            <a:endParaRPr lang="en-US" b="1" i="1" dirty="0" smtClean="0"/>
          </a:p>
          <a:p>
            <a:pPr algn="r" rtl="1"/>
            <a:endParaRPr 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sz="quarter" idx="1"/>
          </p:nvPr>
        </p:nvSpPr>
        <p:spPr>
          <a:xfrm>
            <a:off x="0" y="0"/>
            <a:ext cx="8991600" cy="6858000"/>
          </a:xfrm>
        </p:spPr>
        <p:txBody>
          <a:bodyPr>
            <a:normAutofit/>
          </a:bodyPr>
          <a:lstStyle/>
          <a:p>
            <a:pPr algn="r" rtl="1"/>
            <a:r>
              <a:rPr lang="ar-SA" altLang="en-US" sz="4000" b="1" i="1" u="sng" dirty="0" smtClean="0">
                <a:solidFill>
                  <a:srgbClr val="002060"/>
                </a:solidFill>
                <a:effectLst>
                  <a:outerShdw blurRad="38100" dist="38100" dir="2700000" algn="tl">
                    <a:srgbClr val="000000">
                      <a:alpha val="43137"/>
                    </a:srgbClr>
                  </a:outerShdw>
                </a:effectLst>
              </a:rPr>
              <a:t>درمان</a:t>
            </a:r>
            <a:r>
              <a:rPr lang="en-US" altLang="en-US" sz="4000" b="1" i="1" u="sng" dirty="0" smtClean="0">
                <a:solidFill>
                  <a:srgbClr val="002060"/>
                </a:solidFill>
                <a:effectLst>
                  <a:outerShdw blurRad="38100" dist="38100" dir="2700000" algn="tl">
                    <a:srgbClr val="000000">
                      <a:alpha val="43137"/>
                    </a:srgbClr>
                  </a:outerShdw>
                </a:effectLst>
              </a:rPr>
              <a:t> </a:t>
            </a:r>
            <a:endParaRPr lang="fa-IR" altLang="en-US" sz="4000" b="1" i="1" u="sng" dirty="0" smtClean="0">
              <a:solidFill>
                <a:srgbClr val="002060"/>
              </a:solidFill>
              <a:effectLst>
                <a:outerShdw blurRad="38100" dist="38100" dir="2700000" algn="tl">
                  <a:srgbClr val="000000">
                    <a:alpha val="43137"/>
                  </a:srgbClr>
                </a:outerShdw>
              </a:effectLst>
            </a:endParaRPr>
          </a:p>
          <a:p>
            <a:pPr algn="r" rtl="1"/>
            <a:r>
              <a:rPr lang="en-US" altLang="en-US" sz="2000" b="1" dirty="0" smtClean="0"/>
              <a:t>:</a:t>
            </a:r>
            <a:r>
              <a:rPr lang="fa-IR" sz="2000" b="1" dirty="0" smtClean="0">
                <a:solidFill>
                  <a:srgbClr val="FF0000"/>
                </a:solidFill>
              </a:rPr>
              <a:t>مهمترین اقدام:دیدن یک وعده شیردهی ورفع اشکالات</a:t>
            </a:r>
            <a:endParaRPr lang="en-US" sz="2000" b="1" dirty="0" smtClean="0">
              <a:solidFill>
                <a:srgbClr val="FF0000"/>
              </a:solidFill>
            </a:endParaRPr>
          </a:p>
          <a:p>
            <a:pPr algn="r" rtl="1"/>
            <a:r>
              <a:rPr lang="fa-IR" altLang="en-US" sz="2000" b="1" dirty="0" smtClean="0"/>
              <a:t>نیمساعت قبل شیردهی:استامینوفن-بروفن</a:t>
            </a:r>
            <a:endParaRPr lang="en-US" altLang="en-US" sz="2000" b="1" dirty="0" smtClean="0"/>
          </a:p>
          <a:p>
            <a:pPr algn="r" rtl="1"/>
            <a:r>
              <a:rPr lang="ar-SA" altLang="en-US" sz="2000" b="1" dirty="0" smtClean="0"/>
              <a:t>تغذيه مكرر شير خوار حتي با پستان مبتلا</a:t>
            </a:r>
            <a:endParaRPr lang="en-US" altLang="en-US" sz="2000" b="1" dirty="0" smtClean="0"/>
          </a:p>
          <a:p>
            <a:pPr algn="r" rtl="1"/>
            <a:r>
              <a:rPr lang="ar-SA" altLang="en-US" sz="2000" b="1" dirty="0" smtClean="0"/>
              <a:t>دوشيدن شير</a:t>
            </a:r>
            <a:r>
              <a:rPr lang="en-US" altLang="en-US" sz="2000" b="1" dirty="0" smtClean="0"/>
              <a:t> </a:t>
            </a:r>
            <a:r>
              <a:rPr lang="fa-IR" altLang="en-US" sz="2000" b="1" dirty="0" smtClean="0"/>
              <a:t>(حتما پس از هر شیر دادن</a:t>
            </a:r>
            <a:r>
              <a:rPr lang="fa-IR" altLang="en-US" sz="3200" b="1" dirty="0" smtClean="0">
                <a:solidFill>
                  <a:srgbClr val="FF0000"/>
                </a:solidFill>
                <a:effectLst>
                  <a:outerShdw blurRad="38100" dist="38100" dir="2700000" algn="tl">
                    <a:srgbClr val="000000">
                      <a:alpha val="43137"/>
                    </a:srgbClr>
                  </a:outerShdw>
                </a:effectLst>
              </a:rPr>
              <a:t>)  علت؟؟؟؟</a:t>
            </a:r>
            <a:endParaRPr lang="en-US" altLang="en-US" sz="3200" b="1" dirty="0" smtClean="0">
              <a:solidFill>
                <a:srgbClr val="FF0000"/>
              </a:solidFill>
              <a:effectLst>
                <a:outerShdw blurRad="38100" dist="38100" dir="2700000" algn="tl">
                  <a:srgbClr val="000000">
                    <a:alpha val="43137"/>
                  </a:srgbClr>
                </a:outerShdw>
              </a:effectLst>
            </a:endParaRPr>
          </a:p>
          <a:p>
            <a:pPr algn="r" rtl="1"/>
            <a:r>
              <a:rPr lang="ar-SA" altLang="en-US" sz="2000" b="1" dirty="0" smtClean="0"/>
              <a:t>استفاده از كمپرس گرم و ضد درد براي تسكين درد</a:t>
            </a:r>
            <a:endParaRPr lang="en-US" altLang="en-US" sz="2000" b="1" dirty="0" smtClean="0"/>
          </a:p>
          <a:p>
            <a:pPr algn="r" rtl="1"/>
            <a:r>
              <a:rPr lang="ar-SA" altLang="en-US" sz="2000" b="1" dirty="0" smtClean="0"/>
              <a:t>استراحت مطلق</a:t>
            </a:r>
            <a:r>
              <a:rPr lang="fa-IR" altLang="en-US" sz="2000" b="1" dirty="0" smtClean="0"/>
              <a:t> تا24ساعت پس از رفع تب</a:t>
            </a:r>
            <a:endParaRPr lang="en-US" altLang="en-US" sz="2000" b="1" dirty="0" smtClean="0"/>
          </a:p>
          <a:p>
            <a:pPr algn="r" rtl="1"/>
            <a:r>
              <a:rPr lang="ar-SA" altLang="en-US" sz="2000" b="1" dirty="0" smtClean="0"/>
              <a:t>استفاده از آنتي بيوتيك مناسب بمدت 10 روز</a:t>
            </a:r>
            <a:r>
              <a:rPr lang="fa-IR" altLang="en-US" sz="2000" b="1" dirty="0" smtClean="0"/>
              <a:t>(</a:t>
            </a:r>
            <a:r>
              <a:rPr lang="ar-SA" altLang="en-US" sz="2000" b="1" dirty="0" smtClean="0"/>
              <a:t>اريترومايسين</a:t>
            </a:r>
            <a:r>
              <a:rPr lang="fa-IR" altLang="en-US" sz="2000" b="1" dirty="0" smtClean="0"/>
              <a:t>250-500هر6ساعت2ساعت بعدغذا-سفالكسين-آموكسي سيلين</a:t>
            </a:r>
            <a:r>
              <a:rPr lang="en-US" altLang="en-US" sz="2000" b="1" dirty="0" smtClean="0"/>
              <a:t> </a:t>
            </a:r>
            <a:r>
              <a:rPr lang="fa-IR" altLang="en-US" sz="2000" b="1" dirty="0" smtClean="0"/>
              <a:t>–فلوکلوکساسیلین250هر6ساعت30دقیقه قبل غذا7-10روز-دیکلوگگزاسیلین)</a:t>
            </a:r>
          </a:p>
          <a:p>
            <a:pPr algn="r" rtl="1"/>
            <a:r>
              <a:rPr lang="fa-IR" altLang="en-US" sz="2000" b="1" dirty="0" smtClean="0"/>
              <a:t>گاهی درمان را10-14روز ادامه می دهند.سفالکسین وکلیندامایسین درصورت حساسیت به پنی سیلین</a:t>
            </a:r>
            <a:endParaRPr lang="en-US" altLang="en-US" sz="2000" b="1" dirty="0" smtClean="0"/>
          </a:p>
          <a:p>
            <a:pPr algn="r" rtl="1"/>
            <a:r>
              <a:rPr lang="fa-IR" altLang="en-US" sz="2000" b="1" dirty="0" smtClean="0"/>
              <a:t>در مادران</a:t>
            </a:r>
            <a:r>
              <a:rPr lang="en-US" altLang="en-US" sz="2000" b="1" dirty="0" smtClean="0"/>
              <a:t>HIV</a:t>
            </a:r>
            <a:r>
              <a:rPr lang="fa-IR" altLang="en-US" sz="2000" b="1" dirty="0" smtClean="0"/>
              <a:t> از پستان مبتلاشير ندهند</a:t>
            </a:r>
          </a:p>
          <a:p>
            <a:pPr algn="r" rtl="1"/>
            <a:r>
              <a:rPr lang="fa-IR" altLang="en-US" sz="2000" b="1" dirty="0" smtClean="0"/>
              <a:t>دربرخی رفرنسها:عدم شیردهی به نارس تا رفع </a:t>
            </a:r>
            <a:r>
              <a:rPr lang="fa-IR" altLang="en-US" sz="2000" b="1" dirty="0" smtClean="0"/>
              <a:t>تب یا24ساعت</a:t>
            </a:r>
            <a:endParaRPr lang="fa-IR" altLang="en-US" sz="2000" b="1" dirty="0" smtClean="0"/>
          </a:p>
          <a:p>
            <a:pPr algn="r" rtl="1"/>
            <a:r>
              <a:rPr lang="fa-IR" altLang="en-US" sz="2000" b="1" dirty="0" smtClean="0"/>
              <a:t>در ماستیت دوطرفه:پنی سیلین</a:t>
            </a:r>
            <a:endParaRPr lang="en-US" altLang="en-US" sz="2000" b="1" dirty="0" smtClean="0"/>
          </a:p>
          <a:p>
            <a:pPr algn="r" rtl="1">
              <a:buFontTx/>
              <a:buNone/>
            </a:pPr>
            <a:endParaRPr lang="en-US" altLang="en-US" sz="2000" b="1" dirty="0" smtClean="0"/>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128003" name="Content Placeholder 2"/>
          <p:cNvSpPr>
            <a:spLocks noGrp="1"/>
          </p:cNvSpPr>
          <p:nvPr>
            <p:ph sz="quarter" idx="1"/>
          </p:nvPr>
        </p:nvSpPr>
        <p:spPr>
          <a:xfrm>
            <a:off x="457200" y="1600200"/>
            <a:ext cx="7467600" cy="4873625"/>
          </a:xfrm>
        </p:spPr>
        <p:txBody>
          <a:bodyPr>
            <a:normAutofit/>
          </a:bodyPr>
          <a:lstStyle/>
          <a:p>
            <a:pPr algn="r" rtl="1" eaLnBrk="1" hangingPunct="1"/>
            <a:r>
              <a:rPr lang="en-US" b="1" i="1" u="sng" smtClean="0"/>
              <a:t>DO NOT stop breastfeeding on the affected side, empty the breast</a:t>
            </a:r>
          </a:p>
          <a:p>
            <a:pPr rtl="1" eaLnBrk="1" hangingPunct="1"/>
            <a:r>
              <a:rPr lang="en-US" smtClean="0"/>
              <a:t>If mild, symptoms occur for less than 24 hours and </a:t>
            </a:r>
            <a:br>
              <a:rPr lang="en-US" smtClean="0"/>
            </a:br>
            <a:r>
              <a:rPr lang="en-US" smtClean="0"/>
              <a:t>may attempt to resolve with frequent nursing or pumping and supportive measures including bed rest, fluids, analgesics</a:t>
            </a:r>
          </a:p>
          <a:p>
            <a:pPr algn="r" rtl="1" eaLnBrk="1" hangingPunct="1"/>
            <a:endParaRPr lang="fa-IR" b="1" i="1" smtClean="0"/>
          </a:p>
          <a:p>
            <a:pPr algn="r" rtl="1" eaLnBrk="1" hangingPunct="1">
              <a:buFont typeface="Wingdings" pitchFamily="2" charset="2"/>
              <a:buNone/>
            </a:pPr>
            <a:r>
              <a:rPr lang="en-US" b="1" i="1" smtClean="0"/>
              <a:t>Antibiotic options include </a:t>
            </a:r>
            <a:r>
              <a:rPr lang="en-US" b="1" i="1" smtClean="0">
                <a:solidFill>
                  <a:srgbClr val="FF0000"/>
                </a:solidFill>
              </a:rPr>
              <a:t>dicloxicillin </a:t>
            </a:r>
            <a:r>
              <a:rPr lang="en-US" b="1" i="1" smtClean="0"/>
              <a:t>500 mg po qid; </a:t>
            </a:r>
            <a:r>
              <a:rPr lang="en-US" b="1" i="1" smtClean="0">
                <a:solidFill>
                  <a:srgbClr val="FF0000"/>
                </a:solidFill>
              </a:rPr>
              <a:t>cephalexin</a:t>
            </a:r>
            <a:r>
              <a:rPr lang="en-US" b="1" i="1" smtClean="0"/>
              <a:t> 500 mg po qid, or </a:t>
            </a:r>
            <a:r>
              <a:rPr lang="en-US" b="1" i="1" smtClean="0">
                <a:solidFill>
                  <a:srgbClr val="FF0000"/>
                </a:solidFill>
              </a:rPr>
              <a:t>clindamycin</a:t>
            </a:r>
            <a:r>
              <a:rPr lang="en-US" b="1" i="1" smtClean="0"/>
              <a:t> 300 mg po qid for 10 to 14 days</a:t>
            </a:r>
          </a:p>
          <a:p>
            <a:endParaRPr lang="en-US" smtClean="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Content Placeholder 2"/>
          <p:cNvSpPr>
            <a:spLocks noGrp="1"/>
          </p:cNvSpPr>
          <p:nvPr>
            <p:ph sz="quarter" idx="1"/>
          </p:nvPr>
        </p:nvSpPr>
        <p:spPr>
          <a:xfrm>
            <a:off x="457200" y="0"/>
            <a:ext cx="8329613" cy="6473825"/>
          </a:xfrm>
        </p:spPr>
        <p:txBody>
          <a:bodyPr>
            <a:normAutofit/>
          </a:bodyPr>
          <a:lstStyle/>
          <a:p>
            <a:pPr algn="just" rtl="1"/>
            <a:r>
              <a:rPr lang="fa-IR" sz="1800" b="1" u="sng" dirty="0" smtClean="0">
                <a:solidFill>
                  <a:srgbClr val="002060"/>
                </a:solidFill>
                <a:effectLst>
                  <a:outerShdw blurRad="38100" dist="38100" dir="2700000" algn="tl">
                    <a:srgbClr val="000000">
                      <a:alpha val="43137"/>
                    </a:srgbClr>
                  </a:outerShdw>
                </a:effectLst>
              </a:rPr>
              <a:t>درمان ماستیت عفونی:</a:t>
            </a:r>
          </a:p>
          <a:p>
            <a:pPr algn="just" rtl="1"/>
            <a:endParaRPr lang="fa-IR" sz="1800" b="1" u="sng" dirty="0" smtClean="0">
              <a:solidFill>
                <a:srgbClr val="002060"/>
              </a:solidFill>
              <a:effectLst>
                <a:outerShdw blurRad="38100" dist="38100" dir="2700000" algn="tl">
                  <a:srgbClr val="000000">
                    <a:alpha val="43137"/>
                  </a:srgbClr>
                </a:outerShdw>
              </a:effectLst>
            </a:endParaRPr>
          </a:p>
          <a:p>
            <a:pPr algn="just" rtl="1"/>
            <a:endParaRPr lang="en-US" sz="1800" b="1" u="sng" dirty="0" smtClean="0">
              <a:solidFill>
                <a:srgbClr val="002060"/>
              </a:solidFill>
              <a:effectLst>
                <a:outerShdw blurRad="38100" dist="38100" dir="2700000" algn="tl">
                  <a:srgbClr val="000000">
                    <a:alpha val="43137"/>
                  </a:srgbClr>
                </a:outerShdw>
              </a:effectLst>
            </a:endParaRPr>
          </a:p>
          <a:p>
            <a:pPr algn="just" rtl="1"/>
            <a:r>
              <a:rPr lang="fa-IR" sz="1800" b="1" dirty="0" smtClean="0"/>
              <a:t>هر چه زودتر درمان با آنتی بیوتیک را شروع کنید و به مدت 10 روز ادامه دهید .</a:t>
            </a:r>
            <a:endParaRPr lang="en-US" sz="1800" b="1" dirty="0" smtClean="0"/>
          </a:p>
          <a:p>
            <a:pPr algn="just" rtl="1"/>
            <a:r>
              <a:rPr lang="fa-IR" sz="1800" b="1" u="sng" dirty="0" smtClean="0">
                <a:solidFill>
                  <a:srgbClr val="0070C0"/>
                </a:solidFill>
              </a:rPr>
              <a:t>شیردهی بهتر است از </a:t>
            </a:r>
            <a:r>
              <a:rPr lang="fa-IR" sz="1800" b="1" i="1" u="sng" dirty="0" smtClean="0">
                <a:solidFill>
                  <a:srgbClr val="0070C0"/>
                </a:solidFill>
              </a:rPr>
              <a:t>پستان مبتلا </a:t>
            </a:r>
            <a:r>
              <a:rPr lang="fa-IR" sz="1800" b="1" u="sng" dirty="0" smtClean="0">
                <a:solidFill>
                  <a:srgbClr val="0070C0"/>
                </a:solidFill>
              </a:rPr>
              <a:t>شروع شود </a:t>
            </a:r>
            <a:r>
              <a:rPr lang="fa-IR" sz="1800" b="1" dirty="0" smtClean="0"/>
              <a:t>مگر اینکه بسیار دردناک باشد که در این صورت باید شیردهی را با پستان سالم شروع کرد تا جهش شیر آغاز شود و بعد کودک را به پستان مبتلا گذاشت</a:t>
            </a:r>
            <a:endParaRPr lang="en-US" sz="1800" b="1" dirty="0" smtClean="0"/>
          </a:p>
          <a:p>
            <a:pPr algn="just" rtl="1"/>
            <a:r>
              <a:rPr lang="fa-IR" sz="1800" b="1" dirty="0" smtClean="0"/>
              <a:t>پستان را به طرف نوک آن ماساژدهید</a:t>
            </a:r>
            <a:endParaRPr lang="en-US" sz="1800" b="1" dirty="0" smtClean="0"/>
          </a:p>
          <a:p>
            <a:pPr algn="just" rtl="1"/>
            <a:r>
              <a:rPr lang="fa-IR" sz="1800" b="1" dirty="0" smtClean="0"/>
              <a:t>برای تشدید رفلکس جهش شیر از تکنیک های (</a:t>
            </a:r>
            <a:r>
              <a:rPr lang="en-US" sz="1800" b="1" dirty="0" smtClean="0"/>
              <a:t>relaxation</a:t>
            </a:r>
            <a:r>
              <a:rPr lang="fa-IR" sz="1800" b="1" dirty="0" smtClean="0"/>
              <a:t>)استفاده کنید .</a:t>
            </a:r>
            <a:endParaRPr lang="en-US" sz="1800" b="1" dirty="0" smtClean="0"/>
          </a:p>
          <a:p>
            <a:pPr algn="just" rtl="1"/>
            <a:r>
              <a:rPr lang="fa-IR" sz="1800" b="1" dirty="0" smtClean="0"/>
              <a:t>برای تسکین پستان از کمپرس گرم(ترجیحا قبل از شیردهی)و یا کمپرس سرد (ترجیحا بعد از شیردهی)استفاده گردد.</a:t>
            </a:r>
            <a:endParaRPr lang="en-US" sz="1800" b="1" dirty="0" smtClean="0"/>
          </a:p>
          <a:p>
            <a:pPr algn="just" rtl="1"/>
            <a:r>
              <a:rPr lang="fa-IR" sz="1800" b="1" dirty="0" smtClean="0"/>
              <a:t>در صورت نیاز مسکن تجویز گردد.</a:t>
            </a:r>
            <a:endParaRPr lang="en-US" sz="1800" b="1" dirty="0" smtClean="0"/>
          </a:p>
          <a:p>
            <a:pPr algn="just" rtl="1"/>
            <a:r>
              <a:rPr lang="fa-IR" sz="1800" b="1" dirty="0" smtClean="0"/>
              <a:t>در صورت نیاز پستان دوشیده شود .</a:t>
            </a:r>
          </a:p>
          <a:p>
            <a:pPr algn="just" rtl="1"/>
            <a:r>
              <a:rPr lang="fa-IR" sz="1800" b="1" dirty="0" smtClean="0"/>
              <a:t>استراحت در بستر تا24 ساعت بعد رفع تب</a:t>
            </a:r>
            <a:endParaRPr lang="en-US" sz="1800" b="1" dirty="0" smtClean="0"/>
          </a:p>
          <a:p>
            <a:pPr algn="just" rtl="1"/>
            <a:r>
              <a:rPr lang="fa-IR" sz="1800" b="1" dirty="0" smtClean="0"/>
              <a:t>مادررا به نوشیدن مایعات کافی و خوردن خوراک های مغذی تشویق کنید.</a:t>
            </a:r>
            <a:endParaRPr lang="en-US" sz="1800" b="1" dirty="0" smtClean="0"/>
          </a:p>
          <a:p>
            <a:pPr algn="just" rtl="1"/>
            <a:r>
              <a:rPr lang="fa-IR" sz="1800" b="1" dirty="0" smtClean="0"/>
              <a:t>دریافت اهن توسط مادر ضروری است.</a:t>
            </a:r>
          </a:p>
          <a:p>
            <a:pPr algn="just" rtl="1"/>
            <a:r>
              <a:rPr lang="fa-IR" sz="1800" b="1" dirty="0" smtClean="0">
                <a:solidFill>
                  <a:srgbClr val="FF0000"/>
                </a:solidFill>
              </a:rPr>
              <a:t>عوارض:آبسه—كانديدا</a:t>
            </a:r>
          </a:p>
          <a:p>
            <a:pPr algn="just" rtl="1"/>
            <a:endParaRPr lang="fa-IR" sz="1800" b="1" dirty="0" smtClean="0">
              <a:solidFill>
                <a:srgbClr val="FF0000"/>
              </a:solidFill>
            </a:endParaRPr>
          </a:p>
          <a:p>
            <a:pPr algn="just" rtl="1">
              <a:buNone/>
            </a:pPr>
            <a:r>
              <a:rPr lang="fa-IR" sz="1800" b="1" dirty="0" smtClean="0">
                <a:solidFill>
                  <a:srgbClr val="FF0000"/>
                </a:solidFill>
              </a:rPr>
              <a:t>مصرف پروبیوتیکها برای پیشگیری از قارچ:::کلم.بروکلی.غلات.ویتامین ث.سیر.هندوانه .حبوبات.تربچه وپیاز وتره فرنگی</a:t>
            </a:r>
            <a:endParaRPr lang="en-US" sz="1800" b="1" dirty="0" smtClean="0">
              <a:solidFill>
                <a:srgbClr val="FF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a:defRPr/>
            </a:pPr>
            <a:endParaRPr lang="en-US"/>
          </a:p>
        </p:txBody>
      </p:sp>
      <p:sp>
        <p:nvSpPr>
          <p:cNvPr id="93187" name="Rectangle 3"/>
          <p:cNvSpPr>
            <a:spLocks noGrp="1" noChangeArrowheads="1"/>
          </p:cNvSpPr>
          <p:nvPr>
            <p:ph sz="quarter" idx="1"/>
          </p:nvPr>
        </p:nvSpPr>
        <p:spPr>
          <a:xfrm>
            <a:off x="457200" y="1600200"/>
            <a:ext cx="7467600" cy="4873625"/>
          </a:xfrm>
        </p:spPr>
        <p:txBody>
          <a:bodyPr/>
          <a:lstStyle/>
          <a:p>
            <a:endParaRPr lang="fa-IR" smtClean="0"/>
          </a:p>
        </p:txBody>
      </p:sp>
      <p:pic>
        <p:nvPicPr>
          <p:cNvPr id="93188" name="Picture 4" descr="scan0002"/>
          <p:cNvPicPr>
            <a:picLocks noChangeAspect="1" noChangeArrowheads="1"/>
          </p:cNvPicPr>
          <p:nvPr/>
        </p:nvPicPr>
        <p:blipFill>
          <a:blip r:embed="rId2" cstate="print"/>
          <a:srcRect/>
          <a:stretch>
            <a:fillRect/>
          </a:stretch>
        </p:blipFill>
        <p:spPr bwMode="auto">
          <a:xfrm>
            <a:off x="0" y="0"/>
            <a:ext cx="8675688" cy="6880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646238"/>
            <a:ext cx="8229600" cy="4525962"/>
          </a:xfrm>
        </p:spPr>
        <p:txBody>
          <a:bodyPr>
            <a:normAutofit fontScale="92500" lnSpcReduction="10000"/>
          </a:bodyPr>
          <a:lstStyle/>
          <a:p>
            <a:pPr algn="r" rtl="1"/>
            <a:r>
              <a:rPr lang="fa-IR" sz="2000" b="1" dirty="0" smtClean="0"/>
              <a:t>شناور و یا آویزان کردن و یا دوشیدن پستان مبتلا در یک لگن آب گرم قبل از شیردادن</a:t>
            </a:r>
            <a:r>
              <a:rPr lang="fa-IR" sz="2000" b="1" u="sng" dirty="0" smtClean="0">
                <a:solidFill>
                  <a:srgbClr val="FF0000"/>
                </a:solidFill>
              </a:rPr>
              <a:t>(حتما)</a:t>
            </a:r>
          </a:p>
          <a:p>
            <a:pPr algn="r" rtl="1"/>
            <a:r>
              <a:rPr lang="fa-IR" sz="2000" b="1" dirty="0" smtClean="0"/>
              <a:t>درحالت رکوع شیردادن به </a:t>
            </a:r>
            <a:r>
              <a:rPr lang="fa-IR" sz="2000" b="1" dirty="0" smtClean="0"/>
              <a:t>شیرخواریا وضعیت دست وزانو</a:t>
            </a:r>
            <a:endParaRPr lang="fa-IR" sz="2000" b="1" dirty="0" smtClean="0"/>
          </a:p>
          <a:p>
            <a:pPr algn="r" rtl="1"/>
            <a:r>
              <a:rPr lang="fa-IR" sz="2000" b="1" dirty="0" smtClean="0"/>
              <a:t>ممانعت از افتادن بیش از حد پستان( استفاده </a:t>
            </a:r>
            <a:r>
              <a:rPr lang="fa-IR" sz="2000" b="1" dirty="0" err="1" smtClean="0"/>
              <a:t>ازحوله</a:t>
            </a:r>
            <a:r>
              <a:rPr lang="fa-IR" sz="2000" b="1" dirty="0" smtClean="0"/>
              <a:t>  لوله شده)بخصوص در حین شیردهی</a:t>
            </a:r>
          </a:p>
          <a:p>
            <a:pPr algn="r" rtl="1"/>
            <a:r>
              <a:rPr lang="fa-IR" sz="2000" b="1" dirty="0" smtClean="0"/>
              <a:t>ماساژ پستان </a:t>
            </a:r>
            <a:r>
              <a:rPr lang="fa-IR" sz="2000" b="1" dirty="0" smtClean="0"/>
              <a:t>–ماساژبالای قفسه یاعضله پکتورالیس –چارچوب درب و </a:t>
            </a:r>
            <a:r>
              <a:rPr lang="fa-IR" sz="2000" b="1" dirty="0" smtClean="0"/>
              <a:t>ماساژ و انبساط عضله پکتورال</a:t>
            </a:r>
          </a:p>
          <a:p>
            <a:pPr algn="r" rtl="1"/>
            <a:r>
              <a:rPr lang="fa-IR" sz="2000" b="1" dirty="0" smtClean="0"/>
              <a:t>بینی و چانه بطرف انسداد</a:t>
            </a:r>
          </a:p>
          <a:p>
            <a:pPr algn="r" rtl="1"/>
            <a:r>
              <a:rPr lang="fa-IR" sz="2000" b="1" dirty="0" smtClean="0"/>
              <a:t>کشت شیر درموارد:عدم پاسخ تا48ساعت-تکرارماستیت بیش از2بار-رخ دادن دربیمارستان-موردشدید غیرمعمول</a:t>
            </a:r>
            <a:endParaRPr lang="fa-IR" sz="2000" b="1" dirty="0" smtClean="0"/>
          </a:p>
          <a:p>
            <a:pPr algn="r" rtl="1"/>
            <a:endParaRPr lang="fa-IR" sz="2000" b="1" dirty="0" smtClean="0"/>
          </a:p>
          <a:p>
            <a:pPr algn="r" rtl="1"/>
            <a:r>
              <a:rPr lang="fa-IR" sz="2000" b="1" dirty="0" smtClean="0"/>
              <a:t>اگر بعد 2روز ج نداد یا عود کرد::کشت شیر از وسط شیر(بعد از3</a:t>
            </a:r>
            <a:r>
              <a:rPr lang="en-US" sz="2000" b="1" dirty="0" smtClean="0"/>
              <a:t>cc</a:t>
            </a:r>
            <a:r>
              <a:rPr lang="fa-IR" sz="2000" b="1" dirty="0" smtClean="0"/>
              <a:t>)—کشت حلق کودک—رد کانسر</a:t>
            </a:r>
          </a:p>
          <a:p>
            <a:pPr algn="r" rtl="1"/>
            <a:r>
              <a:rPr lang="fa-IR" sz="2000" b="1" dirty="0" smtClean="0"/>
              <a:t>تعداد </a:t>
            </a:r>
            <a:r>
              <a:rPr lang="en-US" sz="2000" b="1" dirty="0" smtClean="0"/>
              <a:t>WBC</a:t>
            </a:r>
            <a:r>
              <a:rPr lang="fa-IR" sz="2000" b="1" dirty="0" smtClean="0"/>
              <a:t>بیشتر 10 به توان 6 و باکتری بیشتر از 10 به توان 3</a:t>
            </a:r>
          </a:p>
          <a:p>
            <a:pPr algn="r" rtl="1"/>
            <a:endParaRPr lang="fa-IR" sz="2000" b="1" dirty="0" smtClean="0"/>
          </a:p>
          <a:p>
            <a:pPr algn="r" rtl="1"/>
            <a:r>
              <a:rPr lang="fa-IR" sz="2000" b="1" u="sng" dirty="0" smtClean="0">
                <a:solidFill>
                  <a:srgbClr val="7030A0"/>
                </a:solidFill>
              </a:rPr>
              <a:t>اولین تست غربالگری توسط مادر است.چیست؟؟؟</a:t>
            </a:r>
          </a:p>
        </p:txBody>
      </p:sp>
      <p:grpSp>
        <p:nvGrpSpPr>
          <p:cNvPr id="3" name="Group 10"/>
          <p:cNvGrpSpPr/>
          <p:nvPr/>
        </p:nvGrpSpPr>
        <p:grpSpPr>
          <a:xfrm>
            <a:off x="457200" y="228600"/>
            <a:ext cx="8229600" cy="1142121"/>
            <a:chOff x="0" y="439"/>
            <a:chExt cx="8229600" cy="1142121"/>
          </a:xfrm>
        </p:grpSpPr>
        <p:sp>
          <p:nvSpPr>
            <p:cNvPr id="12" name="Rounded Rectangle 11"/>
            <p:cNvSpPr/>
            <p:nvPr/>
          </p:nvSpPr>
          <p:spPr>
            <a:xfrm>
              <a:off x="0" y="439"/>
              <a:ext cx="8229600" cy="114212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ounded Rectangle 4"/>
            <p:cNvSpPr/>
            <p:nvPr/>
          </p:nvSpPr>
          <p:spPr>
            <a:xfrm>
              <a:off x="55754" y="56193"/>
              <a:ext cx="8118092" cy="10306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fa-IR" sz="4000" b="1" kern="1200" dirty="0" smtClean="0">
                  <a:effectLst>
                    <a:outerShdw blurRad="38100" dist="38100" dir="2700000" algn="tl">
                      <a:srgbClr val="000000">
                        <a:alpha val="43137"/>
                      </a:srgbClr>
                    </a:outerShdw>
                  </a:effectLst>
                  <a:cs typeface="B Nazanin" panose="00000400000000000000" pitchFamily="2" charset="-78"/>
                </a:rPr>
                <a:t>دیگر اقدامات مفید در درمان</a:t>
              </a:r>
              <a:endParaRPr lang="en-US" sz="4000" kern="1200" dirty="0">
                <a:effectLst>
                  <a:outerShdw blurRad="38100" dist="38100" dir="2700000" algn="tl">
                    <a:srgbClr val="000000">
                      <a:alpha val="43137"/>
                    </a:srgbClr>
                  </a:outerShdw>
                </a:effectLst>
                <a:cs typeface="B Nazanin" panose="00000400000000000000" pitchFamily="2" charset="-78"/>
              </a:endParaRPr>
            </a:p>
          </p:txBody>
        </p:sp>
      </p:grpSp>
    </p:spTree>
    <p:extLst>
      <p:ext uri="{BB962C8B-B14F-4D97-AF65-F5344CB8AC3E}">
        <p14:creationId xmlns="" xmlns:p14="http://schemas.microsoft.com/office/powerpoint/2010/main" val="343175527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63562"/>
          </a:xfrm>
        </p:spPr>
        <p:txBody>
          <a:bodyPr/>
          <a:lstStyle/>
          <a:p>
            <a:pPr algn="r" rtl="1"/>
            <a:r>
              <a:rPr lang="fa-IR" dirty="0" smtClean="0">
                <a:solidFill>
                  <a:srgbClr val="FF0000"/>
                </a:solidFill>
              </a:rPr>
              <a:t>ماستیت عودکننده</a:t>
            </a:r>
            <a:endParaRPr lang="en-US" dirty="0">
              <a:solidFill>
                <a:srgbClr val="FF0000"/>
              </a:solidFill>
            </a:endParaRPr>
          </a:p>
        </p:txBody>
      </p:sp>
      <p:sp>
        <p:nvSpPr>
          <p:cNvPr id="3" name="Content Placeholder 2"/>
          <p:cNvSpPr>
            <a:spLocks noGrp="1"/>
          </p:cNvSpPr>
          <p:nvPr>
            <p:ph sz="quarter" idx="1"/>
          </p:nvPr>
        </p:nvSpPr>
        <p:spPr>
          <a:xfrm>
            <a:off x="457200" y="838200"/>
            <a:ext cx="8077200" cy="5635752"/>
          </a:xfrm>
        </p:spPr>
        <p:txBody>
          <a:bodyPr/>
          <a:lstStyle/>
          <a:p>
            <a:pPr algn="r" rtl="1"/>
            <a:r>
              <a:rPr lang="fa-IR" dirty="0" smtClean="0"/>
              <a:t>علت تاخیر درمان یا درمان ناکافی</a:t>
            </a:r>
          </a:p>
          <a:p>
            <a:pPr algn="r" rtl="1"/>
            <a:r>
              <a:rPr lang="fa-IR" dirty="0" smtClean="0"/>
              <a:t>عدم حساسیت به آنتی بیوتیک- مدت ومقدارمصرف دارو</a:t>
            </a:r>
          </a:p>
          <a:p>
            <a:pPr algn="r" rtl="1"/>
            <a:r>
              <a:rPr lang="fa-IR" dirty="0" smtClean="0"/>
              <a:t>ندادن شیر از پستان مبتلا</a:t>
            </a:r>
          </a:p>
          <a:p>
            <a:pPr algn="r" rtl="1"/>
            <a:r>
              <a:rPr lang="fa-IR" dirty="0" smtClean="0"/>
              <a:t>برطرف نشدن علت اولیه ماستیت مثل استازشیر</a:t>
            </a:r>
          </a:p>
          <a:p>
            <a:pPr algn="r" rtl="1"/>
            <a:r>
              <a:rPr lang="fa-IR" dirty="0" smtClean="0"/>
              <a:t>باید::ادامه شیردهی+دارو10-14روز+شناسایی عامل اولیه</a:t>
            </a:r>
          </a:p>
          <a:p>
            <a:pPr algn="r" rtl="1"/>
            <a:r>
              <a:rPr lang="fa-IR" dirty="0" smtClean="0"/>
              <a:t>درمادر باسابقه ماستیت:حساس کردن به لچ درست و پیشگیری از استاز شیر</a:t>
            </a:r>
          </a:p>
          <a:p>
            <a:pPr algn="r" rtl="1"/>
            <a:r>
              <a:rPr lang="fa-IR" dirty="0" smtClean="0"/>
              <a:t>در ظاهر غیرنرمال پستان یاعدم درمان شدن:شک به سرطان التهابی</a:t>
            </a:r>
          </a:p>
          <a:p>
            <a:pPr algn="r" rtl="1"/>
            <a:r>
              <a:rPr lang="fa-IR" dirty="0" smtClean="0"/>
              <a:t>برخی محققان:</a:t>
            </a:r>
          </a:p>
          <a:p>
            <a:pPr algn="r" rtl="1"/>
            <a:r>
              <a:rPr lang="fa-IR" dirty="0" smtClean="0"/>
              <a:t>کشت شیرمادر+کشت ترشحات حلق وبینی ودهان شیرخوار در اولین ابتلا ودرصورت نیاز کشت از سایر اعضای خانواده</a:t>
            </a:r>
          </a:p>
          <a:p>
            <a:pPr algn="r" rtl="1"/>
            <a:r>
              <a:rPr lang="fa-IR" dirty="0" smtClean="0"/>
              <a:t>افرادناقل استاف ازبینی باید تشخیص ودرمان با موپیروسین2%(پمادبینی)</a:t>
            </a:r>
            <a:endParaRPr 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3"/>
          <p:cNvSpPr>
            <a:spLocks noGrp="1" noChangeArrowheads="1"/>
          </p:cNvSpPr>
          <p:nvPr>
            <p:ph type="title"/>
          </p:nvPr>
        </p:nvSpPr>
        <p:spPr>
          <a:xfrm>
            <a:off x="685800" y="152400"/>
            <a:ext cx="7772400" cy="685800"/>
          </a:xfrm>
        </p:spPr>
        <p:txBody>
          <a:bodyPr/>
          <a:lstStyle/>
          <a:p>
            <a:pPr eaLnBrk="1" hangingPunct="1">
              <a:defRPr/>
            </a:pPr>
            <a:r>
              <a:rPr lang="en-IE" sz="3600" dirty="0" smtClean="0"/>
              <a:t>Mastitis</a:t>
            </a:r>
            <a:endParaRPr lang="en-GB" sz="3600" dirty="0" smtClean="0"/>
          </a:p>
        </p:txBody>
      </p:sp>
      <p:sp>
        <p:nvSpPr>
          <p:cNvPr id="131074" name="Footer Placeholder 2"/>
          <p:cNvSpPr>
            <a:spLocks noGrp="1"/>
          </p:cNvSpPr>
          <p:nvPr>
            <p:ph type="ftr" sz="quarter" idx="12"/>
          </p:nvPr>
        </p:nvSpPr>
        <p:spPr bwMode="auto">
          <a:xfrm rot="5400000">
            <a:off x="7589045" y="1081881"/>
            <a:ext cx="2011362" cy="384175"/>
          </a:xfrm>
          <a:noFill/>
          <a:ln>
            <a:miter lim="800000"/>
            <a:headEnd/>
            <a:tailEnd/>
          </a:ln>
        </p:spPr>
        <p:txBody>
          <a:bodyPr wrap="square" lIns="91440" tIns="45720" rIns="91440" bIns="45720" numCol="1" compatLnSpc="1">
            <a:prstTxWarp prst="textNoShape">
              <a:avLst/>
            </a:prstTxWarp>
          </a:bodyPr>
          <a:lstStyle/>
          <a:p>
            <a:pPr algn="r"/>
            <a:r>
              <a:rPr lang="en-IE" smtClean="0"/>
              <a:t>UNICEF/WHO Breastfeeding Promotion and Support in a Baby-Friendly Hospital – 20 hour Course 	2006</a:t>
            </a:r>
            <a:endParaRPr lang="en-US" smtClean="0"/>
          </a:p>
        </p:txBody>
      </p:sp>
      <p:pic>
        <p:nvPicPr>
          <p:cNvPr id="131075" name="Picture 2" descr="c107bfm39 editted"/>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31077" name="Text Box 4"/>
          <p:cNvSpPr txBox="1">
            <a:spLocks noChangeArrowheads="1"/>
          </p:cNvSpPr>
          <p:nvPr/>
        </p:nvSpPr>
        <p:spPr bwMode="auto">
          <a:xfrm>
            <a:off x="8229600" y="152400"/>
            <a:ext cx="609600" cy="274638"/>
          </a:xfrm>
          <a:prstGeom prst="rect">
            <a:avLst/>
          </a:prstGeom>
          <a:noFill/>
          <a:ln w="9525">
            <a:noFill/>
            <a:miter lim="800000"/>
            <a:headEnd/>
            <a:tailEnd/>
          </a:ln>
        </p:spPr>
        <p:txBody>
          <a:bodyPr>
            <a:spAutoFit/>
          </a:bodyPr>
          <a:lstStyle/>
          <a:p>
            <a:pPr>
              <a:spcBef>
                <a:spcPct val="50000"/>
              </a:spcBef>
            </a:pPr>
            <a:r>
              <a:rPr lang="en-GB" sz="1200"/>
              <a:t>12/4</a:t>
            </a:r>
          </a:p>
        </p:txBody>
      </p:sp>
      <p:sp>
        <p:nvSpPr>
          <p:cNvPr id="131078" name="Text Box 5"/>
          <p:cNvSpPr txBox="1">
            <a:spLocks noChangeArrowheads="1"/>
          </p:cNvSpPr>
          <p:nvPr/>
        </p:nvSpPr>
        <p:spPr bwMode="auto">
          <a:xfrm rot="-5400000">
            <a:off x="8108156" y="5150644"/>
            <a:ext cx="1554163" cy="244475"/>
          </a:xfrm>
          <a:prstGeom prst="rect">
            <a:avLst/>
          </a:prstGeom>
          <a:noFill/>
          <a:ln w="9525">
            <a:noFill/>
            <a:miter lim="800000"/>
            <a:headEnd/>
            <a:tailEnd/>
          </a:ln>
        </p:spPr>
        <p:txBody>
          <a:bodyPr>
            <a:spAutoFit/>
          </a:bodyPr>
          <a:lstStyle/>
          <a:p>
            <a:r>
              <a:rPr lang="en-GB" sz="1000"/>
              <a:t>©UNICEF C107-39</a:t>
            </a:r>
            <a:endParaRPr lang="en-US" sz="100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solidFill>
                  <a:srgbClr val="FF0000"/>
                </a:solidFill>
              </a:rPr>
              <a:t>عوارض ماستیت</a:t>
            </a:r>
            <a:endParaRPr lang="en-US" dirty="0">
              <a:solidFill>
                <a:srgbClr val="FF0000"/>
              </a:solidFill>
            </a:endParaRPr>
          </a:p>
        </p:txBody>
      </p:sp>
      <p:sp>
        <p:nvSpPr>
          <p:cNvPr id="3" name="Content Placeholder 2"/>
          <p:cNvSpPr>
            <a:spLocks noGrp="1"/>
          </p:cNvSpPr>
          <p:nvPr>
            <p:ph sz="quarter" idx="1"/>
          </p:nvPr>
        </p:nvSpPr>
        <p:spPr/>
        <p:txBody>
          <a:bodyPr/>
          <a:lstStyle/>
          <a:p>
            <a:pPr algn="r" rtl="1"/>
            <a:r>
              <a:rPr lang="fa-IR" b="1" dirty="0" smtClean="0"/>
              <a:t>قارچ</a:t>
            </a:r>
          </a:p>
          <a:p>
            <a:pPr algn="r" rtl="1"/>
            <a:r>
              <a:rPr lang="fa-IR" b="1" dirty="0" smtClean="0"/>
              <a:t>کرم نیستاتین +کورتیزون+درمان شیرخوار حتی بی علامت</a:t>
            </a:r>
          </a:p>
          <a:p>
            <a:pPr algn="r" rtl="1"/>
            <a:r>
              <a:rPr lang="fa-IR" b="1" dirty="0" smtClean="0"/>
              <a:t>اگر واژینیت عود کننده دارد:حتما باشروع آنتی بیوتیک شروع درمان هر دو و درمان شوهر</a:t>
            </a:r>
          </a:p>
          <a:p>
            <a:pPr algn="r" rtl="1"/>
            <a:r>
              <a:rPr lang="fa-IR" b="1" dirty="0" smtClean="0"/>
              <a:t>اگر مقاومت به نیستاتین:::فلوکونازول</a:t>
            </a:r>
          </a:p>
          <a:p>
            <a:pPr algn="r" rtl="1"/>
            <a:r>
              <a:rPr lang="fa-IR" b="1" dirty="0" smtClean="0"/>
              <a:t>کاهش شیرینی و افزایش ماست پروبیوتیک و بهداشت و...</a:t>
            </a:r>
          </a:p>
          <a:p>
            <a:pPr algn="r" rtl="1"/>
            <a:r>
              <a:rPr lang="fa-IR" b="1" dirty="0" smtClean="0"/>
              <a:t>تشخیص ماستیت از کانسر؟معاینه قبلی وتوده در بارداری</a:t>
            </a:r>
            <a:endParaRPr lang="en-US" b="1"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r" rtl="1">
              <a:lnSpc>
                <a:spcPct val="150000"/>
              </a:lnSpc>
            </a:pPr>
            <a:r>
              <a:rPr lang="fa-IR" sz="2000" b="1" dirty="0" smtClean="0">
                <a:cs typeface="+mj-cs"/>
              </a:rPr>
              <a:t>تجمع </a:t>
            </a:r>
            <a:r>
              <a:rPr lang="fa-IR" sz="2000" b="1" dirty="0">
                <a:cs typeface="+mj-cs"/>
              </a:rPr>
              <a:t>موضعی </a:t>
            </a:r>
            <a:r>
              <a:rPr lang="fa-IR" sz="2000" b="1" dirty="0" smtClean="0">
                <a:cs typeface="+mj-cs"/>
              </a:rPr>
              <a:t>چرک با جدار مشخص در بافت عفونی با سونوگرافی</a:t>
            </a:r>
          </a:p>
          <a:p>
            <a:pPr algn="r" rtl="1">
              <a:lnSpc>
                <a:spcPct val="150000"/>
              </a:lnSpc>
            </a:pPr>
            <a:r>
              <a:rPr lang="fa-IR" sz="2000" b="1" dirty="0" smtClean="0">
                <a:cs typeface="+mj-cs"/>
              </a:rPr>
              <a:t>علت:</a:t>
            </a:r>
          </a:p>
          <a:p>
            <a:pPr lvl="1" algn="r" rtl="1">
              <a:lnSpc>
                <a:spcPct val="150000"/>
              </a:lnSpc>
            </a:pPr>
            <a:r>
              <a:rPr lang="fa-IR" sz="2000" b="1" dirty="0">
                <a:cs typeface="+mj-cs"/>
              </a:rPr>
              <a:t>عارضه ماستیت </a:t>
            </a:r>
            <a:r>
              <a:rPr lang="fa-IR" sz="2000" b="1" dirty="0" smtClean="0">
                <a:cs typeface="+mj-cs"/>
              </a:rPr>
              <a:t>عفونی 11%-2%</a:t>
            </a:r>
          </a:p>
          <a:p>
            <a:pPr lvl="1" algn="r" rtl="1">
              <a:lnSpc>
                <a:spcPct val="150000"/>
              </a:lnSpc>
            </a:pPr>
            <a:r>
              <a:rPr lang="fa-IR" sz="2000" b="1" dirty="0" smtClean="0">
                <a:cs typeface="+mj-cs"/>
              </a:rPr>
              <a:t>گاهی به علت زایمان در آب</a:t>
            </a:r>
          </a:p>
          <a:p>
            <a:pPr lvl="1" algn="r" rtl="1">
              <a:lnSpc>
                <a:spcPct val="150000"/>
              </a:lnSpc>
            </a:pPr>
            <a:r>
              <a:rPr lang="fa-IR" sz="2000" b="1" dirty="0" smtClean="0">
                <a:cs typeface="+mj-cs"/>
              </a:rPr>
              <a:t>تقریبا همیشه بدنبال درمان نامناسب و غیرموثر </a:t>
            </a:r>
            <a:r>
              <a:rPr lang="fa-IR" sz="2000" b="1" dirty="0" err="1" smtClean="0">
                <a:cs typeface="+mj-cs"/>
              </a:rPr>
              <a:t>ماستیت</a:t>
            </a:r>
            <a:r>
              <a:rPr lang="fa-IR" sz="2000" b="1" dirty="0" smtClean="0">
                <a:cs typeface="+mj-cs"/>
              </a:rPr>
              <a:t> </a:t>
            </a:r>
          </a:p>
          <a:p>
            <a:pPr algn="r" rtl="1">
              <a:lnSpc>
                <a:spcPct val="150000"/>
              </a:lnSpc>
            </a:pPr>
            <a:r>
              <a:rPr lang="fa-IR" sz="2000" b="1" dirty="0" smtClean="0">
                <a:cs typeface="+mj-cs"/>
              </a:rPr>
              <a:t>علایم </a:t>
            </a:r>
            <a:r>
              <a:rPr lang="fa-IR" sz="2000" b="1" dirty="0">
                <a:cs typeface="+mj-cs"/>
              </a:rPr>
              <a:t>و نشانه های آن شامل </a:t>
            </a:r>
            <a:r>
              <a:rPr lang="fa-IR" sz="2000" b="1" dirty="0" smtClean="0">
                <a:cs typeface="+mj-cs"/>
              </a:rPr>
              <a:t>بیحالی، تهوع، </a:t>
            </a:r>
            <a:r>
              <a:rPr lang="fa-IR" sz="2000" b="1" dirty="0">
                <a:cs typeface="+mj-cs"/>
              </a:rPr>
              <a:t>خستگی </a:t>
            </a:r>
            <a:r>
              <a:rPr lang="fa-IR" sz="2000" b="1" dirty="0" smtClean="0">
                <a:cs typeface="+mj-cs"/>
              </a:rPr>
              <a:t>زیاد، </a:t>
            </a:r>
            <a:r>
              <a:rPr lang="fa-IR" sz="2000" b="1" dirty="0">
                <a:cs typeface="+mj-cs"/>
              </a:rPr>
              <a:t>درد عضلانی همراه </a:t>
            </a:r>
            <a:r>
              <a:rPr lang="fa-IR" sz="2000" b="1" dirty="0" smtClean="0">
                <a:cs typeface="+mj-cs"/>
              </a:rPr>
              <a:t>تورم و </a:t>
            </a:r>
            <a:r>
              <a:rPr lang="fa-IR" sz="2000" b="1" dirty="0">
                <a:cs typeface="+mj-cs"/>
              </a:rPr>
              <a:t>قرمزی موضعی است. </a:t>
            </a:r>
          </a:p>
        </p:txBody>
      </p:sp>
      <p:sp>
        <p:nvSpPr>
          <p:cNvPr id="7" name="Rounded Rectangle 4"/>
          <p:cNvSpPr/>
          <p:nvPr/>
        </p:nvSpPr>
        <p:spPr>
          <a:xfrm>
            <a:off x="543434" y="360554"/>
            <a:ext cx="8118092" cy="10306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endParaRPr lang="en-US" sz="4000" kern="1200" dirty="0">
              <a:effectLst>
                <a:outerShdw blurRad="38100" dist="38100" dir="2700000" algn="tl">
                  <a:srgbClr val="000000">
                    <a:alpha val="43137"/>
                  </a:srgbClr>
                </a:outerShdw>
              </a:effectLst>
              <a:cs typeface="B Nazanin" panose="00000400000000000000" pitchFamily="2" charset="-78"/>
            </a:endParaRPr>
          </a:p>
        </p:txBody>
      </p:sp>
      <p:grpSp>
        <p:nvGrpSpPr>
          <p:cNvPr id="3" name="Group 7"/>
          <p:cNvGrpSpPr/>
          <p:nvPr/>
        </p:nvGrpSpPr>
        <p:grpSpPr>
          <a:xfrm>
            <a:off x="457200" y="228600"/>
            <a:ext cx="8229600" cy="1142121"/>
            <a:chOff x="0" y="439"/>
            <a:chExt cx="8229600" cy="1142121"/>
          </a:xfrm>
        </p:grpSpPr>
        <p:sp>
          <p:nvSpPr>
            <p:cNvPr id="9" name="Rounded Rectangle 8"/>
            <p:cNvSpPr/>
            <p:nvPr/>
          </p:nvSpPr>
          <p:spPr>
            <a:xfrm>
              <a:off x="0" y="439"/>
              <a:ext cx="8229600" cy="114212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ounded Rectangle 4"/>
            <p:cNvSpPr/>
            <p:nvPr/>
          </p:nvSpPr>
          <p:spPr>
            <a:xfrm>
              <a:off x="55754" y="56193"/>
              <a:ext cx="8118092" cy="10306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fa-IR" sz="4000" b="1" dirty="0">
                  <a:effectLst>
                    <a:outerShdw blurRad="38100" dist="38100" dir="2700000" algn="tl">
                      <a:srgbClr val="000000">
                        <a:alpha val="43137"/>
                      </a:srgbClr>
                    </a:outerShdw>
                  </a:effectLst>
                  <a:cs typeface="B Nazanin" panose="00000400000000000000" pitchFamily="2" charset="-78"/>
                </a:rPr>
                <a:t>آبسه پستان چیست </a:t>
              </a:r>
              <a:endParaRPr lang="en-US" sz="4000" kern="1200" dirty="0">
                <a:effectLst>
                  <a:outerShdw blurRad="38100" dist="38100" dir="2700000" algn="tl">
                    <a:srgbClr val="000000">
                      <a:alpha val="43137"/>
                    </a:srgbClr>
                  </a:outerShdw>
                </a:effectLst>
                <a:cs typeface="B Nazanin" panose="00000400000000000000" pitchFamily="2" charset="-78"/>
              </a:endParaRPr>
            </a:p>
          </p:txBody>
        </p:sp>
      </p:grpSp>
    </p:spTree>
    <p:extLst>
      <p:ext uri="{BB962C8B-B14F-4D97-AF65-F5344CB8AC3E}">
        <p14:creationId xmlns="" xmlns:p14="http://schemas.microsoft.com/office/powerpoint/2010/main" val="68685367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381000" y="381000"/>
            <a:ext cx="8229600" cy="457200"/>
          </a:xfrm>
        </p:spPr>
        <p:txBody>
          <a:bodyPr>
            <a:noAutofit/>
          </a:bodyPr>
          <a:lstStyle/>
          <a:p>
            <a:pPr algn="ctr" eaLnBrk="1" fontAlgn="auto" hangingPunct="1">
              <a:spcAft>
                <a:spcPts val="0"/>
              </a:spcAft>
              <a:defRPr/>
            </a:pPr>
            <a:r>
              <a:rPr lang="fa-IR" sz="4800" b="1" i="1" dirty="0" smtClean="0">
                <a:solidFill>
                  <a:srgbClr val="FF0000"/>
                </a:solidFill>
              </a:rPr>
              <a:t>پستان</a:t>
            </a:r>
            <a:r>
              <a:rPr lang="en-US" sz="4800" b="1" i="1" dirty="0" smtClean="0">
                <a:solidFill>
                  <a:srgbClr val="FF0000"/>
                </a:solidFill>
              </a:rPr>
              <a:t> </a:t>
            </a:r>
            <a:r>
              <a:rPr lang="fa-IR" sz="4800" b="1" i="1" dirty="0" smtClean="0">
                <a:solidFill>
                  <a:srgbClr val="FF0000"/>
                </a:solidFill>
              </a:rPr>
              <a:t>آبسه</a:t>
            </a:r>
            <a:r>
              <a:rPr lang="en-US" sz="4800" b="1" i="1" dirty="0" smtClean="0">
                <a:solidFill>
                  <a:srgbClr val="FF0000"/>
                </a:solidFill>
              </a:rPr>
              <a:t> </a:t>
            </a:r>
            <a:endParaRPr lang="fa-IR" sz="4800" b="1" i="1" dirty="0" smtClean="0">
              <a:solidFill>
                <a:srgbClr val="FF0000"/>
              </a:solidFill>
            </a:endParaRPr>
          </a:p>
        </p:txBody>
      </p:sp>
      <p:sp>
        <p:nvSpPr>
          <p:cNvPr id="132099" name="Content Placeholder 2"/>
          <p:cNvSpPr>
            <a:spLocks noGrp="1"/>
          </p:cNvSpPr>
          <p:nvPr>
            <p:ph sz="quarter" idx="1"/>
          </p:nvPr>
        </p:nvSpPr>
        <p:spPr>
          <a:xfrm>
            <a:off x="381000" y="692150"/>
            <a:ext cx="8458200" cy="2965450"/>
          </a:xfrm>
        </p:spPr>
        <p:txBody>
          <a:bodyPr>
            <a:noAutofit/>
          </a:bodyPr>
          <a:lstStyle/>
          <a:p>
            <a:pPr algn="just" rtl="1" eaLnBrk="1" hangingPunct="1">
              <a:buFont typeface="Courier New" pitchFamily="49" charset="0"/>
              <a:buChar char="o"/>
            </a:pPr>
            <a:endParaRPr lang="fa-IR" sz="1800" b="1" dirty="0" smtClean="0"/>
          </a:p>
          <a:p>
            <a:pPr algn="just" rtl="1" eaLnBrk="1" hangingPunct="1">
              <a:buFont typeface="Courier New" pitchFamily="49" charset="0"/>
              <a:buChar char="o"/>
            </a:pPr>
            <a:r>
              <a:rPr lang="fa-IR" sz="1800" b="1" dirty="0" smtClean="0"/>
              <a:t>یک ناحیه محدود پستانی محتوی مایع چرکی است.</a:t>
            </a:r>
          </a:p>
          <a:p>
            <a:pPr algn="just" rtl="1" eaLnBrk="1" hangingPunct="1">
              <a:buFont typeface="Courier New" pitchFamily="49" charset="0"/>
              <a:buChar char="o"/>
            </a:pPr>
            <a:r>
              <a:rPr lang="fa-IR" sz="1800" b="1" dirty="0" smtClean="0"/>
              <a:t>علائم تقریبا شبیه به ماستیت به اضافه لمس توده سفت است.</a:t>
            </a:r>
          </a:p>
          <a:p>
            <a:pPr algn="just" rtl="1" eaLnBrk="1" hangingPunct="1">
              <a:buFont typeface="Courier New" pitchFamily="49" charset="0"/>
              <a:buChar char="o"/>
            </a:pPr>
            <a:r>
              <a:rPr lang="fa-IR" sz="1800" b="1" dirty="0" smtClean="0"/>
              <a:t>عدم بهبودی پس از  48 تا 72 ساعت درمان موثر ماستیت باکتریایی تشخیص احتمالی آبسه پستان را مطرح می نماید.</a:t>
            </a:r>
          </a:p>
          <a:p>
            <a:pPr algn="just" rtl="1" eaLnBrk="1" hangingPunct="1">
              <a:buFont typeface="Courier New" pitchFamily="49" charset="0"/>
              <a:buChar char="o"/>
            </a:pPr>
            <a:r>
              <a:rPr lang="fa-IR" sz="1800" b="1" dirty="0" smtClean="0"/>
              <a:t>موارد ناقص درمان شده یا اهمال شده ماستیت، ممکن است باعث آبسه پستان گردد</a:t>
            </a:r>
            <a:r>
              <a:rPr lang="fa-IR" sz="1800" b="1" dirty="0" smtClean="0"/>
              <a:t>.</a:t>
            </a:r>
          </a:p>
          <a:p>
            <a:pPr algn="just" rtl="1" eaLnBrk="1" hangingPunct="1">
              <a:buFont typeface="Courier New" pitchFamily="49" charset="0"/>
              <a:buChar char="o"/>
            </a:pPr>
            <a:r>
              <a:rPr lang="fa-IR" sz="1800" b="1" dirty="0" smtClean="0"/>
              <a:t>تخلیه آبسه تحت سونواست ولی دربرخی موارد جراحی</a:t>
            </a:r>
            <a:endParaRPr lang="fa-IR" sz="1800" b="1" dirty="0" smtClean="0"/>
          </a:p>
          <a:p>
            <a:pPr algn="just" rtl="1" eaLnBrk="1" hangingPunct="1">
              <a:buFont typeface="Courier New" pitchFamily="49" charset="0"/>
              <a:buChar char="o"/>
            </a:pPr>
            <a:r>
              <a:rPr lang="fa-IR" sz="1800" b="1" dirty="0" smtClean="0"/>
              <a:t>هر گاه تشخیص آبسه پستان مطرح گردد، انسزیون، درناژ همراه با تجویز     آنتی بیوتیک تزریقی ضروری است. کشت ترشحات تخلیه شده برای انتخاب دقیق آنتی بیوتیک توصیه می گردد.</a:t>
            </a:r>
          </a:p>
          <a:p>
            <a:pPr algn="just" rtl="1" eaLnBrk="1" hangingPunct="1">
              <a:buFont typeface="Courier New" pitchFamily="49" charset="0"/>
              <a:buChar char="o"/>
            </a:pPr>
            <a:r>
              <a:rPr lang="fa-IR" sz="1800" b="1" dirty="0" smtClean="0"/>
              <a:t>شیرخوار میتواند تا بهبودی کامل مادر از پستان دیگر تغذیه نماید. یا24 ساعت پس از شروع درمان</a:t>
            </a:r>
          </a:p>
          <a:p>
            <a:pPr algn="just" rtl="1" eaLnBrk="1" hangingPunct="1">
              <a:buFont typeface="Courier New" pitchFamily="49" charset="0"/>
              <a:buChar char="o"/>
            </a:pPr>
            <a:r>
              <a:rPr lang="fa-IR" sz="1800" b="1" dirty="0" smtClean="0"/>
              <a:t>حتی اگر برش جراحی تا ارئولا کشیده نشده است، لازم نیست شیرخوار از پستان مبتلا محروم گردد (یا به کمک پمپ</a:t>
            </a:r>
            <a:r>
              <a:rPr lang="fa-IR" sz="1800" b="1" dirty="0" smtClean="0"/>
              <a:t>).</a:t>
            </a:r>
          </a:p>
          <a:p>
            <a:pPr algn="just" rtl="1" eaLnBrk="1" hangingPunct="1">
              <a:buFont typeface="Courier New" pitchFamily="49" charset="0"/>
              <a:buChar char="o"/>
            </a:pPr>
            <a:r>
              <a:rPr lang="fa-IR" sz="1800" b="1" dirty="0" smtClean="0"/>
              <a:t>قطع شیردهی سبب:افزایش تولید مایع چسبنده واحتقان وتشدید آبسه </a:t>
            </a:r>
            <a:endParaRPr lang="fa-IR" sz="1800" b="1" dirty="0" smtClean="0"/>
          </a:p>
          <a:p>
            <a:pPr algn="just" rtl="1">
              <a:buFont typeface="Courier New" pitchFamily="49" charset="0"/>
              <a:buChar char="o"/>
            </a:pPr>
            <a:r>
              <a:rPr lang="fa-IR" sz="1800" b="1" dirty="0" smtClean="0">
                <a:cs typeface="+mj-cs"/>
              </a:rPr>
              <a:t>اگر محل شكاف به نوك پستان و هاله نزديك باشد مي توانید مدت 48 تا 72 ساعت شير آن پستان را بدوشید و دور بريزید ولي تغذيه كودك را از پستان ديگر ادامه دهید.</a:t>
            </a:r>
          </a:p>
          <a:p>
            <a:pPr algn="just" rtl="1" eaLnBrk="1" hangingPunct="1">
              <a:buFont typeface="Courier New" pitchFamily="49" charset="0"/>
              <a:buChar char="o"/>
            </a:pPr>
            <a:endParaRPr lang="fa-IR" sz="1800" b="1" dirty="0" smtClean="0"/>
          </a:p>
          <a:p>
            <a:pPr algn="just" rtl="1" eaLnBrk="1" hangingPunct="1">
              <a:buFont typeface="Courier New" pitchFamily="49" charset="0"/>
              <a:buChar char="o"/>
            </a:pPr>
            <a:r>
              <a:rPr lang="fa-IR" sz="1800" b="1" dirty="0" smtClean="0"/>
              <a:t>شیرخوار ترم میتواند شیرهمان پستان رامصرف کند ولی نارس نه.</a:t>
            </a:r>
          </a:p>
        </p:txBody>
      </p:sp>
      <p:sp>
        <p:nvSpPr>
          <p:cNvPr id="132100" name="Slide Number Placeholder 3"/>
          <p:cNvSpPr>
            <a:spLocks noGrp="1"/>
          </p:cNvSpPr>
          <p:nvPr>
            <p:ph type="sldNum" sz="quarter" idx="15"/>
          </p:nvPr>
        </p:nvSpPr>
        <p:spPr bwMode="auto">
          <a:noFill/>
          <a:ln>
            <a:miter lim="800000"/>
            <a:headEnd/>
            <a:tailEnd/>
          </a:ln>
        </p:spPr>
        <p:txBody>
          <a:bodyPr wrap="square" lIns="91440" tIns="45720" rIns="91440" bIns="45720" numCol="1" anchorCtr="0" compatLnSpc="1">
            <a:prstTxWarp prst="textNoShape">
              <a:avLst/>
            </a:prstTxWarp>
          </a:bodyPr>
          <a:lstStyle/>
          <a:p>
            <a:fld id="{8DCDF20F-57E9-4F9F-803A-023F395A6841}" type="slidenum">
              <a:rPr lang="en-US" smtClean="0"/>
              <a:pPr/>
              <a:t>95</a:t>
            </a:fld>
            <a:endParaRPr lang="en-US" smtClean="0"/>
          </a:p>
        </p:txBody>
      </p:sp>
      <p:sp>
        <p:nvSpPr>
          <p:cNvPr id="132101" name="Footer Placeholder 4"/>
          <p:cNvSpPr>
            <a:spLocks noGrp="1"/>
          </p:cNvSpPr>
          <p:nvPr>
            <p:ph type="ftr" sz="quarter" idx="16"/>
          </p:nvPr>
        </p:nvSpPr>
        <p:spPr bwMode="auto">
          <a:noFill/>
          <a:ln>
            <a:miter lim="800000"/>
            <a:headEnd/>
            <a:tailEnd/>
          </a:ln>
        </p:spPr>
        <p:txBody>
          <a:bodyPr wrap="square" lIns="91440" tIns="45720" rIns="91440" bIns="45720" numCol="1" compatLnSpc="1">
            <a:prstTxWarp prst="textNoShape">
              <a:avLst/>
            </a:prstTxWarp>
          </a:bodyPr>
          <a:lstStyle/>
          <a:p>
            <a:r>
              <a:rPr lang="fa-IR" dirty="0" smtClean="0"/>
              <a:t>مشکلات شیر دهی</a:t>
            </a:r>
            <a:endParaRPr lang="en-US" dirty="0" smtClean="0"/>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solidFill>
                  <a:schemeClr val="tx1"/>
                </a:solidFill>
              </a:rPr>
              <a:t>پیشگیری از آبسه</a:t>
            </a:r>
            <a:endParaRPr lang="en-US" dirty="0">
              <a:solidFill>
                <a:schemeClr val="tx1"/>
              </a:solidFill>
            </a:endParaRPr>
          </a:p>
        </p:txBody>
      </p:sp>
      <p:sp>
        <p:nvSpPr>
          <p:cNvPr id="3" name="Content Placeholder 2"/>
          <p:cNvSpPr>
            <a:spLocks noGrp="1"/>
          </p:cNvSpPr>
          <p:nvPr>
            <p:ph sz="quarter" idx="1"/>
          </p:nvPr>
        </p:nvSpPr>
        <p:spPr/>
        <p:txBody>
          <a:bodyPr/>
          <a:lstStyle/>
          <a:p>
            <a:pPr algn="r" rtl="1"/>
            <a:r>
              <a:rPr lang="fa-IR" dirty="0" smtClean="0"/>
              <a:t>اجتناب از استاز وماندن شیر-</a:t>
            </a:r>
          </a:p>
          <a:p>
            <a:pPr algn="r" rtl="1"/>
            <a:r>
              <a:rPr lang="fa-IR" dirty="0" smtClean="0"/>
              <a:t>رفع سریع انسداد والتهاب</a:t>
            </a:r>
          </a:p>
          <a:p>
            <a:pPr algn="r" rtl="1"/>
            <a:r>
              <a:rPr lang="fa-IR" dirty="0" smtClean="0"/>
              <a:t>تغذیه مکرر و دوشیدن</a:t>
            </a:r>
          </a:p>
          <a:p>
            <a:pPr algn="r" rtl="1"/>
            <a:r>
              <a:rPr lang="fa-IR" dirty="0" smtClean="0"/>
              <a:t>آموزش مادران به شیر گرفتن تدریجی ونه ناگهانی</a:t>
            </a:r>
          </a:p>
          <a:p>
            <a:pPr algn="r" rtl="1"/>
            <a:r>
              <a:rPr lang="fa-IR" dirty="0" smtClean="0"/>
              <a:t>تاکید به ضرورت اتمام دوره مصرف دارو</a:t>
            </a:r>
            <a:endParaRPr lang="en-US"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639762"/>
          </a:xfrm>
        </p:spPr>
        <p:txBody>
          <a:bodyPr/>
          <a:lstStyle/>
          <a:p>
            <a:pPr algn="ctr"/>
            <a:r>
              <a:rPr lang="fa-IR" dirty="0" smtClean="0">
                <a:solidFill>
                  <a:srgbClr val="C00000"/>
                </a:solidFill>
              </a:rPr>
              <a:t>پاپیلومای داخل مجرا</a:t>
            </a:r>
            <a:endParaRPr lang="en-US" dirty="0">
              <a:solidFill>
                <a:srgbClr val="C00000"/>
              </a:solidFill>
            </a:endParaRPr>
          </a:p>
        </p:txBody>
      </p:sp>
      <p:sp>
        <p:nvSpPr>
          <p:cNvPr id="3" name="Content Placeholder 2"/>
          <p:cNvSpPr>
            <a:spLocks noGrp="1"/>
          </p:cNvSpPr>
          <p:nvPr>
            <p:ph sz="quarter" idx="1"/>
          </p:nvPr>
        </p:nvSpPr>
        <p:spPr>
          <a:xfrm>
            <a:off x="457200" y="1143000"/>
            <a:ext cx="8305800" cy="5330952"/>
          </a:xfrm>
        </p:spPr>
        <p:txBody>
          <a:bodyPr>
            <a:normAutofit/>
          </a:bodyPr>
          <a:lstStyle/>
          <a:p>
            <a:pPr algn="r" rtl="1"/>
            <a:r>
              <a:rPr lang="fa-IR" sz="1800" b="1" dirty="0" smtClean="0"/>
              <a:t>تومورخوش خیم یارشدزگیلی روی اپیتلیوم مجاری پستان در </a:t>
            </a:r>
            <a:r>
              <a:rPr lang="fa-IR" sz="1800" b="1" dirty="0" smtClean="0"/>
              <a:t>صورت تخریب و فرسایش خونریزی می کند.</a:t>
            </a:r>
            <a:endParaRPr lang="en-US" sz="1800" b="1" dirty="0" smtClean="0"/>
          </a:p>
          <a:p>
            <a:pPr algn="r" rtl="1"/>
            <a:r>
              <a:rPr lang="fa-IR" sz="1800" b="1" dirty="0" smtClean="0"/>
              <a:t>.</a:t>
            </a:r>
            <a:r>
              <a:rPr lang="fa-IR" sz="1800" b="1" dirty="0" smtClean="0"/>
              <a:t>این ترشح معمولا خودبخودی از یک مجرای منفرد رخ میدهد و ممکن است یک توده غیر حساس زیر آرئول پستان لمس شود</a:t>
            </a:r>
            <a:r>
              <a:rPr lang="fa-IR" sz="1800" b="1" dirty="0" smtClean="0"/>
              <a:t>.</a:t>
            </a:r>
          </a:p>
          <a:p>
            <a:pPr algn="r" rtl="1"/>
            <a:r>
              <a:rPr lang="fa-IR" sz="1800" b="1" dirty="0" smtClean="0"/>
              <a:t>بعد از اینکه وجود یک بیماری شدید رد شد ،  تغذیه با شیر مادر می تواند ادامه یابد.</a:t>
            </a:r>
            <a:endParaRPr lang="en-US" sz="1800" b="1" dirty="0" smtClean="0"/>
          </a:p>
          <a:p>
            <a:pPr algn="r" rtl="1"/>
            <a:r>
              <a:rPr lang="fa-IR" sz="1800" b="1" dirty="0" smtClean="0"/>
              <a:t>.</a:t>
            </a:r>
            <a:r>
              <a:rPr lang="fa-IR" sz="1800" b="1" dirty="0" smtClean="0"/>
              <a:t>معمولا به مادران توصیه می شود که پستان مبتلا را با شیردوش بدوشند تا زمانیکه شیرش از خون پاک و شفاف شود و سپس شیردهی از دیگر پستان ادامه یابد.</a:t>
            </a:r>
            <a:endParaRPr lang="en-US" sz="1800" b="1" dirty="0" smtClean="0"/>
          </a:p>
          <a:p>
            <a:pPr algn="r" rtl="1"/>
            <a:r>
              <a:rPr lang="fa-IR" sz="1800" b="1" dirty="0" smtClean="0"/>
              <a:t>.</a:t>
            </a:r>
            <a:r>
              <a:rPr lang="fa-IR" sz="1800" b="1" dirty="0" smtClean="0"/>
              <a:t>چنانچه شیرخوار شیر مادر را تحمل کند در بیشتر موارد براحتی تغذیه با شیرمادر می تواند ادامه یابد.</a:t>
            </a:r>
            <a:endParaRPr lang="en-US" sz="1800" b="1" dirty="0" smtClean="0"/>
          </a:p>
          <a:p>
            <a:pPr algn="r" rtl="1"/>
            <a:r>
              <a:rPr lang="fa-IR" sz="1800" b="1" dirty="0" smtClean="0"/>
              <a:t>.</a:t>
            </a:r>
            <a:r>
              <a:rPr lang="fa-IR" sz="1800" b="1" dirty="0" smtClean="0"/>
              <a:t>مدفوع شیرخوار ممکن است حاوی رگه های سیاهرنگ باشد یا بطور موقت تغییر رنگ داده و قیری شود.</a:t>
            </a:r>
            <a:endParaRPr lang="en-US" sz="1800" b="1" dirty="0" smtClean="0"/>
          </a:p>
          <a:p>
            <a:pPr algn="r" rtl="1"/>
            <a:r>
              <a:rPr lang="fa-IR" sz="1800" b="1" dirty="0" smtClean="0"/>
              <a:t>اگر </a:t>
            </a:r>
            <a:r>
              <a:rPr lang="fa-IR" sz="1800" b="1" dirty="0" smtClean="0"/>
              <a:t>ترشح متوقف نشود، مجرای آسیب دیده را می توان با جراحی برداشت.</a:t>
            </a:r>
            <a:endParaRPr lang="en-US" sz="1800" b="1" dirty="0" smtClean="0"/>
          </a:p>
          <a:p>
            <a:pPr algn="r" rtl="1"/>
            <a:r>
              <a:rPr lang="fa-IR" sz="1800" b="1" dirty="0" smtClean="0"/>
              <a:t>.</a:t>
            </a:r>
            <a:r>
              <a:rPr lang="fa-IR" sz="1800" b="1" dirty="0" smtClean="0"/>
              <a:t>بعضی مواقع اولین علامت این وضعیت زمانی مشخص می شود که شیرخوار خون استفراغ می کند  و یا زمانیکه مادر شیرش را می دوشد خون در آن می بیند یا شیر رگه های صورتی رنگ دارد</a:t>
            </a:r>
            <a:r>
              <a:rPr lang="fa-IR" sz="1800" b="1" dirty="0" smtClean="0"/>
              <a:t>.</a:t>
            </a:r>
          </a:p>
          <a:p>
            <a:pPr algn="r" rtl="1"/>
            <a:r>
              <a:rPr lang="fa-IR" sz="1800" b="1" dirty="0" smtClean="0"/>
              <a:t>این وضعیت برای مادر بسیار نگران کننده است. بیماری شیرخوار را میتوان با بررسی وجود هموگلوبین جنینی و بزرگسالی (</a:t>
            </a:r>
            <a:r>
              <a:rPr lang="en-US" sz="1800" b="1" dirty="0" smtClean="0"/>
              <a:t>Apt test</a:t>
            </a:r>
            <a:r>
              <a:rPr lang="fa-IR" sz="1800" b="1" dirty="0" smtClean="0"/>
              <a:t>)  در خون استفراغ شده رد کرد تا مشخص شود خون موجود در استفراغ مربوط به چه کسی است (مادر یا شیرخوار).</a:t>
            </a:r>
            <a:endParaRPr lang="en-US" sz="1800" b="1" dirty="0" smtClean="0"/>
          </a:p>
          <a:p>
            <a:pPr algn="r" rtl="1"/>
            <a:endParaRPr lang="en-US" sz="1800" b="1" dirty="0" smtClean="0"/>
          </a:p>
          <a:p>
            <a:pPr algn="r" rtl="1"/>
            <a:endParaRPr lang="en-US" sz="1800" b="1"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solidFill>
                  <a:srgbClr val="C00000"/>
                </a:solidFill>
              </a:rPr>
              <a:t>سرطان پستان</a:t>
            </a:r>
            <a:endParaRPr lang="en-US" dirty="0">
              <a:solidFill>
                <a:srgbClr val="C00000"/>
              </a:solidFill>
            </a:endParaRPr>
          </a:p>
        </p:txBody>
      </p:sp>
      <p:sp>
        <p:nvSpPr>
          <p:cNvPr id="3" name="Content Placeholder 2"/>
          <p:cNvSpPr>
            <a:spLocks noGrp="1"/>
          </p:cNvSpPr>
          <p:nvPr>
            <p:ph sz="quarter" idx="1"/>
          </p:nvPr>
        </p:nvSpPr>
        <p:spPr/>
        <p:txBody>
          <a:bodyPr>
            <a:normAutofit/>
          </a:bodyPr>
          <a:lstStyle/>
          <a:p>
            <a:pPr algn="just" rtl="1"/>
            <a:r>
              <a:rPr lang="fa-IR" sz="2000" b="1" dirty="0" smtClean="0"/>
              <a:t>سرطان التهابی پستان باید از ماستیت و مجاری مسدود شده تشخیص افتراقی داده شود.</a:t>
            </a:r>
            <a:endParaRPr lang="en-US" sz="2000" b="1" dirty="0" smtClean="0"/>
          </a:p>
          <a:p>
            <a:pPr algn="just" rtl="1"/>
            <a:r>
              <a:rPr lang="fa-IR" sz="2000" b="1" dirty="0" smtClean="0"/>
              <a:t>.</a:t>
            </a:r>
            <a:r>
              <a:rPr lang="fa-IR" sz="2000" b="1" dirty="0" smtClean="0"/>
              <a:t>توده هایی که در عرض چند روز ناپدید نمی شوند، ثابت و بدون حاشیه مشخص هستند و پستان صورتی رنگ با کمی تورم که با شیردهی مکرر از پستان و درمان های ضد التهابی یا آنتی بیوتیک برطرف نمی شود ، باید توسط پزشک بررسی شود. </a:t>
            </a:r>
            <a:endParaRPr lang="fa-IR" sz="2000" b="1" dirty="0" smtClean="0"/>
          </a:p>
          <a:p>
            <a:pPr algn="just" rtl="1"/>
            <a:r>
              <a:rPr lang="fa-IR" sz="2000" b="1" dirty="0" smtClean="0"/>
              <a:t>بخش عمده ای از ترشحات نوک پستان در زنان سنین باروری از نظر بالینی نگران کننده نمی باشد و نیاز به درمان خاص و ویژه هم ندارد</a:t>
            </a:r>
            <a:r>
              <a:rPr lang="fa-IR" sz="2000" b="1" dirty="0" smtClean="0"/>
              <a:t>.</a:t>
            </a:r>
          </a:p>
          <a:p>
            <a:pPr algn="just" rtl="1"/>
            <a:r>
              <a:rPr lang="fa-IR" sz="2000" b="1" dirty="0" smtClean="0"/>
              <a:t>کارسینومای مجرا در مرحله </a:t>
            </a:r>
            <a:r>
              <a:rPr lang="en-US" sz="2000" b="1" dirty="0" err="1" smtClean="0"/>
              <a:t>Insitu</a:t>
            </a:r>
            <a:r>
              <a:rPr lang="fa-IR" sz="2000" b="1" dirty="0" smtClean="0"/>
              <a:t> (</a:t>
            </a:r>
            <a:r>
              <a:rPr lang="en-US" sz="2000" b="1" dirty="0" smtClean="0"/>
              <a:t>DCIS</a:t>
            </a:r>
            <a:r>
              <a:rPr lang="fa-IR" sz="2000" b="1" dirty="0" smtClean="0"/>
              <a:t>) ممکن است به شکل ترشح خونی از نوک پستان بروز کند که با وجود سلول های غیرطبیعی در سیتولوژی شناسایی می شود.</a:t>
            </a:r>
            <a:endParaRPr lang="en-US" sz="2000" b="1" dirty="0" smtClean="0"/>
          </a:p>
          <a:p>
            <a:pPr algn="just" rtl="1"/>
            <a:r>
              <a:rPr lang="fa-IR" sz="2000" b="1" dirty="0" smtClean="0"/>
              <a:t>بیماری پاژه نوک پستان تظاهر سطحی بدخیمی سلولهای پستان است و 3-1 درصد از همه سرطان های پستان را شامل می شود.</a:t>
            </a:r>
            <a:endParaRPr lang="en-US" sz="2000" b="1" dirty="0" smtClean="0"/>
          </a:p>
          <a:p>
            <a:pPr algn="just" rtl="1"/>
            <a:endParaRPr lang="en-US" sz="2000" b="1"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3200" b="1" dirty="0" smtClean="0">
                <a:solidFill>
                  <a:srgbClr val="C00000"/>
                </a:solidFill>
              </a:rPr>
              <a:t>بیماری پاژه نوک پستان</a:t>
            </a:r>
            <a:endParaRPr lang="en-US" dirty="0">
              <a:solidFill>
                <a:srgbClr val="C00000"/>
              </a:solidFill>
            </a:endParaRPr>
          </a:p>
        </p:txBody>
      </p:sp>
      <p:sp>
        <p:nvSpPr>
          <p:cNvPr id="3" name="Content Placeholder 2"/>
          <p:cNvSpPr>
            <a:spLocks noGrp="1"/>
          </p:cNvSpPr>
          <p:nvPr>
            <p:ph sz="quarter" idx="1"/>
          </p:nvPr>
        </p:nvSpPr>
        <p:spPr/>
        <p:txBody>
          <a:bodyPr>
            <a:normAutofit/>
          </a:bodyPr>
          <a:lstStyle/>
          <a:p>
            <a:pPr algn="just" rtl="1"/>
            <a:r>
              <a:rPr lang="en-US" sz="1800" b="1" dirty="0" smtClean="0"/>
              <a:t>a</a:t>
            </a:r>
            <a:r>
              <a:rPr lang="fa-IR" sz="1800" b="1" dirty="0" smtClean="0"/>
              <a:t>.اولین نشانه معمولا یک اگزمای یکطرفه شبیه راش است. این اگزما بصورت یک پلاک با محدوده مشخص، قرمز و پوسته پوسته ظاهر میشود که نوک پستان، آرئول و یا هردو را درگیر می کند.</a:t>
            </a:r>
            <a:endParaRPr lang="en-US" sz="1800" b="1" dirty="0" smtClean="0"/>
          </a:p>
          <a:p>
            <a:pPr algn="just" rtl="1"/>
            <a:r>
              <a:rPr lang="en-US" sz="1800" b="1" dirty="0" smtClean="0"/>
              <a:t>b</a:t>
            </a:r>
            <a:r>
              <a:rPr lang="fa-IR" sz="1800" b="1" dirty="0" smtClean="0"/>
              <a:t>.همچنین بیمار ممکن است از ترشحات سروزی یا آغشته به خون ، درد، پوسته پوسته شدن، خارش، سوزش، ضخیم شدن پوست، قرمزی، زخم، یا توکشیده شدن نوک پستان شکایت کند.</a:t>
            </a:r>
            <a:endParaRPr lang="en-US" sz="1800" b="1" dirty="0" smtClean="0"/>
          </a:p>
          <a:p>
            <a:pPr algn="just" rtl="1"/>
            <a:r>
              <a:rPr lang="en-US" sz="1800" b="1" dirty="0" smtClean="0"/>
              <a:t>c</a:t>
            </a:r>
            <a:r>
              <a:rPr lang="fa-IR" sz="1800" b="1" dirty="0" smtClean="0"/>
              <a:t>.در حدود 60 درصد از موارد یک توده پستانی زمینه ای وجود دارد.</a:t>
            </a:r>
            <a:endParaRPr lang="en-US" sz="1800" b="1" dirty="0" smtClean="0"/>
          </a:p>
          <a:p>
            <a:pPr algn="just" rtl="1"/>
            <a:r>
              <a:rPr lang="en-US" sz="1800" b="1" dirty="0" smtClean="0"/>
              <a:t>d</a:t>
            </a:r>
            <a:r>
              <a:rPr lang="fa-IR" sz="1800" b="1" dirty="0" smtClean="0"/>
              <a:t>.این ضایعات ابتدا بر روی نوک پستان ظاهر شده و سپس روی تمام هاله پستان گسترش میابند</a:t>
            </a:r>
            <a:r>
              <a:rPr lang="fa-IR" sz="1800" b="1" dirty="0" smtClean="0"/>
              <a:t>.</a:t>
            </a:r>
          </a:p>
          <a:p>
            <a:pPr algn="just" rtl="1"/>
            <a:r>
              <a:rPr lang="fa-IR" sz="1800" b="1" dirty="0" smtClean="0"/>
              <a:t>ممکن است  حجم شیر پستان درمان شده کاسته شود.</a:t>
            </a:r>
            <a:endParaRPr lang="en-US" sz="1800" b="1" dirty="0" smtClean="0"/>
          </a:p>
          <a:p>
            <a:pPr algn="just" rtl="1"/>
            <a:r>
              <a:rPr lang="fa-IR" sz="1800" b="1" dirty="0" smtClean="0"/>
              <a:t>.</a:t>
            </a:r>
            <a:r>
              <a:rPr lang="fa-IR" sz="1800" b="1" dirty="0" smtClean="0"/>
              <a:t>بعضی اوقات کودک  تغذیه از پستان مبتلا به سرطان را پس می زند که این اولین نشانه ای است که وجود مشکل را نشان میدهد.</a:t>
            </a:r>
            <a:endParaRPr lang="en-US" sz="1800" b="1" dirty="0" smtClean="0"/>
          </a:p>
          <a:p>
            <a:pPr algn="just" rtl="1"/>
            <a:endParaRPr lang="en-US" sz="1800" b="1" dirty="0" smtClean="0"/>
          </a:p>
          <a:p>
            <a:pPr algn="just" rtl="1"/>
            <a:endParaRPr lang="en-US" sz="1800" b="1"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639</TotalTime>
  <Words>8089</Words>
  <Application>Microsoft Office PowerPoint</Application>
  <PresentationFormat>On-screen Show (4:3)</PresentationFormat>
  <Paragraphs>700</Paragraphs>
  <Slides>103</Slides>
  <Notes>5</Notes>
  <HiddenSlides>8</HiddenSlides>
  <MMClips>0</MMClips>
  <ScaleCrop>false</ScaleCrop>
  <HeadingPairs>
    <vt:vector size="4" baseType="variant">
      <vt:variant>
        <vt:lpstr>Theme</vt:lpstr>
      </vt:variant>
      <vt:variant>
        <vt:i4>1</vt:i4>
      </vt:variant>
      <vt:variant>
        <vt:lpstr>Slide Titles</vt:lpstr>
      </vt:variant>
      <vt:variant>
        <vt:i4>103</vt:i4>
      </vt:variant>
    </vt:vector>
  </HeadingPairs>
  <TitlesOfParts>
    <vt:vector size="104" baseType="lpstr">
      <vt:lpstr>Oriel</vt:lpstr>
      <vt:lpstr>Slide 1</vt:lpstr>
      <vt:lpstr>آرزو آقايي كارشناس ارشد مامايي</vt:lpstr>
      <vt:lpstr>Size and Shape</vt:lpstr>
      <vt:lpstr>پستانهای نامتناسب</vt:lpstr>
      <vt:lpstr>Slide 5</vt:lpstr>
      <vt:lpstr>نوک پستان فرورفته</vt:lpstr>
      <vt:lpstr>نوک مهم نیست بلکه ارکشن آن مهم است.</vt:lpstr>
      <vt:lpstr>Slide 8</vt:lpstr>
      <vt:lpstr>Slide 9</vt:lpstr>
      <vt:lpstr>Slide 10</vt:lpstr>
      <vt:lpstr>نوک پستان فرورفته.</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نوک پستان دراز و بزرگ : </vt:lpstr>
      <vt:lpstr>Slide 25</vt:lpstr>
      <vt:lpstr>Slide 26</vt:lpstr>
      <vt:lpstr>خروج پر قدرت شير-پرشيري: </vt:lpstr>
      <vt:lpstr>درد نوک پستان</vt:lpstr>
      <vt:lpstr> علائم و دلایل درد نوک پستان چیست؟</vt:lpstr>
      <vt:lpstr>درد نوک پستان: </vt:lpstr>
      <vt:lpstr>Slide 31</vt:lpstr>
      <vt:lpstr>Slide 32</vt:lpstr>
      <vt:lpstr>Slide 33</vt:lpstr>
      <vt:lpstr>Cross arm position (Cross Cradle Hold)</vt:lpstr>
      <vt:lpstr>Underarm position) "football" hold)</vt:lpstr>
      <vt:lpstr>برفك نوك پستان</vt:lpstr>
      <vt:lpstr>Slide 37</vt:lpstr>
      <vt:lpstr>Slide 38</vt:lpstr>
      <vt:lpstr>برفک يا کانديديازيس</vt:lpstr>
      <vt:lpstr>Candida on the nipple</vt:lpstr>
      <vt:lpstr>Slide 41</vt:lpstr>
      <vt:lpstr>Slide 42</vt:lpstr>
      <vt:lpstr>علل</vt:lpstr>
      <vt:lpstr>Slide 44</vt:lpstr>
      <vt:lpstr>Slide 45</vt:lpstr>
      <vt:lpstr>Slide 46</vt:lpstr>
      <vt:lpstr>درماتیت</vt:lpstr>
      <vt:lpstr>زخم و شقاق نوك پستان</vt:lpstr>
      <vt:lpstr>Sore Nipple</vt:lpstr>
      <vt:lpstr>Slide 50</vt:lpstr>
      <vt:lpstr>Slide 51</vt:lpstr>
      <vt:lpstr>Slide 52</vt:lpstr>
      <vt:lpstr>Slide 53</vt:lpstr>
      <vt:lpstr>Cross arm position (Cross Cradle Hold)</vt:lpstr>
      <vt:lpstr>نوک پستان رنگ پريده و پديده رينود: </vt:lpstr>
      <vt:lpstr>Slide 56</vt:lpstr>
      <vt:lpstr>Slide 57</vt:lpstr>
      <vt:lpstr>لكة سفيد روي نوك پستان:تاول-</vt:lpstr>
      <vt:lpstr> انسداد یک یا چند مجرای شیر </vt:lpstr>
      <vt:lpstr>Slide 60</vt:lpstr>
      <vt:lpstr>Slide 61</vt:lpstr>
      <vt:lpstr>Slide 62</vt:lpstr>
      <vt:lpstr>گالاکتوسل</vt:lpstr>
      <vt:lpstr>گشادشدگی مجرا(ماستیت پری داکتال)(داکت اکتازی)</vt:lpstr>
      <vt:lpstr>پری طبیعی پستان</vt:lpstr>
      <vt:lpstr>احتقان پستان</vt:lpstr>
      <vt:lpstr>Slide 67</vt:lpstr>
      <vt:lpstr>احتقان</vt:lpstr>
      <vt:lpstr>علل دیگر احتقان</vt:lpstr>
      <vt:lpstr>نکته</vt:lpstr>
      <vt:lpstr>Slide 71</vt:lpstr>
      <vt:lpstr>Slide 72</vt:lpstr>
      <vt:lpstr>Slide 73</vt:lpstr>
      <vt:lpstr>Slide 74</vt:lpstr>
      <vt:lpstr>Slide 75</vt:lpstr>
      <vt:lpstr>Slide 76</vt:lpstr>
      <vt:lpstr>Engorged Breast</vt:lpstr>
      <vt:lpstr>Slide 78</vt:lpstr>
      <vt:lpstr>Slide 79</vt:lpstr>
      <vt:lpstr>Slide 80</vt:lpstr>
      <vt:lpstr>ماستيت</vt:lpstr>
      <vt:lpstr>Slide 82</vt:lpstr>
      <vt:lpstr>Slide 83</vt:lpstr>
      <vt:lpstr>پیشگیری</vt:lpstr>
      <vt:lpstr>ماستیت باکتریایی</vt:lpstr>
      <vt:lpstr>درمان</vt:lpstr>
      <vt:lpstr>Slide 87</vt:lpstr>
      <vt:lpstr>Slide 88</vt:lpstr>
      <vt:lpstr>Slide 89</vt:lpstr>
      <vt:lpstr>Slide 90</vt:lpstr>
      <vt:lpstr>ماستیت عودکننده</vt:lpstr>
      <vt:lpstr>Mastitis</vt:lpstr>
      <vt:lpstr>عوارض ماستیت</vt:lpstr>
      <vt:lpstr>Slide 94</vt:lpstr>
      <vt:lpstr>پستان آبسه </vt:lpstr>
      <vt:lpstr>پیشگیری از آبسه</vt:lpstr>
      <vt:lpstr>پاپیلومای داخل مجرا</vt:lpstr>
      <vt:lpstr>سرطان پستان</vt:lpstr>
      <vt:lpstr>بیماری پاژه نوک پستان</vt:lpstr>
      <vt:lpstr>جراحی پستان:</vt:lpstr>
      <vt:lpstr>Slide 101</vt:lpstr>
      <vt:lpstr>با بهترين آرزوها</vt:lpstr>
      <vt:lpstr>Slide 103</vt:lpstr>
    </vt:vector>
  </TitlesOfParts>
  <Company>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parmiss</dc:creator>
  <cp:lastModifiedBy>parmiss</cp:lastModifiedBy>
  <cp:revision>172</cp:revision>
  <dcterms:created xsi:type="dcterms:W3CDTF">2016-07-16T16:32:22Z</dcterms:created>
  <dcterms:modified xsi:type="dcterms:W3CDTF">2018-05-19T20:11:15Z</dcterms:modified>
</cp:coreProperties>
</file>