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1"/>
  </p:notesMasterIdLst>
  <p:sldIdLst>
    <p:sldId id="256" r:id="rId2"/>
    <p:sldId id="257" r:id="rId3"/>
    <p:sldId id="259" r:id="rId4"/>
    <p:sldId id="260" r:id="rId5"/>
    <p:sldId id="261" r:id="rId6"/>
    <p:sldId id="262" r:id="rId7"/>
    <p:sldId id="269" r:id="rId8"/>
    <p:sldId id="271" r:id="rId9"/>
    <p:sldId id="263" r:id="rId10"/>
    <p:sldId id="264" r:id="rId11"/>
    <p:sldId id="270" r:id="rId12"/>
    <p:sldId id="265" r:id="rId13"/>
    <p:sldId id="268" r:id="rId14"/>
    <p:sldId id="266" r:id="rId15"/>
    <p:sldId id="362" r:id="rId16"/>
    <p:sldId id="363" r:id="rId17"/>
    <p:sldId id="364" r:id="rId18"/>
    <p:sldId id="365" r:id="rId19"/>
    <p:sldId id="366" r:id="rId20"/>
    <p:sldId id="367" r:id="rId21"/>
    <p:sldId id="291" r:id="rId22"/>
    <p:sldId id="292" r:id="rId23"/>
    <p:sldId id="293" r:id="rId24"/>
    <p:sldId id="294" r:id="rId25"/>
    <p:sldId id="272" r:id="rId26"/>
    <p:sldId id="288" r:id="rId27"/>
    <p:sldId id="289" r:id="rId28"/>
    <p:sldId id="286" r:id="rId29"/>
    <p:sldId id="287" r:id="rId30"/>
    <p:sldId id="284" r:id="rId31"/>
    <p:sldId id="285" r:id="rId32"/>
    <p:sldId id="290" r:id="rId33"/>
    <p:sldId id="280" r:id="rId34"/>
    <p:sldId id="281" r:id="rId35"/>
    <p:sldId id="282" r:id="rId36"/>
    <p:sldId id="283" r:id="rId37"/>
    <p:sldId id="325" r:id="rId38"/>
    <p:sldId id="273" r:id="rId39"/>
    <p:sldId id="274" r:id="rId40"/>
    <p:sldId id="279" r:id="rId41"/>
    <p:sldId id="276" r:id="rId42"/>
    <p:sldId id="275" r:id="rId43"/>
    <p:sldId id="277" r:id="rId44"/>
    <p:sldId id="278" r:id="rId45"/>
    <p:sldId id="341" r:id="rId46"/>
    <p:sldId id="295" r:id="rId47"/>
    <p:sldId id="315" r:id="rId48"/>
    <p:sldId id="311" r:id="rId49"/>
    <p:sldId id="312" r:id="rId50"/>
    <p:sldId id="296" r:id="rId51"/>
    <p:sldId id="361" r:id="rId52"/>
    <p:sldId id="297" r:id="rId53"/>
    <p:sldId id="298" r:id="rId54"/>
    <p:sldId id="299" r:id="rId55"/>
    <p:sldId id="301" r:id="rId56"/>
    <p:sldId id="302" r:id="rId57"/>
    <p:sldId id="303" r:id="rId58"/>
    <p:sldId id="304" r:id="rId59"/>
    <p:sldId id="305" r:id="rId60"/>
    <p:sldId id="306" r:id="rId61"/>
    <p:sldId id="307" r:id="rId62"/>
    <p:sldId id="309" r:id="rId63"/>
    <p:sldId id="326" r:id="rId64"/>
    <p:sldId id="310" r:id="rId65"/>
    <p:sldId id="313" r:id="rId66"/>
    <p:sldId id="314" r:id="rId67"/>
    <p:sldId id="316" r:id="rId68"/>
    <p:sldId id="317" r:id="rId69"/>
    <p:sldId id="318" r:id="rId70"/>
    <p:sldId id="319" r:id="rId71"/>
    <p:sldId id="332" r:id="rId72"/>
    <p:sldId id="333" r:id="rId73"/>
    <p:sldId id="334" r:id="rId74"/>
    <p:sldId id="320" r:id="rId75"/>
    <p:sldId id="321" r:id="rId76"/>
    <p:sldId id="322" r:id="rId77"/>
    <p:sldId id="323" r:id="rId78"/>
    <p:sldId id="324" r:id="rId79"/>
    <p:sldId id="327" r:id="rId80"/>
    <p:sldId id="328" r:id="rId81"/>
    <p:sldId id="337" r:id="rId82"/>
    <p:sldId id="329" r:id="rId83"/>
    <p:sldId id="330" r:id="rId84"/>
    <p:sldId id="331" r:id="rId85"/>
    <p:sldId id="338" r:id="rId86"/>
    <p:sldId id="335" r:id="rId87"/>
    <p:sldId id="336" r:id="rId88"/>
    <p:sldId id="339" r:id="rId89"/>
    <p:sldId id="340" r:id="rId90"/>
    <p:sldId id="342" r:id="rId91"/>
    <p:sldId id="360" r:id="rId92"/>
    <p:sldId id="350" r:id="rId93"/>
    <p:sldId id="348" r:id="rId94"/>
    <p:sldId id="355" r:id="rId95"/>
    <p:sldId id="351" r:id="rId96"/>
    <p:sldId id="345" r:id="rId97"/>
    <p:sldId id="343" r:id="rId98"/>
    <p:sldId id="353" r:id="rId99"/>
    <p:sldId id="354" r:id="rId100"/>
    <p:sldId id="347" r:id="rId101"/>
    <p:sldId id="352" r:id="rId102"/>
    <p:sldId id="346" r:id="rId103"/>
    <p:sldId id="358" r:id="rId104"/>
    <p:sldId id="359" r:id="rId105"/>
    <p:sldId id="344" r:id="rId106"/>
    <p:sldId id="357" r:id="rId107"/>
    <p:sldId id="368" r:id="rId108"/>
    <p:sldId id="370" r:id="rId109"/>
    <p:sldId id="369" r:id="rId1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71BF27-443D-45F7-ADE1-EF5044F151C1}" type="datetimeFigureOut">
              <a:rPr lang="en-US" smtClean="0"/>
              <a:t>11/15/2025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B6BE7-7F53-4DB7-A791-C01B60A749B6}" type="slidenum">
              <a:rPr lang="en-US" smtClean="0"/>
              <a:t>‹#›</a:t>
            </a:fld>
            <a:endParaRPr lang="en-US"/>
          </a:p>
        </p:txBody>
      </p:sp>
    </p:spTree>
    <p:extLst>
      <p:ext uri="{BB962C8B-B14F-4D97-AF65-F5344CB8AC3E}">
        <p14:creationId xmlns:p14="http://schemas.microsoft.com/office/powerpoint/2010/main" val="3745156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8B6BE7-7F53-4DB7-A791-C01B60A749B6}" type="slidenum">
              <a:rPr lang="en-US" smtClean="0"/>
              <a:t>106</a:t>
            </a:fld>
            <a:endParaRPr lang="en-US"/>
          </a:p>
        </p:txBody>
      </p:sp>
    </p:spTree>
    <p:extLst>
      <p:ext uri="{BB962C8B-B14F-4D97-AF65-F5344CB8AC3E}">
        <p14:creationId xmlns:p14="http://schemas.microsoft.com/office/powerpoint/2010/main" val="1614472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EE333D-65D4-44C2-B34B-BC8C19F4A281}"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3D95F-F338-41CF-B783-4912040F72E0}" type="slidenum">
              <a:rPr lang="en-US" smtClean="0"/>
              <a:t>‹#›</a:t>
            </a:fld>
            <a:endParaRPr lang="en-US"/>
          </a:p>
        </p:txBody>
      </p:sp>
    </p:spTree>
    <p:extLst>
      <p:ext uri="{BB962C8B-B14F-4D97-AF65-F5344CB8AC3E}">
        <p14:creationId xmlns:p14="http://schemas.microsoft.com/office/powerpoint/2010/main" val="3308871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EE333D-65D4-44C2-B34B-BC8C19F4A281}"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3D95F-F338-41CF-B783-4912040F72E0}" type="slidenum">
              <a:rPr lang="en-US" smtClean="0"/>
              <a:t>‹#›</a:t>
            </a:fld>
            <a:endParaRPr lang="en-US"/>
          </a:p>
        </p:txBody>
      </p:sp>
    </p:spTree>
    <p:extLst>
      <p:ext uri="{BB962C8B-B14F-4D97-AF65-F5344CB8AC3E}">
        <p14:creationId xmlns:p14="http://schemas.microsoft.com/office/powerpoint/2010/main" val="5824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3DEE333D-65D4-44C2-B34B-BC8C19F4A281}" type="datetimeFigureOut">
              <a:rPr lang="en-US" smtClean="0"/>
              <a:t>11/15/2025</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6EF3D95F-F338-41CF-B783-4912040F72E0}" type="slidenum">
              <a:rPr lang="en-US" smtClean="0"/>
              <a:t>‹#›</a:t>
            </a:fld>
            <a:endParaRPr lang="en-US"/>
          </a:p>
        </p:txBody>
      </p:sp>
    </p:spTree>
    <p:extLst>
      <p:ext uri="{BB962C8B-B14F-4D97-AF65-F5344CB8AC3E}">
        <p14:creationId xmlns:p14="http://schemas.microsoft.com/office/powerpoint/2010/main" val="2463121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EE333D-65D4-44C2-B34B-BC8C19F4A281}"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3D95F-F338-41CF-B783-4912040F72E0}" type="slidenum">
              <a:rPr lang="en-US" smtClean="0"/>
              <a:t>‹#›</a:t>
            </a:fld>
            <a:endParaRPr lang="en-US"/>
          </a:p>
        </p:txBody>
      </p:sp>
    </p:spTree>
    <p:extLst>
      <p:ext uri="{BB962C8B-B14F-4D97-AF65-F5344CB8AC3E}">
        <p14:creationId xmlns:p14="http://schemas.microsoft.com/office/powerpoint/2010/main" val="2012955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3DEE333D-65D4-44C2-B34B-BC8C19F4A281}" type="datetimeFigureOut">
              <a:rPr lang="en-US" smtClean="0"/>
              <a:t>11/15/2025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EF3D95F-F338-41CF-B783-4912040F72E0}" type="slidenum">
              <a:rPr lang="en-US" smtClean="0"/>
              <a:t>‹#›</a:t>
            </a:fld>
            <a:endParaRPr lang="en-US"/>
          </a:p>
        </p:txBody>
      </p:sp>
    </p:spTree>
    <p:extLst>
      <p:ext uri="{BB962C8B-B14F-4D97-AF65-F5344CB8AC3E}">
        <p14:creationId xmlns:p14="http://schemas.microsoft.com/office/powerpoint/2010/main" val="365859191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EE333D-65D4-44C2-B34B-BC8C19F4A281}" type="datetimeFigureOut">
              <a:rPr lang="en-US" smtClean="0"/>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3D95F-F338-41CF-B783-4912040F72E0}" type="slidenum">
              <a:rPr lang="en-US" smtClean="0"/>
              <a:t>‹#›</a:t>
            </a:fld>
            <a:endParaRPr lang="en-US"/>
          </a:p>
        </p:txBody>
      </p:sp>
    </p:spTree>
    <p:extLst>
      <p:ext uri="{BB962C8B-B14F-4D97-AF65-F5344CB8AC3E}">
        <p14:creationId xmlns:p14="http://schemas.microsoft.com/office/powerpoint/2010/main" val="3366952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EE333D-65D4-44C2-B34B-BC8C19F4A281}" type="datetimeFigureOut">
              <a:rPr lang="en-US" smtClean="0"/>
              <a:t>11/15/2025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F3D95F-F338-41CF-B783-4912040F72E0}" type="slidenum">
              <a:rPr lang="en-US" smtClean="0"/>
              <a:t>‹#›</a:t>
            </a:fld>
            <a:endParaRPr lang="en-US"/>
          </a:p>
        </p:txBody>
      </p:sp>
    </p:spTree>
    <p:extLst>
      <p:ext uri="{BB962C8B-B14F-4D97-AF65-F5344CB8AC3E}">
        <p14:creationId xmlns:p14="http://schemas.microsoft.com/office/powerpoint/2010/main" val="2367524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EE333D-65D4-44C2-B34B-BC8C19F4A281}" type="datetimeFigureOut">
              <a:rPr lang="en-US" smtClean="0"/>
              <a:t>11/15/2025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F3D95F-F338-41CF-B783-4912040F72E0}" type="slidenum">
              <a:rPr lang="en-US" smtClean="0"/>
              <a:t>‹#›</a:t>
            </a:fld>
            <a:endParaRPr lang="en-US"/>
          </a:p>
        </p:txBody>
      </p:sp>
    </p:spTree>
    <p:extLst>
      <p:ext uri="{BB962C8B-B14F-4D97-AF65-F5344CB8AC3E}">
        <p14:creationId xmlns:p14="http://schemas.microsoft.com/office/powerpoint/2010/main" val="2440815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EE333D-65D4-44C2-B34B-BC8C19F4A281}" type="datetimeFigureOut">
              <a:rPr lang="en-US" smtClean="0"/>
              <a:t>11/15/2025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F3D95F-F338-41CF-B783-4912040F72E0}" type="slidenum">
              <a:rPr lang="en-US" smtClean="0"/>
              <a:t>‹#›</a:t>
            </a:fld>
            <a:endParaRPr lang="en-US"/>
          </a:p>
        </p:txBody>
      </p:sp>
    </p:spTree>
    <p:extLst>
      <p:ext uri="{BB962C8B-B14F-4D97-AF65-F5344CB8AC3E}">
        <p14:creationId xmlns:p14="http://schemas.microsoft.com/office/powerpoint/2010/main" val="350569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EE333D-65D4-44C2-B34B-BC8C19F4A281}" type="datetimeFigureOut">
              <a:rPr lang="en-US" smtClean="0"/>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3D95F-F338-41CF-B783-4912040F72E0}" type="slidenum">
              <a:rPr lang="en-US" smtClean="0"/>
              <a:t>‹#›</a:t>
            </a:fld>
            <a:endParaRPr lang="en-US"/>
          </a:p>
        </p:txBody>
      </p:sp>
    </p:spTree>
    <p:extLst>
      <p:ext uri="{BB962C8B-B14F-4D97-AF65-F5344CB8AC3E}">
        <p14:creationId xmlns:p14="http://schemas.microsoft.com/office/powerpoint/2010/main" val="3060666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EE333D-65D4-44C2-B34B-BC8C19F4A281}" type="datetimeFigureOut">
              <a:rPr lang="en-US" smtClean="0"/>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3D95F-F338-41CF-B783-4912040F72E0}" type="slidenum">
              <a:rPr lang="en-US" smtClean="0"/>
              <a:t>‹#›</a:t>
            </a:fld>
            <a:endParaRPr lang="en-US"/>
          </a:p>
        </p:txBody>
      </p:sp>
    </p:spTree>
    <p:extLst>
      <p:ext uri="{BB962C8B-B14F-4D97-AF65-F5344CB8AC3E}">
        <p14:creationId xmlns:p14="http://schemas.microsoft.com/office/powerpoint/2010/main" val="2152126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3DEE333D-65D4-44C2-B34B-BC8C19F4A281}" type="datetimeFigureOut">
              <a:rPr lang="en-US" smtClean="0"/>
              <a:t>11/15/2025</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6EF3D95F-F338-41CF-B783-4912040F72E0}" type="slidenum">
              <a:rPr lang="en-US" smtClean="0"/>
              <a:t>‹#›</a:t>
            </a:fld>
            <a:endParaRPr lang="en-US"/>
          </a:p>
        </p:txBody>
      </p:sp>
    </p:spTree>
    <p:extLst>
      <p:ext uri="{BB962C8B-B14F-4D97-AF65-F5344CB8AC3E}">
        <p14:creationId xmlns:p14="http://schemas.microsoft.com/office/powerpoint/2010/main" val="164508870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3C50F-FFAC-EB0D-D020-E9F62C4C99C7}"/>
              </a:ext>
            </a:extLst>
          </p:cNvPr>
          <p:cNvSpPr>
            <a:spLocks noGrp="1"/>
          </p:cNvSpPr>
          <p:nvPr>
            <p:ph type="ctrTitle"/>
          </p:nvPr>
        </p:nvSpPr>
        <p:spPr>
          <a:xfrm>
            <a:off x="4125362" y="1302615"/>
            <a:ext cx="9144000" cy="2387600"/>
          </a:xfrm>
        </p:spPr>
        <p:txBody>
          <a:bodyPr/>
          <a:lstStyle/>
          <a:p>
            <a:r>
              <a:rPr lang="fa-IR" dirty="0">
                <a:solidFill>
                  <a:schemeClr val="bg1"/>
                </a:solidFill>
                <a:cs typeface="0 Aseman" panose="00000400000000000000" pitchFamily="2" charset="-78"/>
              </a:rPr>
              <a:t>مراقبت از نوزاد پرخطر </a:t>
            </a:r>
            <a:endParaRPr lang="en-US" dirty="0">
              <a:solidFill>
                <a:schemeClr val="bg1"/>
              </a:solidFill>
              <a:cs typeface="0 Aseman" panose="00000400000000000000" pitchFamily="2" charset="-78"/>
            </a:endParaRPr>
          </a:p>
        </p:txBody>
      </p:sp>
      <p:sp>
        <p:nvSpPr>
          <p:cNvPr id="3" name="Subtitle 2">
            <a:extLst>
              <a:ext uri="{FF2B5EF4-FFF2-40B4-BE49-F238E27FC236}">
                <a16:creationId xmlns:a16="http://schemas.microsoft.com/office/drawing/2014/main" id="{0A785AB0-77FF-1A5B-0C29-F5561982918D}"/>
              </a:ext>
            </a:extLst>
          </p:cNvPr>
          <p:cNvSpPr>
            <a:spLocks noGrp="1"/>
          </p:cNvSpPr>
          <p:nvPr>
            <p:ph type="subTitle" idx="1"/>
          </p:nvPr>
        </p:nvSpPr>
        <p:spPr>
          <a:xfrm>
            <a:off x="4375842" y="2930981"/>
            <a:ext cx="9144000" cy="1655762"/>
          </a:xfrm>
        </p:spPr>
        <p:txBody>
          <a:bodyPr/>
          <a:lstStyle/>
          <a:p>
            <a:r>
              <a:rPr lang="fa-IR" dirty="0">
                <a:solidFill>
                  <a:schemeClr val="bg1"/>
                </a:solidFill>
              </a:rPr>
              <a:t>دکتر محمد مهران نیّری فوق تخصص نوزادان و طب پیرامون</a:t>
            </a:r>
            <a:endParaRPr lang="en-US" dirty="0">
              <a:solidFill>
                <a:schemeClr val="bg1"/>
              </a:solidFill>
            </a:endParaRPr>
          </a:p>
        </p:txBody>
      </p:sp>
      <p:pic>
        <p:nvPicPr>
          <p:cNvPr id="9" name="Picture 8">
            <a:extLst>
              <a:ext uri="{FF2B5EF4-FFF2-40B4-BE49-F238E27FC236}">
                <a16:creationId xmlns:a16="http://schemas.microsoft.com/office/drawing/2014/main" id="{8CB6A30C-4E19-FF27-4229-EA2CBC6AB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9507"/>
            <a:ext cx="5708448" cy="468977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046199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endSnd/>
        </p:sndAc>
      </p:transition>
    </mc:Choice>
    <mc:Fallback xmlns="">
      <p:transition spd="slow">
        <p:fade/>
        <p:sndAc>
          <p:end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4D8D05-2E98-2E5F-2E64-F65BE91BA8B2}"/>
              </a:ext>
            </a:extLst>
          </p:cNvPr>
          <p:cNvSpPr txBox="1"/>
          <p:nvPr/>
        </p:nvSpPr>
        <p:spPr>
          <a:xfrm>
            <a:off x="0" y="1122629"/>
            <a:ext cx="5760267" cy="3817712"/>
          </a:xfrm>
          <a:prstGeom prst="rect">
            <a:avLst/>
          </a:prstGeom>
          <a:noFill/>
        </p:spPr>
        <p:txBody>
          <a:bodyPr wrap="square">
            <a:spAutoFit/>
          </a:bodyPr>
          <a:lstStyle/>
          <a:p>
            <a:pPr algn="r" rtl="1">
              <a:lnSpc>
                <a:spcPct val="200000"/>
              </a:lnSpc>
            </a:pPr>
            <a:r>
              <a:rPr lang="fa-IR" sz="2000" b="1" i="1" dirty="0">
                <a:solidFill>
                  <a:srgbClr val="C00000"/>
                </a:solidFill>
              </a:rPr>
              <a:t>نیاز </a:t>
            </a:r>
            <a:r>
              <a:rPr lang="fa-IR" sz="2000" b="1" i="1" dirty="0">
                <a:solidFill>
                  <a:srgbClr val="C00000"/>
                </a:solidFill>
                <a:highlight>
                  <a:srgbClr val="FFFF00"/>
                </a:highlight>
              </a:rPr>
              <a:t>به</a:t>
            </a:r>
            <a:r>
              <a:rPr lang="fa-IR" sz="2800" b="1" i="1" dirty="0">
                <a:solidFill>
                  <a:srgbClr val="C00000"/>
                </a:solidFill>
                <a:highlight>
                  <a:srgbClr val="FFFF00"/>
                </a:highlight>
              </a:rPr>
              <a:t> قنداق </a:t>
            </a:r>
            <a:r>
              <a:rPr lang="fa-IR" sz="2000" b="1" i="1" dirty="0">
                <a:solidFill>
                  <a:srgbClr val="C00000"/>
                </a:solidFill>
              </a:rPr>
              <a:t>نوزاد نیست البته در بعضی شرایط مثل هوای سرد وترس از هیپوترمی و نیز نوزادانی که بعد از قنداق آرامترند به طور محدود بلامانع است</a:t>
            </a:r>
            <a:r>
              <a:rPr lang="fa-IR" b="1" i="1" dirty="0">
                <a:solidFill>
                  <a:srgbClr val="C00000"/>
                </a:solidFill>
              </a:rPr>
              <a:t>.اولین سن مراقبت تکاملی </a:t>
            </a:r>
            <a:r>
              <a:rPr lang="en-US" b="1" i="1" dirty="0">
                <a:solidFill>
                  <a:srgbClr val="C00000"/>
                </a:solidFill>
              </a:rPr>
              <a:t>ASQ</a:t>
            </a:r>
            <a:r>
              <a:rPr lang="fa-IR" b="1" i="1" dirty="0">
                <a:solidFill>
                  <a:srgbClr val="C00000"/>
                </a:solidFill>
              </a:rPr>
              <a:t>دو ماهگی خواهد بود.</a:t>
            </a:r>
          </a:p>
          <a:p>
            <a:pPr algn="r" rtl="1">
              <a:lnSpc>
                <a:spcPct val="200000"/>
              </a:lnSpc>
            </a:pPr>
            <a:r>
              <a:rPr lang="fa-IR" dirty="0"/>
              <a:t> </a:t>
            </a:r>
            <a:r>
              <a:rPr lang="fa-IR" dirty="0">
                <a:solidFill>
                  <a:srgbClr val="00B0F0"/>
                </a:solidFill>
              </a:rPr>
              <a:t> </a:t>
            </a:r>
            <a:endParaRPr lang="fa-IR" sz="2000" i="1" dirty="0">
              <a:solidFill>
                <a:srgbClr val="FF0000"/>
              </a:solidFill>
            </a:endParaRPr>
          </a:p>
        </p:txBody>
      </p:sp>
      <p:sp>
        <p:nvSpPr>
          <p:cNvPr id="2" name="TextBox 1">
            <a:extLst>
              <a:ext uri="{FF2B5EF4-FFF2-40B4-BE49-F238E27FC236}">
                <a16:creationId xmlns:a16="http://schemas.microsoft.com/office/drawing/2014/main" id="{5F2EBC5F-CBBD-CC23-3543-8980A628D3C9}"/>
              </a:ext>
            </a:extLst>
          </p:cNvPr>
          <p:cNvSpPr txBox="1"/>
          <p:nvPr/>
        </p:nvSpPr>
        <p:spPr>
          <a:xfrm>
            <a:off x="6636190" y="1367073"/>
            <a:ext cx="5386812" cy="3508653"/>
          </a:xfrm>
          <a:prstGeom prst="rect">
            <a:avLst/>
          </a:prstGeom>
          <a:noFill/>
        </p:spPr>
        <p:txBody>
          <a:bodyPr wrap="square" rtlCol="0">
            <a:spAutoFit/>
          </a:bodyPr>
          <a:lstStyle/>
          <a:p>
            <a:pPr algn="r"/>
            <a:r>
              <a:rPr lang="fa-IR" dirty="0">
                <a:solidFill>
                  <a:schemeClr val="accent3">
                    <a:lumMod val="20000"/>
                    <a:lumOff val="80000"/>
                  </a:schemeClr>
                </a:solidFill>
              </a:rPr>
              <a:t>بعد از شیر دادن بهتر است با </a:t>
            </a:r>
            <a:r>
              <a:rPr lang="fa-IR" sz="2400" b="1" u="sng" dirty="0">
                <a:solidFill>
                  <a:schemeClr val="accent3">
                    <a:lumMod val="20000"/>
                    <a:lumOff val="80000"/>
                  </a:schemeClr>
                </a:solidFill>
              </a:rPr>
              <a:t>زاویه 30 درجه از سطح افق</a:t>
            </a:r>
            <a:r>
              <a:rPr lang="fa-IR" dirty="0">
                <a:solidFill>
                  <a:schemeClr val="accent3">
                    <a:lumMod val="20000"/>
                    <a:lumOff val="80000"/>
                  </a:schemeClr>
                </a:solidFill>
              </a:rPr>
              <a:t> و به پهلوی راست خوابانده شود.</a:t>
            </a:r>
          </a:p>
          <a:p>
            <a:pPr algn="r"/>
            <a:r>
              <a:rPr lang="fa-IR" dirty="0">
                <a:solidFill>
                  <a:schemeClr val="accent3">
                    <a:lumMod val="20000"/>
                    <a:lumOff val="80000"/>
                  </a:schemeClr>
                </a:solidFill>
              </a:rPr>
              <a:t> </a:t>
            </a:r>
          </a:p>
          <a:p>
            <a:pPr algn="r"/>
            <a:r>
              <a:rPr lang="fa-IR" sz="2800" dirty="0">
                <a:solidFill>
                  <a:schemeClr val="accent3">
                    <a:lumMod val="60000"/>
                    <a:lumOff val="40000"/>
                  </a:schemeClr>
                </a:solidFill>
              </a:rPr>
              <a:t>کهنه و ملحفه های خیس را باید بلافاصله عوض کنید.</a:t>
            </a:r>
          </a:p>
          <a:p>
            <a:pPr algn="r"/>
            <a:r>
              <a:rPr lang="fa-IR" sz="2800" dirty="0">
                <a:solidFill>
                  <a:schemeClr val="accent3">
                    <a:lumMod val="60000"/>
                    <a:lumOff val="40000"/>
                  </a:schemeClr>
                </a:solidFill>
              </a:rPr>
              <a:t> </a:t>
            </a:r>
          </a:p>
          <a:p>
            <a:pPr algn="r"/>
            <a:r>
              <a:rPr lang="fa-IR" dirty="0">
                <a:solidFill>
                  <a:schemeClr val="accent4">
                    <a:lumMod val="40000"/>
                    <a:lumOff val="60000"/>
                  </a:schemeClr>
                </a:solidFill>
              </a:rPr>
              <a:t>نوزاد را نباید روی سطوح سرد مثل ملحفه یا ترازوی سرد گذاشت چون خیلی زود حرارت بدنش را از دست می دهد.در مواردیکه بلع نوزاد خوب است اما علاقه ای به مکیدن ندارد از فنجان استفاده میکنیم </a:t>
            </a:r>
          </a:p>
        </p:txBody>
      </p:sp>
      <p:cxnSp>
        <p:nvCxnSpPr>
          <p:cNvPr id="5" name="Connector: Elbow 4">
            <a:extLst>
              <a:ext uri="{FF2B5EF4-FFF2-40B4-BE49-F238E27FC236}">
                <a16:creationId xmlns:a16="http://schemas.microsoft.com/office/drawing/2014/main" id="{4C4B1422-96D2-8DE9-0FF3-220424081B5E}"/>
              </a:ext>
            </a:extLst>
          </p:cNvPr>
          <p:cNvCxnSpPr>
            <a:cxnSpLocks/>
          </p:cNvCxnSpPr>
          <p:nvPr/>
        </p:nvCxnSpPr>
        <p:spPr>
          <a:xfrm>
            <a:off x="5902107" y="2580238"/>
            <a:ext cx="1059255" cy="534154"/>
          </a:xfrm>
          <a:prstGeom prst="bentConnector3">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326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D3D7DE-01CA-91F9-B13A-054291976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818" y="0"/>
            <a:ext cx="10116363" cy="6858000"/>
          </a:xfrm>
          <a:prstGeom prst="rect">
            <a:avLst/>
          </a:prstGeom>
        </p:spPr>
      </p:pic>
    </p:spTree>
    <p:extLst>
      <p:ext uri="{BB962C8B-B14F-4D97-AF65-F5344CB8AC3E}">
        <p14:creationId xmlns:p14="http://schemas.microsoft.com/office/powerpoint/2010/main" val="22311079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3DF27-A821-C9B7-F826-D067FA46D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771" y="0"/>
            <a:ext cx="9876458" cy="6858000"/>
          </a:xfrm>
          <a:prstGeom prst="rect">
            <a:avLst/>
          </a:prstGeom>
        </p:spPr>
      </p:pic>
    </p:spTree>
    <p:extLst>
      <p:ext uri="{BB962C8B-B14F-4D97-AF65-F5344CB8AC3E}">
        <p14:creationId xmlns:p14="http://schemas.microsoft.com/office/powerpoint/2010/main" val="35441297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4E5CDC-68CE-CCFA-E211-1BB2EFC2F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542" y="0"/>
            <a:ext cx="9918915" cy="6858000"/>
          </a:xfrm>
          <a:prstGeom prst="rect">
            <a:avLst/>
          </a:prstGeom>
        </p:spPr>
      </p:pic>
    </p:spTree>
    <p:extLst>
      <p:ext uri="{BB962C8B-B14F-4D97-AF65-F5344CB8AC3E}">
        <p14:creationId xmlns:p14="http://schemas.microsoft.com/office/powerpoint/2010/main" val="38607957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C507BF-D3BF-AF8E-6FC1-BDD795FF9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490662"/>
            <a:ext cx="11353800" cy="3876675"/>
          </a:xfrm>
          <a:prstGeom prst="rect">
            <a:avLst/>
          </a:prstGeom>
        </p:spPr>
      </p:pic>
    </p:spTree>
    <p:extLst>
      <p:ext uri="{BB962C8B-B14F-4D97-AF65-F5344CB8AC3E}">
        <p14:creationId xmlns:p14="http://schemas.microsoft.com/office/powerpoint/2010/main" val="2287790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35E5F-1469-6916-3984-153ADEC7C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712" y="400050"/>
            <a:ext cx="11458575" cy="6057900"/>
          </a:xfrm>
          <a:prstGeom prst="rect">
            <a:avLst/>
          </a:prstGeom>
        </p:spPr>
      </p:pic>
    </p:spTree>
    <p:extLst>
      <p:ext uri="{BB962C8B-B14F-4D97-AF65-F5344CB8AC3E}">
        <p14:creationId xmlns:p14="http://schemas.microsoft.com/office/powerpoint/2010/main" val="658636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7A71C-FEC0-5422-E70E-8F7DD216F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450" y="599367"/>
            <a:ext cx="9563100" cy="6600825"/>
          </a:xfrm>
          <a:prstGeom prst="rect">
            <a:avLst/>
          </a:prstGeom>
        </p:spPr>
      </p:pic>
    </p:spTree>
    <p:extLst>
      <p:ext uri="{BB962C8B-B14F-4D97-AF65-F5344CB8AC3E}">
        <p14:creationId xmlns:p14="http://schemas.microsoft.com/office/powerpoint/2010/main" val="23792222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D0AED-7193-92F9-1D2D-D85598BF941A}"/>
              </a:ext>
            </a:extLst>
          </p:cNvPr>
          <p:cNvSpPr>
            <a:spLocks noGrp="1"/>
          </p:cNvSpPr>
          <p:nvPr>
            <p:ph type="title"/>
          </p:nvPr>
        </p:nvSpPr>
        <p:spPr/>
        <p:txBody>
          <a:bodyPr/>
          <a:lstStyle/>
          <a:p>
            <a:pPr algn="ctr"/>
            <a:r>
              <a:rPr lang="fa-IR" b="1" i="1" dirty="0"/>
              <a:t>داروهای استفاده شده در کولیک</a:t>
            </a:r>
            <a:endParaRPr lang="en-US" b="1" i="1" dirty="0"/>
          </a:p>
        </p:txBody>
      </p:sp>
      <p:sp>
        <p:nvSpPr>
          <p:cNvPr id="3" name="Content Placeholder 2">
            <a:extLst>
              <a:ext uri="{FF2B5EF4-FFF2-40B4-BE49-F238E27FC236}">
                <a16:creationId xmlns:a16="http://schemas.microsoft.com/office/drawing/2014/main" id="{1B41F41F-7CB6-3509-D225-1EEFF1F3CA15}"/>
              </a:ext>
            </a:extLst>
          </p:cNvPr>
          <p:cNvSpPr>
            <a:spLocks noGrp="1"/>
          </p:cNvSpPr>
          <p:nvPr>
            <p:ph idx="1"/>
          </p:nvPr>
        </p:nvSpPr>
        <p:spPr/>
        <p:txBody>
          <a:bodyPr/>
          <a:lstStyle/>
          <a:p>
            <a:pPr lvl="8" algn="r">
              <a:lnSpc>
                <a:spcPct val="300000"/>
              </a:lnSpc>
            </a:pPr>
            <a:r>
              <a:rPr lang="fa-IR" sz="4000" b="1" dirty="0">
                <a:solidFill>
                  <a:srgbClr val="FF0000"/>
                </a:solidFill>
              </a:rPr>
              <a:t>پروبیوتیکها</a:t>
            </a:r>
            <a:endParaRPr lang="fa-IR" sz="3600" b="1" i="1" dirty="0">
              <a:solidFill>
                <a:srgbClr val="FF0000"/>
              </a:solidFill>
            </a:endParaRPr>
          </a:p>
          <a:p>
            <a:pPr algn="r"/>
            <a:r>
              <a:rPr lang="fa-IR" sz="3600" b="1" i="1" dirty="0">
                <a:solidFill>
                  <a:srgbClr val="FF0000"/>
                </a:solidFill>
              </a:rPr>
              <a:t> داروهای هربال</a:t>
            </a:r>
          </a:p>
          <a:p>
            <a:pPr algn="r">
              <a:lnSpc>
                <a:spcPct val="250000"/>
              </a:lnSpc>
            </a:pPr>
            <a:r>
              <a:rPr lang="fa-IR" sz="3600" b="1" i="1" dirty="0">
                <a:solidFill>
                  <a:srgbClr val="FF0000"/>
                </a:solidFill>
              </a:rPr>
              <a:t>دایمتیکون</a:t>
            </a:r>
            <a:endParaRPr lang="en-US" sz="3600" b="1" i="1" dirty="0">
              <a:solidFill>
                <a:srgbClr val="FF0000"/>
              </a:solidFill>
            </a:endParaRPr>
          </a:p>
        </p:txBody>
      </p:sp>
    </p:spTree>
    <p:extLst>
      <p:ext uri="{BB962C8B-B14F-4D97-AF65-F5344CB8AC3E}">
        <p14:creationId xmlns:p14="http://schemas.microsoft.com/office/powerpoint/2010/main" val="4992280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2F6E3-CBA2-F8ED-9BF4-320B084243B9}"/>
              </a:ext>
            </a:extLst>
          </p:cNvPr>
          <p:cNvSpPr>
            <a:spLocks noGrp="1"/>
          </p:cNvSpPr>
          <p:nvPr>
            <p:ph type="title"/>
          </p:nvPr>
        </p:nvSpPr>
        <p:spPr/>
        <p:txBody>
          <a:bodyPr/>
          <a:lstStyle/>
          <a:p>
            <a:pPr algn="ctr" rtl="1"/>
            <a:r>
              <a:rPr lang="en-US" dirty="0"/>
              <a:t> </a:t>
            </a:r>
            <a:r>
              <a:rPr lang="fa-IR" dirty="0"/>
              <a:t>دوز استامینوفن</a:t>
            </a:r>
            <a:r>
              <a:rPr lang="en-US" dirty="0"/>
              <a:t>3DROP/KG   </a:t>
            </a:r>
          </a:p>
        </p:txBody>
      </p:sp>
      <p:pic>
        <p:nvPicPr>
          <p:cNvPr id="5" name="Content Placeholder 4">
            <a:extLst>
              <a:ext uri="{FF2B5EF4-FFF2-40B4-BE49-F238E27FC236}">
                <a16:creationId xmlns:a16="http://schemas.microsoft.com/office/drawing/2014/main" id="{3F1B4A8F-01B3-56B1-BA05-ED85AD1858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3203" y="2011363"/>
            <a:ext cx="5644006" cy="4206875"/>
          </a:xfrm>
        </p:spPr>
      </p:pic>
    </p:spTree>
    <p:extLst>
      <p:ext uri="{BB962C8B-B14F-4D97-AF65-F5344CB8AC3E}">
        <p14:creationId xmlns:p14="http://schemas.microsoft.com/office/powerpoint/2010/main" val="41490867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0E8D2-F0D8-06A4-66E0-2B1928B9A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0855" y="0"/>
            <a:ext cx="3490290" cy="6858000"/>
          </a:xfrm>
          <a:prstGeom prst="rect">
            <a:avLst/>
          </a:prstGeom>
        </p:spPr>
      </p:pic>
    </p:spTree>
    <p:extLst>
      <p:ext uri="{BB962C8B-B14F-4D97-AF65-F5344CB8AC3E}">
        <p14:creationId xmlns:p14="http://schemas.microsoft.com/office/powerpoint/2010/main" val="42703456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588C4-F57A-AD11-4C44-4B3346576815}"/>
              </a:ext>
            </a:extLst>
          </p:cNvPr>
          <p:cNvSpPr>
            <a:spLocks noGrp="1"/>
          </p:cNvSpPr>
          <p:nvPr>
            <p:ph type="title"/>
          </p:nvPr>
        </p:nvSpPr>
        <p:spPr/>
        <p:txBody>
          <a:bodyPr/>
          <a:lstStyle/>
          <a:p>
            <a:r>
              <a:rPr lang="fa-IR" dirty="0"/>
              <a:t>کمپرس آب سرد وگرم</a:t>
            </a:r>
            <a:endParaRPr lang="en-US" dirty="0"/>
          </a:p>
        </p:txBody>
      </p:sp>
      <p:sp>
        <p:nvSpPr>
          <p:cNvPr id="3" name="Text Placeholder 2">
            <a:extLst>
              <a:ext uri="{FF2B5EF4-FFF2-40B4-BE49-F238E27FC236}">
                <a16:creationId xmlns:a16="http://schemas.microsoft.com/office/drawing/2014/main" id="{B090BACE-06FF-7F41-E277-E812DB517264}"/>
              </a:ext>
            </a:extLst>
          </p:cNvPr>
          <p:cNvSpPr>
            <a:spLocks noGrp="1"/>
          </p:cNvSpPr>
          <p:nvPr>
            <p:ph type="body" idx="1"/>
          </p:nvPr>
        </p:nvSpPr>
        <p:spPr/>
        <p:txBody>
          <a:bodyPr/>
          <a:lstStyle/>
          <a:p>
            <a:pPr algn="r" rtl="1"/>
            <a:r>
              <a:rPr lang="fa-IR" dirty="0"/>
              <a:t>بعد از واکسیناسیون 24 ساعت اول کمپرس آب سرد برای جلوگیری از گسترش التهاب ناشی از واکسن فقط روی موضع واکسن در پای چپ</a:t>
            </a:r>
          </a:p>
          <a:p>
            <a:pPr algn="r" rtl="1"/>
            <a:r>
              <a:rPr lang="fa-IR" dirty="0"/>
              <a:t>  بعد ار 24ساعت کل پای چپ کمپرس  یا حوله گرم برای پخش شدن واکسن در بدن</a:t>
            </a:r>
            <a:endParaRPr lang="en-US" dirty="0"/>
          </a:p>
        </p:txBody>
      </p:sp>
    </p:spTree>
    <p:extLst>
      <p:ext uri="{BB962C8B-B14F-4D97-AF65-F5344CB8AC3E}">
        <p14:creationId xmlns:p14="http://schemas.microsoft.com/office/powerpoint/2010/main" val="3506253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9E57D-B1C4-5BE2-AF9E-7D04F8ED032E}"/>
              </a:ext>
            </a:extLst>
          </p:cNvPr>
          <p:cNvSpPr>
            <a:spLocks noGrp="1"/>
          </p:cNvSpPr>
          <p:nvPr>
            <p:ph type="title"/>
          </p:nvPr>
        </p:nvSpPr>
        <p:spPr/>
        <p:txBody>
          <a:bodyPr/>
          <a:lstStyle/>
          <a:p>
            <a:pPr algn="ctr" rtl="1"/>
            <a:r>
              <a:rPr lang="fa-IR" dirty="0">
                <a:solidFill>
                  <a:schemeClr val="accent4"/>
                </a:solidFill>
                <a:cs typeface="B Koodak Outline" panose="00000400000000000000" pitchFamily="2" charset="-78"/>
              </a:rPr>
              <a:t>ادامه مراقبت از نوزاد:</a:t>
            </a:r>
            <a:endParaRPr lang="en-US" dirty="0">
              <a:solidFill>
                <a:schemeClr val="accent4"/>
              </a:solidFill>
              <a:cs typeface="B Koodak Outline" panose="00000400000000000000" pitchFamily="2" charset="-78"/>
            </a:endParaRPr>
          </a:p>
        </p:txBody>
      </p:sp>
      <p:sp>
        <p:nvSpPr>
          <p:cNvPr id="3" name="Content Placeholder 2">
            <a:extLst>
              <a:ext uri="{FF2B5EF4-FFF2-40B4-BE49-F238E27FC236}">
                <a16:creationId xmlns:a16="http://schemas.microsoft.com/office/drawing/2014/main" id="{D8D102E0-EB9D-F03F-E3B5-482AE370CC20}"/>
              </a:ext>
            </a:extLst>
          </p:cNvPr>
          <p:cNvSpPr>
            <a:spLocks noGrp="1"/>
          </p:cNvSpPr>
          <p:nvPr>
            <p:ph idx="1"/>
          </p:nvPr>
        </p:nvSpPr>
        <p:spPr>
          <a:xfrm>
            <a:off x="1202919" y="2020734"/>
            <a:ext cx="9784080" cy="4206240"/>
          </a:xfrm>
        </p:spPr>
        <p:txBody>
          <a:bodyPr/>
          <a:lstStyle/>
          <a:p>
            <a:pPr algn="r" rtl="1">
              <a:lnSpc>
                <a:spcPct val="250000"/>
              </a:lnSpc>
            </a:pPr>
            <a:r>
              <a:rPr lang="fa-IR" b="1" dirty="0">
                <a:solidFill>
                  <a:srgbClr val="FF0000"/>
                </a:solidFill>
              </a:rPr>
              <a:t>نوزاد را در معرض تابش مستقیم نور خورشید یا جلوی باد مستقیم پنکه و کولر قرار ندهید .در روزهای اول بعد از تولد نوزاد به طور مداوم میخوابد و در نوزاد نارس با افزایش سن حاملگی پاسخگویی به صدا  و لمس بیشتر خواهد شد.</a:t>
            </a:r>
            <a:endParaRPr lang="en-US" b="1" dirty="0">
              <a:solidFill>
                <a:srgbClr val="FF0000"/>
              </a:solidFill>
            </a:endParaRPr>
          </a:p>
        </p:txBody>
      </p:sp>
    </p:spTree>
    <p:extLst>
      <p:ext uri="{BB962C8B-B14F-4D97-AF65-F5344CB8AC3E}">
        <p14:creationId xmlns:p14="http://schemas.microsoft.com/office/powerpoint/2010/main" val="473834210"/>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9CF37C-45DD-3FB4-6DEA-27C2A21CC4B3}"/>
              </a:ext>
            </a:extLst>
          </p:cNvPr>
          <p:cNvSpPr txBox="1"/>
          <p:nvPr/>
        </p:nvSpPr>
        <p:spPr>
          <a:xfrm>
            <a:off x="667693" y="1792587"/>
            <a:ext cx="6097508" cy="3879267"/>
          </a:xfrm>
          <a:prstGeom prst="rect">
            <a:avLst/>
          </a:prstGeom>
          <a:noFill/>
        </p:spPr>
        <p:txBody>
          <a:bodyPr wrap="square">
            <a:spAutoFit/>
          </a:bodyPr>
          <a:lstStyle/>
          <a:p>
            <a:pPr algn="ctr">
              <a:lnSpc>
                <a:spcPct val="200000"/>
              </a:lnSpc>
            </a:pPr>
            <a:r>
              <a:rPr lang="fa-IR" sz="2400" b="1" i="1" dirty="0">
                <a:solidFill>
                  <a:srgbClr val="C00000"/>
                </a:solidFill>
              </a:rPr>
              <a:t>6ساعت بعد از تولد میتوان نوزاد را حمام کرد.</a:t>
            </a:r>
          </a:p>
          <a:p>
            <a:pPr algn="r" rtl="1">
              <a:lnSpc>
                <a:spcPct val="200000"/>
              </a:lnSpc>
            </a:pPr>
            <a:r>
              <a:rPr lang="fa-IR" sz="2000" b="1" dirty="0">
                <a:solidFill>
                  <a:srgbClr val="FF0000"/>
                </a:solidFill>
              </a:rPr>
              <a:t>در موارد خاص مثل آلودگی بدن نوزاد به مکونیوم و یا آلودگی مادر به هپاتیت </a:t>
            </a:r>
            <a:r>
              <a:rPr lang="en-US" sz="2000" b="1" dirty="0">
                <a:solidFill>
                  <a:srgbClr val="FF0000"/>
                </a:solidFill>
              </a:rPr>
              <a:t>B</a:t>
            </a:r>
            <a:r>
              <a:rPr lang="fa-IR" sz="2000" b="1" dirty="0">
                <a:solidFill>
                  <a:srgbClr val="FF0000"/>
                </a:solidFill>
              </a:rPr>
              <a:t>باید قبل از 6 ساعت نوزاد را حمام کرد.دمای حمام 25تا28درجه است</a:t>
            </a:r>
          </a:p>
          <a:p>
            <a:pPr algn="r" rtl="1">
              <a:lnSpc>
                <a:spcPct val="200000"/>
              </a:lnSpc>
            </a:pPr>
            <a:r>
              <a:rPr lang="fa-IR" dirty="0"/>
              <a:t> </a:t>
            </a:r>
            <a:endParaRPr lang="fa-IR" sz="2000" dirty="0">
              <a:solidFill>
                <a:srgbClr val="C00000"/>
              </a:solidFill>
            </a:endParaRPr>
          </a:p>
        </p:txBody>
      </p:sp>
      <p:sp>
        <p:nvSpPr>
          <p:cNvPr id="2" name="TextBox 1">
            <a:extLst>
              <a:ext uri="{FF2B5EF4-FFF2-40B4-BE49-F238E27FC236}">
                <a16:creationId xmlns:a16="http://schemas.microsoft.com/office/drawing/2014/main" id="{654FD9C4-2004-1292-B4C5-4FB2A86A4D0F}"/>
              </a:ext>
            </a:extLst>
          </p:cNvPr>
          <p:cNvSpPr txBox="1"/>
          <p:nvPr/>
        </p:nvSpPr>
        <p:spPr>
          <a:xfrm>
            <a:off x="7197504" y="2163778"/>
            <a:ext cx="4725909" cy="3416320"/>
          </a:xfrm>
          <a:prstGeom prst="rect">
            <a:avLst/>
          </a:prstGeom>
          <a:noFill/>
        </p:spPr>
        <p:txBody>
          <a:bodyPr wrap="square" rtlCol="0">
            <a:spAutoFit/>
          </a:bodyPr>
          <a:lstStyle/>
          <a:p>
            <a:pPr algn="r"/>
            <a:r>
              <a:rPr lang="fa-IR" sz="2400" dirty="0">
                <a:solidFill>
                  <a:schemeClr val="accent4">
                    <a:lumMod val="60000"/>
                    <a:lumOff val="40000"/>
                  </a:schemeClr>
                </a:solidFill>
              </a:rPr>
              <a:t>نوزاد را مستقیما زیر دوش نبرید.</a:t>
            </a:r>
          </a:p>
          <a:p>
            <a:pPr algn="r"/>
            <a:r>
              <a:rPr lang="fa-IR" sz="2400" dirty="0"/>
              <a:t> ابتدا سروگردن نوزاد را شسته و خشك كرده و با حوله بپوشانید و سپس تنه و اندام ها را لخت كرده و بشویید.</a:t>
            </a:r>
          </a:p>
          <a:p>
            <a:pPr algn="r" rtl="1"/>
            <a:r>
              <a:rPr lang="fa-IR" sz="2400" dirty="0">
                <a:solidFill>
                  <a:schemeClr val="accent4">
                    <a:lumMod val="60000"/>
                    <a:lumOff val="40000"/>
                  </a:schemeClr>
                </a:solidFill>
              </a:rPr>
              <a:t> هیچگاه به صورت نوزاد صابون و شامپو نزنید.دمای فضای حمام 25تا28درجه و دمای آب بین 37 تا 38درجه است.</a:t>
            </a:r>
          </a:p>
        </p:txBody>
      </p:sp>
      <p:sp>
        <p:nvSpPr>
          <p:cNvPr id="4" name="TextBox 3">
            <a:extLst>
              <a:ext uri="{FF2B5EF4-FFF2-40B4-BE49-F238E27FC236}">
                <a16:creationId xmlns:a16="http://schemas.microsoft.com/office/drawing/2014/main" id="{F5F08D9E-0A52-20CE-F345-06D9E93BB696}"/>
              </a:ext>
            </a:extLst>
          </p:cNvPr>
          <p:cNvSpPr txBox="1"/>
          <p:nvPr/>
        </p:nvSpPr>
        <p:spPr>
          <a:xfrm>
            <a:off x="4182701" y="497942"/>
            <a:ext cx="4553892" cy="830997"/>
          </a:xfrm>
          <a:prstGeom prst="rect">
            <a:avLst/>
          </a:prstGeom>
          <a:noFill/>
        </p:spPr>
        <p:txBody>
          <a:bodyPr wrap="square" rtlCol="0">
            <a:spAutoFit/>
          </a:bodyPr>
          <a:lstStyle/>
          <a:p>
            <a:pPr algn="ctr"/>
            <a:r>
              <a:rPr lang="fa-IR" sz="4800" dirty="0">
                <a:solidFill>
                  <a:srgbClr val="FF0000"/>
                </a:solidFill>
                <a:highlight>
                  <a:srgbClr val="FFFF00"/>
                </a:highlight>
                <a:cs typeface="0 Aseman" panose="00000400000000000000" pitchFamily="2" charset="-78"/>
              </a:rPr>
              <a:t>استحمام نوزاد :</a:t>
            </a:r>
            <a:endParaRPr lang="en-US" sz="4800" dirty="0">
              <a:solidFill>
                <a:srgbClr val="FF0000"/>
              </a:solidFill>
              <a:highlight>
                <a:srgbClr val="FFFF00"/>
              </a:highlight>
              <a:cs typeface="0 Aseman" panose="00000400000000000000" pitchFamily="2" charset="-78"/>
            </a:endParaRPr>
          </a:p>
        </p:txBody>
      </p:sp>
    </p:spTree>
    <p:extLst>
      <p:ext uri="{BB962C8B-B14F-4D97-AF65-F5344CB8AC3E}">
        <p14:creationId xmlns:p14="http://schemas.microsoft.com/office/powerpoint/2010/main" val="2512025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9CFC8-4925-D7B4-B422-33F27F0A694C}"/>
              </a:ext>
            </a:extLst>
          </p:cNvPr>
          <p:cNvSpPr>
            <a:spLocks noGrp="1"/>
          </p:cNvSpPr>
          <p:nvPr>
            <p:ph type="title"/>
          </p:nvPr>
        </p:nvSpPr>
        <p:spPr/>
        <p:txBody>
          <a:bodyPr/>
          <a:lstStyle/>
          <a:p>
            <a:pPr algn="ctr"/>
            <a:r>
              <a:rPr lang="fa-IR" dirty="0">
                <a:cs typeface="0 Aseman" panose="00000400000000000000" pitchFamily="2" charset="-78"/>
              </a:rPr>
              <a:t>مراقبتهای روزانه از نوزاد :</a:t>
            </a:r>
            <a:endParaRPr lang="en-US" dirty="0">
              <a:cs typeface="0 Aseman" panose="00000400000000000000" pitchFamily="2" charset="-78"/>
            </a:endParaRPr>
          </a:p>
        </p:txBody>
      </p:sp>
      <p:sp>
        <p:nvSpPr>
          <p:cNvPr id="3" name="Content Placeholder 2">
            <a:extLst>
              <a:ext uri="{FF2B5EF4-FFF2-40B4-BE49-F238E27FC236}">
                <a16:creationId xmlns:a16="http://schemas.microsoft.com/office/drawing/2014/main" id="{3E9F48DE-0825-5AD0-B522-854285FB016C}"/>
              </a:ext>
            </a:extLst>
          </p:cNvPr>
          <p:cNvSpPr>
            <a:spLocks noGrp="1"/>
          </p:cNvSpPr>
          <p:nvPr>
            <p:ph idx="1"/>
          </p:nvPr>
        </p:nvSpPr>
        <p:spPr>
          <a:xfrm>
            <a:off x="4001631" y="2120321"/>
            <a:ext cx="8216337" cy="4206240"/>
          </a:xfrm>
        </p:spPr>
        <p:txBody>
          <a:bodyPr/>
          <a:lstStyle/>
          <a:p>
            <a:pPr algn="r" rtl="1"/>
            <a:r>
              <a:rPr lang="fa-IR" b="1" dirty="0"/>
              <a:t>صورت و چشم ها و پشت گوشها را با یك تکه پنبه نرم كه در آب گرم مرطوب شده است تمیز كنید</a:t>
            </a:r>
          </a:p>
          <a:p>
            <a:pPr algn="r" rtl="1"/>
            <a:endParaRPr lang="fa-IR" b="1" dirty="0"/>
          </a:p>
          <a:p>
            <a:pPr algn="r" rtl="1"/>
            <a:r>
              <a:rPr lang="fa-IR" dirty="0">
                <a:solidFill>
                  <a:srgbClr val="FF0000"/>
                </a:solidFill>
                <a:highlight>
                  <a:srgbClr val="FFFF00"/>
                </a:highlight>
              </a:rPr>
              <a:t>در صورت سوختگی از روغن بادام یا زینک اکسید،کالندولا،دکسپانتنول یا سایر کرمهای محافظ پوست  استفاده کنید.</a:t>
            </a:r>
            <a:endParaRPr lang="en-US" dirty="0">
              <a:solidFill>
                <a:srgbClr val="FF0000"/>
              </a:solidFill>
              <a:highlight>
                <a:srgbClr val="FFFF00"/>
              </a:highlight>
            </a:endParaRPr>
          </a:p>
          <a:p>
            <a:pPr algn="r" rtl="1"/>
            <a:endParaRPr lang="en-US" dirty="0">
              <a:solidFill>
                <a:srgbClr val="FF0000"/>
              </a:solidFill>
            </a:endParaRPr>
          </a:p>
        </p:txBody>
      </p:sp>
      <p:pic>
        <p:nvPicPr>
          <p:cNvPr id="5" name="Picture 4">
            <a:extLst>
              <a:ext uri="{FF2B5EF4-FFF2-40B4-BE49-F238E27FC236}">
                <a16:creationId xmlns:a16="http://schemas.microsoft.com/office/drawing/2014/main" id="{CAEF2F3E-CFDC-418C-97F7-25148E42D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94" y="2335444"/>
            <a:ext cx="3327908" cy="31328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643306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6BC99C-8AB2-BB16-2162-E3F7F2AA37C6}"/>
              </a:ext>
            </a:extLst>
          </p:cNvPr>
          <p:cNvSpPr txBox="1"/>
          <p:nvPr/>
        </p:nvSpPr>
        <p:spPr>
          <a:xfrm>
            <a:off x="949861" y="1687723"/>
            <a:ext cx="6097508" cy="4047775"/>
          </a:xfrm>
          <a:prstGeom prst="rect">
            <a:avLst/>
          </a:prstGeom>
          <a:noFill/>
        </p:spPr>
        <p:txBody>
          <a:bodyPr wrap="square">
            <a:spAutoFit/>
          </a:bodyPr>
          <a:lstStyle/>
          <a:p>
            <a:pPr algn="r" rtl="1">
              <a:lnSpc>
                <a:spcPct val="250000"/>
              </a:lnSpc>
            </a:pPr>
            <a:r>
              <a:rPr lang="fa-IR" dirty="0"/>
              <a:t> </a:t>
            </a:r>
            <a:r>
              <a:rPr lang="fa-IR" sz="2400" b="1" dirty="0"/>
              <a:t>روزانه صورت و گردن و زیر بغل نوزاد را با آب بشویید .</a:t>
            </a:r>
          </a:p>
          <a:p>
            <a:pPr algn="r" rtl="1">
              <a:lnSpc>
                <a:spcPct val="200000"/>
              </a:lnSpc>
            </a:pPr>
            <a:r>
              <a:rPr lang="fa-IR" sz="2400" dirty="0"/>
              <a:t>جهت جلوگیری از سوختگی ناشی از ادرار،نوزاد را تمیز شسته و خشك كنید.</a:t>
            </a:r>
          </a:p>
          <a:p>
            <a:pPr algn="r" rtl="1">
              <a:lnSpc>
                <a:spcPct val="200000"/>
              </a:lnSpc>
            </a:pPr>
            <a:r>
              <a:rPr lang="fa-IR" sz="2400" dirty="0">
                <a:solidFill>
                  <a:srgbClr val="FF0000"/>
                </a:solidFill>
              </a:rPr>
              <a:t> </a:t>
            </a:r>
            <a:endParaRPr lang="en-US" dirty="0"/>
          </a:p>
        </p:txBody>
      </p:sp>
      <p:sp>
        <p:nvSpPr>
          <p:cNvPr id="2" name="TextBox 1">
            <a:extLst>
              <a:ext uri="{FF2B5EF4-FFF2-40B4-BE49-F238E27FC236}">
                <a16:creationId xmlns:a16="http://schemas.microsoft.com/office/drawing/2014/main" id="{133F7990-3705-D2FA-752B-37B4AD8FEE43}"/>
              </a:ext>
            </a:extLst>
          </p:cNvPr>
          <p:cNvSpPr txBox="1"/>
          <p:nvPr/>
        </p:nvSpPr>
        <p:spPr>
          <a:xfrm>
            <a:off x="7432896" y="2356319"/>
            <a:ext cx="4372824" cy="1938992"/>
          </a:xfrm>
          <a:prstGeom prst="rect">
            <a:avLst/>
          </a:prstGeom>
          <a:noFill/>
        </p:spPr>
        <p:txBody>
          <a:bodyPr wrap="square" rtlCol="0">
            <a:spAutoFit/>
          </a:bodyPr>
          <a:lstStyle/>
          <a:p>
            <a:pPr algn="r"/>
            <a:r>
              <a:rPr lang="fa-IR" sz="2400" dirty="0"/>
              <a:t>روزانه فقط دو تا سه بار با آب بشویید و بقیه موارد با پنبه مرطوب و اگر حساسیت نداشته باشد با دستمال مرطوب از جلو به عقب نوزاد را تمیز کنید.</a:t>
            </a:r>
            <a:endParaRPr lang="en-US" sz="2400" dirty="0"/>
          </a:p>
        </p:txBody>
      </p:sp>
      <p:sp>
        <p:nvSpPr>
          <p:cNvPr id="4" name="TextBox 3">
            <a:extLst>
              <a:ext uri="{FF2B5EF4-FFF2-40B4-BE49-F238E27FC236}">
                <a16:creationId xmlns:a16="http://schemas.microsoft.com/office/drawing/2014/main" id="{1CE122AB-B53F-68C8-AC10-5C50E33719FD}"/>
              </a:ext>
            </a:extLst>
          </p:cNvPr>
          <p:cNvSpPr txBox="1"/>
          <p:nvPr/>
        </p:nvSpPr>
        <p:spPr>
          <a:xfrm>
            <a:off x="4780230" y="525101"/>
            <a:ext cx="2770360" cy="830997"/>
          </a:xfrm>
          <a:prstGeom prst="rect">
            <a:avLst/>
          </a:prstGeom>
          <a:noFill/>
        </p:spPr>
        <p:txBody>
          <a:bodyPr wrap="square" rtlCol="0">
            <a:spAutoFit/>
          </a:bodyPr>
          <a:lstStyle/>
          <a:p>
            <a:pPr algn="ctr"/>
            <a:r>
              <a:rPr lang="fa-IR" sz="4800" dirty="0">
                <a:solidFill>
                  <a:srgbClr val="FF0000"/>
                </a:solidFill>
                <a:highlight>
                  <a:srgbClr val="FFFF00"/>
                </a:highlight>
                <a:cs typeface="0 Aseman" panose="00000400000000000000" pitchFamily="2" charset="-78"/>
              </a:rPr>
              <a:t>مهم</a:t>
            </a:r>
            <a:endParaRPr lang="en-US" sz="4800" dirty="0">
              <a:solidFill>
                <a:srgbClr val="FF0000"/>
              </a:solidFill>
              <a:highlight>
                <a:srgbClr val="FFFF00"/>
              </a:highlight>
              <a:cs typeface="0 Aseman" panose="00000400000000000000" pitchFamily="2" charset="-78"/>
            </a:endParaRPr>
          </a:p>
        </p:txBody>
      </p:sp>
    </p:spTree>
    <p:extLst>
      <p:ext uri="{BB962C8B-B14F-4D97-AF65-F5344CB8AC3E}">
        <p14:creationId xmlns:p14="http://schemas.microsoft.com/office/powerpoint/2010/main" val="28606813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E88B8-4F80-A1F9-759A-B36D3458DC8C}"/>
              </a:ext>
            </a:extLst>
          </p:cNvPr>
          <p:cNvSpPr>
            <a:spLocks noGrp="1"/>
          </p:cNvSpPr>
          <p:nvPr>
            <p:ph type="title"/>
          </p:nvPr>
        </p:nvSpPr>
        <p:spPr/>
        <p:txBody>
          <a:bodyPr/>
          <a:lstStyle/>
          <a:p>
            <a:r>
              <a:rPr lang="fa-IR" dirty="0"/>
              <a:t>ماساژ درمانی</a:t>
            </a:r>
            <a:endParaRPr lang="en-US" dirty="0"/>
          </a:p>
        </p:txBody>
      </p:sp>
      <p:sp>
        <p:nvSpPr>
          <p:cNvPr id="3" name="Text Placeholder 2">
            <a:extLst>
              <a:ext uri="{FF2B5EF4-FFF2-40B4-BE49-F238E27FC236}">
                <a16:creationId xmlns:a16="http://schemas.microsoft.com/office/drawing/2014/main" id="{9A0C1C4A-2147-7B21-59DE-2A85F404C83C}"/>
              </a:ext>
            </a:extLst>
          </p:cNvPr>
          <p:cNvSpPr>
            <a:spLocks noGrp="1"/>
          </p:cNvSpPr>
          <p:nvPr>
            <p:ph type="body" idx="1"/>
          </p:nvPr>
        </p:nvSpPr>
        <p:spPr/>
        <p:txBody>
          <a:bodyPr/>
          <a:lstStyle/>
          <a:p>
            <a:pPr algn="r"/>
            <a:r>
              <a:rPr lang="fa-IR" dirty="0"/>
              <a:t>ماساژ درمانی فواید بسیاری مانند افزایش قد ،دفع مواد زائد و افزایش ارتباطی نوزاد با والدین میشود</a:t>
            </a:r>
            <a:endParaRPr lang="en-US" dirty="0"/>
          </a:p>
        </p:txBody>
      </p:sp>
    </p:spTree>
    <p:extLst>
      <p:ext uri="{BB962C8B-B14F-4D97-AF65-F5344CB8AC3E}">
        <p14:creationId xmlns:p14="http://schemas.microsoft.com/office/powerpoint/2010/main" val="4119371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B3FB0-C9B5-1952-27E5-C7555D0CA6BF}"/>
              </a:ext>
            </a:extLst>
          </p:cNvPr>
          <p:cNvSpPr>
            <a:spLocks noGrp="1"/>
          </p:cNvSpPr>
          <p:nvPr>
            <p:ph type="title"/>
          </p:nvPr>
        </p:nvSpPr>
        <p:spPr/>
        <p:txBody>
          <a:bodyPr/>
          <a:lstStyle/>
          <a:p>
            <a:pPr algn="ctr"/>
            <a:r>
              <a:rPr lang="en-US" dirty="0"/>
              <a:t>INTRAVENTRICULAR HEMORRHAGE</a:t>
            </a:r>
          </a:p>
        </p:txBody>
      </p:sp>
      <p:pic>
        <p:nvPicPr>
          <p:cNvPr id="5" name="Content Placeholder 4">
            <a:extLst>
              <a:ext uri="{FF2B5EF4-FFF2-40B4-BE49-F238E27FC236}">
                <a16:creationId xmlns:a16="http://schemas.microsoft.com/office/drawing/2014/main" id="{DCBA3FCC-26A9-C184-942E-00444E354E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3284" y="2011363"/>
            <a:ext cx="3843845" cy="4206875"/>
          </a:xfrm>
        </p:spPr>
      </p:pic>
    </p:spTree>
    <p:extLst>
      <p:ext uri="{BB962C8B-B14F-4D97-AF65-F5344CB8AC3E}">
        <p14:creationId xmlns:p14="http://schemas.microsoft.com/office/powerpoint/2010/main" val="3729978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E7061-C4DD-BD45-6E89-6613AB359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811" y="0"/>
            <a:ext cx="3584377" cy="6858000"/>
          </a:xfrm>
          <a:prstGeom prst="rect">
            <a:avLst/>
          </a:prstGeom>
        </p:spPr>
      </p:pic>
    </p:spTree>
    <p:extLst>
      <p:ext uri="{BB962C8B-B14F-4D97-AF65-F5344CB8AC3E}">
        <p14:creationId xmlns:p14="http://schemas.microsoft.com/office/powerpoint/2010/main" val="2698128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9D4F-50D2-640F-B4B9-C95923CFBC66}"/>
              </a:ext>
            </a:extLst>
          </p:cNvPr>
          <p:cNvSpPr>
            <a:spLocks noGrp="1"/>
          </p:cNvSpPr>
          <p:nvPr>
            <p:ph type="title"/>
          </p:nvPr>
        </p:nvSpPr>
        <p:spPr/>
        <p:txBody>
          <a:bodyPr/>
          <a:lstStyle/>
          <a:p>
            <a:pPr algn="ctr"/>
            <a:r>
              <a:rPr lang="en-US" dirty="0"/>
              <a:t>BRONCHOPULMONARY DYSPLASIA</a:t>
            </a:r>
          </a:p>
        </p:txBody>
      </p:sp>
      <p:pic>
        <p:nvPicPr>
          <p:cNvPr id="5" name="Content Placeholder 4">
            <a:extLst>
              <a:ext uri="{FF2B5EF4-FFF2-40B4-BE49-F238E27FC236}">
                <a16:creationId xmlns:a16="http://schemas.microsoft.com/office/drawing/2014/main" id="{2B6295A0-A412-F153-8600-BC7B9F1F61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2544" y="2324100"/>
            <a:ext cx="4505325" cy="3581400"/>
          </a:xfrm>
        </p:spPr>
      </p:pic>
    </p:spTree>
    <p:extLst>
      <p:ext uri="{BB962C8B-B14F-4D97-AF65-F5344CB8AC3E}">
        <p14:creationId xmlns:p14="http://schemas.microsoft.com/office/powerpoint/2010/main" val="1586722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AAAB-6BB7-C88B-55B7-AE1EC0A5ACF8}"/>
              </a:ext>
            </a:extLst>
          </p:cNvPr>
          <p:cNvSpPr>
            <a:spLocks noGrp="1"/>
          </p:cNvSpPr>
          <p:nvPr>
            <p:ph type="title"/>
          </p:nvPr>
        </p:nvSpPr>
        <p:spPr/>
        <p:txBody>
          <a:bodyPr/>
          <a:lstStyle/>
          <a:p>
            <a:pPr algn="ctr"/>
            <a:r>
              <a:rPr lang="en-US" dirty="0"/>
              <a:t>RETINOPATHY OF PREMATURITY</a:t>
            </a:r>
          </a:p>
        </p:txBody>
      </p:sp>
      <p:pic>
        <p:nvPicPr>
          <p:cNvPr id="5" name="Content Placeholder 4">
            <a:extLst>
              <a:ext uri="{FF2B5EF4-FFF2-40B4-BE49-F238E27FC236}">
                <a16:creationId xmlns:a16="http://schemas.microsoft.com/office/drawing/2014/main" id="{10562447-F39A-A996-619A-A3B7E2DB7E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4731" y="2257425"/>
            <a:ext cx="7600950" cy="3714750"/>
          </a:xfrm>
        </p:spPr>
      </p:pic>
    </p:spTree>
    <p:extLst>
      <p:ext uri="{BB962C8B-B14F-4D97-AF65-F5344CB8AC3E}">
        <p14:creationId xmlns:p14="http://schemas.microsoft.com/office/powerpoint/2010/main" val="1320864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E2B0-4C8F-4D17-9464-5E06E82773B0}"/>
              </a:ext>
            </a:extLst>
          </p:cNvPr>
          <p:cNvSpPr>
            <a:spLocks noGrp="1"/>
          </p:cNvSpPr>
          <p:nvPr>
            <p:ph type="title"/>
          </p:nvPr>
        </p:nvSpPr>
        <p:spPr/>
        <p:txBody>
          <a:bodyPr/>
          <a:lstStyle/>
          <a:p>
            <a:pPr algn="ctr" rtl="1"/>
            <a:r>
              <a:rPr lang="fa-IR" dirty="0">
                <a:solidFill>
                  <a:srgbClr val="C00000"/>
                </a:solidFill>
                <a:cs typeface="0 Aseman" panose="00000400000000000000" pitchFamily="2" charset="-78"/>
              </a:rPr>
              <a:t>تعاریف مربوط به نوزادان نارس و کم وزن:</a:t>
            </a:r>
            <a:endParaRPr lang="en-US" dirty="0">
              <a:solidFill>
                <a:srgbClr val="C00000"/>
              </a:solidFill>
              <a:cs typeface="0 Aseman" panose="00000400000000000000" pitchFamily="2" charset="-78"/>
            </a:endParaRPr>
          </a:p>
        </p:txBody>
      </p:sp>
      <p:sp>
        <p:nvSpPr>
          <p:cNvPr id="3" name="Content Placeholder 2">
            <a:extLst>
              <a:ext uri="{FF2B5EF4-FFF2-40B4-BE49-F238E27FC236}">
                <a16:creationId xmlns:a16="http://schemas.microsoft.com/office/drawing/2014/main" id="{5F53BD6E-DAF6-CA14-6B32-E8CC4D7C9DA3}"/>
              </a:ext>
            </a:extLst>
          </p:cNvPr>
          <p:cNvSpPr>
            <a:spLocks noGrp="1"/>
          </p:cNvSpPr>
          <p:nvPr>
            <p:ph idx="1"/>
          </p:nvPr>
        </p:nvSpPr>
        <p:spPr/>
        <p:txBody>
          <a:bodyPr>
            <a:normAutofit fontScale="70000" lnSpcReduction="20000"/>
          </a:bodyPr>
          <a:lstStyle/>
          <a:p>
            <a:pPr algn="r" rtl="1"/>
            <a:r>
              <a:rPr lang="fa-IR" dirty="0">
                <a:solidFill>
                  <a:srgbClr val="FF0000"/>
                </a:solidFill>
              </a:rPr>
              <a:t>نوزاد نارس=</a:t>
            </a:r>
            <a:r>
              <a:rPr lang="fa-IR" dirty="0">
                <a:solidFill>
                  <a:srgbClr val="FFC000"/>
                </a:solidFill>
              </a:rPr>
              <a:t>تولد قبل از هفته 37حاملگی</a:t>
            </a:r>
          </a:p>
          <a:p>
            <a:pPr algn="r" rtl="1"/>
            <a:endParaRPr lang="fa-IR" dirty="0">
              <a:solidFill>
                <a:srgbClr val="FFC000"/>
              </a:solidFill>
            </a:endParaRPr>
          </a:p>
          <a:p>
            <a:pPr algn="r" rtl="1">
              <a:lnSpc>
                <a:spcPct val="170000"/>
              </a:lnSpc>
            </a:pPr>
            <a:r>
              <a:rPr lang="en-US" dirty="0">
                <a:solidFill>
                  <a:srgbClr val="C00000"/>
                </a:solidFill>
              </a:rPr>
              <a:t>Small for gestational age(SGA)</a:t>
            </a:r>
            <a:r>
              <a:rPr lang="fa-IR" dirty="0">
                <a:solidFill>
                  <a:srgbClr val="FFC000"/>
                </a:solidFill>
              </a:rPr>
              <a:t>:وزن نوزاد کمتر از وزن متناسب با سن حاملگی (ممکن است رسیده  یا نارس باشد)</a:t>
            </a:r>
          </a:p>
          <a:p>
            <a:pPr algn="r" rtl="1"/>
            <a:endParaRPr lang="fa-IR" dirty="0">
              <a:solidFill>
                <a:srgbClr val="FFC000"/>
              </a:solidFill>
            </a:endParaRPr>
          </a:p>
          <a:p>
            <a:pPr algn="r" rtl="1"/>
            <a:r>
              <a:rPr lang="en-US" dirty="0">
                <a:solidFill>
                  <a:srgbClr val="FF0000"/>
                </a:solidFill>
              </a:rPr>
              <a:t>Low birth weight(LBW)</a:t>
            </a:r>
            <a:r>
              <a:rPr lang="fa-IR" dirty="0">
                <a:solidFill>
                  <a:srgbClr val="FF0000"/>
                </a:solidFill>
              </a:rPr>
              <a:t>:</a:t>
            </a:r>
            <a:r>
              <a:rPr lang="fa-IR" dirty="0">
                <a:solidFill>
                  <a:srgbClr val="92D050"/>
                </a:solidFill>
              </a:rPr>
              <a:t>وزن نوزاد موقع تولد کمتر از 2500گرم</a:t>
            </a:r>
          </a:p>
          <a:p>
            <a:pPr algn="r" rtl="1"/>
            <a:endParaRPr lang="fa-IR" dirty="0">
              <a:solidFill>
                <a:srgbClr val="92D050"/>
              </a:solidFill>
            </a:endParaRPr>
          </a:p>
          <a:p>
            <a:pPr algn="r" rtl="1"/>
            <a:r>
              <a:rPr lang="en-US" dirty="0">
                <a:solidFill>
                  <a:srgbClr val="C00000"/>
                </a:solidFill>
              </a:rPr>
              <a:t>Very low birth weight(VLBW)</a:t>
            </a:r>
            <a:r>
              <a:rPr lang="fa-IR" dirty="0">
                <a:solidFill>
                  <a:srgbClr val="C00000"/>
                </a:solidFill>
              </a:rPr>
              <a:t>: </a:t>
            </a:r>
            <a:r>
              <a:rPr lang="fa-IR" dirty="0">
                <a:solidFill>
                  <a:schemeClr val="bg1">
                    <a:lumMod val="10000"/>
                    <a:lumOff val="90000"/>
                  </a:schemeClr>
                </a:solidFill>
              </a:rPr>
              <a:t>خیلی کم وزن -وزن موقع تولد نوزاد کمتر از 1500گرم ولی بیشتر از</a:t>
            </a:r>
            <a:endParaRPr lang="en-US" dirty="0">
              <a:solidFill>
                <a:schemeClr val="bg1">
                  <a:lumMod val="10000"/>
                  <a:lumOff val="90000"/>
                </a:schemeClr>
              </a:solidFill>
            </a:endParaRPr>
          </a:p>
          <a:p>
            <a:pPr algn="r" rtl="1"/>
            <a:endParaRPr lang="en-US" dirty="0">
              <a:solidFill>
                <a:srgbClr val="00B050"/>
              </a:solidFill>
            </a:endParaRPr>
          </a:p>
          <a:p>
            <a:pPr algn="r" rtl="1"/>
            <a:r>
              <a:rPr lang="fa-IR" dirty="0">
                <a:solidFill>
                  <a:srgbClr val="00B050"/>
                </a:solidFill>
              </a:rPr>
              <a:t> </a:t>
            </a:r>
            <a:r>
              <a:rPr lang="fa-IR" dirty="0">
                <a:solidFill>
                  <a:schemeClr val="bg1">
                    <a:lumMod val="10000"/>
                    <a:lumOff val="90000"/>
                  </a:schemeClr>
                </a:solidFill>
              </a:rPr>
              <a:t>1000گرم( بین بین 1000تا1500گرم)</a:t>
            </a:r>
          </a:p>
          <a:p>
            <a:pPr algn="r" rtl="1"/>
            <a:endParaRPr lang="fa-IR" dirty="0">
              <a:solidFill>
                <a:srgbClr val="00B050"/>
              </a:solidFill>
            </a:endParaRPr>
          </a:p>
          <a:p>
            <a:pPr algn="r" rtl="1"/>
            <a:r>
              <a:rPr lang="en-US" dirty="0">
                <a:solidFill>
                  <a:srgbClr val="C00000"/>
                </a:solidFill>
              </a:rPr>
              <a:t>Extreme low birth weight</a:t>
            </a:r>
            <a:r>
              <a:rPr lang="fa-IR" dirty="0">
                <a:solidFill>
                  <a:srgbClr val="C00000"/>
                </a:solidFill>
              </a:rPr>
              <a:t>(</a:t>
            </a:r>
            <a:r>
              <a:rPr lang="en-US" dirty="0">
                <a:solidFill>
                  <a:srgbClr val="C00000"/>
                </a:solidFill>
              </a:rPr>
              <a:t>ELBW</a:t>
            </a:r>
            <a:r>
              <a:rPr lang="fa-IR" dirty="0">
                <a:solidFill>
                  <a:srgbClr val="C00000"/>
                </a:solidFill>
              </a:rPr>
              <a:t>)بی نهایت کم وزن</a:t>
            </a:r>
            <a:r>
              <a:rPr lang="fa-IR" dirty="0"/>
              <a:t> </a:t>
            </a:r>
            <a:r>
              <a:rPr lang="fa-IR" dirty="0">
                <a:solidFill>
                  <a:srgbClr val="C00000"/>
                </a:solidFill>
              </a:rPr>
              <a:t>:</a:t>
            </a:r>
            <a:r>
              <a:rPr lang="fa-IR" dirty="0">
                <a:solidFill>
                  <a:srgbClr val="FFFF00"/>
                </a:solidFill>
              </a:rPr>
              <a:t>وزن موقع تولد زیر 1000گرم</a:t>
            </a:r>
          </a:p>
          <a:p>
            <a:pPr algn="r" rtl="1"/>
            <a:endParaRPr lang="en-US" dirty="0"/>
          </a:p>
        </p:txBody>
      </p:sp>
    </p:spTree>
    <p:extLst>
      <p:ext uri="{BB962C8B-B14F-4D97-AF65-F5344CB8AC3E}">
        <p14:creationId xmlns:p14="http://schemas.microsoft.com/office/powerpoint/2010/main" val="52920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15E76C-EB40-3332-BFFA-17A3475CF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682" y="1757362"/>
            <a:ext cx="7455193" cy="4435208"/>
          </a:xfrm>
          <a:prstGeom prst="rect">
            <a:avLst/>
          </a:prstGeom>
        </p:spPr>
      </p:pic>
    </p:spTree>
    <p:extLst>
      <p:ext uri="{BB962C8B-B14F-4D97-AF65-F5344CB8AC3E}">
        <p14:creationId xmlns:p14="http://schemas.microsoft.com/office/powerpoint/2010/main" val="1005937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17DC-39EC-E0E1-A94F-D78DC9E5CF0C}"/>
              </a:ext>
            </a:extLst>
          </p:cNvPr>
          <p:cNvSpPr>
            <a:spLocks noGrp="1"/>
          </p:cNvSpPr>
          <p:nvPr>
            <p:ph type="title"/>
          </p:nvPr>
        </p:nvSpPr>
        <p:spPr/>
        <p:txBody>
          <a:bodyPr/>
          <a:lstStyle/>
          <a:p>
            <a:pPr algn="ctr"/>
            <a:r>
              <a:rPr lang="fa-IR" dirty="0"/>
              <a:t>بند ناف نرمال</a:t>
            </a:r>
            <a:endParaRPr lang="en-US" dirty="0"/>
          </a:p>
        </p:txBody>
      </p:sp>
      <p:pic>
        <p:nvPicPr>
          <p:cNvPr id="5" name="Content Placeholder 4">
            <a:extLst>
              <a:ext uri="{FF2B5EF4-FFF2-40B4-BE49-F238E27FC236}">
                <a16:creationId xmlns:a16="http://schemas.microsoft.com/office/drawing/2014/main" id="{783B78E5-F74F-1F7C-DE29-C8413BF9EB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628" y="2011363"/>
            <a:ext cx="3155156" cy="4206875"/>
          </a:xfrm>
        </p:spPr>
      </p:pic>
    </p:spTree>
    <p:extLst>
      <p:ext uri="{BB962C8B-B14F-4D97-AF65-F5344CB8AC3E}">
        <p14:creationId xmlns:p14="http://schemas.microsoft.com/office/powerpoint/2010/main" val="4871584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1156-8FFF-EEDF-59DD-AB804FC97FA3}"/>
              </a:ext>
            </a:extLst>
          </p:cNvPr>
          <p:cNvSpPr>
            <a:spLocks noGrp="1"/>
          </p:cNvSpPr>
          <p:nvPr>
            <p:ph type="title"/>
          </p:nvPr>
        </p:nvSpPr>
        <p:spPr/>
        <p:txBody>
          <a:bodyPr/>
          <a:lstStyle/>
          <a:p>
            <a:pPr algn="ctr"/>
            <a:r>
              <a:rPr lang="fa-IR" dirty="0"/>
              <a:t>عفونت بند ناف</a:t>
            </a:r>
            <a:endParaRPr lang="en-US" dirty="0"/>
          </a:p>
        </p:txBody>
      </p:sp>
      <p:pic>
        <p:nvPicPr>
          <p:cNvPr id="5" name="Content Placeholder 4">
            <a:extLst>
              <a:ext uri="{FF2B5EF4-FFF2-40B4-BE49-F238E27FC236}">
                <a16:creationId xmlns:a16="http://schemas.microsoft.com/office/drawing/2014/main" id="{00083610-305B-2298-74C0-29A2CB5295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3756" y="2011363"/>
            <a:ext cx="3782900" cy="4206875"/>
          </a:xfrm>
        </p:spPr>
      </p:pic>
    </p:spTree>
    <p:extLst>
      <p:ext uri="{BB962C8B-B14F-4D97-AF65-F5344CB8AC3E}">
        <p14:creationId xmlns:p14="http://schemas.microsoft.com/office/powerpoint/2010/main" val="1731273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1DD2D-66D6-EAB8-E252-1BCCDC2A236F}"/>
              </a:ext>
            </a:extLst>
          </p:cNvPr>
          <p:cNvSpPr>
            <a:spLocks noGrp="1"/>
          </p:cNvSpPr>
          <p:nvPr>
            <p:ph type="title"/>
          </p:nvPr>
        </p:nvSpPr>
        <p:spPr/>
        <p:txBody>
          <a:bodyPr/>
          <a:lstStyle/>
          <a:p>
            <a:pPr algn="ctr"/>
            <a:r>
              <a:rPr lang="fa-IR" dirty="0"/>
              <a:t>انگشت اضافه بدون استخوان</a:t>
            </a:r>
            <a:endParaRPr lang="en-US" dirty="0"/>
          </a:p>
        </p:txBody>
      </p:sp>
      <p:pic>
        <p:nvPicPr>
          <p:cNvPr id="5" name="Content Placeholder 4">
            <a:extLst>
              <a:ext uri="{FF2B5EF4-FFF2-40B4-BE49-F238E27FC236}">
                <a16:creationId xmlns:a16="http://schemas.microsoft.com/office/drawing/2014/main" id="{08BC044B-1D3A-C348-D58B-8B78CEC057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0611" y="2011363"/>
            <a:ext cx="5229190" cy="4206875"/>
          </a:xfrm>
        </p:spPr>
      </p:pic>
    </p:spTree>
    <p:extLst>
      <p:ext uri="{BB962C8B-B14F-4D97-AF65-F5344CB8AC3E}">
        <p14:creationId xmlns:p14="http://schemas.microsoft.com/office/powerpoint/2010/main" val="189479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2AB79-D047-4110-21AA-9994CF17D6FA}"/>
              </a:ext>
            </a:extLst>
          </p:cNvPr>
          <p:cNvSpPr>
            <a:spLocks noGrp="1"/>
          </p:cNvSpPr>
          <p:nvPr>
            <p:ph type="title"/>
          </p:nvPr>
        </p:nvSpPr>
        <p:spPr/>
        <p:txBody>
          <a:bodyPr/>
          <a:lstStyle/>
          <a:p>
            <a:pPr algn="ctr"/>
            <a:r>
              <a:rPr lang="fa-IR" dirty="0"/>
              <a:t>انگشت اضافه با استخوان</a:t>
            </a:r>
            <a:endParaRPr lang="en-US" dirty="0"/>
          </a:p>
        </p:txBody>
      </p:sp>
      <p:pic>
        <p:nvPicPr>
          <p:cNvPr id="5" name="Content Placeholder 4">
            <a:extLst>
              <a:ext uri="{FF2B5EF4-FFF2-40B4-BE49-F238E27FC236}">
                <a16:creationId xmlns:a16="http://schemas.microsoft.com/office/drawing/2014/main" id="{BE1CCFB2-D4F2-BF82-C483-D79029E942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6966" y="2390535"/>
            <a:ext cx="4696480" cy="3448531"/>
          </a:xfrm>
        </p:spPr>
      </p:pic>
    </p:spTree>
    <p:extLst>
      <p:ext uri="{BB962C8B-B14F-4D97-AF65-F5344CB8AC3E}">
        <p14:creationId xmlns:p14="http://schemas.microsoft.com/office/powerpoint/2010/main" val="2030157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E00DE-0FD4-3F8D-32DA-DCEE5862F043}"/>
              </a:ext>
            </a:extLst>
          </p:cNvPr>
          <p:cNvSpPr>
            <a:spLocks noGrp="1"/>
          </p:cNvSpPr>
          <p:nvPr>
            <p:ph type="title"/>
          </p:nvPr>
        </p:nvSpPr>
        <p:spPr/>
        <p:txBody>
          <a:bodyPr/>
          <a:lstStyle/>
          <a:p>
            <a:pPr algn="ctr"/>
            <a:r>
              <a:rPr lang="fa-IR" dirty="0">
                <a:solidFill>
                  <a:srgbClr val="002060"/>
                </a:solidFill>
              </a:rPr>
              <a:t>شناخت علائم نرمال از پاتولوژیک</a:t>
            </a:r>
            <a:endParaRPr lang="en-US" dirty="0">
              <a:solidFill>
                <a:srgbClr val="002060"/>
              </a:solidFill>
            </a:endParaRPr>
          </a:p>
        </p:txBody>
      </p:sp>
      <p:sp>
        <p:nvSpPr>
          <p:cNvPr id="3" name="Content Placeholder 2">
            <a:extLst>
              <a:ext uri="{FF2B5EF4-FFF2-40B4-BE49-F238E27FC236}">
                <a16:creationId xmlns:a16="http://schemas.microsoft.com/office/drawing/2014/main" id="{04012232-8C14-AB0C-348A-0B6C10956B5F}"/>
              </a:ext>
            </a:extLst>
          </p:cNvPr>
          <p:cNvSpPr>
            <a:spLocks noGrp="1"/>
          </p:cNvSpPr>
          <p:nvPr>
            <p:ph idx="1"/>
          </p:nvPr>
        </p:nvSpPr>
        <p:spPr/>
        <p:txBody>
          <a:bodyPr>
            <a:normAutofit/>
          </a:bodyPr>
          <a:lstStyle/>
          <a:p>
            <a:pPr marL="0" indent="0" algn="r" rtl="1">
              <a:buNone/>
            </a:pPr>
            <a:r>
              <a:rPr lang="fa-IR" dirty="0"/>
              <a:t>بسیاری از موارد سوال برانگیز  برای مردم در طب نوزادی  علائم نرمالی هستند که برای اغلب مردم نگران کننده هستند به تعدادی از آنها اشاره میکنیم:</a:t>
            </a:r>
          </a:p>
          <a:p>
            <a:pPr marL="0" indent="0" algn="r" rtl="1">
              <a:buNone/>
            </a:pPr>
            <a:r>
              <a:rPr lang="fa-IR" dirty="0"/>
              <a:t>اریتم توکسیکوم</a:t>
            </a:r>
            <a:endParaRPr lang="en-US" dirty="0"/>
          </a:p>
          <a:p>
            <a:pPr marL="0" indent="0" algn="r" rtl="1">
              <a:buNone/>
            </a:pPr>
            <a:r>
              <a:rPr lang="en-US" dirty="0"/>
              <a:t>Salmon patch</a:t>
            </a:r>
          </a:p>
          <a:p>
            <a:pPr marL="0" indent="0" algn="r" rtl="1">
              <a:buNone/>
            </a:pPr>
            <a:r>
              <a:rPr lang="fa-IR" dirty="0"/>
              <a:t>ملانوزیس پوستولار</a:t>
            </a:r>
          </a:p>
          <a:p>
            <a:pPr marL="0" indent="0" algn="r" rtl="1">
              <a:buNone/>
            </a:pPr>
            <a:r>
              <a:rPr lang="fa-IR" dirty="0"/>
              <a:t>لکه شرقی</a:t>
            </a:r>
            <a:r>
              <a:rPr lang="en-US" dirty="0" err="1"/>
              <a:t>mongolian</a:t>
            </a:r>
            <a:r>
              <a:rPr lang="en-US" dirty="0"/>
              <a:t> spot</a:t>
            </a:r>
            <a:endParaRPr lang="fa-IR" dirty="0"/>
          </a:p>
          <a:p>
            <a:pPr marL="0" indent="0" algn="r" rtl="1">
              <a:buNone/>
            </a:pPr>
            <a:r>
              <a:rPr lang="fa-IR" dirty="0"/>
              <a:t>آکنه نوزادی</a:t>
            </a:r>
            <a:endParaRPr lang="en-US" dirty="0"/>
          </a:p>
          <a:p>
            <a:pPr marL="0" indent="0" algn="r" rtl="1">
              <a:buNone/>
            </a:pPr>
            <a:r>
              <a:rPr lang="en-US" dirty="0"/>
              <a:t>Livedo reticularis</a:t>
            </a:r>
            <a:endParaRPr lang="fa-IR" dirty="0"/>
          </a:p>
          <a:p>
            <a:pPr marL="0" indent="0" algn="r" rtl="1">
              <a:buNone/>
            </a:pPr>
            <a:r>
              <a:rPr lang="fa-IR" dirty="0"/>
              <a:t>میلیا</a:t>
            </a:r>
          </a:p>
          <a:p>
            <a:pPr marL="0" indent="0" algn="r" rtl="1">
              <a:buNone/>
            </a:pPr>
            <a:endParaRPr lang="en-US" dirty="0"/>
          </a:p>
          <a:p>
            <a:pPr marL="0" indent="0" algn="r" rtl="1">
              <a:buNone/>
            </a:pPr>
            <a:endParaRPr lang="fa-IR" dirty="0"/>
          </a:p>
          <a:p>
            <a:pPr marL="0" indent="0" algn="r" rtl="1">
              <a:buNone/>
            </a:pPr>
            <a:endParaRPr lang="fa-IR" dirty="0"/>
          </a:p>
          <a:p>
            <a:pPr marL="0" indent="0" algn="r" rtl="1">
              <a:buNone/>
            </a:pPr>
            <a:endParaRPr lang="en-US" dirty="0"/>
          </a:p>
        </p:txBody>
      </p:sp>
    </p:spTree>
    <p:extLst>
      <p:ext uri="{BB962C8B-B14F-4D97-AF65-F5344CB8AC3E}">
        <p14:creationId xmlns:p14="http://schemas.microsoft.com/office/powerpoint/2010/main" val="3495774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A7817-1398-DE0B-0E74-1A1954128A2A}"/>
              </a:ext>
            </a:extLst>
          </p:cNvPr>
          <p:cNvSpPr>
            <a:spLocks noGrp="1"/>
          </p:cNvSpPr>
          <p:nvPr>
            <p:ph type="title"/>
          </p:nvPr>
        </p:nvSpPr>
        <p:spPr/>
        <p:txBody>
          <a:bodyPr/>
          <a:lstStyle/>
          <a:p>
            <a:pPr algn="ctr"/>
            <a:r>
              <a:rPr lang="fa-IR" dirty="0"/>
              <a:t>میلیا</a:t>
            </a:r>
            <a:br>
              <a:rPr lang="fa-IR" dirty="0"/>
            </a:br>
            <a:endParaRPr lang="en-US" dirty="0"/>
          </a:p>
        </p:txBody>
      </p:sp>
      <p:pic>
        <p:nvPicPr>
          <p:cNvPr id="5" name="Content Placeholder 4">
            <a:extLst>
              <a:ext uri="{FF2B5EF4-FFF2-40B4-BE49-F238E27FC236}">
                <a16:creationId xmlns:a16="http://schemas.microsoft.com/office/drawing/2014/main" id="{7799B3EA-1F7E-E798-2C49-0088A10347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2505" y="2011363"/>
            <a:ext cx="3925402" cy="4206875"/>
          </a:xfrm>
        </p:spPr>
      </p:pic>
    </p:spTree>
    <p:extLst>
      <p:ext uri="{BB962C8B-B14F-4D97-AF65-F5344CB8AC3E}">
        <p14:creationId xmlns:p14="http://schemas.microsoft.com/office/powerpoint/2010/main" val="188569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5972-0FCC-2C11-B204-46CC3A6D7301}"/>
              </a:ext>
            </a:extLst>
          </p:cNvPr>
          <p:cNvSpPr>
            <a:spLocks noGrp="1"/>
          </p:cNvSpPr>
          <p:nvPr>
            <p:ph type="title"/>
          </p:nvPr>
        </p:nvSpPr>
        <p:spPr/>
        <p:txBody>
          <a:bodyPr/>
          <a:lstStyle/>
          <a:p>
            <a:pPr algn="ctr"/>
            <a:r>
              <a:rPr lang="fa-IR" dirty="0"/>
              <a:t>میلیا</a:t>
            </a:r>
            <a:br>
              <a:rPr lang="fa-IR" dirty="0"/>
            </a:br>
            <a:endParaRPr lang="en-US" dirty="0"/>
          </a:p>
        </p:txBody>
      </p:sp>
      <p:pic>
        <p:nvPicPr>
          <p:cNvPr id="5" name="Content Placeholder 4">
            <a:extLst>
              <a:ext uri="{FF2B5EF4-FFF2-40B4-BE49-F238E27FC236}">
                <a16:creationId xmlns:a16="http://schemas.microsoft.com/office/drawing/2014/main" id="{9E5A7F8B-5A0B-44E4-EB36-B121BDA290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8240" y="2011363"/>
            <a:ext cx="4413932" cy="4206875"/>
          </a:xfrm>
        </p:spPr>
      </p:pic>
    </p:spTree>
    <p:extLst>
      <p:ext uri="{BB962C8B-B14F-4D97-AF65-F5344CB8AC3E}">
        <p14:creationId xmlns:p14="http://schemas.microsoft.com/office/powerpoint/2010/main" val="1105030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BE9D-1712-FBF8-39FA-84DC9FB78B55}"/>
              </a:ext>
            </a:extLst>
          </p:cNvPr>
          <p:cNvSpPr>
            <a:spLocks noGrp="1"/>
          </p:cNvSpPr>
          <p:nvPr>
            <p:ph type="title"/>
          </p:nvPr>
        </p:nvSpPr>
        <p:spPr/>
        <p:txBody>
          <a:bodyPr/>
          <a:lstStyle/>
          <a:p>
            <a:pPr algn="ctr"/>
            <a:r>
              <a:rPr lang="en-US" dirty="0"/>
              <a:t>Livedo reticularis</a:t>
            </a:r>
            <a:br>
              <a:rPr lang="fa-IR" dirty="0"/>
            </a:br>
            <a:endParaRPr lang="en-US" dirty="0"/>
          </a:p>
        </p:txBody>
      </p:sp>
      <p:pic>
        <p:nvPicPr>
          <p:cNvPr id="5" name="Content Placeholder 4">
            <a:extLst>
              <a:ext uri="{FF2B5EF4-FFF2-40B4-BE49-F238E27FC236}">
                <a16:creationId xmlns:a16="http://schemas.microsoft.com/office/drawing/2014/main" id="{85EAA1B7-D75B-90C8-9FFD-BAFCA6224C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3960" y="2011363"/>
            <a:ext cx="3342493" cy="4206875"/>
          </a:xfrm>
        </p:spPr>
      </p:pic>
    </p:spTree>
    <p:extLst>
      <p:ext uri="{BB962C8B-B14F-4D97-AF65-F5344CB8AC3E}">
        <p14:creationId xmlns:p14="http://schemas.microsoft.com/office/powerpoint/2010/main" val="1419192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262E-ADD3-2AC2-1C24-30CF744C9833}"/>
              </a:ext>
            </a:extLst>
          </p:cNvPr>
          <p:cNvSpPr>
            <a:spLocks noGrp="1"/>
          </p:cNvSpPr>
          <p:nvPr>
            <p:ph type="title"/>
          </p:nvPr>
        </p:nvSpPr>
        <p:spPr/>
        <p:txBody>
          <a:bodyPr/>
          <a:lstStyle/>
          <a:p>
            <a:pPr algn="ctr"/>
            <a:r>
              <a:rPr lang="en-US" dirty="0"/>
              <a:t>Livedo reticularis</a:t>
            </a:r>
            <a:br>
              <a:rPr lang="fa-IR" dirty="0"/>
            </a:br>
            <a:endParaRPr lang="en-US" dirty="0"/>
          </a:p>
        </p:txBody>
      </p:sp>
      <p:pic>
        <p:nvPicPr>
          <p:cNvPr id="5" name="Content Placeholder 4">
            <a:extLst>
              <a:ext uri="{FF2B5EF4-FFF2-40B4-BE49-F238E27FC236}">
                <a16:creationId xmlns:a16="http://schemas.microsoft.com/office/drawing/2014/main" id="{8F8AD85E-4836-7C8A-9806-9F49D34903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0075" y="2011363"/>
            <a:ext cx="5610262" cy="4206875"/>
          </a:xfrm>
        </p:spPr>
      </p:pic>
    </p:spTree>
    <p:extLst>
      <p:ext uri="{BB962C8B-B14F-4D97-AF65-F5344CB8AC3E}">
        <p14:creationId xmlns:p14="http://schemas.microsoft.com/office/powerpoint/2010/main" val="2033739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F2A112-13D7-76A0-8D81-0A84512E2BF3}"/>
              </a:ext>
            </a:extLst>
          </p:cNvPr>
          <p:cNvSpPr txBox="1"/>
          <p:nvPr/>
        </p:nvSpPr>
        <p:spPr>
          <a:xfrm>
            <a:off x="2777152" y="714603"/>
            <a:ext cx="5977550" cy="5428794"/>
          </a:xfrm>
          <a:prstGeom prst="rect">
            <a:avLst/>
          </a:prstGeom>
          <a:noFill/>
        </p:spPr>
        <p:txBody>
          <a:bodyPr wrap="square">
            <a:spAutoFit/>
          </a:bodyPr>
          <a:lstStyle/>
          <a:p>
            <a:pPr algn="ctr"/>
            <a:r>
              <a:rPr lang="fa-IR" sz="2800" b="1" i="1" u="sng" dirty="0">
                <a:solidFill>
                  <a:srgbClr val="C00000"/>
                </a:solidFill>
              </a:rPr>
              <a:t>اهمیت نوزاد نارس:</a:t>
            </a:r>
          </a:p>
          <a:p>
            <a:pPr algn="ctr"/>
            <a:endParaRPr lang="fa-IR" dirty="0"/>
          </a:p>
          <a:p>
            <a:pPr algn="just" rtl="1"/>
            <a:r>
              <a:rPr lang="fa-IR" dirty="0"/>
              <a:t> </a:t>
            </a:r>
            <a:r>
              <a:rPr lang="fa-IR" dirty="0">
                <a:solidFill>
                  <a:srgbClr val="FF0000"/>
                </a:solidFill>
              </a:rPr>
              <a:t>وزن زمان تولد تأثیر بسیار مهمى در میزان بقاء دارد. </a:t>
            </a:r>
          </a:p>
          <a:p>
            <a:pPr algn="just" rtl="1">
              <a:lnSpc>
                <a:spcPct val="200000"/>
              </a:lnSpc>
            </a:pPr>
            <a:r>
              <a:rPr lang="fa-IR" dirty="0"/>
              <a:t>در بعضى از كشورها </a:t>
            </a:r>
            <a:r>
              <a:rPr lang="fa-IR" u="sng" dirty="0">
                <a:solidFill>
                  <a:srgbClr val="FF0000"/>
                </a:solidFill>
              </a:rPr>
              <a:t>مرگ</a:t>
            </a:r>
            <a:r>
              <a:rPr lang="fa-IR" u="sng" dirty="0"/>
              <a:t> </a:t>
            </a:r>
            <a:r>
              <a:rPr lang="fa-IR" dirty="0"/>
              <a:t>نوزادان كم وزن بیش از 40تا %80 می افتد. نوزادان </a:t>
            </a:r>
            <a:r>
              <a:rPr lang="en-US" dirty="0"/>
              <a:t>LBW </a:t>
            </a:r>
            <a:r>
              <a:rPr lang="fa-IR" dirty="0"/>
              <a:t>در مقایسه با نوزادان با وزن طبیعى در هنگام تولد بیشتر در معرض </a:t>
            </a:r>
            <a:r>
              <a:rPr lang="fa-IR" u="sng" dirty="0">
                <a:solidFill>
                  <a:srgbClr val="FF0000"/>
                </a:solidFill>
              </a:rPr>
              <a:t>خطر مرگ </a:t>
            </a:r>
            <a:r>
              <a:rPr lang="fa-IR" dirty="0"/>
              <a:t>می باشند .</a:t>
            </a:r>
          </a:p>
          <a:p>
            <a:pPr algn="just" rtl="1">
              <a:lnSpc>
                <a:spcPct val="200000"/>
              </a:lnSpc>
            </a:pPr>
            <a:r>
              <a:rPr lang="fa-IR" dirty="0"/>
              <a:t> خطر </a:t>
            </a:r>
            <a:r>
              <a:rPr lang="fa-IR" u="sng" dirty="0">
                <a:solidFill>
                  <a:srgbClr val="FF0000"/>
                </a:solidFill>
              </a:rPr>
              <a:t>رشد نامناسب </a:t>
            </a:r>
            <a:r>
              <a:rPr lang="fa-IR" dirty="0"/>
              <a:t>و ناخوشى هاى حاصل از </a:t>
            </a:r>
            <a:r>
              <a:rPr lang="fa-IR" u="sng" dirty="0">
                <a:solidFill>
                  <a:srgbClr val="FF0000"/>
                </a:solidFill>
              </a:rPr>
              <a:t>بیمارى هاى عفونى</a:t>
            </a:r>
            <a:r>
              <a:rPr lang="fa-IR" dirty="0">
                <a:solidFill>
                  <a:srgbClr val="FF0000"/>
                </a:solidFill>
              </a:rPr>
              <a:t> </a:t>
            </a:r>
            <a:r>
              <a:rPr lang="fa-IR" dirty="0"/>
              <a:t>طى دوره شیرخوارگى و كودكى دراین نوزادان بیشتر مى باشد</a:t>
            </a:r>
          </a:p>
          <a:p>
            <a:pPr algn="just" rtl="1">
              <a:lnSpc>
                <a:spcPct val="200000"/>
              </a:lnSpc>
            </a:pPr>
            <a:r>
              <a:rPr lang="fa-IR" dirty="0"/>
              <a:t> آنها همچنین در معرض بیمارى هایى </a:t>
            </a:r>
            <a:r>
              <a:rPr lang="fa-IR" u="sng" dirty="0"/>
              <a:t>نظیر </a:t>
            </a:r>
            <a:r>
              <a:rPr lang="fa-IR" u="sng" dirty="0">
                <a:solidFill>
                  <a:srgbClr val="FF0000"/>
                </a:solidFill>
              </a:rPr>
              <a:t>اختالالت شناختی</a:t>
            </a:r>
            <a:r>
              <a:rPr lang="fa-IR" dirty="0"/>
              <a:t>، </a:t>
            </a:r>
            <a:r>
              <a:rPr lang="fa-IR" u="sng" dirty="0">
                <a:solidFill>
                  <a:srgbClr val="FF0000"/>
                </a:solidFill>
              </a:rPr>
              <a:t>ادراكی</a:t>
            </a:r>
            <a:r>
              <a:rPr lang="fa-IR" dirty="0"/>
              <a:t> و </a:t>
            </a:r>
            <a:r>
              <a:rPr lang="fa-IR" u="sng" dirty="0">
                <a:solidFill>
                  <a:srgbClr val="FF0000"/>
                </a:solidFill>
              </a:rPr>
              <a:t>حركتی</a:t>
            </a:r>
            <a:r>
              <a:rPr lang="fa-IR" dirty="0">
                <a:solidFill>
                  <a:srgbClr val="FF0000"/>
                </a:solidFill>
              </a:rPr>
              <a:t> </a:t>
            </a:r>
            <a:r>
              <a:rPr lang="fa-IR" u="sng" dirty="0">
                <a:solidFill>
                  <a:srgbClr val="FF0000"/>
                </a:solidFill>
              </a:rPr>
              <a:t>- رفتاری </a:t>
            </a:r>
            <a:r>
              <a:rPr lang="fa-IR" dirty="0"/>
              <a:t>می باشند.</a:t>
            </a:r>
            <a:endParaRPr lang="en-US" dirty="0"/>
          </a:p>
        </p:txBody>
      </p:sp>
    </p:spTree>
    <p:extLst>
      <p:ext uri="{BB962C8B-B14F-4D97-AF65-F5344CB8AC3E}">
        <p14:creationId xmlns:p14="http://schemas.microsoft.com/office/powerpoint/2010/main" val="2969242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2E903-3FFE-AB63-3968-228171D906FD}"/>
              </a:ext>
            </a:extLst>
          </p:cNvPr>
          <p:cNvSpPr>
            <a:spLocks noGrp="1"/>
          </p:cNvSpPr>
          <p:nvPr>
            <p:ph type="title"/>
          </p:nvPr>
        </p:nvSpPr>
        <p:spPr/>
        <p:txBody>
          <a:bodyPr/>
          <a:lstStyle/>
          <a:p>
            <a:pPr algn="ctr"/>
            <a:r>
              <a:rPr lang="fa-IR" dirty="0"/>
              <a:t>آکنه نوزادی</a:t>
            </a:r>
            <a:br>
              <a:rPr lang="en-US" dirty="0"/>
            </a:br>
            <a:endParaRPr lang="en-US" dirty="0"/>
          </a:p>
        </p:txBody>
      </p:sp>
      <p:pic>
        <p:nvPicPr>
          <p:cNvPr id="5" name="Content Placeholder 4">
            <a:extLst>
              <a:ext uri="{FF2B5EF4-FFF2-40B4-BE49-F238E27FC236}">
                <a16:creationId xmlns:a16="http://schemas.microsoft.com/office/drawing/2014/main" id="{DAA9743B-31AA-6824-51A3-1CD849EE80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9393" y="2011363"/>
            <a:ext cx="8171627" cy="4206875"/>
          </a:xfrm>
        </p:spPr>
      </p:pic>
    </p:spTree>
    <p:extLst>
      <p:ext uri="{BB962C8B-B14F-4D97-AF65-F5344CB8AC3E}">
        <p14:creationId xmlns:p14="http://schemas.microsoft.com/office/powerpoint/2010/main" val="524006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9806F-AC6C-83B7-FFBB-FE3C5DEA4FBD}"/>
              </a:ext>
            </a:extLst>
          </p:cNvPr>
          <p:cNvSpPr>
            <a:spLocks noGrp="1"/>
          </p:cNvSpPr>
          <p:nvPr>
            <p:ph type="title"/>
          </p:nvPr>
        </p:nvSpPr>
        <p:spPr/>
        <p:txBody>
          <a:bodyPr/>
          <a:lstStyle/>
          <a:p>
            <a:pPr algn="ctr"/>
            <a:r>
              <a:rPr lang="fa-IR" dirty="0"/>
              <a:t>آکنه نوزادی</a:t>
            </a:r>
            <a:br>
              <a:rPr lang="en-US" dirty="0"/>
            </a:br>
            <a:endParaRPr lang="en-US" dirty="0"/>
          </a:p>
        </p:txBody>
      </p:sp>
      <p:pic>
        <p:nvPicPr>
          <p:cNvPr id="5" name="Content Placeholder 4">
            <a:extLst>
              <a:ext uri="{FF2B5EF4-FFF2-40B4-BE49-F238E27FC236}">
                <a16:creationId xmlns:a16="http://schemas.microsoft.com/office/drawing/2014/main" id="{63E7C1A4-CC0E-32E1-0EC9-2D8CA77B03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4273" y="2011363"/>
            <a:ext cx="4541866" cy="4206875"/>
          </a:xfrm>
        </p:spPr>
      </p:pic>
    </p:spTree>
    <p:extLst>
      <p:ext uri="{BB962C8B-B14F-4D97-AF65-F5344CB8AC3E}">
        <p14:creationId xmlns:p14="http://schemas.microsoft.com/office/powerpoint/2010/main" val="1915580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77DEF-446E-6815-143F-1649DB94969F}"/>
              </a:ext>
            </a:extLst>
          </p:cNvPr>
          <p:cNvSpPr>
            <a:spLocks noGrp="1"/>
          </p:cNvSpPr>
          <p:nvPr>
            <p:ph type="title"/>
          </p:nvPr>
        </p:nvSpPr>
        <p:spPr/>
        <p:txBody>
          <a:bodyPr/>
          <a:lstStyle/>
          <a:p>
            <a:pPr algn="ctr"/>
            <a:r>
              <a:rPr lang="fa-IR" dirty="0"/>
              <a:t>آکنه نوزادی</a:t>
            </a:r>
            <a:br>
              <a:rPr lang="en-US" dirty="0"/>
            </a:br>
            <a:endParaRPr lang="en-US" dirty="0"/>
          </a:p>
        </p:txBody>
      </p:sp>
      <p:pic>
        <p:nvPicPr>
          <p:cNvPr id="5" name="Content Placeholder 4">
            <a:extLst>
              <a:ext uri="{FF2B5EF4-FFF2-40B4-BE49-F238E27FC236}">
                <a16:creationId xmlns:a16="http://schemas.microsoft.com/office/drawing/2014/main" id="{5DFB9A7D-2A8B-B9C5-A5B2-5E2A75EFEF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4685" y="2011363"/>
            <a:ext cx="6721042" cy="4206875"/>
          </a:xfrm>
        </p:spPr>
      </p:pic>
    </p:spTree>
    <p:extLst>
      <p:ext uri="{BB962C8B-B14F-4D97-AF65-F5344CB8AC3E}">
        <p14:creationId xmlns:p14="http://schemas.microsoft.com/office/powerpoint/2010/main" val="1138110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EEECF-B66B-E960-D12C-078DBCF7F537}"/>
              </a:ext>
            </a:extLst>
          </p:cNvPr>
          <p:cNvSpPr>
            <a:spLocks noGrp="1"/>
          </p:cNvSpPr>
          <p:nvPr>
            <p:ph type="title"/>
          </p:nvPr>
        </p:nvSpPr>
        <p:spPr/>
        <p:txBody>
          <a:bodyPr/>
          <a:lstStyle/>
          <a:p>
            <a:pPr algn="ctr"/>
            <a:r>
              <a:rPr lang="fa-IR" dirty="0"/>
              <a:t>لکه شرقی</a:t>
            </a:r>
            <a:r>
              <a:rPr lang="en-US" dirty="0" err="1"/>
              <a:t>mongolian</a:t>
            </a:r>
            <a:r>
              <a:rPr lang="en-US" dirty="0"/>
              <a:t> spot</a:t>
            </a:r>
            <a:br>
              <a:rPr lang="fa-IR" dirty="0"/>
            </a:br>
            <a:endParaRPr lang="en-US" dirty="0"/>
          </a:p>
        </p:txBody>
      </p:sp>
      <p:pic>
        <p:nvPicPr>
          <p:cNvPr id="5" name="Content Placeholder 4">
            <a:extLst>
              <a:ext uri="{FF2B5EF4-FFF2-40B4-BE49-F238E27FC236}">
                <a16:creationId xmlns:a16="http://schemas.microsoft.com/office/drawing/2014/main" id="{565A284A-33AF-D861-325F-DF5406E76F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4310" y="2011363"/>
            <a:ext cx="4121792" cy="4206875"/>
          </a:xfrm>
        </p:spPr>
      </p:pic>
    </p:spTree>
    <p:extLst>
      <p:ext uri="{BB962C8B-B14F-4D97-AF65-F5344CB8AC3E}">
        <p14:creationId xmlns:p14="http://schemas.microsoft.com/office/powerpoint/2010/main" val="3553485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1A8A5-2F0A-8F07-64B0-6A73373E0CB0}"/>
              </a:ext>
            </a:extLst>
          </p:cNvPr>
          <p:cNvSpPr>
            <a:spLocks noGrp="1"/>
          </p:cNvSpPr>
          <p:nvPr>
            <p:ph type="title"/>
          </p:nvPr>
        </p:nvSpPr>
        <p:spPr/>
        <p:txBody>
          <a:bodyPr/>
          <a:lstStyle/>
          <a:p>
            <a:pPr algn="ctr"/>
            <a:r>
              <a:rPr lang="fa-IR" dirty="0"/>
              <a:t>لکه شرقی</a:t>
            </a:r>
            <a:r>
              <a:rPr lang="en-US" dirty="0" err="1"/>
              <a:t>mongolian</a:t>
            </a:r>
            <a:r>
              <a:rPr lang="en-US" dirty="0"/>
              <a:t> spot</a:t>
            </a:r>
            <a:br>
              <a:rPr lang="fa-IR" dirty="0"/>
            </a:br>
            <a:endParaRPr lang="en-US" dirty="0"/>
          </a:p>
        </p:txBody>
      </p:sp>
      <p:pic>
        <p:nvPicPr>
          <p:cNvPr id="5" name="Content Placeholder 4">
            <a:extLst>
              <a:ext uri="{FF2B5EF4-FFF2-40B4-BE49-F238E27FC236}">
                <a16:creationId xmlns:a16="http://schemas.microsoft.com/office/drawing/2014/main" id="{F8C75159-0CB4-0A50-5455-60D2EE998B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2044" y="2033297"/>
            <a:ext cx="5906324" cy="4163006"/>
          </a:xfrm>
        </p:spPr>
      </p:pic>
    </p:spTree>
    <p:extLst>
      <p:ext uri="{BB962C8B-B14F-4D97-AF65-F5344CB8AC3E}">
        <p14:creationId xmlns:p14="http://schemas.microsoft.com/office/powerpoint/2010/main" val="177854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C27D9-11C3-47AA-950A-CC929DC931B5}"/>
              </a:ext>
            </a:extLst>
          </p:cNvPr>
          <p:cNvSpPr>
            <a:spLocks noGrp="1"/>
          </p:cNvSpPr>
          <p:nvPr>
            <p:ph type="title"/>
          </p:nvPr>
        </p:nvSpPr>
        <p:spPr/>
        <p:txBody>
          <a:bodyPr/>
          <a:lstStyle/>
          <a:p>
            <a:pPr algn="ctr"/>
            <a:r>
              <a:rPr lang="fa-IR" dirty="0"/>
              <a:t>لکه شرقی</a:t>
            </a:r>
            <a:r>
              <a:rPr lang="en-US" dirty="0" err="1"/>
              <a:t>mongolian</a:t>
            </a:r>
            <a:r>
              <a:rPr lang="en-US" dirty="0"/>
              <a:t> spot</a:t>
            </a:r>
            <a:br>
              <a:rPr lang="fa-IR" dirty="0"/>
            </a:br>
            <a:endParaRPr lang="en-US" dirty="0"/>
          </a:p>
        </p:txBody>
      </p:sp>
      <p:pic>
        <p:nvPicPr>
          <p:cNvPr id="5" name="Content Placeholder 4">
            <a:extLst>
              <a:ext uri="{FF2B5EF4-FFF2-40B4-BE49-F238E27FC236}">
                <a16:creationId xmlns:a16="http://schemas.microsoft.com/office/drawing/2014/main" id="{0A70C9EE-931E-CEA5-3FFE-F892CFE963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1934" y="2011363"/>
            <a:ext cx="4906545" cy="4206875"/>
          </a:xfrm>
        </p:spPr>
      </p:pic>
    </p:spTree>
    <p:extLst>
      <p:ext uri="{BB962C8B-B14F-4D97-AF65-F5344CB8AC3E}">
        <p14:creationId xmlns:p14="http://schemas.microsoft.com/office/powerpoint/2010/main" val="320168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B9162-53E0-00A8-7A86-2F3C268F7163}"/>
              </a:ext>
            </a:extLst>
          </p:cNvPr>
          <p:cNvSpPr>
            <a:spLocks noGrp="1"/>
          </p:cNvSpPr>
          <p:nvPr>
            <p:ph type="title"/>
          </p:nvPr>
        </p:nvSpPr>
        <p:spPr/>
        <p:txBody>
          <a:bodyPr/>
          <a:lstStyle/>
          <a:p>
            <a:pPr algn="ctr"/>
            <a:r>
              <a:rPr lang="fa-IR" dirty="0"/>
              <a:t>لکه شرقی</a:t>
            </a:r>
            <a:r>
              <a:rPr lang="en-US" dirty="0" err="1"/>
              <a:t>mongolian</a:t>
            </a:r>
            <a:r>
              <a:rPr lang="en-US" dirty="0"/>
              <a:t> spot</a:t>
            </a:r>
            <a:br>
              <a:rPr lang="fa-IR" dirty="0"/>
            </a:br>
            <a:endParaRPr lang="en-US" dirty="0"/>
          </a:p>
        </p:txBody>
      </p:sp>
      <p:pic>
        <p:nvPicPr>
          <p:cNvPr id="5" name="Content Placeholder 4">
            <a:extLst>
              <a:ext uri="{FF2B5EF4-FFF2-40B4-BE49-F238E27FC236}">
                <a16:creationId xmlns:a16="http://schemas.microsoft.com/office/drawing/2014/main" id="{B5EDC8C8-740E-31C0-261B-BA527250C3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0075" y="2011363"/>
            <a:ext cx="5610262" cy="4206875"/>
          </a:xfrm>
        </p:spPr>
      </p:pic>
    </p:spTree>
    <p:extLst>
      <p:ext uri="{BB962C8B-B14F-4D97-AF65-F5344CB8AC3E}">
        <p14:creationId xmlns:p14="http://schemas.microsoft.com/office/powerpoint/2010/main" val="339424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EA9F-2C87-F590-C6BD-B7D829A91191}"/>
              </a:ext>
            </a:extLst>
          </p:cNvPr>
          <p:cNvSpPr>
            <a:spLocks noGrp="1"/>
          </p:cNvSpPr>
          <p:nvPr>
            <p:ph type="title"/>
          </p:nvPr>
        </p:nvSpPr>
        <p:spPr/>
        <p:txBody>
          <a:bodyPr/>
          <a:lstStyle/>
          <a:p>
            <a:pPr algn="ctr"/>
            <a:r>
              <a:rPr lang="en-US" b="1" i="1" dirty="0"/>
              <a:t>ACROCYANOSIS</a:t>
            </a:r>
          </a:p>
        </p:txBody>
      </p:sp>
      <p:pic>
        <p:nvPicPr>
          <p:cNvPr id="5" name="Content Placeholder 4">
            <a:extLst>
              <a:ext uri="{FF2B5EF4-FFF2-40B4-BE49-F238E27FC236}">
                <a16:creationId xmlns:a16="http://schemas.microsoft.com/office/drawing/2014/main" id="{6937AEF8-D027-B268-5D71-BFC70748D0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5071" y="2566772"/>
            <a:ext cx="4620270" cy="3096057"/>
          </a:xfrm>
        </p:spPr>
      </p:pic>
    </p:spTree>
    <p:extLst>
      <p:ext uri="{BB962C8B-B14F-4D97-AF65-F5344CB8AC3E}">
        <p14:creationId xmlns:p14="http://schemas.microsoft.com/office/powerpoint/2010/main" val="2983928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A7488-C83B-70CB-B060-AC1BF6E4D1FA}"/>
              </a:ext>
            </a:extLst>
          </p:cNvPr>
          <p:cNvSpPr>
            <a:spLocks noGrp="1"/>
          </p:cNvSpPr>
          <p:nvPr>
            <p:ph type="title"/>
          </p:nvPr>
        </p:nvSpPr>
        <p:spPr/>
        <p:txBody>
          <a:bodyPr/>
          <a:lstStyle/>
          <a:p>
            <a:pPr algn="ctr"/>
            <a:r>
              <a:rPr lang="fa-IR" dirty="0"/>
              <a:t>اریتم توکسیکوم</a:t>
            </a:r>
            <a:endParaRPr lang="en-US" dirty="0"/>
          </a:p>
        </p:txBody>
      </p:sp>
      <p:pic>
        <p:nvPicPr>
          <p:cNvPr id="5" name="Content Placeholder 4">
            <a:extLst>
              <a:ext uri="{FF2B5EF4-FFF2-40B4-BE49-F238E27FC236}">
                <a16:creationId xmlns:a16="http://schemas.microsoft.com/office/drawing/2014/main" id="{6C4BE5BE-8F79-710B-F226-0516700B65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6714" y="2011363"/>
            <a:ext cx="7076985" cy="4206875"/>
          </a:xfrm>
        </p:spPr>
      </p:pic>
    </p:spTree>
    <p:extLst>
      <p:ext uri="{BB962C8B-B14F-4D97-AF65-F5344CB8AC3E}">
        <p14:creationId xmlns:p14="http://schemas.microsoft.com/office/powerpoint/2010/main" val="1346579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F3D5-6C2C-D489-9036-526FB492C4CF}"/>
              </a:ext>
            </a:extLst>
          </p:cNvPr>
          <p:cNvSpPr>
            <a:spLocks noGrp="1"/>
          </p:cNvSpPr>
          <p:nvPr>
            <p:ph type="title"/>
          </p:nvPr>
        </p:nvSpPr>
        <p:spPr/>
        <p:txBody>
          <a:bodyPr/>
          <a:lstStyle/>
          <a:p>
            <a:pPr algn="ctr"/>
            <a:r>
              <a:rPr lang="fa-IR" dirty="0"/>
              <a:t>اریتم توکسیکوم</a:t>
            </a:r>
            <a:endParaRPr lang="en-US" dirty="0"/>
          </a:p>
        </p:txBody>
      </p:sp>
      <p:pic>
        <p:nvPicPr>
          <p:cNvPr id="5" name="Content Placeholder 4">
            <a:extLst>
              <a:ext uri="{FF2B5EF4-FFF2-40B4-BE49-F238E27FC236}">
                <a16:creationId xmlns:a16="http://schemas.microsoft.com/office/drawing/2014/main" id="{092D45EE-15FC-B987-83B3-7F6FF729E4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2311" y="2011363"/>
            <a:ext cx="9445790" cy="4206875"/>
          </a:xfrm>
        </p:spPr>
      </p:pic>
    </p:spTree>
    <p:extLst>
      <p:ext uri="{BB962C8B-B14F-4D97-AF65-F5344CB8AC3E}">
        <p14:creationId xmlns:p14="http://schemas.microsoft.com/office/powerpoint/2010/main" val="3274331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AA7FAA-EB65-D253-55E7-13876D82CC54}"/>
              </a:ext>
            </a:extLst>
          </p:cNvPr>
          <p:cNvSpPr txBox="1"/>
          <p:nvPr/>
        </p:nvSpPr>
        <p:spPr>
          <a:xfrm>
            <a:off x="342523" y="1244767"/>
            <a:ext cx="5948128" cy="3263714"/>
          </a:xfrm>
          <a:prstGeom prst="rect">
            <a:avLst/>
          </a:prstGeom>
          <a:noFill/>
        </p:spPr>
        <p:txBody>
          <a:bodyPr wrap="square">
            <a:spAutoFit/>
          </a:bodyPr>
          <a:lstStyle/>
          <a:p>
            <a:pPr algn="ctr">
              <a:lnSpc>
                <a:spcPct val="200000"/>
              </a:lnSpc>
            </a:pPr>
            <a:r>
              <a:rPr lang="fa-IR" sz="2800" b="1" i="1" u="sng" dirty="0">
                <a:solidFill>
                  <a:srgbClr val="FF0000"/>
                </a:solidFill>
              </a:rPr>
              <a:t>علل تولد نوزاد با وزن کم: </a:t>
            </a:r>
          </a:p>
          <a:p>
            <a:pPr algn="ctr">
              <a:lnSpc>
                <a:spcPct val="200000"/>
              </a:lnSpc>
            </a:pPr>
            <a:r>
              <a:rPr lang="fa-IR" sz="2400" b="1" dirty="0">
                <a:solidFill>
                  <a:srgbClr val="C00000"/>
                </a:solidFill>
              </a:rPr>
              <a:t>  </a:t>
            </a:r>
            <a:r>
              <a:rPr lang="fa-IR" b="1" dirty="0"/>
              <a:t> </a:t>
            </a:r>
            <a:r>
              <a:rPr lang="fa-IR" dirty="0">
                <a:solidFill>
                  <a:schemeClr val="bg1">
                    <a:lumMod val="10000"/>
                    <a:lumOff val="90000"/>
                  </a:schemeClr>
                </a:solidFill>
              </a:rPr>
              <a:t>سابقه تولد نوزاد با وزن كم در زایمانهاى</a:t>
            </a:r>
            <a:r>
              <a:rPr lang="fa-IR" dirty="0">
                <a:solidFill>
                  <a:srgbClr val="00B0F0"/>
                </a:solidFill>
              </a:rPr>
              <a:t> </a:t>
            </a:r>
            <a:r>
              <a:rPr lang="fa-IR" dirty="0">
                <a:solidFill>
                  <a:schemeClr val="bg1">
                    <a:lumMod val="10000"/>
                    <a:lumOff val="90000"/>
                  </a:schemeClr>
                </a:solidFill>
              </a:rPr>
              <a:t>قبلى </a:t>
            </a:r>
          </a:p>
          <a:p>
            <a:pPr algn="ctr">
              <a:lnSpc>
                <a:spcPct val="200000"/>
              </a:lnSpc>
            </a:pPr>
            <a:r>
              <a:rPr lang="fa-IR" dirty="0">
                <a:solidFill>
                  <a:schemeClr val="bg1"/>
                </a:solidFill>
              </a:rPr>
              <a:t>سن مادر كمتر از 20 یا بیش از 35 سال باشد. </a:t>
            </a:r>
          </a:p>
          <a:p>
            <a:pPr algn="ctr">
              <a:lnSpc>
                <a:spcPct val="200000"/>
              </a:lnSpc>
            </a:pPr>
            <a:r>
              <a:rPr lang="fa-IR" dirty="0">
                <a:solidFill>
                  <a:srgbClr val="FF0000"/>
                </a:solidFill>
              </a:rPr>
              <a:t>انجام كارهاى سخت و بدون استراحت </a:t>
            </a:r>
          </a:p>
          <a:p>
            <a:pPr algn="ctr">
              <a:lnSpc>
                <a:spcPct val="200000"/>
              </a:lnSpc>
            </a:pPr>
            <a:r>
              <a:rPr lang="fa-IR" dirty="0">
                <a:solidFill>
                  <a:srgbClr val="C00000"/>
                </a:solidFill>
              </a:rPr>
              <a:t>حاملگی با فواصل كم (فاصله کمتر از 3 سال)</a:t>
            </a:r>
          </a:p>
        </p:txBody>
      </p:sp>
      <p:sp>
        <p:nvSpPr>
          <p:cNvPr id="4" name="TextBox 3">
            <a:extLst>
              <a:ext uri="{FF2B5EF4-FFF2-40B4-BE49-F238E27FC236}">
                <a16:creationId xmlns:a16="http://schemas.microsoft.com/office/drawing/2014/main" id="{35601F30-977C-966A-9DA4-F42572A9BFE9}"/>
              </a:ext>
            </a:extLst>
          </p:cNvPr>
          <p:cNvSpPr txBox="1"/>
          <p:nvPr/>
        </p:nvSpPr>
        <p:spPr>
          <a:xfrm>
            <a:off x="6726724" y="976057"/>
            <a:ext cx="4680641" cy="4555093"/>
          </a:xfrm>
          <a:prstGeom prst="rect">
            <a:avLst/>
          </a:prstGeom>
          <a:noFill/>
        </p:spPr>
        <p:txBody>
          <a:bodyPr wrap="square" rtlCol="0">
            <a:spAutoFit/>
          </a:bodyPr>
          <a:lstStyle/>
          <a:p>
            <a:pPr algn="ctr"/>
            <a:endParaRPr lang="en-US" dirty="0"/>
          </a:p>
          <a:p>
            <a:pPr marL="0" marR="0" lvl="0" indent="0" algn="ctr" defTabSz="457200" rtl="0" eaLnBrk="1" fontAlgn="auto" latinLnBrk="0" hangingPunct="1">
              <a:lnSpc>
                <a:spcPct val="200000"/>
              </a:lnSpc>
              <a:spcBef>
                <a:spcPts val="0"/>
              </a:spcBef>
              <a:spcAft>
                <a:spcPts val="0"/>
              </a:spcAft>
              <a:buClrTx/>
              <a:buSzTx/>
              <a:buFontTx/>
              <a:buNone/>
              <a:tabLst/>
              <a:defRPr/>
            </a:pPr>
            <a:r>
              <a:rPr kumimoji="0" lang="fa-IR" sz="2300" b="1" i="0" u="sng" strike="noStrike" kern="1200" cap="none" spc="0" normalizeH="0" baseline="0" noProof="0" dirty="0">
                <a:ln>
                  <a:noFill/>
                </a:ln>
                <a:solidFill>
                  <a:srgbClr val="FF0000"/>
                </a:solidFill>
                <a:effectLst/>
                <a:uLnTx/>
                <a:uFillTx/>
                <a:latin typeface="Corbel" panose="020B0503020204020204"/>
                <a:ea typeface="+mn-ea"/>
                <a:cs typeface="B Koodak Outline" panose="00000400000000000000" pitchFamily="2" charset="-78"/>
              </a:rPr>
              <a:t>داشتن مشکلات در دوران حاملگی و زایمان از قبل:</a:t>
            </a:r>
            <a:endParaRPr kumimoji="0" lang="en-US" sz="2300" b="1" i="0" u="sng" strike="noStrike" kern="1200" cap="none" spc="0" normalizeH="0" baseline="0" noProof="0" dirty="0">
              <a:ln>
                <a:noFill/>
              </a:ln>
              <a:solidFill>
                <a:srgbClr val="FF0000"/>
              </a:solidFill>
              <a:effectLst/>
              <a:uLnTx/>
              <a:uFillTx/>
              <a:latin typeface="Corbel" panose="020B0503020204020204"/>
              <a:ea typeface="+mn-ea"/>
              <a:cs typeface="B Koodak Outline" panose="00000400000000000000" pitchFamily="2" charset="-78"/>
            </a:endParaRPr>
          </a:p>
          <a:p>
            <a:pPr algn="ctr"/>
            <a:endParaRPr lang="en-US" dirty="0"/>
          </a:p>
          <a:p>
            <a:pPr algn="r"/>
            <a:endParaRPr lang="en-US" dirty="0"/>
          </a:p>
          <a:p>
            <a:pPr algn="r"/>
            <a:endParaRPr lang="en-US" dirty="0"/>
          </a:p>
          <a:p>
            <a:pPr algn="r"/>
            <a:r>
              <a:rPr lang="fa-IR" dirty="0"/>
              <a:t>سوء تغذیه، كم خونی شدید، اكالمپسی و پره اكالمپسی، ابتلا به عفونت بارداری، پارگی زودرس كیسه های جنینی، چندقلویی، بیماریهای عفونی،هیپرتانسیون، بیماریهای مزمن و كلیوی، داورها) از جمله سیگار، الکل و مواد ممنوعه ، استرس زیاد، عدم حمایت اجتماعى، خشونت جسمى و روحى</a:t>
            </a:r>
            <a:endParaRPr lang="en-US" dirty="0"/>
          </a:p>
        </p:txBody>
      </p:sp>
      <p:sp>
        <p:nvSpPr>
          <p:cNvPr id="5" name="Speech Bubble: Oval 4">
            <a:extLst>
              <a:ext uri="{FF2B5EF4-FFF2-40B4-BE49-F238E27FC236}">
                <a16:creationId xmlns:a16="http://schemas.microsoft.com/office/drawing/2014/main" id="{7E4C84C7-AADF-D8C5-878E-6A1D78503181}"/>
              </a:ext>
            </a:extLst>
          </p:cNvPr>
          <p:cNvSpPr/>
          <p:nvPr/>
        </p:nvSpPr>
        <p:spPr>
          <a:xfrm>
            <a:off x="5460524" y="620077"/>
            <a:ext cx="1660253" cy="1249379"/>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dirty="0">
                <a:cs typeface="0 Jadid Bold" panose="00000700000000000000" pitchFamily="2" charset="-78"/>
              </a:rPr>
              <a:t>علل</a:t>
            </a:r>
            <a:r>
              <a:rPr lang="fa-IR" dirty="0"/>
              <a:t> </a:t>
            </a:r>
            <a:r>
              <a:rPr lang="fa-IR" dirty="0">
                <a:cs typeface="0 Jadid Bold" panose="00000700000000000000" pitchFamily="2" charset="-78"/>
              </a:rPr>
              <a:t>مادری</a:t>
            </a:r>
            <a:endParaRPr lang="en-US" dirty="0">
              <a:cs typeface="0 Jadid Bold" panose="00000700000000000000" pitchFamily="2" charset="-78"/>
            </a:endParaRPr>
          </a:p>
        </p:txBody>
      </p:sp>
    </p:spTree>
    <p:extLst>
      <p:ext uri="{BB962C8B-B14F-4D97-AF65-F5344CB8AC3E}">
        <p14:creationId xmlns:p14="http://schemas.microsoft.com/office/powerpoint/2010/main" val="3597049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DA849-7F85-507A-9EB9-843D9BCBE4ED}"/>
              </a:ext>
            </a:extLst>
          </p:cNvPr>
          <p:cNvSpPr>
            <a:spLocks noGrp="1"/>
          </p:cNvSpPr>
          <p:nvPr>
            <p:ph type="title"/>
          </p:nvPr>
        </p:nvSpPr>
        <p:spPr/>
        <p:txBody>
          <a:bodyPr/>
          <a:lstStyle/>
          <a:p>
            <a:pPr algn="ctr"/>
            <a:r>
              <a:rPr lang="en-US" dirty="0"/>
              <a:t>Salmon patch</a:t>
            </a:r>
            <a:br>
              <a:rPr lang="en-US" dirty="0"/>
            </a:br>
            <a:endParaRPr lang="en-US" dirty="0"/>
          </a:p>
        </p:txBody>
      </p:sp>
      <p:pic>
        <p:nvPicPr>
          <p:cNvPr id="5" name="Content Placeholder 4">
            <a:extLst>
              <a:ext uri="{FF2B5EF4-FFF2-40B4-BE49-F238E27FC236}">
                <a16:creationId xmlns:a16="http://schemas.microsoft.com/office/drawing/2014/main" id="{E09F73FD-64F9-7974-D40F-4D0B61DAA1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1605" y="2011363"/>
            <a:ext cx="5087202" cy="4206875"/>
          </a:xfrm>
        </p:spPr>
      </p:pic>
    </p:spTree>
    <p:extLst>
      <p:ext uri="{BB962C8B-B14F-4D97-AF65-F5344CB8AC3E}">
        <p14:creationId xmlns:p14="http://schemas.microsoft.com/office/powerpoint/2010/main" val="3661292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71D80-F30B-539C-8E7A-A91FD1632073}"/>
              </a:ext>
            </a:extLst>
          </p:cNvPr>
          <p:cNvSpPr>
            <a:spLocks noGrp="1"/>
          </p:cNvSpPr>
          <p:nvPr>
            <p:ph type="title"/>
          </p:nvPr>
        </p:nvSpPr>
        <p:spPr/>
        <p:txBody>
          <a:bodyPr/>
          <a:lstStyle/>
          <a:p>
            <a:pPr algn="ctr"/>
            <a:r>
              <a:rPr lang="en-US" dirty="0"/>
              <a:t>Salmon patch</a:t>
            </a:r>
            <a:br>
              <a:rPr lang="en-US" dirty="0"/>
            </a:br>
            <a:endParaRPr lang="en-US" dirty="0"/>
          </a:p>
        </p:txBody>
      </p:sp>
      <p:pic>
        <p:nvPicPr>
          <p:cNvPr id="5" name="Content Placeholder 4">
            <a:extLst>
              <a:ext uri="{FF2B5EF4-FFF2-40B4-BE49-F238E27FC236}">
                <a16:creationId xmlns:a16="http://schemas.microsoft.com/office/drawing/2014/main" id="{BDE24766-EA32-01CB-57F7-33A3D2762A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6216" y="2011363"/>
            <a:ext cx="6117980" cy="4206875"/>
          </a:xfrm>
        </p:spPr>
      </p:pic>
    </p:spTree>
    <p:extLst>
      <p:ext uri="{BB962C8B-B14F-4D97-AF65-F5344CB8AC3E}">
        <p14:creationId xmlns:p14="http://schemas.microsoft.com/office/powerpoint/2010/main" val="1283543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F02BA-79E6-2395-6F00-41B1F5CF1EEB}"/>
              </a:ext>
            </a:extLst>
          </p:cNvPr>
          <p:cNvSpPr>
            <a:spLocks noGrp="1"/>
          </p:cNvSpPr>
          <p:nvPr>
            <p:ph type="title"/>
          </p:nvPr>
        </p:nvSpPr>
        <p:spPr/>
        <p:txBody>
          <a:bodyPr/>
          <a:lstStyle/>
          <a:p>
            <a:pPr algn="ctr"/>
            <a:r>
              <a:rPr lang="en-US" dirty="0"/>
              <a:t>Salmon patch</a:t>
            </a:r>
            <a:br>
              <a:rPr lang="en-US" dirty="0"/>
            </a:br>
            <a:endParaRPr lang="en-US" dirty="0"/>
          </a:p>
        </p:txBody>
      </p:sp>
      <p:pic>
        <p:nvPicPr>
          <p:cNvPr id="5" name="Content Placeholder 4">
            <a:extLst>
              <a:ext uri="{FF2B5EF4-FFF2-40B4-BE49-F238E27FC236}">
                <a16:creationId xmlns:a16="http://schemas.microsoft.com/office/drawing/2014/main" id="{B5B54602-EC81-94CC-A8CC-DCC13178B9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372" y="2011363"/>
            <a:ext cx="5133668" cy="4206875"/>
          </a:xfrm>
        </p:spPr>
      </p:pic>
    </p:spTree>
    <p:extLst>
      <p:ext uri="{BB962C8B-B14F-4D97-AF65-F5344CB8AC3E}">
        <p14:creationId xmlns:p14="http://schemas.microsoft.com/office/powerpoint/2010/main" val="1606840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70968-E4DB-43AB-DBB0-FFB85BE02F81}"/>
              </a:ext>
            </a:extLst>
          </p:cNvPr>
          <p:cNvSpPr>
            <a:spLocks noGrp="1"/>
          </p:cNvSpPr>
          <p:nvPr>
            <p:ph type="title"/>
          </p:nvPr>
        </p:nvSpPr>
        <p:spPr/>
        <p:txBody>
          <a:bodyPr/>
          <a:lstStyle/>
          <a:p>
            <a:pPr algn="ctr"/>
            <a:r>
              <a:rPr lang="fa-IR" dirty="0"/>
              <a:t>ملانوزیس پوستولار</a:t>
            </a:r>
            <a:br>
              <a:rPr lang="fa-IR" dirty="0"/>
            </a:br>
            <a:endParaRPr lang="en-US" dirty="0"/>
          </a:p>
        </p:txBody>
      </p:sp>
      <p:pic>
        <p:nvPicPr>
          <p:cNvPr id="5" name="Content Placeholder 4">
            <a:extLst>
              <a:ext uri="{FF2B5EF4-FFF2-40B4-BE49-F238E27FC236}">
                <a16:creationId xmlns:a16="http://schemas.microsoft.com/office/drawing/2014/main" id="{04513210-1AE5-9CFE-4E99-9F94EF9F04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8431" y="2011363"/>
            <a:ext cx="3033551" cy="4206875"/>
          </a:xfrm>
        </p:spPr>
      </p:pic>
    </p:spTree>
    <p:extLst>
      <p:ext uri="{BB962C8B-B14F-4D97-AF65-F5344CB8AC3E}">
        <p14:creationId xmlns:p14="http://schemas.microsoft.com/office/powerpoint/2010/main" val="12125562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8B854-4092-D5D5-7439-839095774AC8}"/>
              </a:ext>
            </a:extLst>
          </p:cNvPr>
          <p:cNvSpPr>
            <a:spLocks noGrp="1"/>
          </p:cNvSpPr>
          <p:nvPr>
            <p:ph type="title"/>
          </p:nvPr>
        </p:nvSpPr>
        <p:spPr/>
        <p:txBody>
          <a:bodyPr/>
          <a:lstStyle/>
          <a:p>
            <a:pPr algn="ctr"/>
            <a:r>
              <a:rPr lang="fa-IR" dirty="0"/>
              <a:t>ملانوزیس پوستولار</a:t>
            </a:r>
            <a:br>
              <a:rPr lang="fa-IR" dirty="0"/>
            </a:br>
            <a:endParaRPr lang="en-US" dirty="0"/>
          </a:p>
        </p:txBody>
      </p:sp>
      <p:pic>
        <p:nvPicPr>
          <p:cNvPr id="5" name="Content Placeholder 4">
            <a:extLst>
              <a:ext uri="{FF2B5EF4-FFF2-40B4-BE49-F238E27FC236}">
                <a16:creationId xmlns:a16="http://schemas.microsoft.com/office/drawing/2014/main" id="{52BED859-691E-AC92-8737-3682389CF7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1261" y="2011363"/>
            <a:ext cx="5507890" cy="4206875"/>
          </a:xfrm>
        </p:spPr>
      </p:pic>
    </p:spTree>
    <p:extLst>
      <p:ext uri="{BB962C8B-B14F-4D97-AF65-F5344CB8AC3E}">
        <p14:creationId xmlns:p14="http://schemas.microsoft.com/office/powerpoint/2010/main" val="2502821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D404-4841-515F-2974-6AEDF3387B44}"/>
              </a:ext>
            </a:extLst>
          </p:cNvPr>
          <p:cNvSpPr>
            <a:spLocks noGrp="1"/>
          </p:cNvSpPr>
          <p:nvPr>
            <p:ph type="title"/>
          </p:nvPr>
        </p:nvSpPr>
        <p:spPr/>
        <p:txBody>
          <a:bodyPr/>
          <a:lstStyle/>
          <a:p>
            <a:pPr algn="ctr"/>
            <a:r>
              <a:rPr lang="fa-IR" b="1" i="1" dirty="0"/>
              <a:t>کریستالهای اسید اوریک روی پوشک</a:t>
            </a:r>
            <a:endParaRPr lang="en-US" b="1" i="1" dirty="0"/>
          </a:p>
        </p:txBody>
      </p:sp>
      <p:pic>
        <p:nvPicPr>
          <p:cNvPr id="5" name="Content Placeholder 4">
            <a:extLst>
              <a:ext uri="{FF2B5EF4-FFF2-40B4-BE49-F238E27FC236}">
                <a16:creationId xmlns:a16="http://schemas.microsoft.com/office/drawing/2014/main" id="{5068A7F8-2683-B586-1C50-5830F6DBCB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5762" y="2011363"/>
            <a:ext cx="7478888" cy="4206875"/>
          </a:xfrm>
        </p:spPr>
      </p:pic>
    </p:spTree>
    <p:extLst>
      <p:ext uri="{BB962C8B-B14F-4D97-AF65-F5344CB8AC3E}">
        <p14:creationId xmlns:p14="http://schemas.microsoft.com/office/powerpoint/2010/main" val="3276200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18B7-A37B-A470-1520-457CBE7CF8C4}"/>
              </a:ext>
            </a:extLst>
          </p:cNvPr>
          <p:cNvSpPr>
            <a:spLocks noGrp="1"/>
          </p:cNvSpPr>
          <p:nvPr>
            <p:ph type="title"/>
          </p:nvPr>
        </p:nvSpPr>
        <p:spPr/>
        <p:txBody>
          <a:bodyPr/>
          <a:lstStyle/>
          <a:p>
            <a:pPr algn="ctr"/>
            <a:r>
              <a:rPr lang="fa-IR" dirty="0"/>
              <a:t>معاینه نوزاد</a:t>
            </a:r>
            <a:endParaRPr lang="en-US" dirty="0"/>
          </a:p>
        </p:txBody>
      </p:sp>
      <p:pic>
        <p:nvPicPr>
          <p:cNvPr id="5" name="Content Placeholder 4">
            <a:extLst>
              <a:ext uri="{FF2B5EF4-FFF2-40B4-BE49-F238E27FC236}">
                <a16:creationId xmlns:a16="http://schemas.microsoft.com/office/drawing/2014/main" id="{E3B5964C-F223-C7CC-63E9-E45892614C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8731" y="1581182"/>
            <a:ext cx="4528614" cy="4351338"/>
          </a:xfrm>
        </p:spPr>
      </p:pic>
    </p:spTree>
    <p:extLst>
      <p:ext uri="{BB962C8B-B14F-4D97-AF65-F5344CB8AC3E}">
        <p14:creationId xmlns:p14="http://schemas.microsoft.com/office/powerpoint/2010/main" val="3756412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A9B5-8128-224D-1C4E-16E2E7A351ED}"/>
              </a:ext>
            </a:extLst>
          </p:cNvPr>
          <p:cNvSpPr>
            <a:spLocks noGrp="1"/>
          </p:cNvSpPr>
          <p:nvPr>
            <p:ph type="title"/>
          </p:nvPr>
        </p:nvSpPr>
        <p:spPr/>
        <p:txBody>
          <a:bodyPr/>
          <a:lstStyle/>
          <a:p>
            <a:pPr algn="ctr"/>
            <a:r>
              <a:rPr lang="fa-IR" dirty="0"/>
              <a:t>معاینه بالینی نوزاد</a:t>
            </a:r>
            <a:endParaRPr lang="en-US" dirty="0"/>
          </a:p>
        </p:txBody>
      </p:sp>
      <p:sp>
        <p:nvSpPr>
          <p:cNvPr id="3" name="Content Placeholder 2">
            <a:extLst>
              <a:ext uri="{FF2B5EF4-FFF2-40B4-BE49-F238E27FC236}">
                <a16:creationId xmlns:a16="http://schemas.microsoft.com/office/drawing/2014/main" id="{DE709B32-F92B-1C71-1765-8D211F4E19AD}"/>
              </a:ext>
            </a:extLst>
          </p:cNvPr>
          <p:cNvSpPr>
            <a:spLocks noGrp="1"/>
          </p:cNvSpPr>
          <p:nvPr>
            <p:ph idx="1"/>
          </p:nvPr>
        </p:nvSpPr>
        <p:spPr/>
        <p:txBody>
          <a:bodyPr/>
          <a:lstStyle/>
          <a:p>
            <a:pPr algn="r" rtl="1"/>
            <a:r>
              <a:rPr lang="fa-IR" dirty="0"/>
              <a:t>معاینه قفسه سینه: از نظر تعداد تنفس ،</a:t>
            </a:r>
            <a:r>
              <a:rPr lang="en-US" dirty="0"/>
              <a:t>chest retraction</a:t>
            </a:r>
            <a:r>
              <a:rPr lang="fa-IR" dirty="0"/>
              <a:t> تعداد ضربان قلب وجود سوفل قلبی و صداهای اضافی قلب</a:t>
            </a:r>
          </a:p>
          <a:p>
            <a:pPr algn="r" rtl="1"/>
            <a:r>
              <a:rPr lang="fa-IR" dirty="0"/>
              <a:t>معاینه شکم از نظر اتساع و نفخ شکم ،ارگانومگالی(بزرگی کبد،کلیه ها،طحال و وجود توده داخل شکم)</a:t>
            </a:r>
            <a:endParaRPr lang="en-US" dirty="0"/>
          </a:p>
        </p:txBody>
      </p:sp>
    </p:spTree>
    <p:extLst>
      <p:ext uri="{BB962C8B-B14F-4D97-AF65-F5344CB8AC3E}">
        <p14:creationId xmlns:p14="http://schemas.microsoft.com/office/powerpoint/2010/main" val="2016874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AFAA-9D2E-D3DA-124F-8D03A0BD3726}"/>
              </a:ext>
            </a:extLst>
          </p:cNvPr>
          <p:cNvSpPr>
            <a:spLocks noGrp="1"/>
          </p:cNvSpPr>
          <p:nvPr>
            <p:ph type="title"/>
          </p:nvPr>
        </p:nvSpPr>
        <p:spPr/>
        <p:txBody>
          <a:bodyPr/>
          <a:lstStyle/>
          <a:p>
            <a:r>
              <a:rPr lang="en-US" b="1" dirty="0"/>
              <a:t>DEVELOPMENTAL DYSPLASIA OF HIP</a:t>
            </a:r>
          </a:p>
        </p:txBody>
      </p:sp>
      <p:pic>
        <p:nvPicPr>
          <p:cNvPr id="5" name="Content Placeholder 4">
            <a:extLst>
              <a:ext uri="{FF2B5EF4-FFF2-40B4-BE49-F238E27FC236}">
                <a16:creationId xmlns:a16="http://schemas.microsoft.com/office/drawing/2014/main" id="{9EDF4234-5DC2-BD8E-AF2F-FF85C355DD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2071" y="2204771"/>
            <a:ext cx="5706271" cy="3820058"/>
          </a:xfrm>
        </p:spPr>
      </p:pic>
    </p:spTree>
    <p:extLst>
      <p:ext uri="{BB962C8B-B14F-4D97-AF65-F5344CB8AC3E}">
        <p14:creationId xmlns:p14="http://schemas.microsoft.com/office/powerpoint/2010/main" val="3308415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2C450-66F9-35D1-68B7-89F671B9495F}"/>
              </a:ext>
            </a:extLst>
          </p:cNvPr>
          <p:cNvSpPr>
            <a:spLocks noGrp="1"/>
          </p:cNvSpPr>
          <p:nvPr>
            <p:ph type="title"/>
          </p:nvPr>
        </p:nvSpPr>
        <p:spPr/>
        <p:txBody>
          <a:bodyPr/>
          <a:lstStyle/>
          <a:p>
            <a:pPr algn="ctr"/>
            <a:r>
              <a:rPr lang="en-US" b="1" dirty="0"/>
              <a:t>DEVELOPMENTAL DYSPLASIA OF HIP</a:t>
            </a:r>
          </a:p>
        </p:txBody>
      </p:sp>
      <p:pic>
        <p:nvPicPr>
          <p:cNvPr id="5" name="Content Placeholder 4">
            <a:extLst>
              <a:ext uri="{FF2B5EF4-FFF2-40B4-BE49-F238E27FC236}">
                <a16:creationId xmlns:a16="http://schemas.microsoft.com/office/drawing/2014/main" id="{0DF972A8-27AB-6A00-32FC-059B7FA1BC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6151" y="2242877"/>
            <a:ext cx="3658111" cy="3743847"/>
          </a:xfrm>
        </p:spPr>
      </p:pic>
    </p:spTree>
    <p:extLst>
      <p:ext uri="{BB962C8B-B14F-4D97-AF65-F5344CB8AC3E}">
        <p14:creationId xmlns:p14="http://schemas.microsoft.com/office/powerpoint/2010/main" val="2064862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8F2083-3C49-5283-6950-8BB0E82C7436}"/>
              </a:ext>
            </a:extLst>
          </p:cNvPr>
          <p:cNvSpPr txBox="1"/>
          <p:nvPr/>
        </p:nvSpPr>
        <p:spPr>
          <a:xfrm>
            <a:off x="3142496" y="0"/>
            <a:ext cx="5907008" cy="6536789"/>
          </a:xfrm>
          <a:prstGeom prst="rect">
            <a:avLst/>
          </a:prstGeom>
          <a:noFill/>
        </p:spPr>
        <p:txBody>
          <a:bodyPr wrap="square">
            <a:spAutoFit/>
          </a:bodyPr>
          <a:lstStyle/>
          <a:p>
            <a:pPr algn="ctr">
              <a:lnSpc>
                <a:spcPct val="200000"/>
              </a:lnSpc>
            </a:pPr>
            <a:r>
              <a:rPr lang="fa-IR" sz="2800" b="1" i="1" u="sng" dirty="0">
                <a:solidFill>
                  <a:srgbClr val="C00000"/>
                </a:solidFill>
              </a:rPr>
              <a:t>علل تولد نوزاد با وزن کم: </a:t>
            </a:r>
          </a:p>
          <a:p>
            <a:pPr algn="ctr">
              <a:lnSpc>
                <a:spcPct val="200000"/>
              </a:lnSpc>
            </a:pPr>
            <a:r>
              <a:rPr lang="fa-IR" sz="2000" b="1" dirty="0">
                <a:solidFill>
                  <a:srgbClr val="C00000"/>
                </a:solidFill>
              </a:rPr>
              <a:t>علل جفتي: </a:t>
            </a:r>
            <a:r>
              <a:rPr lang="fa-IR" dirty="0"/>
              <a:t>جفت نارسا به علل مختلف</a:t>
            </a:r>
          </a:p>
          <a:p>
            <a:pPr algn="ctr">
              <a:lnSpc>
                <a:spcPct val="200000"/>
              </a:lnSpc>
            </a:pPr>
            <a:r>
              <a:rPr lang="fa-IR" dirty="0">
                <a:solidFill>
                  <a:schemeClr val="accent4">
                    <a:lumMod val="60000"/>
                    <a:lumOff val="40000"/>
                  </a:schemeClr>
                </a:solidFill>
              </a:rPr>
              <a:t>جفت سرراهى </a:t>
            </a:r>
          </a:p>
          <a:p>
            <a:pPr algn="ctr">
              <a:lnSpc>
                <a:spcPct val="200000"/>
              </a:lnSpc>
            </a:pPr>
            <a:r>
              <a:rPr lang="fa-IR" dirty="0">
                <a:solidFill>
                  <a:schemeClr val="accent2">
                    <a:lumMod val="40000"/>
                    <a:lumOff val="60000"/>
                  </a:schemeClr>
                </a:solidFill>
              </a:rPr>
              <a:t>عملکرد نامناسب جفت </a:t>
            </a:r>
          </a:p>
          <a:p>
            <a:pPr algn="ctr">
              <a:lnSpc>
                <a:spcPct val="200000"/>
              </a:lnSpc>
            </a:pPr>
            <a:r>
              <a:rPr lang="fa-IR" dirty="0">
                <a:solidFill>
                  <a:srgbClr val="FFC000"/>
                </a:solidFill>
              </a:rPr>
              <a:t>جدا شدگی زودتر از موعد جفت </a:t>
            </a:r>
          </a:p>
          <a:p>
            <a:pPr algn="ctr">
              <a:lnSpc>
                <a:spcPct val="200000"/>
              </a:lnSpc>
            </a:pPr>
            <a:r>
              <a:rPr lang="fa-IR" dirty="0">
                <a:solidFill>
                  <a:schemeClr val="bg2">
                    <a:lumMod val="20000"/>
                    <a:lumOff val="80000"/>
                  </a:schemeClr>
                </a:solidFill>
              </a:rPr>
              <a:t>انتقال خون بین دوقلوها</a:t>
            </a:r>
          </a:p>
          <a:p>
            <a:pPr algn="ctr">
              <a:lnSpc>
                <a:spcPct val="200000"/>
              </a:lnSpc>
            </a:pPr>
            <a:r>
              <a:rPr lang="fa-IR" dirty="0"/>
              <a:t> </a:t>
            </a:r>
            <a:r>
              <a:rPr lang="fa-IR" sz="2000" b="1" dirty="0">
                <a:solidFill>
                  <a:srgbClr val="C00000"/>
                </a:solidFill>
              </a:rPr>
              <a:t>علل جنيني: </a:t>
            </a:r>
            <a:r>
              <a:rPr lang="fa-IR" dirty="0"/>
              <a:t>اختلالات كروموزومی و برخى از ناهنجارى هاى مادرزادى </a:t>
            </a:r>
          </a:p>
          <a:p>
            <a:pPr algn="ctr">
              <a:lnSpc>
                <a:spcPct val="200000"/>
              </a:lnSpc>
            </a:pPr>
            <a:r>
              <a:rPr lang="fa-IR" dirty="0"/>
              <a:t>عفونت های جنینی مزمن مثل سیفلیس و سرخجه مادرزادى </a:t>
            </a:r>
          </a:p>
          <a:p>
            <a:pPr algn="ctr">
              <a:lnSpc>
                <a:spcPct val="200000"/>
              </a:lnSpc>
            </a:pPr>
            <a:r>
              <a:rPr lang="fa-IR" dirty="0"/>
              <a:t>حاملگى چند قلویى</a:t>
            </a:r>
            <a:endParaRPr lang="en-US" dirty="0"/>
          </a:p>
        </p:txBody>
      </p:sp>
    </p:spTree>
    <p:extLst>
      <p:ext uri="{BB962C8B-B14F-4D97-AF65-F5344CB8AC3E}">
        <p14:creationId xmlns:p14="http://schemas.microsoft.com/office/powerpoint/2010/main" val="1782347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4CE83-CE51-B3C7-2F6C-A5A4359D3CEA}"/>
              </a:ext>
            </a:extLst>
          </p:cNvPr>
          <p:cNvSpPr>
            <a:spLocks noGrp="1"/>
          </p:cNvSpPr>
          <p:nvPr>
            <p:ph type="title"/>
          </p:nvPr>
        </p:nvSpPr>
        <p:spPr/>
        <p:txBody>
          <a:bodyPr/>
          <a:lstStyle/>
          <a:p>
            <a:pPr algn="ctr"/>
            <a:r>
              <a:rPr lang="fa-IR" dirty="0">
                <a:solidFill>
                  <a:srgbClr val="C00000"/>
                </a:solidFill>
              </a:rPr>
              <a:t>علل فونتانل قدامی بیش از حد باز</a:t>
            </a:r>
            <a:endParaRPr lang="en-US" dirty="0">
              <a:solidFill>
                <a:srgbClr val="C00000"/>
              </a:solidFill>
            </a:endParaRPr>
          </a:p>
        </p:txBody>
      </p:sp>
      <p:sp>
        <p:nvSpPr>
          <p:cNvPr id="3" name="Content Placeholder 2">
            <a:extLst>
              <a:ext uri="{FF2B5EF4-FFF2-40B4-BE49-F238E27FC236}">
                <a16:creationId xmlns:a16="http://schemas.microsoft.com/office/drawing/2014/main" id="{F8860A52-8C36-63B2-5D11-7DED21EBB480}"/>
              </a:ext>
            </a:extLst>
          </p:cNvPr>
          <p:cNvSpPr>
            <a:spLocks noGrp="1"/>
          </p:cNvSpPr>
          <p:nvPr>
            <p:ph idx="1"/>
          </p:nvPr>
        </p:nvSpPr>
        <p:spPr>
          <a:xfrm>
            <a:off x="188931" y="1792936"/>
            <a:ext cx="9784080" cy="4206240"/>
          </a:xfrm>
        </p:spPr>
        <p:txBody>
          <a:bodyPr>
            <a:noAutofit/>
          </a:bodyPr>
          <a:lstStyle/>
          <a:p>
            <a:r>
              <a:rPr lang="en-US" sz="2000" dirty="0">
                <a:solidFill>
                  <a:srgbClr val="C00000"/>
                </a:solidFill>
              </a:rPr>
              <a:t>Disorders Associated with a Large Anterior Fontanel</a:t>
            </a:r>
          </a:p>
          <a:p>
            <a:r>
              <a:rPr lang="en-US" sz="2000" dirty="0">
                <a:solidFill>
                  <a:srgbClr val="0070C0"/>
                </a:solidFill>
              </a:rPr>
              <a:t>Hypothyroidism</a:t>
            </a:r>
          </a:p>
          <a:p>
            <a:r>
              <a:rPr lang="en-US" sz="2000" dirty="0"/>
              <a:t>Achondroplasia</a:t>
            </a:r>
          </a:p>
          <a:p>
            <a:r>
              <a:rPr lang="en-US" sz="2000" dirty="0"/>
              <a:t>Apert syndrome</a:t>
            </a:r>
          </a:p>
          <a:p>
            <a:r>
              <a:rPr lang="en-US" sz="2000" dirty="0"/>
              <a:t>Cleidocranial dysostosis</a:t>
            </a:r>
          </a:p>
          <a:p>
            <a:r>
              <a:rPr lang="en-US" sz="2000" dirty="0">
                <a:solidFill>
                  <a:srgbClr val="0070C0"/>
                </a:solidFill>
              </a:rPr>
              <a:t>Congenital rubella syndrome</a:t>
            </a:r>
          </a:p>
          <a:p>
            <a:r>
              <a:rPr lang="en-US" sz="2000" dirty="0" err="1"/>
              <a:t>Hallermann</a:t>
            </a:r>
            <a:r>
              <a:rPr lang="en-US" sz="2000" dirty="0"/>
              <a:t>-Streiff syndrome</a:t>
            </a:r>
          </a:p>
          <a:p>
            <a:r>
              <a:rPr lang="en-US" sz="2000" dirty="0">
                <a:solidFill>
                  <a:srgbClr val="0070C0"/>
                </a:solidFill>
              </a:rPr>
              <a:t>Hydrocephaly</a:t>
            </a:r>
          </a:p>
          <a:p>
            <a:r>
              <a:rPr lang="en-US" sz="2000" dirty="0">
                <a:solidFill>
                  <a:srgbClr val="0070C0"/>
                </a:solidFill>
              </a:rPr>
              <a:t>Hypophosphatasia</a:t>
            </a:r>
          </a:p>
          <a:p>
            <a:r>
              <a:rPr lang="en-US" sz="800" dirty="0" err="1">
                <a:solidFill>
                  <a:srgbClr val="0070C0"/>
                </a:solidFill>
              </a:rPr>
              <a:t>ts</a:t>
            </a:r>
            <a:endParaRPr lang="en-US" sz="800" dirty="0">
              <a:solidFill>
                <a:srgbClr val="0070C0"/>
              </a:solidFill>
            </a:endParaRPr>
          </a:p>
        </p:txBody>
      </p:sp>
    </p:spTree>
    <p:extLst>
      <p:ext uri="{BB962C8B-B14F-4D97-AF65-F5344CB8AC3E}">
        <p14:creationId xmlns:p14="http://schemas.microsoft.com/office/powerpoint/2010/main" val="2168060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92F77-2AE2-FEC1-0134-AFA9F09D1B01}"/>
              </a:ext>
            </a:extLst>
          </p:cNvPr>
          <p:cNvSpPr>
            <a:spLocks noGrp="1"/>
          </p:cNvSpPr>
          <p:nvPr>
            <p:ph type="title"/>
          </p:nvPr>
        </p:nvSpPr>
        <p:spPr/>
        <p:txBody>
          <a:bodyPr/>
          <a:lstStyle/>
          <a:p>
            <a:pPr algn="ctr"/>
            <a:r>
              <a:rPr lang="fa-IR" dirty="0">
                <a:solidFill>
                  <a:srgbClr val="C00000"/>
                </a:solidFill>
              </a:rPr>
              <a:t>علل فونتانل قدامی بیش از حد باز</a:t>
            </a:r>
            <a:endParaRPr lang="en-US" dirty="0"/>
          </a:p>
        </p:txBody>
      </p:sp>
      <p:sp>
        <p:nvSpPr>
          <p:cNvPr id="3" name="Content Placeholder 2">
            <a:extLst>
              <a:ext uri="{FF2B5EF4-FFF2-40B4-BE49-F238E27FC236}">
                <a16:creationId xmlns:a16="http://schemas.microsoft.com/office/drawing/2014/main" id="{D56E690F-71B3-04F0-8542-5A690402BD76}"/>
              </a:ext>
            </a:extLst>
          </p:cNvPr>
          <p:cNvSpPr>
            <a:spLocks noGrp="1"/>
          </p:cNvSpPr>
          <p:nvPr>
            <p:ph idx="1"/>
          </p:nvPr>
        </p:nvSpPr>
        <p:spPr>
          <a:xfrm>
            <a:off x="1202919" y="2011680"/>
            <a:ext cx="9784080" cy="4562144"/>
          </a:xfrm>
        </p:spPr>
        <p:txBody>
          <a:bodyPr>
            <a:noAutofit/>
          </a:bodyPr>
          <a:lstStyle/>
          <a:p>
            <a:r>
              <a:rPr lang="en-US" sz="2800" dirty="0">
                <a:solidFill>
                  <a:srgbClr val="0070C0"/>
                </a:solidFill>
              </a:rPr>
              <a:t>Intrauterine growth restriction</a:t>
            </a:r>
          </a:p>
          <a:p>
            <a:r>
              <a:rPr lang="en-US" sz="2800" dirty="0"/>
              <a:t>Kenny syndrome</a:t>
            </a:r>
          </a:p>
          <a:p>
            <a:r>
              <a:rPr lang="en-US" sz="2800" dirty="0"/>
              <a:t>Osteogenesis imperfecta</a:t>
            </a:r>
          </a:p>
          <a:p>
            <a:r>
              <a:rPr lang="en-US" sz="2800" dirty="0">
                <a:solidFill>
                  <a:srgbClr val="0070C0"/>
                </a:solidFill>
              </a:rPr>
              <a:t>Prematurity</a:t>
            </a:r>
          </a:p>
          <a:p>
            <a:r>
              <a:rPr lang="en-US" sz="2800" dirty="0" err="1"/>
              <a:t>Pyknodysostosis</a:t>
            </a:r>
            <a:endParaRPr lang="en-US" sz="2800" dirty="0"/>
          </a:p>
          <a:p>
            <a:r>
              <a:rPr lang="en-US" sz="2800" dirty="0"/>
              <a:t>Russell-Silver syndrome</a:t>
            </a:r>
          </a:p>
          <a:p>
            <a:r>
              <a:rPr lang="en-US" sz="2800" dirty="0" err="1">
                <a:solidFill>
                  <a:srgbClr val="0070C0"/>
                </a:solidFill>
              </a:rPr>
              <a:t>Trisomies</a:t>
            </a:r>
            <a:r>
              <a:rPr lang="en-US" sz="2800" dirty="0">
                <a:solidFill>
                  <a:srgbClr val="0070C0"/>
                </a:solidFill>
              </a:rPr>
              <a:t> 13, 18, and 21</a:t>
            </a:r>
          </a:p>
          <a:p>
            <a:r>
              <a:rPr lang="en-US" sz="2800" dirty="0">
                <a:solidFill>
                  <a:srgbClr val="0070C0"/>
                </a:solidFill>
              </a:rPr>
              <a:t>Vitamin D deficiency rickets</a:t>
            </a:r>
            <a:endParaRPr lang="en-US" sz="2800" dirty="0"/>
          </a:p>
        </p:txBody>
      </p:sp>
    </p:spTree>
    <p:extLst>
      <p:ext uri="{BB962C8B-B14F-4D97-AF65-F5344CB8AC3E}">
        <p14:creationId xmlns:p14="http://schemas.microsoft.com/office/powerpoint/2010/main" val="12702409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72D1F-9D2E-9898-FB98-96EFF529A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342900"/>
            <a:ext cx="9674005" cy="5804403"/>
          </a:xfrm>
          <a:prstGeom prst="rect">
            <a:avLst/>
          </a:prstGeom>
        </p:spPr>
      </p:pic>
    </p:spTree>
    <p:extLst>
      <p:ext uri="{BB962C8B-B14F-4D97-AF65-F5344CB8AC3E}">
        <p14:creationId xmlns:p14="http://schemas.microsoft.com/office/powerpoint/2010/main" val="702719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9D9E4A-6819-62D3-F230-FAC691BE3092}"/>
              </a:ext>
            </a:extLst>
          </p:cNvPr>
          <p:cNvSpPr txBox="1"/>
          <p:nvPr/>
        </p:nvSpPr>
        <p:spPr>
          <a:xfrm>
            <a:off x="1846907" y="660903"/>
            <a:ext cx="6873843" cy="5688609"/>
          </a:xfrm>
          <a:prstGeom prst="rect">
            <a:avLst/>
          </a:prstGeom>
          <a:noFill/>
        </p:spPr>
        <p:txBody>
          <a:bodyPr wrap="square">
            <a:spAutoFit/>
          </a:bodyPr>
          <a:lstStyle/>
          <a:p>
            <a:pPr>
              <a:lnSpc>
                <a:spcPct val="250000"/>
              </a:lnSpc>
            </a:pPr>
            <a:r>
              <a:rPr lang="en-US" sz="2000" b="1" dirty="0"/>
              <a:t>At 60 sec after complete birth of the infant (disregarding the cord and placenta)</a:t>
            </a:r>
            <a:endParaRPr lang="fa-IR" sz="2000" b="1" dirty="0"/>
          </a:p>
          <a:p>
            <a:pPr>
              <a:lnSpc>
                <a:spcPct val="250000"/>
              </a:lnSpc>
            </a:pPr>
            <a:r>
              <a:rPr lang="en-US" dirty="0">
                <a:solidFill>
                  <a:srgbClr val="0070C0"/>
                </a:solidFill>
              </a:rPr>
              <a:t>the 5 objective signs listed here are evaluated, and each is given a score of 0, 1, or 2.</a:t>
            </a:r>
            <a:endParaRPr lang="fa-IR" dirty="0">
              <a:solidFill>
                <a:srgbClr val="0070C0"/>
              </a:solidFill>
            </a:endParaRPr>
          </a:p>
          <a:p>
            <a:pPr>
              <a:lnSpc>
                <a:spcPct val="250000"/>
              </a:lnSpc>
            </a:pPr>
            <a:r>
              <a:rPr lang="en-US" dirty="0"/>
              <a:t> </a:t>
            </a:r>
            <a:r>
              <a:rPr lang="en-US" dirty="0">
                <a:solidFill>
                  <a:srgbClr val="00B050"/>
                </a:solidFill>
              </a:rPr>
              <a:t>A total score of 10 indicates an infant in the best possible condition</a:t>
            </a:r>
            <a:r>
              <a:rPr lang="en-US" dirty="0"/>
              <a:t>.</a:t>
            </a:r>
            <a:endParaRPr lang="fa-IR" dirty="0"/>
          </a:p>
          <a:p>
            <a:pPr>
              <a:lnSpc>
                <a:spcPct val="250000"/>
              </a:lnSpc>
            </a:pPr>
            <a:r>
              <a:rPr lang="en-US" dirty="0"/>
              <a:t> </a:t>
            </a:r>
            <a:r>
              <a:rPr lang="en-US" sz="2800" dirty="0">
                <a:highlight>
                  <a:srgbClr val="FF0000"/>
                </a:highlight>
              </a:rPr>
              <a:t>An infant with a score of 0-3 requires immediate resuscitation</a:t>
            </a:r>
          </a:p>
        </p:txBody>
      </p:sp>
    </p:spTree>
    <p:extLst>
      <p:ext uri="{BB962C8B-B14F-4D97-AF65-F5344CB8AC3E}">
        <p14:creationId xmlns:p14="http://schemas.microsoft.com/office/powerpoint/2010/main" val="144338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02F9DC-047A-547B-A986-0274EE2D00D6}"/>
              </a:ext>
            </a:extLst>
          </p:cNvPr>
          <p:cNvSpPr txBox="1"/>
          <p:nvPr/>
        </p:nvSpPr>
        <p:spPr>
          <a:xfrm>
            <a:off x="2333531" y="701051"/>
            <a:ext cx="6097508" cy="4100481"/>
          </a:xfrm>
          <a:prstGeom prst="rect">
            <a:avLst/>
          </a:prstGeom>
          <a:noFill/>
        </p:spPr>
        <p:txBody>
          <a:bodyPr wrap="square">
            <a:spAutoFit/>
          </a:bodyPr>
          <a:lstStyle/>
          <a:p>
            <a:pPr algn="ctr">
              <a:lnSpc>
                <a:spcPct val="300000"/>
              </a:lnSpc>
            </a:pPr>
            <a:r>
              <a:rPr lang="en-US" dirty="0"/>
              <a:t>Regardless of the etiology, a low Apgar score because of </a:t>
            </a:r>
            <a:r>
              <a:rPr lang="en-US" sz="2400" dirty="0">
                <a:highlight>
                  <a:srgbClr val="FF0000"/>
                </a:highlight>
              </a:rPr>
              <a:t>fetal</a:t>
            </a:r>
            <a:r>
              <a:rPr lang="en-US" dirty="0"/>
              <a:t> </a:t>
            </a:r>
            <a:r>
              <a:rPr lang="en-US" sz="2400" dirty="0">
                <a:highlight>
                  <a:srgbClr val="FF0000"/>
                </a:highlight>
              </a:rPr>
              <a:t>asphyxia, immaturity, central nervous system depression, or airway obstruction</a:t>
            </a:r>
            <a:r>
              <a:rPr lang="en-US" dirty="0"/>
              <a:t> identifies an infant needing immediate resuscitation</a:t>
            </a:r>
          </a:p>
        </p:txBody>
      </p:sp>
    </p:spTree>
    <p:extLst>
      <p:ext uri="{BB962C8B-B14F-4D97-AF65-F5344CB8AC3E}">
        <p14:creationId xmlns:p14="http://schemas.microsoft.com/office/powerpoint/2010/main" val="38585730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BAF7-F7AB-6307-946E-B7B2BE14148A}"/>
              </a:ext>
            </a:extLst>
          </p:cNvPr>
          <p:cNvSpPr>
            <a:spLocks noGrp="1"/>
          </p:cNvSpPr>
          <p:nvPr>
            <p:ph type="title"/>
          </p:nvPr>
        </p:nvSpPr>
        <p:spPr/>
        <p:txBody>
          <a:bodyPr/>
          <a:lstStyle/>
          <a:p>
            <a:pPr algn="ctr" rtl="1"/>
            <a:r>
              <a:rPr lang="fa-IR" dirty="0">
                <a:solidFill>
                  <a:srgbClr val="C00000"/>
                </a:solidFill>
              </a:rPr>
              <a:t>تعریف آسفکسی</a:t>
            </a:r>
          </a:p>
        </p:txBody>
      </p:sp>
      <p:sp>
        <p:nvSpPr>
          <p:cNvPr id="3" name="Content Placeholder 2">
            <a:extLst>
              <a:ext uri="{FF2B5EF4-FFF2-40B4-BE49-F238E27FC236}">
                <a16:creationId xmlns:a16="http://schemas.microsoft.com/office/drawing/2014/main" id="{8FE830DD-0120-DCF1-AD80-1923BD90FCF7}"/>
              </a:ext>
            </a:extLst>
          </p:cNvPr>
          <p:cNvSpPr>
            <a:spLocks noGrp="1"/>
          </p:cNvSpPr>
          <p:nvPr>
            <p:ph idx="1"/>
          </p:nvPr>
        </p:nvSpPr>
        <p:spPr/>
        <p:txBody>
          <a:bodyPr/>
          <a:lstStyle/>
          <a:p>
            <a:pPr marL="0" indent="0" algn="r" rtl="1">
              <a:buNone/>
            </a:pPr>
            <a:endParaRPr lang="fa-IR" dirty="0"/>
          </a:p>
          <a:p>
            <a:pPr algn="r" rtl="1"/>
            <a:r>
              <a:rPr lang="en-US" b="1" i="1" dirty="0" err="1"/>
              <a:t>ph</a:t>
            </a:r>
            <a:r>
              <a:rPr lang="fa-IR" b="1" i="1" dirty="0"/>
              <a:t> زیر 7 یا </a:t>
            </a:r>
            <a:r>
              <a:rPr lang="en-US" b="1" i="1" dirty="0"/>
              <a:t>BE </a:t>
            </a:r>
            <a:r>
              <a:rPr lang="fa-IR" b="1" i="1" dirty="0"/>
              <a:t> کمتر از 16- حتی اگر بی علامت باشد</a:t>
            </a:r>
          </a:p>
          <a:p>
            <a:pPr algn="r" rtl="1"/>
            <a:endParaRPr lang="fa-IR" b="1" i="1" dirty="0"/>
          </a:p>
          <a:p>
            <a:pPr algn="r" rtl="1"/>
            <a:r>
              <a:rPr lang="en-US" b="1" i="1" u="sng" dirty="0">
                <a:solidFill>
                  <a:srgbClr val="C00000"/>
                </a:solidFill>
              </a:rPr>
              <a:t>PH </a:t>
            </a:r>
            <a:r>
              <a:rPr lang="fa-IR" b="1" i="1" u="sng" dirty="0">
                <a:solidFill>
                  <a:srgbClr val="C00000"/>
                </a:solidFill>
              </a:rPr>
              <a:t> بین 7 و 7/2 و </a:t>
            </a:r>
            <a:r>
              <a:rPr lang="en-US" b="1" i="1" u="sng" dirty="0">
                <a:solidFill>
                  <a:srgbClr val="C00000"/>
                </a:solidFill>
              </a:rPr>
              <a:t>BE   </a:t>
            </a:r>
            <a:r>
              <a:rPr lang="fa-IR" b="1" i="1" u="sng" dirty="0">
                <a:solidFill>
                  <a:srgbClr val="C00000"/>
                </a:solidFill>
              </a:rPr>
              <a:t>  بین 16- تا 12- اگر بیمار علامتدار باشد</a:t>
            </a:r>
          </a:p>
        </p:txBody>
      </p:sp>
    </p:spTree>
    <p:extLst>
      <p:ext uri="{BB962C8B-B14F-4D97-AF65-F5344CB8AC3E}">
        <p14:creationId xmlns:p14="http://schemas.microsoft.com/office/powerpoint/2010/main" val="2393698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4DBFA-2F85-041E-578C-86A52918CB61}"/>
              </a:ext>
            </a:extLst>
          </p:cNvPr>
          <p:cNvSpPr>
            <a:spLocks noGrp="1"/>
          </p:cNvSpPr>
          <p:nvPr>
            <p:ph type="title"/>
          </p:nvPr>
        </p:nvSpPr>
        <p:spPr/>
        <p:txBody>
          <a:bodyPr/>
          <a:lstStyle/>
          <a:p>
            <a:pPr algn="ctr"/>
            <a:r>
              <a:rPr lang="fa-IR" b="1" dirty="0"/>
              <a:t>کاتاراکت مادرزادی</a:t>
            </a:r>
            <a:endParaRPr lang="en-US" b="1" dirty="0"/>
          </a:p>
        </p:txBody>
      </p:sp>
      <p:pic>
        <p:nvPicPr>
          <p:cNvPr id="5" name="Content Placeholder 4">
            <a:extLst>
              <a:ext uri="{FF2B5EF4-FFF2-40B4-BE49-F238E27FC236}">
                <a16:creationId xmlns:a16="http://schemas.microsoft.com/office/drawing/2014/main" id="{AB0AA0BB-3E24-E6DB-EF22-EFBFFCF754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0581" y="2011363"/>
            <a:ext cx="6389250" cy="4206875"/>
          </a:xfrm>
        </p:spPr>
      </p:pic>
    </p:spTree>
    <p:extLst>
      <p:ext uri="{BB962C8B-B14F-4D97-AF65-F5344CB8AC3E}">
        <p14:creationId xmlns:p14="http://schemas.microsoft.com/office/powerpoint/2010/main" val="3593198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60218-E872-55E5-3FAD-CDDFD5BA0A0E}"/>
              </a:ext>
            </a:extLst>
          </p:cNvPr>
          <p:cNvSpPr>
            <a:spLocks noGrp="1"/>
          </p:cNvSpPr>
          <p:nvPr>
            <p:ph type="title"/>
          </p:nvPr>
        </p:nvSpPr>
        <p:spPr/>
        <p:txBody>
          <a:bodyPr/>
          <a:lstStyle/>
          <a:p>
            <a:pPr algn="ctr"/>
            <a:r>
              <a:rPr lang="fa-IR" b="1" dirty="0"/>
              <a:t>کاتاراکت مادرزادی</a:t>
            </a:r>
            <a:endParaRPr lang="en-US" dirty="0"/>
          </a:p>
        </p:txBody>
      </p:sp>
      <p:pic>
        <p:nvPicPr>
          <p:cNvPr id="5" name="Content Placeholder 4">
            <a:extLst>
              <a:ext uri="{FF2B5EF4-FFF2-40B4-BE49-F238E27FC236}">
                <a16:creationId xmlns:a16="http://schemas.microsoft.com/office/drawing/2014/main" id="{A58E5D65-D569-80E1-80FF-F10492B7D7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0676" y="2428640"/>
            <a:ext cx="5449060" cy="3372321"/>
          </a:xfrm>
        </p:spPr>
      </p:pic>
    </p:spTree>
    <p:extLst>
      <p:ext uri="{BB962C8B-B14F-4D97-AF65-F5344CB8AC3E}">
        <p14:creationId xmlns:p14="http://schemas.microsoft.com/office/powerpoint/2010/main" val="5690606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16650-F411-C5F5-1B0F-8D4BB82B90C8}"/>
              </a:ext>
            </a:extLst>
          </p:cNvPr>
          <p:cNvSpPr>
            <a:spLocks noGrp="1"/>
          </p:cNvSpPr>
          <p:nvPr>
            <p:ph type="title"/>
          </p:nvPr>
        </p:nvSpPr>
        <p:spPr/>
        <p:txBody>
          <a:bodyPr/>
          <a:lstStyle/>
          <a:p>
            <a:pPr algn="ctr"/>
            <a:r>
              <a:rPr lang="fa-IR" dirty="0"/>
              <a:t>شکاف کام و شکاف لب</a:t>
            </a:r>
            <a:endParaRPr lang="en-US" dirty="0"/>
          </a:p>
        </p:txBody>
      </p:sp>
      <p:pic>
        <p:nvPicPr>
          <p:cNvPr id="5" name="Content Placeholder 4">
            <a:extLst>
              <a:ext uri="{FF2B5EF4-FFF2-40B4-BE49-F238E27FC236}">
                <a16:creationId xmlns:a16="http://schemas.microsoft.com/office/drawing/2014/main" id="{F3BB276E-2363-BEA4-E75E-2EE4F86BDC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9991" y="2762061"/>
            <a:ext cx="7030431" cy="2705478"/>
          </a:xfrm>
        </p:spPr>
      </p:pic>
    </p:spTree>
    <p:extLst>
      <p:ext uri="{BB962C8B-B14F-4D97-AF65-F5344CB8AC3E}">
        <p14:creationId xmlns:p14="http://schemas.microsoft.com/office/powerpoint/2010/main" val="15182873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FE67E-ABBB-66A5-4B05-4A1C12E34752}"/>
              </a:ext>
            </a:extLst>
          </p:cNvPr>
          <p:cNvSpPr>
            <a:spLocks noGrp="1"/>
          </p:cNvSpPr>
          <p:nvPr>
            <p:ph type="title"/>
          </p:nvPr>
        </p:nvSpPr>
        <p:spPr/>
        <p:txBody>
          <a:bodyPr/>
          <a:lstStyle/>
          <a:p>
            <a:pPr algn="ctr"/>
            <a:r>
              <a:rPr lang="fa-IR" b="1" dirty="0"/>
              <a:t>سیانوز مرکزی</a:t>
            </a:r>
            <a:endParaRPr lang="en-US" b="1" dirty="0"/>
          </a:p>
        </p:txBody>
      </p:sp>
      <p:pic>
        <p:nvPicPr>
          <p:cNvPr id="5" name="Content Placeholder 4">
            <a:extLst>
              <a:ext uri="{FF2B5EF4-FFF2-40B4-BE49-F238E27FC236}">
                <a16:creationId xmlns:a16="http://schemas.microsoft.com/office/drawing/2014/main" id="{8066D9E8-2FA4-CD65-EAD7-25B22C435A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8677" y="1707846"/>
            <a:ext cx="6095851" cy="3136528"/>
          </a:xfrm>
        </p:spPr>
      </p:pic>
    </p:spTree>
    <p:extLst>
      <p:ext uri="{BB962C8B-B14F-4D97-AF65-F5344CB8AC3E}">
        <p14:creationId xmlns:p14="http://schemas.microsoft.com/office/powerpoint/2010/main" val="360580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386DBC-9937-6610-4020-AD101F897750}"/>
              </a:ext>
            </a:extLst>
          </p:cNvPr>
          <p:cNvSpPr txBox="1"/>
          <p:nvPr/>
        </p:nvSpPr>
        <p:spPr>
          <a:xfrm>
            <a:off x="412311" y="262550"/>
            <a:ext cx="6104298" cy="2648161"/>
          </a:xfrm>
          <a:prstGeom prst="rect">
            <a:avLst/>
          </a:prstGeom>
          <a:noFill/>
        </p:spPr>
        <p:txBody>
          <a:bodyPr wrap="square">
            <a:spAutoFit/>
          </a:bodyPr>
          <a:lstStyle/>
          <a:p>
            <a:pPr algn="ctr">
              <a:lnSpc>
                <a:spcPct val="200000"/>
              </a:lnSpc>
            </a:pPr>
            <a:r>
              <a:rPr lang="fa-IR" sz="3200" b="1" dirty="0">
                <a:solidFill>
                  <a:srgbClr val="C00000"/>
                </a:solidFill>
                <a:cs typeface="0 Aseman" panose="00000400000000000000" pitchFamily="2" charset="-78"/>
              </a:rPr>
              <a:t>مراقبت از بند ناف: </a:t>
            </a:r>
          </a:p>
          <a:p>
            <a:pPr algn="ctr">
              <a:lnSpc>
                <a:spcPct val="200000"/>
              </a:lnSpc>
            </a:pPr>
            <a:r>
              <a:rPr lang="fa-IR" dirty="0"/>
              <a:t>پس از تولد بندناف نوزاد نرم و مرطوب بوده و محل مناسبی برای رشد باكتریها می باشد. بندناف و اطراف آن را خشك و تمیز نگهدارید. </a:t>
            </a:r>
          </a:p>
        </p:txBody>
      </p:sp>
      <p:sp>
        <p:nvSpPr>
          <p:cNvPr id="2" name="TextBox 1">
            <a:extLst>
              <a:ext uri="{FF2B5EF4-FFF2-40B4-BE49-F238E27FC236}">
                <a16:creationId xmlns:a16="http://schemas.microsoft.com/office/drawing/2014/main" id="{FCE026AD-6721-AA74-6BAF-A571A612FFE8}"/>
              </a:ext>
            </a:extLst>
          </p:cNvPr>
          <p:cNvSpPr txBox="1"/>
          <p:nvPr/>
        </p:nvSpPr>
        <p:spPr>
          <a:xfrm>
            <a:off x="6917979" y="540190"/>
            <a:ext cx="4861710" cy="4741041"/>
          </a:xfrm>
          <a:prstGeom prst="rect">
            <a:avLst/>
          </a:prstGeom>
          <a:noFill/>
        </p:spPr>
        <p:txBody>
          <a:bodyPr wrap="square" rtlCol="0">
            <a:spAutoFit/>
          </a:bodyPr>
          <a:lstStyle/>
          <a:p>
            <a:pPr algn="ctr" rtl="1">
              <a:lnSpc>
                <a:spcPct val="200000"/>
              </a:lnSpc>
            </a:pPr>
            <a:r>
              <a:rPr lang="fa-IR" sz="2800" b="1" dirty="0">
                <a:solidFill>
                  <a:srgbClr val="C00000"/>
                </a:solidFill>
                <a:highlight>
                  <a:srgbClr val="FFFF00"/>
                </a:highlight>
                <a:cs typeface="0 Aseman" panose="00000400000000000000" pitchFamily="2" charset="-78"/>
              </a:rPr>
              <a:t>نکته مهم و کاربردی:</a:t>
            </a:r>
          </a:p>
          <a:p>
            <a:pPr algn="r" rtl="1">
              <a:lnSpc>
                <a:spcPct val="200000"/>
              </a:lnSpc>
            </a:pPr>
            <a:r>
              <a:rPr lang="fa-IR" b="1" dirty="0">
                <a:solidFill>
                  <a:srgbClr val="FF0000"/>
                </a:solidFill>
              </a:rPr>
              <a:t>یک اعتقاد غلط در بین مردم وجود دارد که بخاطر ترس از عفونت بند ناف تا چندین روز (بعضی مواقع 10روز)نوزاد را حمام نمیکنند به خانواده ها گوشزد کنید حمام کردن ربطی به عفونت بند ناف ندارد و 6ساعت بعد از زایمان نوزاد را حمام کنند.</a:t>
            </a:r>
          </a:p>
          <a:p>
            <a:pPr algn="r" rtl="1">
              <a:lnSpc>
                <a:spcPct val="200000"/>
              </a:lnSpc>
            </a:pPr>
            <a:endParaRPr lang="fa-IR" b="1" dirty="0">
              <a:solidFill>
                <a:srgbClr val="C00000"/>
              </a:solidFill>
            </a:endParaRPr>
          </a:p>
        </p:txBody>
      </p:sp>
    </p:spTree>
    <p:extLst>
      <p:ext uri="{BB962C8B-B14F-4D97-AF65-F5344CB8AC3E}">
        <p14:creationId xmlns:p14="http://schemas.microsoft.com/office/powerpoint/2010/main" val="3935597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8196-BA3C-5368-8F8E-067D0E6E223B}"/>
              </a:ext>
            </a:extLst>
          </p:cNvPr>
          <p:cNvSpPr>
            <a:spLocks noGrp="1"/>
          </p:cNvSpPr>
          <p:nvPr>
            <p:ph type="title"/>
          </p:nvPr>
        </p:nvSpPr>
        <p:spPr/>
        <p:txBody>
          <a:bodyPr/>
          <a:lstStyle/>
          <a:p>
            <a:pPr algn="ctr"/>
            <a:r>
              <a:rPr lang="fa-IR" b="1" dirty="0"/>
              <a:t>سیانوز مرکزی</a:t>
            </a:r>
            <a:endParaRPr lang="en-US" dirty="0"/>
          </a:p>
        </p:txBody>
      </p:sp>
      <p:pic>
        <p:nvPicPr>
          <p:cNvPr id="5" name="Content Placeholder 4">
            <a:extLst>
              <a:ext uri="{FF2B5EF4-FFF2-40B4-BE49-F238E27FC236}">
                <a16:creationId xmlns:a16="http://schemas.microsoft.com/office/drawing/2014/main" id="{F813EF45-AB88-64D9-57E5-6B1A6901A5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9704" y="2032211"/>
            <a:ext cx="6518494" cy="3559179"/>
          </a:xfrm>
        </p:spPr>
      </p:pic>
    </p:spTree>
    <p:extLst>
      <p:ext uri="{BB962C8B-B14F-4D97-AF65-F5344CB8AC3E}">
        <p14:creationId xmlns:p14="http://schemas.microsoft.com/office/powerpoint/2010/main" val="40789047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93E8-167F-C1CA-C191-C5337BFA1A87}"/>
              </a:ext>
            </a:extLst>
          </p:cNvPr>
          <p:cNvSpPr>
            <a:spLocks noGrp="1"/>
          </p:cNvSpPr>
          <p:nvPr>
            <p:ph type="title"/>
          </p:nvPr>
        </p:nvSpPr>
        <p:spPr/>
        <p:txBody>
          <a:bodyPr/>
          <a:lstStyle/>
          <a:p>
            <a:pPr algn="ctr"/>
            <a:r>
              <a:rPr lang="en-US" b="1" dirty="0"/>
              <a:t>acrocyanosis</a:t>
            </a:r>
          </a:p>
        </p:txBody>
      </p:sp>
      <p:pic>
        <p:nvPicPr>
          <p:cNvPr id="5" name="Content Placeholder 4">
            <a:extLst>
              <a:ext uri="{FF2B5EF4-FFF2-40B4-BE49-F238E27FC236}">
                <a16:creationId xmlns:a16="http://schemas.microsoft.com/office/drawing/2014/main" id="{D3567675-ACB8-D642-D628-E4D58DBCC0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7307" y="2166666"/>
            <a:ext cx="5715798" cy="3896269"/>
          </a:xfrm>
        </p:spPr>
      </p:pic>
    </p:spTree>
    <p:extLst>
      <p:ext uri="{BB962C8B-B14F-4D97-AF65-F5344CB8AC3E}">
        <p14:creationId xmlns:p14="http://schemas.microsoft.com/office/powerpoint/2010/main" val="31230089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92FB-B0FF-4B62-113D-2EEDB4B6D456}"/>
              </a:ext>
            </a:extLst>
          </p:cNvPr>
          <p:cNvSpPr>
            <a:spLocks noGrp="1"/>
          </p:cNvSpPr>
          <p:nvPr>
            <p:ph type="title"/>
          </p:nvPr>
        </p:nvSpPr>
        <p:spPr/>
        <p:txBody>
          <a:bodyPr/>
          <a:lstStyle/>
          <a:p>
            <a:pPr algn="ctr"/>
            <a:r>
              <a:rPr lang="en-US" b="1" dirty="0"/>
              <a:t>acrocyanosis</a:t>
            </a:r>
            <a:endParaRPr lang="en-US" dirty="0"/>
          </a:p>
        </p:txBody>
      </p:sp>
      <p:pic>
        <p:nvPicPr>
          <p:cNvPr id="5" name="Content Placeholder 4">
            <a:extLst>
              <a:ext uri="{FF2B5EF4-FFF2-40B4-BE49-F238E27FC236}">
                <a16:creationId xmlns:a16="http://schemas.microsoft.com/office/drawing/2014/main" id="{BD3E9408-4973-08AC-E8BB-CFBB05E3F8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0438" y="2338140"/>
            <a:ext cx="7249537" cy="3553321"/>
          </a:xfrm>
        </p:spPr>
      </p:pic>
    </p:spTree>
    <p:extLst>
      <p:ext uri="{BB962C8B-B14F-4D97-AF65-F5344CB8AC3E}">
        <p14:creationId xmlns:p14="http://schemas.microsoft.com/office/powerpoint/2010/main" val="12915988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0A6B6-7A0E-2889-DBEF-2B6F4C7FF290}"/>
              </a:ext>
            </a:extLst>
          </p:cNvPr>
          <p:cNvSpPr>
            <a:spLocks noGrp="1"/>
          </p:cNvSpPr>
          <p:nvPr>
            <p:ph type="title"/>
          </p:nvPr>
        </p:nvSpPr>
        <p:spPr/>
        <p:txBody>
          <a:bodyPr/>
          <a:lstStyle/>
          <a:p>
            <a:pPr algn="ctr"/>
            <a:r>
              <a:rPr lang="en-US" b="1" i="1" dirty="0"/>
              <a:t>ACROCYANOSIS</a:t>
            </a:r>
            <a:endParaRPr lang="en-US" dirty="0"/>
          </a:p>
        </p:txBody>
      </p:sp>
      <p:pic>
        <p:nvPicPr>
          <p:cNvPr id="5" name="Content Placeholder 4">
            <a:extLst>
              <a:ext uri="{FF2B5EF4-FFF2-40B4-BE49-F238E27FC236}">
                <a16:creationId xmlns:a16="http://schemas.microsoft.com/office/drawing/2014/main" id="{36D04ED8-815F-8D80-FC91-3D0A60AF93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1139" y="2634558"/>
            <a:ext cx="9284108" cy="2951430"/>
          </a:xfrm>
        </p:spPr>
      </p:pic>
    </p:spTree>
    <p:extLst>
      <p:ext uri="{BB962C8B-B14F-4D97-AF65-F5344CB8AC3E}">
        <p14:creationId xmlns:p14="http://schemas.microsoft.com/office/powerpoint/2010/main" val="11598485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C3B4F-7CF1-9BAB-046F-8CE5370718E5}"/>
              </a:ext>
            </a:extLst>
          </p:cNvPr>
          <p:cNvSpPr>
            <a:spLocks noGrp="1"/>
          </p:cNvSpPr>
          <p:nvPr>
            <p:ph type="title"/>
          </p:nvPr>
        </p:nvSpPr>
        <p:spPr/>
        <p:txBody>
          <a:bodyPr/>
          <a:lstStyle/>
          <a:p>
            <a:pPr algn="ctr"/>
            <a:r>
              <a:rPr lang="en-US" b="1" dirty="0"/>
              <a:t>Semian line</a:t>
            </a:r>
          </a:p>
        </p:txBody>
      </p:sp>
      <p:pic>
        <p:nvPicPr>
          <p:cNvPr id="5" name="Content Placeholder 4">
            <a:extLst>
              <a:ext uri="{FF2B5EF4-FFF2-40B4-BE49-F238E27FC236}">
                <a16:creationId xmlns:a16="http://schemas.microsoft.com/office/drawing/2014/main" id="{B8BCCF0F-98D2-DD30-D8BE-1C832EDC29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8697" y="2011363"/>
            <a:ext cx="4393019" cy="4206875"/>
          </a:xfrm>
        </p:spPr>
      </p:pic>
    </p:spTree>
    <p:extLst>
      <p:ext uri="{BB962C8B-B14F-4D97-AF65-F5344CB8AC3E}">
        <p14:creationId xmlns:p14="http://schemas.microsoft.com/office/powerpoint/2010/main" val="39558756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1A1B-D06A-57F7-8849-1AB2A8F1F7EE}"/>
              </a:ext>
            </a:extLst>
          </p:cNvPr>
          <p:cNvSpPr>
            <a:spLocks noGrp="1"/>
          </p:cNvSpPr>
          <p:nvPr>
            <p:ph type="title"/>
          </p:nvPr>
        </p:nvSpPr>
        <p:spPr/>
        <p:txBody>
          <a:bodyPr/>
          <a:lstStyle/>
          <a:p>
            <a:pPr algn="ctr" rtl="1"/>
            <a:r>
              <a:rPr lang="fa-IR" b="1" dirty="0"/>
              <a:t>آنومالیهای ناحیه لومبوساکرال</a:t>
            </a:r>
            <a:br>
              <a:rPr lang="fa-IR" b="1" dirty="0"/>
            </a:br>
            <a:r>
              <a:rPr lang="fa-IR" sz="3600" dirty="0">
                <a:solidFill>
                  <a:srgbClr val="C00000"/>
                </a:solidFill>
              </a:rPr>
              <a:t>لیپومننگوسل:</a:t>
            </a:r>
            <a:endParaRPr lang="en-US" sz="3600" dirty="0">
              <a:solidFill>
                <a:srgbClr val="C00000"/>
              </a:solidFill>
              <a:highlight>
                <a:srgbClr val="FF0000"/>
              </a:highlight>
            </a:endParaRPr>
          </a:p>
        </p:txBody>
      </p:sp>
      <p:pic>
        <p:nvPicPr>
          <p:cNvPr id="5" name="Content Placeholder 4">
            <a:extLst>
              <a:ext uri="{FF2B5EF4-FFF2-40B4-BE49-F238E27FC236}">
                <a16:creationId xmlns:a16="http://schemas.microsoft.com/office/drawing/2014/main" id="{79694D03-036D-4987-ADF9-A484349CB5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43" y="2109508"/>
            <a:ext cx="7354326" cy="4010585"/>
          </a:xfrm>
        </p:spPr>
      </p:pic>
    </p:spTree>
    <p:extLst>
      <p:ext uri="{BB962C8B-B14F-4D97-AF65-F5344CB8AC3E}">
        <p14:creationId xmlns:p14="http://schemas.microsoft.com/office/powerpoint/2010/main" val="28134604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AAFF7-2DC3-0B22-926A-54C776DBDCF1}"/>
              </a:ext>
            </a:extLst>
          </p:cNvPr>
          <p:cNvSpPr>
            <a:spLocks noGrp="1"/>
          </p:cNvSpPr>
          <p:nvPr>
            <p:ph type="title"/>
          </p:nvPr>
        </p:nvSpPr>
        <p:spPr/>
        <p:txBody>
          <a:bodyPr/>
          <a:lstStyle/>
          <a:p>
            <a:pPr algn="ctr"/>
            <a:r>
              <a:rPr lang="fa-IR" b="1" dirty="0"/>
              <a:t>آنومالیهای ناحیه لومبوساکرال</a:t>
            </a:r>
            <a:br>
              <a:rPr lang="fa-IR" b="1" dirty="0"/>
            </a:br>
            <a:r>
              <a:rPr lang="fa-IR" sz="3200" b="1" dirty="0"/>
              <a:t>(عدم نیاز به سونوگرافی)</a:t>
            </a:r>
            <a:r>
              <a:rPr lang="en-US" sz="4000" b="1" i="1" dirty="0">
                <a:solidFill>
                  <a:srgbClr val="C00000"/>
                </a:solidFill>
              </a:rPr>
              <a:t>SIMPLE DIMPIE</a:t>
            </a:r>
          </a:p>
        </p:txBody>
      </p:sp>
      <p:pic>
        <p:nvPicPr>
          <p:cNvPr id="5" name="Content Placeholder 4">
            <a:extLst>
              <a:ext uri="{FF2B5EF4-FFF2-40B4-BE49-F238E27FC236}">
                <a16:creationId xmlns:a16="http://schemas.microsoft.com/office/drawing/2014/main" id="{1920CC4E-AD0B-5602-F51C-421EF88C28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8914" y="2285745"/>
            <a:ext cx="4372585" cy="3658111"/>
          </a:xfrm>
        </p:spPr>
      </p:pic>
    </p:spTree>
    <p:extLst>
      <p:ext uri="{BB962C8B-B14F-4D97-AF65-F5344CB8AC3E}">
        <p14:creationId xmlns:p14="http://schemas.microsoft.com/office/powerpoint/2010/main" val="29334111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1F6B6-7CAC-3D4C-4AA3-E8FF8586774C}"/>
              </a:ext>
            </a:extLst>
          </p:cNvPr>
          <p:cNvSpPr>
            <a:spLocks noGrp="1"/>
          </p:cNvSpPr>
          <p:nvPr>
            <p:ph type="title"/>
          </p:nvPr>
        </p:nvSpPr>
        <p:spPr/>
        <p:txBody>
          <a:bodyPr/>
          <a:lstStyle/>
          <a:p>
            <a:pPr algn="ctr"/>
            <a:r>
              <a:rPr lang="en-US" b="1" i="1" dirty="0"/>
              <a:t>Imperforate anus</a:t>
            </a:r>
          </a:p>
        </p:txBody>
      </p:sp>
      <p:pic>
        <p:nvPicPr>
          <p:cNvPr id="5" name="Content Placeholder 4">
            <a:extLst>
              <a:ext uri="{FF2B5EF4-FFF2-40B4-BE49-F238E27FC236}">
                <a16:creationId xmlns:a16="http://schemas.microsoft.com/office/drawing/2014/main" id="{C93D3365-BFA2-5956-86B9-16646BD0DB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3006" y="1425447"/>
            <a:ext cx="6771066" cy="4004392"/>
          </a:xfrm>
        </p:spPr>
      </p:pic>
    </p:spTree>
    <p:extLst>
      <p:ext uri="{BB962C8B-B14F-4D97-AF65-F5344CB8AC3E}">
        <p14:creationId xmlns:p14="http://schemas.microsoft.com/office/powerpoint/2010/main" val="54731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A0A7C-D69D-BDBE-8EE5-BA24AE4F94C7}"/>
              </a:ext>
            </a:extLst>
          </p:cNvPr>
          <p:cNvSpPr>
            <a:spLocks noGrp="1"/>
          </p:cNvSpPr>
          <p:nvPr>
            <p:ph type="title"/>
          </p:nvPr>
        </p:nvSpPr>
        <p:spPr/>
        <p:txBody>
          <a:bodyPr/>
          <a:lstStyle/>
          <a:p>
            <a:pPr algn="ctr"/>
            <a:r>
              <a:rPr lang="en-US" b="1" i="1" dirty="0"/>
              <a:t>Imperforate anus</a:t>
            </a:r>
            <a:endParaRPr lang="en-US" dirty="0"/>
          </a:p>
        </p:txBody>
      </p:sp>
      <p:pic>
        <p:nvPicPr>
          <p:cNvPr id="5" name="Content Placeholder 4">
            <a:extLst>
              <a:ext uri="{FF2B5EF4-FFF2-40B4-BE49-F238E27FC236}">
                <a16:creationId xmlns:a16="http://schemas.microsoft.com/office/drawing/2014/main" id="{35C52F9D-76FE-6F9E-C482-B28C0513A3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0772" y="2372291"/>
            <a:ext cx="5730599" cy="4049308"/>
          </a:xfrm>
        </p:spPr>
      </p:pic>
    </p:spTree>
    <p:extLst>
      <p:ext uri="{BB962C8B-B14F-4D97-AF65-F5344CB8AC3E}">
        <p14:creationId xmlns:p14="http://schemas.microsoft.com/office/powerpoint/2010/main" val="16848305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FED5-7160-AD90-53E1-D00FF80D6D2F}"/>
              </a:ext>
            </a:extLst>
          </p:cNvPr>
          <p:cNvSpPr>
            <a:spLocks noGrp="1"/>
          </p:cNvSpPr>
          <p:nvPr>
            <p:ph type="title"/>
          </p:nvPr>
        </p:nvSpPr>
        <p:spPr/>
        <p:txBody>
          <a:bodyPr/>
          <a:lstStyle/>
          <a:p>
            <a:pPr algn="ctr"/>
            <a:r>
              <a:rPr lang="en-US" b="1" i="1" dirty="0"/>
              <a:t>Imperforate anus</a:t>
            </a:r>
            <a:endParaRPr lang="en-US" dirty="0"/>
          </a:p>
        </p:txBody>
      </p:sp>
      <p:pic>
        <p:nvPicPr>
          <p:cNvPr id="5" name="Content Placeholder 4">
            <a:extLst>
              <a:ext uri="{FF2B5EF4-FFF2-40B4-BE49-F238E27FC236}">
                <a16:creationId xmlns:a16="http://schemas.microsoft.com/office/drawing/2014/main" id="{C755AB85-2ED7-76C1-BF17-FFE9AA8D58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0317" y="1413880"/>
            <a:ext cx="5042780" cy="4913146"/>
          </a:xfrm>
        </p:spPr>
      </p:pic>
    </p:spTree>
    <p:extLst>
      <p:ext uri="{BB962C8B-B14F-4D97-AF65-F5344CB8AC3E}">
        <p14:creationId xmlns:p14="http://schemas.microsoft.com/office/powerpoint/2010/main" val="3629604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40C30-3D33-25E4-F3FA-AA278B23D006}"/>
              </a:ext>
            </a:extLst>
          </p:cNvPr>
          <p:cNvSpPr>
            <a:spLocks noGrp="1"/>
          </p:cNvSpPr>
          <p:nvPr>
            <p:ph type="title"/>
          </p:nvPr>
        </p:nvSpPr>
        <p:spPr/>
        <p:txBody>
          <a:bodyPr>
            <a:normAutofit/>
          </a:bodyPr>
          <a:lstStyle/>
          <a:p>
            <a:pPr algn="ctr" rtl="1"/>
            <a:r>
              <a:rPr lang="fa-IR" sz="5400" b="1" i="1" u="sng" dirty="0">
                <a:solidFill>
                  <a:srgbClr val="C00000"/>
                </a:solidFill>
                <a:cs typeface="B Koodak Outline" panose="00000400000000000000" pitchFamily="2" charset="-78"/>
              </a:rPr>
              <a:t>مراقبت از بند ناف:</a:t>
            </a:r>
            <a:endParaRPr lang="en-US" sz="5400" b="1" i="1" u="sng" dirty="0">
              <a:solidFill>
                <a:srgbClr val="C00000"/>
              </a:solidFill>
              <a:cs typeface="B Koodak Outline" panose="00000400000000000000" pitchFamily="2" charset="-78"/>
            </a:endParaRPr>
          </a:p>
        </p:txBody>
      </p:sp>
      <p:sp>
        <p:nvSpPr>
          <p:cNvPr id="3" name="Content Placeholder 2">
            <a:extLst>
              <a:ext uri="{FF2B5EF4-FFF2-40B4-BE49-F238E27FC236}">
                <a16:creationId xmlns:a16="http://schemas.microsoft.com/office/drawing/2014/main" id="{C9E037E0-6E5A-2A94-AF62-47BD8215D912}"/>
              </a:ext>
            </a:extLst>
          </p:cNvPr>
          <p:cNvSpPr>
            <a:spLocks noGrp="1"/>
          </p:cNvSpPr>
          <p:nvPr>
            <p:ph idx="1"/>
          </p:nvPr>
        </p:nvSpPr>
        <p:spPr>
          <a:xfrm>
            <a:off x="69410" y="1707398"/>
            <a:ext cx="9967865" cy="4667250"/>
          </a:xfrm>
        </p:spPr>
        <p:txBody>
          <a:bodyPr>
            <a:normAutofit fontScale="25000" lnSpcReduction="20000"/>
          </a:bodyPr>
          <a:lstStyle/>
          <a:p>
            <a:pPr marL="0" indent="0" algn="ctr">
              <a:lnSpc>
                <a:spcPct val="200000"/>
              </a:lnSpc>
              <a:buNone/>
            </a:pPr>
            <a:r>
              <a:rPr lang="fa-IR" sz="6400" b="1" i="1" u="sng" dirty="0"/>
              <a:t>به ظاهر بند ناف توجه كنید درصورتی كه قرمز ، ملتهب باشد یا از آن ترشح چركی یا خون بیرون بیاید ، به پزشك نوزادان مراجعه نمائید</a:t>
            </a:r>
            <a:r>
              <a:rPr lang="fa-IR" sz="6400" u="sng" dirty="0"/>
              <a:t>. </a:t>
            </a:r>
          </a:p>
          <a:p>
            <a:pPr marL="0" indent="0" algn="ctr">
              <a:lnSpc>
                <a:spcPct val="200000"/>
              </a:lnSpc>
              <a:buNone/>
            </a:pPr>
            <a:r>
              <a:rPr lang="fa-IR" sz="6200" b="1" i="1" dirty="0"/>
              <a:t>از تماس مواد آلوده ، ادرار و مدفوع با بندناف بپرهیزید. </a:t>
            </a:r>
          </a:p>
          <a:p>
            <a:pPr marL="1577600" lvl="8" indent="0" algn="ctr" rtl="1">
              <a:lnSpc>
                <a:spcPct val="200000"/>
              </a:lnSpc>
              <a:buNone/>
            </a:pPr>
            <a:r>
              <a:rPr lang="fa-IR" sz="6400" b="1" i="1" u="sng" dirty="0">
                <a:solidFill>
                  <a:srgbClr val="FF0000"/>
                </a:solidFill>
              </a:rPr>
              <a:t>از هیچگونه مواد گیاهی یا خانگی برای ناف نوزاد خود استفاده نکنید. </a:t>
            </a:r>
          </a:p>
          <a:p>
            <a:pPr marL="0" indent="0" algn="ctr">
              <a:lnSpc>
                <a:spcPct val="200000"/>
              </a:lnSpc>
              <a:buNone/>
            </a:pPr>
            <a:r>
              <a:rPr lang="fa-IR" sz="7200" dirty="0">
                <a:solidFill>
                  <a:schemeClr val="accent1">
                    <a:lumMod val="40000"/>
                    <a:lumOff val="60000"/>
                  </a:schemeClr>
                </a:solidFill>
              </a:rPr>
              <a:t>درصورتیکه تا روز دهم بند ناف  نیفتاده باشد به متخصص اطفال مراجعه كنید</a:t>
            </a:r>
            <a:r>
              <a:rPr lang="fa-IR" dirty="0"/>
              <a:t>.</a:t>
            </a:r>
          </a:p>
          <a:p>
            <a:pPr marL="0" indent="0" algn="ctr">
              <a:lnSpc>
                <a:spcPct val="200000"/>
              </a:lnSpc>
              <a:buNone/>
            </a:pPr>
            <a:r>
              <a:rPr lang="fa-IR" sz="7400" dirty="0">
                <a:solidFill>
                  <a:srgbClr val="C00000"/>
                </a:solidFill>
              </a:rPr>
              <a:t> </a:t>
            </a:r>
            <a:r>
              <a:rPr lang="fa-IR" sz="7400" b="1" dirty="0">
                <a:solidFill>
                  <a:srgbClr val="C00000"/>
                </a:solidFill>
              </a:rPr>
              <a:t>وجود بندناف مانع استحمام نوزاد نیست</a:t>
            </a:r>
          </a:p>
          <a:p>
            <a:pPr marL="0" indent="0" algn="ctr">
              <a:lnSpc>
                <a:spcPct val="200000"/>
              </a:lnSpc>
              <a:buNone/>
            </a:pPr>
            <a:r>
              <a:rPr lang="fa-IR" sz="5600" dirty="0"/>
              <a:t>حمام با اسفنج نرم</a:t>
            </a:r>
          </a:p>
          <a:p>
            <a:pPr marL="0" indent="0" algn="ctr">
              <a:lnSpc>
                <a:spcPct val="200000"/>
              </a:lnSpc>
              <a:buNone/>
            </a:pPr>
            <a:r>
              <a:rPr lang="fa-IR" sz="6400" dirty="0"/>
              <a:t> پوشك نوزاد را زیر بندناف ببندید.(بند ناف زیر پوشک نرود)</a:t>
            </a:r>
          </a:p>
          <a:p>
            <a:pPr marL="0" indent="0" algn="ctr">
              <a:lnSpc>
                <a:spcPct val="200000"/>
              </a:lnSpc>
              <a:buNone/>
            </a:pPr>
            <a:r>
              <a:rPr lang="fa-IR" sz="6400" dirty="0"/>
              <a:t>از ناف بند یا پانسمان استفاده نکنید.</a:t>
            </a:r>
          </a:p>
          <a:p>
            <a:endParaRPr lang="en-US" dirty="0"/>
          </a:p>
        </p:txBody>
      </p:sp>
      <p:sp>
        <p:nvSpPr>
          <p:cNvPr id="4" name="TextBox 3">
            <a:extLst>
              <a:ext uri="{FF2B5EF4-FFF2-40B4-BE49-F238E27FC236}">
                <a16:creationId xmlns:a16="http://schemas.microsoft.com/office/drawing/2014/main" id="{45A4B83A-AF31-7FE6-6EEA-07BE4FA8A1E8}"/>
              </a:ext>
            </a:extLst>
          </p:cNvPr>
          <p:cNvSpPr txBox="1"/>
          <p:nvPr/>
        </p:nvSpPr>
        <p:spPr>
          <a:xfrm>
            <a:off x="9285837" y="2807970"/>
            <a:ext cx="2752253" cy="1969770"/>
          </a:xfrm>
          <a:prstGeom prst="rect">
            <a:avLst/>
          </a:prstGeom>
          <a:noFill/>
        </p:spPr>
        <p:txBody>
          <a:bodyPr wrap="square" rtlCol="0">
            <a:spAutoFit/>
          </a:bodyPr>
          <a:lstStyle/>
          <a:p>
            <a:pPr algn="ctr"/>
            <a:endParaRPr lang="fa-IR" dirty="0"/>
          </a:p>
          <a:p>
            <a:pPr algn="ctr"/>
            <a:r>
              <a:rPr lang="fa-IR" dirty="0"/>
              <a:t> </a:t>
            </a:r>
          </a:p>
          <a:p>
            <a:pPr algn="ctr"/>
            <a:r>
              <a:rPr lang="fa-IR" sz="3200" dirty="0">
                <a:solidFill>
                  <a:srgbClr val="C00000"/>
                </a:solidFill>
                <a:highlight>
                  <a:srgbClr val="FFFF00"/>
                </a:highlight>
                <a:cs typeface="0 Aseman" panose="00000400000000000000" pitchFamily="2" charset="-78"/>
              </a:rPr>
              <a:t>نکته:</a:t>
            </a:r>
          </a:p>
          <a:p>
            <a:pPr algn="ctr"/>
            <a:endParaRPr lang="fa-IR" dirty="0"/>
          </a:p>
          <a:p>
            <a:pPr algn="ctr"/>
            <a:r>
              <a:rPr lang="fa-IR" dirty="0"/>
              <a:t> مراقبت از ناف نوزاد نیاز به تجویز هیچ دارویی ندارد.</a:t>
            </a:r>
          </a:p>
        </p:txBody>
      </p:sp>
      <p:sp>
        <p:nvSpPr>
          <p:cNvPr id="5" name="Double Bracket 4">
            <a:extLst>
              <a:ext uri="{FF2B5EF4-FFF2-40B4-BE49-F238E27FC236}">
                <a16:creationId xmlns:a16="http://schemas.microsoft.com/office/drawing/2014/main" id="{270D6D03-1327-277D-EE67-C8B733AB953A}"/>
              </a:ext>
            </a:extLst>
          </p:cNvPr>
          <p:cNvSpPr/>
          <p:nvPr/>
        </p:nvSpPr>
        <p:spPr>
          <a:xfrm>
            <a:off x="9131929" y="2883058"/>
            <a:ext cx="3060071" cy="2267544"/>
          </a:xfrm>
          <a:prstGeom prst="bracketPair">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9120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3343-E2EE-3D3D-E0E0-4DEC20F6503A}"/>
              </a:ext>
            </a:extLst>
          </p:cNvPr>
          <p:cNvSpPr>
            <a:spLocks noGrp="1"/>
          </p:cNvSpPr>
          <p:nvPr>
            <p:ph type="title"/>
          </p:nvPr>
        </p:nvSpPr>
        <p:spPr/>
        <p:txBody>
          <a:bodyPr/>
          <a:lstStyle/>
          <a:p>
            <a:pPr algn="ctr"/>
            <a:r>
              <a:rPr lang="en-US" b="1" i="1" dirty="0" err="1"/>
              <a:t>Undescending</a:t>
            </a:r>
            <a:r>
              <a:rPr lang="en-US" b="1" i="1" dirty="0"/>
              <a:t> testis</a:t>
            </a:r>
          </a:p>
        </p:txBody>
      </p:sp>
      <p:pic>
        <p:nvPicPr>
          <p:cNvPr id="5" name="Content Placeholder 4">
            <a:extLst>
              <a:ext uri="{FF2B5EF4-FFF2-40B4-BE49-F238E27FC236}">
                <a16:creationId xmlns:a16="http://schemas.microsoft.com/office/drawing/2014/main" id="{F5E0E80C-AD69-4E54-C66E-24B314E59C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5707" y="1399054"/>
            <a:ext cx="5595041" cy="4376934"/>
          </a:xfrm>
        </p:spPr>
      </p:pic>
    </p:spTree>
    <p:extLst>
      <p:ext uri="{BB962C8B-B14F-4D97-AF65-F5344CB8AC3E}">
        <p14:creationId xmlns:p14="http://schemas.microsoft.com/office/powerpoint/2010/main" val="4842068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B0B76-02F1-693F-74C8-60B2D3A2209E}"/>
              </a:ext>
            </a:extLst>
          </p:cNvPr>
          <p:cNvSpPr>
            <a:spLocks noGrp="1"/>
          </p:cNvSpPr>
          <p:nvPr>
            <p:ph type="title"/>
          </p:nvPr>
        </p:nvSpPr>
        <p:spPr/>
        <p:txBody>
          <a:bodyPr/>
          <a:lstStyle/>
          <a:p>
            <a:pPr algn="ctr"/>
            <a:r>
              <a:rPr lang="en-US" b="1" i="1" dirty="0"/>
              <a:t>CRYPTORCHIDISM</a:t>
            </a:r>
          </a:p>
        </p:txBody>
      </p:sp>
      <p:pic>
        <p:nvPicPr>
          <p:cNvPr id="5" name="Content Placeholder 4">
            <a:extLst>
              <a:ext uri="{FF2B5EF4-FFF2-40B4-BE49-F238E27FC236}">
                <a16:creationId xmlns:a16="http://schemas.microsoft.com/office/drawing/2014/main" id="{717E6016-ED3A-1DD2-B74F-2D9013FFE9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0138" y="2011363"/>
            <a:ext cx="7130137" cy="4206875"/>
          </a:xfrm>
        </p:spPr>
      </p:pic>
    </p:spTree>
    <p:extLst>
      <p:ext uri="{BB962C8B-B14F-4D97-AF65-F5344CB8AC3E}">
        <p14:creationId xmlns:p14="http://schemas.microsoft.com/office/powerpoint/2010/main" val="14662304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F0A22-3CEA-57FF-A6D3-6D597F736287}"/>
              </a:ext>
            </a:extLst>
          </p:cNvPr>
          <p:cNvSpPr>
            <a:spLocks noGrp="1"/>
          </p:cNvSpPr>
          <p:nvPr>
            <p:ph type="title"/>
          </p:nvPr>
        </p:nvSpPr>
        <p:spPr/>
        <p:txBody>
          <a:bodyPr/>
          <a:lstStyle/>
          <a:p>
            <a:pPr algn="ctr"/>
            <a:r>
              <a:rPr lang="en-US" b="1" i="1" dirty="0"/>
              <a:t>UMBILICAL HERNIA</a:t>
            </a:r>
          </a:p>
        </p:txBody>
      </p:sp>
      <p:pic>
        <p:nvPicPr>
          <p:cNvPr id="5" name="Content Placeholder 4">
            <a:extLst>
              <a:ext uri="{FF2B5EF4-FFF2-40B4-BE49-F238E27FC236}">
                <a16:creationId xmlns:a16="http://schemas.microsoft.com/office/drawing/2014/main" id="{ECAD27C5-257B-A5E5-A6C9-D44B25A1C1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4226" y="1825625"/>
            <a:ext cx="3819073" cy="4351338"/>
          </a:xfrm>
        </p:spPr>
      </p:pic>
    </p:spTree>
    <p:extLst>
      <p:ext uri="{BB962C8B-B14F-4D97-AF65-F5344CB8AC3E}">
        <p14:creationId xmlns:p14="http://schemas.microsoft.com/office/powerpoint/2010/main" val="14154886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0669-D05B-BADB-5C11-A80E991DA03F}"/>
              </a:ext>
            </a:extLst>
          </p:cNvPr>
          <p:cNvSpPr>
            <a:spLocks noGrp="1"/>
          </p:cNvSpPr>
          <p:nvPr>
            <p:ph type="title"/>
          </p:nvPr>
        </p:nvSpPr>
        <p:spPr/>
        <p:txBody>
          <a:bodyPr/>
          <a:lstStyle/>
          <a:p>
            <a:pPr algn="ctr"/>
            <a:r>
              <a:rPr lang="fa-IR" b="1" i="1" dirty="0"/>
              <a:t>گرانولوم بند ناف</a:t>
            </a:r>
            <a:endParaRPr lang="en-US" b="1" i="1" dirty="0"/>
          </a:p>
        </p:txBody>
      </p:sp>
      <p:pic>
        <p:nvPicPr>
          <p:cNvPr id="5" name="Content Placeholder 4">
            <a:extLst>
              <a:ext uri="{FF2B5EF4-FFF2-40B4-BE49-F238E27FC236}">
                <a16:creationId xmlns:a16="http://schemas.microsoft.com/office/drawing/2014/main" id="{360E27B9-31A3-8A05-24CF-E56EF8C8F8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346" y="1825625"/>
            <a:ext cx="3689406" cy="4919208"/>
          </a:xfrm>
        </p:spPr>
      </p:pic>
    </p:spTree>
    <p:extLst>
      <p:ext uri="{BB962C8B-B14F-4D97-AF65-F5344CB8AC3E}">
        <p14:creationId xmlns:p14="http://schemas.microsoft.com/office/powerpoint/2010/main" val="1397168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A5C4-DC50-CD87-A98F-2A1FB3F0B797}"/>
              </a:ext>
            </a:extLst>
          </p:cNvPr>
          <p:cNvSpPr>
            <a:spLocks noGrp="1"/>
          </p:cNvSpPr>
          <p:nvPr>
            <p:ph type="title"/>
          </p:nvPr>
        </p:nvSpPr>
        <p:spPr/>
        <p:txBody>
          <a:bodyPr/>
          <a:lstStyle/>
          <a:p>
            <a:pPr algn="ctr"/>
            <a:r>
              <a:rPr lang="en-US" b="1" i="1" dirty="0"/>
              <a:t>Cloacal deformity</a:t>
            </a:r>
          </a:p>
        </p:txBody>
      </p:sp>
      <p:pic>
        <p:nvPicPr>
          <p:cNvPr id="5" name="Content Placeholder 4">
            <a:extLst>
              <a:ext uri="{FF2B5EF4-FFF2-40B4-BE49-F238E27FC236}">
                <a16:creationId xmlns:a16="http://schemas.microsoft.com/office/drawing/2014/main" id="{DFD5EE07-72E6-3E9B-1D9F-264323B3F9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1075" y="2011363"/>
            <a:ext cx="6608262" cy="4206875"/>
          </a:xfrm>
        </p:spPr>
      </p:pic>
    </p:spTree>
    <p:extLst>
      <p:ext uri="{BB962C8B-B14F-4D97-AF65-F5344CB8AC3E}">
        <p14:creationId xmlns:p14="http://schemas.microsoft.com/office/powerpoint/2010/main" val="12123701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D8B9-B2E8-0CC6-8446-82C83D702FF5}"/>
              </a:ext>
            </a:extLst>
          </p:cNvPr>
          <p:cNvSpPr>
            <a:spLocks noGrp="1"/>
          </p:cNvSpPr>
          <p:nvPr>
            <p:ph type="title"/>
          </p:nvPr>
        </p:nvSpPr>
        <p:spPr/>
        <p:txBody>
          <a:bodyPr/>
          <a:lstStyle/>
          <a:p>
            <a:pPr algn="ctr"/>
            <a:r>
              <a:rPr lang="en-US" b="1" i="1" dirty="0"/>
              <a:t>Cloacal deformity</a:t>
            </a:r>
            <a:endParaRPr lang="en-US" dirty="0"/>
          </a:p>
        </p:txBody>
      </p:sp>
      <p:pic>
        <p:nvPicPr>
          <p:cNvPr id="5" name="Content Placeholder 4">
            <a:extLst>
              <a:ext uri="{FF2B5EF4-FFF2-40B4-BE49-F238E27FC236}">
                <a16:creationId xmlns:a16="http://schemas.microsoft.com/office/drawing/2014/main" id="{4A697D4F-3D90-79EF-ABF3-A3F9CB3F8E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0116" y="1825625"/>
            <a:ext cx="7009678" cy="4616130"/>
          </a:xfrm>
        </p:spPr>
      </p:pic>
    </p:spTree>
    <p:extLst>
      <p:ext uri="{BB962C8B-B14F-4D97-AF65-F5344CB8AC3E}">
        <p14:creationId xmlns:p14="http://schemas.microsoft.com/office/powerpoint/2010/main" val="42393475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E2A66-4221-619F-D772-A36F31887749}"/>
              </a:ext>
            </a:extLst>
          </p:cNvPr>
          <p:cNvSpPr>
            <a:spLocks noGrp="1"/>
          </p:cNvSpPr>
          <p:nvPr>
            <p:ph type="title"/>
          </p:nvPr>
        </p:nvSpPr>
        <p:spPr/>
        <p:txBody>
          <a:bodyPr/>
          <a:lstStyle/>
          <a:p>
            <a:pPr algn="ctr"/>
            <a:r>
              <a:rPr lang="en-US" b="1" i="1" dirty="0"/>
              <a:t>Cloacal deformity</a:t>
            </a:r>
            <a:endParaRPr lang="en-US" dirty="0"/>
          </a:p>
        </p:txBody>
      </p:sp>
      <p:pic>
        <p:nvPicPr>
          <p:cNvPr id="5" name="Content Placeholder 4">
            <a:extLst>
              <a:ext uri="{FF2B5EF4-FFF2-40B4-BE49-F238E27FC236}">
                <a16:creationId xmlns:a16="http://schemas.microsoft.com/office/drawing/2014/main" id="{DC7560DD-96C5-5990-C0E5-6D1003A647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8887" y="2011363"/>
            <a:ext cx="4192638" cy="4206875"/>
          </a:xfrm>
        </p:spPr>
      </p:pic>
    </p:spTree>
    <p:extLst>
      <p:ext uri="{BB962C8B-B14F-4D97-AF65-F5344CB8AC3E}">
        <p14:creationId xmlns:p14="http://schemas.microsoft.com/office/powerpoint/2010/main" val="12899091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72EAA-9F96-DA48-381F-AD12CCE9E3F9}"/>
              </a:ext>
            </a:extLst>
          </p:cNvPr>
          <p:cNvSpPr>
            <a:spLocks noGrp="1"/>
          </p:cNvSpPr>
          <p:nvPr>
            <p:ph type="title"/>
          </p:nvPr>
        </p:nvSpPr>
        <p:spPr/>
        <p:txBody>
          <a:bodyPr/>
          <a:lstStyle/>
          <a:p>
            <a:pPr algn="ctr"/>
            <a:r>
              <a:rPr lang="en-US" b="1" i="1" dirty="0"/>
              <a:t>Ambiguous Genitalia</a:t>
            </a:r>
          </a:p>
        </p:txBody>
      </p:sp>
      <p:pic>
        <p:nvPicPr>
          <p:cNvPr id="5" name="Content Placeholder 4">
            <a:extLst>
              <a:ext uri="{FF2B5EF4-FFF2-40B4-BE49-F238E27FC236}">
                <a16:creationId xmlns:a16="http://schemas.microsoft.com/office/drawing/2014/main" id="{E11321E7-1870-7C6D-D3C3-5C127303FC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3203" y="3024036"/>
            <a:ext cx="4344006" cy="2181529"/>
          </a:xfrm>
        </p:spPr>
      </p:pic>
    </p:spTree>
    <p:extLst>
      <p:ext uri="{BB962C8B-B14F-4D97-AF65-F5344CB8AC3E}">
        <p14:creationId xmlns:p14="http://schemas.microsoft.com/office/powerpoint/2010/main" val="16182568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B58E-5550-4696-A78E-AA5558E305A6}"/>
              </a:ext>
            </a:extLst>
          </p:cNvPr>
          <p:cNvSpPr>
            <a:spLocks noGrp="1"/>
          </p:cNvSpPr>
          <p:nvPr>
            <p:ph type="title"/>
          </p:nvPr>
        </p:nvSpPr>
        <p:spPr/>
        <p:txBody>
          <a:bodyPr/>
          <a:lstStyle/>
          <a:p>
            <a:pPr algn="ctr"/>
            <a:r>
              <a:rPr lang="en-US" b="1" i="1" dirty="0"/>
              <a:t>Ambiguous Genitalia</a:t>
            </a:r>
            <a:endParaRPr lang="en-US" dirty="0"/>
          </a:p>
        </p:txBody>
      </p:sp>
      <p:pic>
        <p:nvPicPr>
          <p:cNvPr id="5" name="Content Placeholder 4">
            <a:extLst>
              <a:ext uri="{FF2B5EF4-FFF2-40B4-BE49-F238E27FC236}">
                <a16:creationId xmlns:a16="http://schemas.microsoft.com/office/drawing/2014/main" id="{90CF11BB-4866-8A76-EF6D-242CAA124B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2333" y="2533430"/>
            <a:ext cx="7325747" cy="3162741"/>
          </a:xfrm>
        </p:spPr>
      </p:pic>
    </p:spTree>
    <p:extLst>
      <p:ext uri="{BB962C8B-B14F-4D97-AF65-F5344CB8AC3E}">
        <p14:creationId xmlns:p14="http://schemas.microsoft.com/office/powerpoint/2010/main" val="16879520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397A-FD07-2668-CAC1-3EDCC54EDF82}"/>
              </a:ext>
            </a:extLst>
          </p:cNvPr>
          <p:cNvSpPr>
            <a:spLocks noGrp="1"/>
          </p:cNvSpPr>
          <p:nvPr>
            <p:ph type="title"/>
          </p:nvPr>
        </p:nvSpPr>
        <p:spPr/>
        <p:txBody>
          <a:bodyPr/>
          <a:lstStyle/>
          <a:p>
            <a:pPr algn="ctr"/>
            <a:r>
              <a:rPr lang="fa-IR" dirty="0"/>
              <a:t>آنومالیهای لومبوساکرال</a:t>
            </a:r>
            <a:endParaRPr lang="en-US" dirty="0"/>
          </a:p>
        </p:txBody>
      </p:sp>
      <p:pic>
        <p:nvPicPr>
          <p:cNvPr id="5" name="Content Placeholder 4">
            <a:extLst>
              <a:ext uri="{FF2B5EF4-FFF2-40B4-BE49-F238E27FC236}">
                <a16:creationId xmlns:a16="http://schemas.microsoft.com/office/drawing/2014/main" id="{A57805A8-93B4-307F-D7D6-49D3203447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4833" y="2076166"/>
            <a:ext cx="6420746" cy="4077269"/>
          </a:xfrm>
        </p:spPr>
      </p:pic>
    </p:spTree>
    <p:extLst>
      <p:ext uri="{BB962C8B-B14F-4D97-AF65-F5344CB8AC3E}">
        <p14:creationId xmlns:p14="http://schemas.microsoft.com/office/powerpoint/2010/main" val="3751783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29C0-C8D1-7BCD-1E02-26AA5B789C38}"/>
              </a:ext>
            </a:extLst>
          </p:cNvPr>
          <p:cNvSpPr>
            <a:spLocks noGrp="1"/>
          </p:cNvSpPr>
          <p:nvPr>
            <p:ph type="title"/>
          </p:nvPr>
        </p:nvSpPr>
        <p:spPr/>
        <p:txBody>
          <a:bodyPr>
            <a:normAutofit/>
          </a:bodyPr>
          <a:lstStyle/>
          <a:p>
            <a:pPr algn="ctr"/>
            <a:r>
              <a:rPr lang="fa-IR" sz="6600" dirty="0">
                <a:solidFill>
                  <a:srgbClr val="C00000"/>
                </a:solidFill>
                <a:cs typeface="0 Aseman" panose="00000400000000000000" pitchFamily="2" charset="-78"/>
              </a:rPr>
              <a:t>عفونت بند ناف :</a:t>
            </a:r>
            <a:endParaRPr lang="en-US" sz="6600" dirty="0">
              <a:solidFill>
                <a:srgbClr val="C00000"/>
              </a:solidFill>
              <a:cs typeface="0 Aseman" panose="00000400000000000000" pitchFamily="2" charset="-78"/>
            </a:endParaRPr>
          </a:p>
        </p:txBody>
      </p:sp>
      <p:pic>
        <p:nvPicPr>
          <p:cNvPr id="5" name="Content Placeholder 4">
            <a:extLst>
              <a:ext uri="{FF2B5EF4-FFF2-40B4-BE49-F238E27FC236}">
                <a16:creationId xmlns:a16="http://schemas.microsoft.com/office/drawing/2014/main" id="{3C1EADD1-E00E-6CAE-7354-5DC3083BDB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9190" y="2002310"/>
            <a:ext cx="3782900" cy="4206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251497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429D-8E01-56BF-E742-C8AE4DC0EFAB}"/>
              </a:ext>
            </a:extLst>
          </p:cNvPr>
          <p:cNvSpPr>
            <a:spLocks noGrp="1"/>
          </p:cNvSpPr>
          <p:nvPr>
            <p:ph type="title"/>
          </p:nvPr>
        </p:nvSpPr>
        <p:spPr/>
        <p:txBody>
          <a:bodyPr/>
          <a:lstStyle/>
          <a:p>
            <a:pPr algn="ctr"/>
            <a:r>
              <a:rPr lang="fa-IR" dirty="0"/>
              <a:t>آنومالیهای لومبوساکرال</a:t>
            </a:r>
            <a:endParaRPr lang="en-US" dirty="0"/>
          </a:p>
        </p:txBody>
      </p:sp>
      <p:pic>
        <p:nvPicPr>
          <p:cNvPr id="5" name="Content Placeholder 4">
            <a:extLst>
              <a:ext uri="{FF2B5EF4-FFF2-40B4-BE49-F238E27FC236}">
                <a16:creationId xmlns:a16="http://schemas.microsoft.com/office/drawing/2014/main" id="{C10E1E16-9BCE-5024-CFEC-F06A71414B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3667" y="2011363"/>
            <a:ext cx="4943078" cy="4206875"/>
          </a:xfrm>
        </p:spPr>
      </p:pic>
    </p:spTree>
    <p:extLst>
      <p:ext uri="{BB962C8B-B14F-4D97-AF65-F5344CB8AC3E}">
        <p14:creationId xmlns:p14="http://schemas.microsoft.com/office/powerpoint/2010/main" val="640406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71E84-F46A-7170-B2D1-2059A19EFA53}"/>
              </a:ext>
            </a:extLst>
          </p:cNvPr>
          <p:cNvSpPr>
            <a:spLocks noGrp="1"/>
          </p:cNvSpPr>
          <p:nvPr>
            <p:ph type="title"/>
          </p:nvPr>
        </p:nvSpPr>
        <p:spPr/>
        <p:txBody>
          <a:bodyPr/>
          <a:lstStyle/>
          <a:p>
            <a:pPr algn="ctr" rtl="1"/>
            <a:r>
              <a:rPr lang="fa-IR" b="1" i="1" dirty="0"/>
              <a:t>آنومالیهای لومبوساکرال</a:t>
            </a:r>
            <a:r>
              <a:rPr lang="en-US" b="1" i="1" dirty="0"/>
              <a:t>LUMP DISCOLORED AREA</a:t>
            </a:r>
          </a:p>
        </p:txBody>
      </p:sp>
      <p:pic>
        <p:nvPicPr>
          <p:cNvPr id="5" name="Content Placeholder 4">
            <a:extLst>
              <a:ext uri="{FF2B5EF4-FFF2-40B4-BE49-F238E27FC236}">
                <a16:creationId xmlns:a16="http://schemas.microsoft.com/office/drawing/2014/main" id="{223A7DB9-B44A-0EC9-366B-5B5D43AA82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6820" y="2100791"/>
            <a:ext cx="5257420" cy="4254991"/>
          </a:xfrm>
        </p:spPr>
      </p:pic>
    </p:spTree>
    <p:extLst>
      <p:ext uri="{BB962C8B-B14F-4D97-AF65-F5344CB8AC3E}">
        <p14:creationId xmlns:p14="http://schemas.microsoft.com/office/powerpoint/2010/main" val="24353534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342C-2F22-6F63-0719-26A14B4B677D}"/>
              </a:ext>
            </a:extLst>
          </p:cNvPr>
          <p:cNvSpPr>
            <a:spLocks noGrp="1"/>
          </p:cNvSpPr>
          <p:nvPr>
            <p:ph type="title"/>
          </p:nvPr>
        </p:nvSpPr>
        <p:spPr/>
        <p:txBody>
          <a:bodyPr/>
          <a:lstStyle/>
          <a:p>
            <a:pPr algn="ctr"/>
            <a:r>
              <a:rPr lang="en-US" b="1" i="1" dirty="0"/>
              <a:t>LABIAL ADHESION</a:t>
            </a:r>
          </a:p>
        </p:txBody>
      </p:sp>
      <p:pic>
        <p:nvPicPr>
          <p:cNvPr id="5" name="Content Placeholder 4">
            <a:extLst>
              <a:ext uri="{FF2B5EF4-FFF2-40B4-BE49-F238E27FC236}">
                <a16:creationId xmlns:a16="http://schemas.microsoft.com/office/drawing/2014/main" id="{9F276D84-0849-6BD7-3900-7A9B03AE06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628" y="2011363"/>
            <a:ext cx="3155156" cy="4206875"/>
          </a:xfrm>
        </p:spPr>
      </p:pic>
    </p:spTree>
    <p:extLst>
      <p:ext uri="{BB962C8B-B14F-4D97-AF65-F5344CB8AC3E}">
        <p14:creationId xmlns:p14="http://schemas.microsoft.com/office/powerpoint/2010/main" val="41454775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4453-008B-966C-05BB-23AB2D6A4526}"/>
              </a:ext>
            </a:extLst>
          </p:cNvPr>
          <p:cNvSpPr>
            <a:spLocks noGrp="1"/>
          </p:cNvSpPr>
          <p:nvPr>
            <p:ph type="title"/>
          </p:nvPr>
        </p:nvSpPr>
        <p:spPr/>
        <p:txBody>
          <a:bodyPr/>
          <a:lstStyle/>
          <a:p>
            <a:pPr algn="ctr"/>
            <a:r>
              <a:rPr lang="en-US" b="1" i="1" dirty="0"/>
              <a:t>LABIAL ADHESION</a:t>
            </a:r>
            <a:endParaRPr lang="en-US" dirty="0"/>
          </a:p>
        </p:txBody>
      </p:sp>
      <p:pic>
        <p:nvPicPr>
          <p:cNvPr id="5" name="Content Placeholder 4">
            <a:extLst>
              <a:ext uri="{FF2B5EF4-FFF2-40B4-BE49-F238E27FC236}">
                <a16:creationId xmlns:a16="http://schemas.microsoft.com/office/drawing/2014/main" id="{E8FE4B4A-5830-C171-2387-C3924B8B3E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7782" y="2011363"/>
            <a:ext cx="4114849" cy="4206875"/>
          </a:xfrm>
        </p:spPr>
      </p:pic>
    </p:spTree>
    <p:extLst>
      <p:ext uri="{BB962C8B-B14F-4D97-AF65-F5344CB8AC3E}">
        <p14:creationId xmlns:p14="http://schemas.microsoft.com/office/powerpoint/2010/main" val="7286767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FCD72-8077-7329-32F2-118AE77AA8DF}"/>
              </a:ext>
            </a:extLst>
          </p:cNvPr>
          <p:cNvSpPr>
            <a:spLocks noGrp="1"/>
          </p:cNvSpPr>
          <p:nvPr>
            <p:ph type="title"/>
          </p:nvPr>
        </p:nvSpPr>
        <p:spPr/>
        <p:txBody>
          <a:bodyPr/>
          <a:lstStyle/>
          <a:p>
            <a:pPr algn="ctr"/>
            <a:r>
              <a:rPr lang="en-US" b="1" i="1" dirty="0"/>
              <a:t>HYPOSPADIASIS</a:t>
            </a:r>
          </a:p>
        </p:txBody>
      </p:sp>
      <p:pic>
        <p:nvPicPr>
          <p:cNvPr id="5" name="Content Placeholder 4">
            <a:extLst>
              <a:ext uri="{FF2B5EF4-FFF2-40B4-BE49-F238E27FC236}">
                <a16:creationId xmlns:a16="http://schemas.microsoft.com/office/drawing/2014/main" id="{7AD12358-5798-A9C6-739A-98815AA9A3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8135" y="1319609"/>
            <a:ext cx="4252703" cy="4857354"/>
          </a:xfrm>
        </p:spPr>
      </p:pic>
    </p:spTree>
    <p:extLst>
      <p:ext uri="{BB962C8B-B14F-4D97-AF65-F5344CB8AC3E}">
        <p14:creationId xmlns:p14="http://schemas.microsoft.com/office/powerpoint/2010/main" val="28413332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44F0E-CA0A-2058-5573-06312DB5CC6A}"/>
              </a:ext>
            </a:extLst>
          </p:cNvPr>
          <p:cNvSpPr>
            <a:spLocks noGrp="1"/>
          </p:cNvSpPr>
          <p:nvPr>
            <p:ph type="title"/>
          </p:nvPr>
        </p:nvSpPr>
        <p:spPr/>
        <p:txBody>
          <a:bodyPr/>
          <a:lstStyle/>
          <a:p>
            <a:pPr algn="ctr"/>
            <a:r>
              <a:rPr lang="en-US" b="1" i="1" dirty="0"/>
              <a:t>HYPOSPADIASIS</a:t>
            </a:r>
          </a:p>
        </p:txBody>
      </p:sp>
      <p:pic>
        <p:nvPicPr>
          <p:cNvPr id="5" name="Content Placeholder 4">
            <a:extLst>
              <a:ext uri="{FF2B5EF4-FFF2-40B4-BE49-F238E27FC236}">
                <a16:creationId xmlns:a16="http://schemas.microsoft.com/office/drawing/2014/main" id="{4D364DEF-DAE3-C9E9-290E-0193889932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3124" y="3362220"/>
            <a:ext cx="4944165" cy="1505160"/>
          </a:xfrm>
        </p:spPr>
      </p:pic>
    </p:spTree>
    <p:extLst>
      <p:ext uri="{BB962C8B-B14F-4D97-AF65-F5344CB8AC3E}">
        <p14:creationId xmlns:p14="http://schemas.microsoft.com/office/powerpoint/2010/main" val="5079366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46C5-1C7F-5066-D7CF-B1CE1FF2C609}"/>
              </a:ext>
            </a:extLst>
          </p:cNvPr>
          <p:cNvSpPr>
            <a:spLocks noGrp="1"/>
          </p:cNvSpPr>
          <p:nvPr>
            <p:ph type="title"/>
          </p:nvPr>
        </p:nvSpPr>
        <p:spPr/>
        <p:txBody>
          <a:bodyPr/>
          <a:lstStyle/>
          <a:p>
            <a:pPr algn="ctr"/>
            <a:r>
              <a:rPr lang="en-US" b="1" i="1" dirty="0"/>
              <a:t>SUBMUCOSAL CLEFT PALATE</a:t>
            </a:r>
          </a:p>
        </p:txBody>
      </p:sp>
      <p:pic>
        <p:nvPicPr>
          <p:cNvPr id="5" name="Content Placeholder 4">
            <a:extLst>
              <a:ext uri="{FF2B5EF4-FFF2-40B4-BE49-F238E27FC236}">
                <a16:creationId xmlns:a16="http://schemas.microsoft.com/office/drawing/2014/main" id="{C77D53AF-D021-3224-ABC3-4F393C6FD1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6912" y="2011363"/>
            <a:ext cx="6016589" cy="4206875"/>
          </a:xfrm>
        </p:spPr>
      </p:pic>
    </p:spTree>
    <p:extLst>
      <p:ext uri="{BB962C8B-B14F-4D97-AF65-F5344CB8AC3E}">
        <p14:creationId xmlns:p14="http://schemas.microsoft.com/office/powerpoint/2010/main" val="28462808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B9CD-F8EC-B1EB-DCAB-8DB09FCB69F1}"/>
              </a:ext>
            </a:extLst>
          </p:cNvPr>
          <p:cNvSpPr>
            <a:spLocks noGrp="1"/>
          </p:cNvSpPr>
          <p:nvPr>
            <p:ph type="title"/>
          </p:nvPr>
        </p:nvSpPr>
        <p:spPr/>
        <p:txBody>
          <a:bodyPr/>
          <a:lstStyle/>
          <a:p>
            <a:pPr algn="ctr"/>
            <a:r>
              <a:rPr lang="en-US" b="1" i="1" dirty="0"/>
              <a:t>SUBMUCOSAL CLEFT PALATE</a:t>
            </a:r>
            <a:endParaRPr lang="en-US" dirty="0"/>
          </a:p>
        </p:txBody>
      </p:sp>
      <p:pic>
        <p:nvPicPr>
          <p:cNvPr id="5" name="Content Placeholder 4">
            <a:extLst>
              <a:ext uri="{FF2B5EF4-FFF2-40B4-BE49-F238E27FC236}">
                <a16:creationId xmlns:a16="http://schemas.microsoft.com/office/drawing/2014/main" id="{1CDB3758-E464-E15D-7FC3-7C065C970E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604" y="2011363"/>
            <a:ext cx="3419204" cy="4206875"/>
          </a:xfrm>
        </p:spPr>
      </p:pic>
    </p:spTree>
    <p:extLst>
      <p:ext uri="{BB962C8B-B14F-4D97-AF65-F5344CB8AC3E}">
        <p14:creationId xmlns:p14="http://schemas.microsoft.com/office/powerpoint/2010/main" val="30431985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55B40-EF72-C2A8-7703-72A7AE23D841}"/>
              </a:ext>
            </a:extLst>
          </p:cNvPr>
          <p:cNvSpPr>
            <a:spLocks noGrp="1"/>
          </p:cNvSpPr>
          <p:nvPr>
            <p:ph type="title"/>
          </p:nvPr>
        </p:nvSpPr>
        <p:spPr/>
        <p:txBody>
          <a:bodyPr/>
          <a:lstStyle/>
          <a:p>
            <a:pPr algn="ctr"/>
            <a:r>
              <a:rPr lang="fa-IR" b="1" i="1" dirty="0">
                <a:solidFill>
                  <a:srgbClr val="FF0000"/>
                </a:solidFill>
              </a:rPr>
              <a:t>نوزاد  بدحال</a:t>
            </a:r>
            <a:endParaRPr lang="en-US" b="1" i="1" dirty="0">
              <a:solidFill>
                <a:srgbClr val="FF0000"/>
              </a:solidFill>
            </a:endParaRPr>
          </a:p>
        </p:txBody>
      </p:sp>
      <p:pic>
        <p:nvPicPr>
          <p:cNvPr id="5" name="Content Placeholder 4">
            <a:extLst>
              <a:ext uri="{FF2B5EF4-FFF2-40B4-BE49-F238E27FC236}">
                <a16:creationId xmlns:a16="http://schemas.microsoft.com/office/drawing/2014/main" id="{5F7D5533-282C-FBAE-D73F-381E2254E7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580" y="2011363"/>
            <a:ext cx="7353252" cy="4206875"/>
          </a:xfrm>
        </p:spPr>
      </p:pic>
    </p:spTree>
    <p:extLst>
      <p:ext uri="{BB962C8B-B14F-4D97-AF65-F5344CB8AC3E}">
        <p14:creationId xmlns:p14="http://schemas.microsoft.com/office/powerpoint/2010/main" val="40827182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032DD-A8B8-D0E8-5CAE-88ACD3C20CA1}"/>
              </a:ext>
            </a:extLst>
          </p:cNvPr>
          <p:cNvSpPr>
            <a:spLocks noGrp="1"/>
          </p:cNvSpPr>
          <p:nvPr>
            <p:ph type="title"/>
          </p:nvPr>
        </p:nvSpPr>
        <p:spPr/>
        <p:txBody>
          <a:bodyPr/>
          <a:lstStyle/>
          <a:p>
            <a:pPr algn="ctr"/>
            <a:r>
              <a:rPr lang="fa-IR" b="1" i="1" dirty="0">
                <a:solidFill>
                  <a:srgbClr val="FF0000"/>
                </a:solidFill>
              </a:rPr>
              <a:t>نوزاد  بدحال</a:t>
            </a:r>
            <a:endParaRPr lang="en-US" dirty="0"/>
          </a:p>
        </p:txBody>
      </p:sp>
      <p:pic>
        <p:nvPicPr>
          <p:cNvPr id="5" name="Content Placeholder 4">
            <a:extLst>
              <a:ext uri="{FF2B5EF4-FFF2-40B4-BE49-F238E27FC236}">
                <a16:creationId xmlns:a16="http://schemas.microsoft.com/office/drawing/2014/main" id="{6735F446-3B05-FA74-7172-33862AB675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5462" y="1600153"/>
            <a:ext cx="5223850" cy="4802187"/>
          </a:xfrm>
        </p:spPr>
      </p:pic>
    </p:spTree>
    <p:extLst>
      <p:ext uri="{BB962C8B-B14F-4D97-AF65-F5344CB8AC3E}">
        <p14:creationId xmlns:p14="http://schemas.microsoft.com/office/powerpoint/2010/main" val="3527047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5B0B4-1F14-214E-6B7A-E948A55D8C12}"/>
              </a:ext>
            </a:extLst>
          </p:cNvPr>
          <p:cNvSpPr txBox="1"/>
          <p:nvPr/>
        </p:nvSpPr>
        <p:spPr>
          <a:xfrm>
            <a:off x="513029" y="487979"/>
            <a:ext cx="6097508" cy="3940822"/>
          </a:xfrm>
          <a:prstGeom prst="rect">
            <a:avLst/>
          </a:prstGeom>
          <a:noFill/>
        </p:spPr>
        <p:txBody>
          <a:bodyPr wrap="square">
            <a:spAutoFit/>
          </a:bodyPr>
          <a:lstStyle/>
          <a:p>
            <a:pPr algn="ctr" rtl="1">
              <a:lnSpc>
                <a:spcPct val="200000"/>
              </a:lnSpc>
            </a:pPr>
            <a:endParaRPr lang="fa-IR" sz="3600" b="1" dirty="0">
              <a:solidFill>
                <a:srgbClr val="C00000"/>
              </a:solidFill>
              <a:cs typeface="B Koodak Outline" panose="00000400000000000000" pitchFamily="2" charset="-78"/>
            </a:endParaRPr>
          </a:p>
          <a:p>
            <a:pPr algn="r" rtl="1">
              <a:lnSpc>
                <a:spcPct val="200000"/>
              </a:lnSpc>
            </a:pPr>
            <a:r>
              <a:rPr lang="fa-IR" sz="2000" b="1" dirty="0">
                <a:solidFill>
                  <a:srgbClr val="C00000"/>
                </a:solidFill>
              </a:rPr>
              <a:t> </a:t>
            </a:r>
            <a:r>
              <a:rPr lang="fa-IR" dirty="0"/>
              <a:t>برای حفظ درجه حرارت بدن نوزاد بهتر است درجه حرارت اتاق </a:t>
            </a:r>
            <a:r>
              <a:rPr lang="fa-IR" b="1" dirty="0">
                <a:solidFill>
                  <a:schemeClr val="accent1">
                    <a:lumMod val="60000"/>
                    <a:lumOff val="40000"/>
                  </a:schemeClr>
                </a:solidFill>
              </a:rPr>
              <a:t>25</a:t>
            </a:r>
            <a:r>
              <a:rPr lang="fa-IR" b="1" dirty="0">
                <a:solidFill>
                  <a:srgbClr val="00B050"/>
                </a:solidFill>
              </a:rPr>
              <a:t> </a:t>
            </a:r>
            <a:r>
              <a:rPr lang="fa-IR" b="1" dirty="0"/>
              <a:t>تا</a:t>
            </a:r>
            <a:r>
              <a:rPr lang="fa-IR" b="1" dirty="0">
                <a:solidFill>
                  <a:srgbClr val="00B050"/>
                </a:solidFill>
              </a:rPr>
              <a:t> </a:t>
            </a:r>
            <a:r>
              <a:rPr lang="fa-IR" b="1" dirty="0">
                <a:solidFill>
                  <a:schemeClr val="accent1">
                    <a:lumMod val="60000"/>
                    <a:lumOff val="40000"/>
                  </a:schemeClr>
                </a:solidFill>
              </a:rPr>
              <a:t>26</a:t>
            </a:r>
            <a:r>
              <a:rPr lang="fa-IR" dirty="0"/>
              <a:t> درجه سانتی گراد حفظ شود.دمای حمام بین25 تا28درجه مناسب است.</a:t>
            </a:r>
          </a:p>
          <a:p>
            <a:pPr algn="ctr">
              <a:lnSpc>
                <a:spcPct val="200000"/>
              </a:lnSpc>
            </a:pPr>
            <a:r>
              <a:rPr lang="fa-IR" b="1" i="1" dirty="0">
                <a:solidFill>
                  <a:schemeClr val="bg1">
                    <a:lumMod val="75000"/>
                    <a:lumOff val="25000"/>
                  </a:schemeClr>
                </a:solidFill>
              </a:rPr>
              <a:t>جنس لباس باید تریکو یا تترون و نرم باشد. </a:t>
            </a:r>
          </a:p>
          <a:p>
            <a:pPr algn="ctr" rtl="1">
              <a:lnSpc>
                <a:spcPct val="200000"/>
              </a:lnSpc>
            </a:pPr>
            <a:r>
              <a:rPr lang="fa-IR" dirty="0">
                <a:solidFill>
                  <a:srgbClr val="92D050"/>
                </a:solidFill>
              </a:rPr>
              <a:t>لباس خیلی زیاد یا خیلی کم به تن نوراد نپوشانید</a:t>
            </a:r>
            <a:r>
              <a:rPr lang="fa-IR" dirty="0"/>
              <a:t>.</a:t>
            </a:r>
          </a:p>
        </p:txBody>
      </p:sp>
      <p:sp>
        <p:nvSpPr>
          <p:cNvPr id="2" name="TextBox 1">
            <a:extLst>
              <a:ext uri="{FF2B5EF4-FFF2-40B4-BE49-F238E27FC236}">
                <a16:creationId xmlns:a16="http://schemas.microsoft.com/office/drawing/2014/main" id="{17E14C63-98DA-CC5D-77B8-D93AC7EBE39F}"/>
              </a:ext>
            </a:extLst>
          </p:cNvPr>
          <p:cNvSpPr txBox="1"/>
          <p:nvPr/>
        </p:nvSpPr>
        <p:spPr>
          <a:xfrm>
            <a:off x="7333307" y="1557197"/>
            <a:ext cx="4345664" cy="3901068"/>
          </a:xfrm>
          <a:prstGeom prst="rect">
            <a:avLst/>
          </a:prstGeom>
          <a:noFill/>
        </p:spPr>
        <p:txBody>
          <a:bodyPr wrap="square" rtlCol="0">
            <a:spAutoFit/>
          </a:bodyPr>
          <a:lstStyle/>
          <a:p>
            <a:pPr algn="ctr" rtl="1">
              <a:lnSpc>
                <a:spcPct val="200000"/>
              </a:lnSpc>
            </a:pPr>
            <a:r>
              <a:rPr lang="fa-IR" dirty="0">
                <a:solidFill>
                  <a:schemeClr val="accent3">
                    <a:lumMod val="40000"/>
                    <a:lumOff val="60000"/>
                  </a:schemeClr>
                </a:solidFill>
                <a:cs typeface="B Koodak Outline" panose="00000400000000000000" pitchFamily="2" charset="-78"/>
              </a:rPr>
              <a:t>(</a:t>
            </a:r>
            <a:r>
              <a:rPr lang="fa-IR" b="1" dirty="0">
                <a:solidFill>
                  <a:schemeClr val="accent3">
                    <a:lumMod val="40000"/>
                    <a:lumOff val="60000"/>
                  </a:schemeClr>
                </a:solidFill>
                <a:cs typeface="B Koodak Outline" panose="00000400000000000000" pitchFamily="2" charset="-78"/>
              </a:rPr>
              <a:t>به طور معمول دو پیراهن از جنس تریکو که یکی از آنها آستین بلند باشد ، یک شلوار از جنس تریکو کافی است سپس دست و پای نوزاد را لمس میکنیم اگر سرد بود جوراب و کلاه از جنس تریکو  می پوشانیم ، اگردست و پا  گرم بود جوراب و کلاه نمیخواهد فقط یک لایه پارچه نازک یا پتوی نازک روی نوزاد کفایت میکند.) </a:t>
            </a:r>
          </a:p>
        </p:txBody>
      </p:sp>
      <p:sp>
        <p:nvSpPr>
          <p:cNvPr id="4" name="TextBox 3">
            <a:extLst>
              <a:ext uri="{FF2B5EF4-FFF2-40B4-BE49-F238E27FC236}">
                <a16:creationId xmlns:a16="http://schemas.microsoft.com/office/drawing/2014/main" id="{BCDDCBD2-A10E-A6CF-E4D1-6084BA27B69F}"/>
              </a:ext>
            </a:extLst>
          </p:cNvPr>
          <p:cNvSpPr txBox="1"/>
          <p:nvPr/>
        </p:nvSpPr>
        <p:spPr>
          <a:xfrm>
            <a:off x="4561437" y="487979"/>
            <a:ext cx="3069125" cy="646331"/>
          </a:xfrm>
          <a:prstGeom prst="rect">
            <a:avLst/>
          </a:prstGeom>
          <a:noFill/>
        </p:spPr>
        <p:txBody>
          <a:bodyPr wrap="square" rtlCol="0">
            <a:spAutoFit/>
          </a:bodyPr>
          <a:lstStyle/>
          <a:p>
            <a:pPr algn="ctr"/>
            <a:r>
              <a:rPr lang="fa-IR" sz="3600" dirty="0">
                <a:solidFill>
                  <a:srgbClr val="FF0000"/>
                </a:solidFill>
                <a:cs typeface="B Koodak Outline" panose="00000400000000000000" pitchFamily="2" charset="-78"/>
              </a:rPr>
              <a:t>لباس نوزاد :</a:t>
            </a:r>
            <a:endParaRPr lang="en-US" sz="3600" dirty="0">
              <a:solidFill>
                <a:srgbClr val="FF0000"/>
              </a:solidFill>
              <a:cs typeface="B Koodak Outline" panose="00000400000000000000" pitchFamily="2" charset="-78"/>
            </a:endParaRPr>
          </a:p>
        </p:txBody>
      </p:sp>
      <p:cxnSp>
        <p:nvCxnSpPr>
          <p:cNvPr id="6" name="Connector: Elbow 5">
            <a:extLst>
              <a:ext uri="{FF2B5EF4-FFF2-40B4-BE49-F238E27FC236}">
                <a16:creationId xmlns:a16="http://schemas.microsoft.com/office/drawing/2014/main" id="{E3673FE9-DCD3-C079-F4A6-93A0590A9B79}"/>
              </a:ext>
            </a:extLst>
          </p:cNvPr>
          <p:cNvCxnSpPr/>
          <p:nvPr/>
        </p:nvCxnSpPr>
        <p:spPr>
          <a:xfrm>
            <a:off x="6095999" y="3730028"/>
            <a:ext cx="1391217" cy="597528"/>
          </a:xfrm>
          <a:prstGeom prst="bentConnector3">
            <a:avLst/>
          </a:prstGeom>
          <a:ln>
            <a:headEnd type="triangle"/>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7418157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5085B-DDEC-6CF7-7E80-86F5732089B7}"/>
              </a:ext>
            </a:extLst>
          </p:cNvPr>
          <p:cNvSpPr>
            <a:spLocks noGrp="1"/>
          </p:cNvSpPr>
          <p:nvPr>
            <p:ph type="title"/>
          </p:nvPr>
        </p:nvSpPr>
        <p:spPr/>
        <p:txBody>
          <a:bodyPr/>
          <a:lstStyle/>
          <a:p>
            <a:pPr algn="ctr"/>
            <a:r>
              <a:rPr lang="fa-IR" b="1" i="1" dirty="0"/>
              <a:t>بحث نوزاد بی قرار</a:t>
            </a:r>
            <a:endParaRPr lang="en-US" b="1" i="1" dirty="0"/>
          </a:p>
        </p:txBody>
      </p:sp>
      <p:pic>
        <p:nvPicPr>
          <p:cNvPr id="5" name="Content Placeholder 4">
            <a:extLst>
              <a:ext uri="{FF2B5EF4-FFF2-40B4-BE49-F238E27FC236}">
                <a16:creationId xmlns:a16="http://schemas.microsoft.com/office/drawing/2014/main" id="{B9D185DC-C777-8755-369B-532412AC7A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0367" y="1857454"/>
            <a:ext cx="6030011" cy="4206875"/>
          </a:xfrm>
        </p:spPr>
      </p:pic>
    </p:spTree>
    <p:extLst>
      <p:ext uri="{BB962C8B-B14F-4D97-AF65-F5344CB8AC3E}">
        <p14:creationId xmlns:p14="http://schemas.microsoft.com/office/powerpoint/2010/main" val="28491333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D0B1F-2F97-3BCD-7700-8E2892A931CA}"/>
              </a:ext>
            </a:extLst>
          </p:cNvPr>
          <p:cNvSpPr>
            <a:spLocks noGrp="1"/>
          </p:cNvSpPr>
          <p:nvPr>
            <p:ph type="title"/>
          </p:nvPr>
        </p:nvSpPr>
        <p:spPr>
          <a:xfrm>
            <a:off x="838200" y="365125"/>
            <a:ext cx="10515600" cy="5546788"/>
          </a:xfrm>
        </p:spPr>
        <p:txBody>
          <a:bodyPr>
            <a:normAutofit/>
          </a:bodyPr>
          <a:lstStyle/>
          <a:p>
            <a:pPr algn="ctr"/>
            <a:r>
              <a:rPr lang="en-US" sz="9600" b="1" i="1" u="sng" dirty="0">
                <a:solidFill>
                  <a:srgbClr val="FF0000"/>
                </a:solidFill>
              </a:rPr>
              <a:t>pain</a:t>
            </a:r>
          </a:p>
        </p:txBody>
      </p:sp>
    </p:spTree>
    <p:extLst>
      <p:ext uri="{BB962C8B-B14F-4D97-AF65-F5344CB8AC3E}">
        <p14:creationId xmlns:p14="http://schemas.microsoft.com/office/powerpoint/2010/main" val="15280917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EF5C6B-5385-0DB0-E781-D2A8C1CC6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040" y="0"/>
            <a:ext cx="10363920" cy="6858000"/>
          </a:xfrm>
          <a:prstGeom prst="rect">
            <a:avLst/>
          </a:prstGeom>
        </p:spPr>
      </p:pic>
    </p:spTree>
    <p:extLst>
      <p:ext uri="{BB962C8B-B14F-4D97-AF65-F5344CB8AC3E}">
        <p14:creationId xmlns:p14="http://schemas.microsoft.com/office/powerpoint/2010/main" val="38141701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0FE4F-ED27-080D-ABC2-863EDC5500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37" y="481012"/>
            <a:ext cx="11668125" cy="5895975"/>
          </a:xfrm>
          <a:prstGeom prst="rect">
            <a:avLst/>
          </a:prstGeom>
        </p:spPr>
      </p:pic>
    </p:spTree>
    <p:extLst>
      <p:ext uri="{BB962C8B-B14F-4D97-AF65-F5344CB8AC3E}">
        <p14:creationId xmlns:p14="http://schemas.microsoft.com/office/powerpoint/2010/main" val="40121814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467D6A-7422-CC64-D946-120F37FC9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9956" y="0"/>
            <a:ext cx="5272088" cy="6858000"/>
          </a:xfrm>
          <a:prstGeom prst="rect">
            <a:avLst/>
          </a:prstGeom>
        </p:spPr>
      </p:pic>
    </p:spTree>
    <p:extLst>
      <p:ext uri="{BB962C8B-B14F-4D97-AF65-F5344CB8AC3E}">
        <p14:creationId xmlns:p14="http://schemas.microsoft.com/office/powerpoint/2010/main" val="32270759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D52219-2307-76D2-527C-298AFBC12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512" y="447675"/>
            <a:ext cx="9324975" cy="5962650"/>
          </a:xfrm>
          <a:prstGeom prst="rect">
            <a:avLst/>
          </a:prstGeom>
        </p:spPr>
      </p:pic>
    </p:spTree>
    <p:extLst>
      <p:ext uri="{BB962C8B-B14F-4D97-AF65-F5344CB8AC3E}">
        <p14:creationId xmlns:p14="http://schemas.microsoft.com/office/powerpoint/2010/main" val="35264989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FCA388-9CFD-30DA-C395-68C51FBBE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187" y="366712"/>
            <a:ext cx="8429625" cy="6124575"/>
          </a:xfrm>
          <a:prstGeom prst="rect">
            <a:avLst/>
          </a:prstGeom>
        </p:spPr>
      </p:pic>
    </p:spTree>
    <p:extLst>
      <p:ext uri="{BB962C8B-B14F-4D97-AF65-F5344CB8AC3E}">
        <p14:creationId xmlns:p14="http://schemas.microsoft.com/office/powerpoint/2010/main" val="16278982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55DCD7-3E2E-797D-200D-E9DAA1BBF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087" y="109537"/>
            <a:ext cx="10029825" cy="6638925"/>
          </a:xfrm>
          <a:prstGeom prst="rect">
            <a:avLst/>
          </a:prstGeom>
        </p:spPr>
      </p:pic>
    </p:spTree>
    <p:extLst>
      <p:ext uri="{BB962C8B-B14F-4D97-AF65-F5344CB8AC3E}">
        <p14:creationId xmlns:p14="http://schemas.microsoft.com/office/powerpoint/2010/main" val="820159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A2569-D59B-E6E3-5271-983C2270C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829" y="0"/>
            <a:ext cx="11040341" cy="6858000"/>
          </a:xfrm>
          <a:prstGeom prst="rect">
            <a:avLst/>
          </a:prstGeom>
        </p:spPr>
      </p:pic>
    </p:spTree>
    <p:extLst>
      <p:ext uri="{BB962C8B-B14F-4D97-AF65-F5344CB8AC3E}">
        <p14:creationId xmlns:p14="http://schemas.microsoft.com/office/powerpoint/2010/main" val="36260705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9D68F5-FBCA-B563-95B5-D4DA98F44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867" y="0"/>
            <a:ext cx="9758265" cy="6858000"/>
          </a:xfrm>
          <a:prstGeom prst="rect">
            <a:avLst/>
          </a:prstGeom>
        </p:spPr>
      </p:pic>
    </p:spTree>
    <p:extLst>
      <p:ext uri="{BB962C8B-B14F-4D97-AF65-F5344CB8AC3E}">
        <p14:creationId xmlns:p14="http://schemas.microsoft.com/office/powerpoint/2010/main" val="10008480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631</TotalTime>
  <Words>1625</Words>
  <Application>Microsoft Office PowerPoint</Application>
  <PresentationFormat>Widescreen</PresentationFormat>
  <Paragraphs>212</Paragraphs>
  <Slides>109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109</vt:i4>
      </vt:variant>
    </vt:vector>
  </HeadingPairs>
  <TitlesOfParts>
    <vt:vector size="116" baseType="lpstr">
      <vt:lpstr>0 Aseman</vt:lpstr>
      <vt:lpstr>0 Jadid Bold</vt:lpstr>
      <vt:lpstr>B Koodak Outline</vt:lpstr>
      <vt:lpstr>Calibri</vt:lpstr>
      <vt:lpstr>Corbel</vt:lpstr>
      <vt:lpstr>Wingdings</vt:lpstr>
      <vt:lpstr>Banded</vt:lpstr>
      <vt:lpstr>مراقبت از نوزاد پرخطر </vt:lpstr>
      <vt:lpstr>تعاریف مربوط به نوزادان نارس و کم وزن:</vt:lpstr>
      <vt:lpstr>PowerPoint Presentation</vt:lpstr>
      <vt:lpstr>PowerPoint Presentation</vt:lpstr>
      <vt:lpstr>PowerPoint Presentation</vt:lpstr>
      <vt:lpstr>PowerPoint Presentation</vt:lpstr>
      <vt:lpstr>مراقبت از بند ناف:</vt:lpstr>
      <vt:lpstr>عفونت بند ناف :</vt:lpstr>
      <vt:lpstr>PowerPoint Presentation</vt:lpstr>
      <vt:lpstr>PowerPoint Presentation</vt:lpstr>
      <vt:lpstr>ادامه مراقبت از نوزاد:</vt:lpstr>
      <vt:lpstr>PowerPoint Presentation</vt:lpstr>
      <vt:lpstr>مراقبتهای روزانه از نوزاد :</vt:lpstr>
      <vt:lpstr>PowerPoint Presentation</vt:lpstr>
      <vt:lpstr>ماساژ درمانی</vt:lpstr>
      <vt:lpstr>INTRAVENTRICULAR HEMORRHAGE</vt:lpstr>
      <vt:lpstr>PowerPoint Presentation</vt:lpstr>
      <vt:lpstr>BRONCHOPULMONARY DYSPLASIA</vt:lpstr>
      <vt:lpstr>RETINOPATHY OF PREMATURITY</vt:lpstr>
      <vt:lpstr>PowerPoint Presentation</vt:lpstr>
      <vt:lpstr>بند ناف نرمال</vt:lpstr>
      <vt:lpstr>عفونت بند ناف</vt:lpstr>
      <vt:lpstr>انگشت اضافه بدون استخوان</vt:lpstr>
      <vt:lpstr>انگشت اضافه با استخوان</vt:lpstr>
      <vt:lpstr>شناخت علائم نرمال از پاتولوژیک</vt:lpstr>
      <vt:lpstr>میلیا </vt:lpstr>
      <vt:lpstr>میلیا </vt:lpstr>
      <vt:lpstr>Livedo reticularis </vt:lpstr>
      <vt:lpstr>Livedo reticularis </vt:lpstr>
      <vt:lpstr>آکنه نوزادی </vt:lpstr>
      <vt:lpstr>آکنه نوزادی </vt:lpstr>
      <vt:lpstr>آکنه نوزادی </vt:lpstr>
      <vt:lpstr>لکه شرقیmongolian spot </vt:lpstr>
      <vt:lpstr>لکه شرقیmongolian spot </vt:lpstr>
      <vt:lpstr>لکه شرقیmongolian spot </vt:lpstr>
      <vt:lpstr>لکه شرقیmongolian spot </vt:lpstr>
      <vt:lpstr>ACROCYANOSIS</vt:lpstr>
      <vt:lpstr>اریتم توکسیکوم</vt:lpstr>
      <vt:lpstr>اریتم توکسیکوم</vt:lpstr>
      <vt:lpstr>Salmon patch </vt:lpstr>
      <vt:lpstr>Salmon patch </vt:lpstr>
      <vt:lpstr>Salmon patch </vt:lpstr>
      <vt:lpstr>ملانوزیس پوستولار </vt:lpstr>
      <vt:lpstr>ملانوزیس پوستولار </vt:lpstr>
      <vt:lpstr>کریستالهای اسید اوریک روی پوشک</vt:lpstr>
      <vt:lpstr>معاینه نوزاد</vt:lpstr>
      <vt:lpstr>معاینه بالینی نوزاد</vt:lpstr>
      <vt:lpstr>DEVELOPMENTAL DYSPLASIA OF HIP</vt:lpstr>
      <vt:lpstr>DEVELOPMENTAL DYSPLASIA OF HIP</vt:lpstr>
      <vt:lpstr>علل فونتانل قدامی بیش از حد باز</vt:lpstr>
      <vt:lpstr>علل فونتانل قدامی بیش از حد باز</vt:lpstr>
      <vt:lpstr>PowerPoint Presentation</vt:lpstr>
      <vt:lpstr>PowerPoint Presentation</vt:lpstr>
      <vt:lpstr>PowerPoint Presentation</vt:lpstr>
      <vt:lpstr>تعریف آسفکسی</vt:lpstr>
      <vt:lpstr>کاتاراکت مادرزادی</vt:lpstr>
      <vt:lpstr>کاتاراکت مادرزادی</vt:lpstr>
      <vt:lpstr>شکاف کام و شکاف لب</vt:lpstr>
      <vt:lpstr>سیانوز مرکزی</vt:lpstr>
      <vt:lpstr>سیانوز مرکزی</vt:lpstr>
      <vt:lpstr>acrocyanosis</vt:lpstr>
      <vt:lpstr>acrocyanosis</vt:lpstr>
      <vt:lpstr>ACROCYANOSIS</vt:lpstr>
      <vt:lpstr>Semian line</vt:lpstr>
      <vt:lpstr>آنومالیهای ناحیه لومبوساکرال لیپومننگوسل:</vt:lpstr>
      <vt:lpstr>آنومالیهای ناحیه لومبوساکرال (عدم نیاز به سونوگرافی)SIMPLE DIMPIE</vt:lpstr>
      <vt:lpstr>Imperforate anus</vt:lpstr>
      <vt:lpstr>Imperforate anus</vt:lpstr>
      <vt:lpstr>Imperforate anus</vt:lpstr>
      <vt:lpstr>Undescending testis</vt:lpstr>
      <vt:lpstr>CRYPTORCHIDISM</vt:lpstr>
      <vt:lpstr>UMBILICAL HERNIA</vt:lpstr>
      <vt:lpstr>گرانولوم بند ناف</vt:lpstr>
      <vt:lpstr>Cloacal deformity</vt:lpstr>
      <vt:lpstr>Cloacal deformity</vt:lpstr>
      <vt:lpstr>Cloacal deformity</vt:lpstr>
      <vt:lpstr>Ambiguous Genitalia</vt:lpstr>
      <vt:lpstr>Ambiguous Genitalia</vt:lpstr>
      <vt:lpstr>آنومالیهای لومبوساکرال</vt:lpstr>
      <vt:lpstr>آنومالیهای لومبوساکرال</vt:lpstr>
      <vt:lpstr>آنومالیهای لومبوساکرالLUMP DISCOLORED AREA</vt:lpstr>
      <vt:lpstr>LABIAL ADHESION</vt:lpstr>
      <vt:lpstr>LABIAL ADHESION</vt:lpstr>
      <vt:lpstr>HYPOSPADIASIS</vt:lpstr>
      <vt:lpstr>HYPOSPADIASIS</vt:lpstr>
      <vt:lpstr>SUBMUCOSAL CLEFT PALATE</vt:lpstr>
      <vt:lpstr>SUBMUCOSAL CLEFT PALATE</vt:lpstr>
      <vt:lpstr>نوزاد  بدحال</vt:lpstr>
      <vt:lpstr>نوزاد  بدحال</vt:lpstr>
      <vt:lpstr>بحث نوزاد بی قرار</vt:lpstr>
      <vt:lpstr>pain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داروهای استفاده شده در کولیک</vt:lpstr>
      <vt:lpstr> دوز استامینوفن3DROP/KG   </vt:lpstr>
      <vt:lpstr>PowerPoint Presentation</vt:lpstr>
      <vt:lpstr>کمپرس آب سرد وگرم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Albaloo</dc:creator>
  <cp:lastModifiedBy>Albaloo</cp:lastModifiedBy>
  <cp:revision>18</cp:revision>
  <dcterms:created xsi:type="dcterms:W3CDTF">2025-10-07T08:28:45Z</dcterms:created>
  <dcterms:modified xsi:type="dcterms:W3CDTF">2025-11-15T03:29:52Z</dcterms:modified>
</cp:coreProperties>
</file>