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 id="2147483757" r:id="rId2"/>
  </p:sldMasterIdLst>
  <p:notesMasterIdLst>
    <p:notesMasterId r:id="rId101"/>
  </p:notesMasterIdLst>
  <p:sldIdLst>
    <p:sldId id="257" r:id="rId3"/>
    <p:sldId id="256" r:id="rId4"/>
    <p:sldId id="258" r:id="rId5"/>
    <p:sldId id="348" r:id="rId6"/>
    <p:sldId id="324" r:id="rId7"/>
    <p:sldId id="355" r:id="rId8"/>
    <p:sldId id="349" r:id="rId9"/>
    <p:sldId id="356" r:id="rId10"/>
    <p:sldId id="347" r:id="rId11"/>
    <p:sldId id="259" r:id="rId12"/>
    <p:sldId id="468" r:id="rId13"/>
    <p:sldId id="292" r:id="rId14"/>
    <p:sldId id="388" r:id="rId15"/>
    <p:sldId id="390" r:id="rId16"/>
    <p:sldId id="392" r:id="rId17"/>
    <p:sldId id="260" r:id="rId18"/>
    <p:sldId id="357" r:id="rId19"/>
    <p:sldId id="448" r:id="rId20"/>
    <p:sldId id="449" r:id="rId21"/>
    <p:sldId id="402" r:id="rId22"/>
    <p:sldId id="469" r:id="rId23"/>
    <p:sldId id="261" r:id="rId24"/>
    <p:sldId id="450" r:id="rId25"/>
    <p:sldId id="350" r:id="rId26"/>
    <p:sldId id="337" r:id="rId27"/>
    <p:sldId id="293" r:id="rId28"/>
    <p:sldId id="294" r:id="rId29"/>
    <p:sldId id="262" r:id="rId30"/>
    <p:sldId id="263" r:id="rId31"/>
    <p:sldId id="403" r:id="rId32"/>
    <p:sldId id="264" r:id="rId33"/>
    <p:sldId id="451" r:id="rId34"/>
    <p:sldId id="452" r:id="rId35"/>
    <p:sldId id="265" r:id="rId36"/>
    <p:sldId id="453" r:id="rId37"/>
    <p:sldId id="404" r:id="rId38"/>
    <p:sldId id="454" r:id="rId39"/>
    <p:sldId id="470" r:id="rId40"/>
    <p:sldId id="471" r:id="rId41"/>
    <p:sldId id="405" r:id="rId42"/>
    <p:sldId id="295" r:id="rId43"/>
    <p:sldId id="455" r:id="rId44"/>
    <p:sldId id="266" r:id="rId45"/>
    <p:sldId id="456" r:id="rId46"/>
    <p:sldId id="267" r:id="rId47"/>
    <p:sldId id="268" r:id="rId48"/>
    <p:sldId id="457" r:id="rId49"/>
    <p:sldId id="323" r:id="rId50"/>
    <p:sldId id="326" r:id="rId51"/>
    <p:sldId id="415" r:id="rId52"/>
    <p:sldId id="444" r:id="rId53"/>
    <p:sldId id="446" r:id="rId54"/>
    <p:sldId id="460" r:id="rId55"/>
    <p:sldId id="445" r:id="rId56"/>
    <p:sldId id="409" r:id="rId57"/>
    <p:sldId id="413" r:id="rId58"/>
    <p:sldId id="273" r:id="rId59"/>
    <p:sldId id="296" r:id="rId60"/>
    <p:sldId id="297" r:id="rId61"/>
    <p:sldId id="277" r:id="rId62"/>
    <p:sldId id="462" r:id="rId63"/>
    <p:sldId id="279" r:id="rId64"/>
    <p:sldId id="430" r:id="rId65"/>
    <p:sldId id="458" r:id="rId66"/>
    <p:sldId id="417" r:id="rId67"/>
    <p:sldId id="418" r:id="rId68"/>
    <p:sldId id="419" r:id="rId69"/>
    <p:sldId id="420" r:id="rId70"/>
    <p:sldId id="421" r:id="rId71"/>
    <p:sldId id="422" r:id="rId72"/>
    <p:sldId id="425" r:id="rId73"/>
    <p:sldId id="426" r:id="rId74"/>
    <p:sldId id="423" r:id="rId75"/>
    <p:sldId id="436" r:id="rId76"/>
    <p:sldId id="438" r:id="rId77"/>
    <p:sldId id="401" r:id="rId78"/>
    <p:sldId id="371" r:id="rId79"/>
    <p:sldId id="394" r:id="rId80"/>
    <p:sldId id="368" r:id="rId81"/>
    <p:sldId id="372" r:id="rId82"/>
    <p:sldId id="373" r:id="rId83"/>
    <p:sldId id="374" r:id="rId84"/>
    <p:sldId id="447" r:id="rId85"/>
    <p:sldId id="282" r:id="rId86"/>
    <p:sldId id="283" r:id="rId87"/>
    <p:sldId id="298" r:id="rId88"/>
    <p:sldId id="284" r:id="rId89"/>
    <p:sldId id="285" r:id="rId90"/>
    <p:sldId id="441" r:id="rId91"/>
    <p:sldId id="467" r:id="rId92"/>
    <p:sldId id="443" r:id="rId93"/>
    <p:sldId id="287" r:id="rId94"/>
    <p:sldId id="317" r:id="rId95"/>
    <p:sldId id="318" r:id="rId96"/>
    <p:sldId id="319" r:id="rId97"/>
    <p:sldId id="321" r:id="rId98"/>
    <p:sldId id="322" r:id="rId99"/>
    <p:sldId id="396" r:id="rId10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5" d="100"/>
          <a:sy n="85" d="100"/>
        </p:scale>
        <p:origin x="11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28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39EECFB-D502-4E0E-BA70-55CD9494EA85}" type="datetimeFigureOut">
              <a:rPr lang="fa-IR" smtClean="0"/>
              <a:pPr/>
              <a:t>1442/12/17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6B33723-896E-4877-80DD-B36152A6EB1E}" type="slidenum">
              <a:rPr lang="fa-IR" smtClean="0"/>
              <a:pPr/>
              <a:t>‹#›</a:t>
            </a:fld>
            <a:endParaRPr lang="fa-IR"/>
          </a:p>
        </p:txBody>
      </p:sp>
    </p:spTree>
    <p:extLst>
      <p:ext uri="{BB962C8B-B14F-4D97-AF65-F5344CB8AC3E}">
        <p14:creationId xmlns:p14="http://schemas.microsoft.com/office/powerpoint/2010/main" val="400485950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8013E1-54E5-4F3C-A081-B0A40F211AB7}" type="slidenum">
              <a:rPr lang="en-US"/>
              <a:pPr/>
              <a:t>1</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a:t>شرح</a:t>
            </a:r>
            <a:r>
              <a:rPr lang="fa-IR" baseline="0" dirty="0"/>
              <a:t> حال ومشاهده كامل براي تعيين علت تروما-ارزيابي مكيدن براي ناهنجاري وفرنولوم-نحوه خارج كردن پستان-اگردردزياداست بدوشد—خشك كردن درهوا-ترميم بانگهداري رطوبت تادلمه نبنددبالانولين خالص پارافين نرم-يا  -</a:t>
            </a:r>
            <a:r>
              <a:rPr lang="en-US" baseline="0" dirty="0"/>
              <a:t>-</a:t>
            </a:r>
            <a:r>
              <a:rPr lang="en-US" baseline="0" dirty="0" err="1"/>
              <a:t>jelonet</a:t>
            </a:r>
            <a:r>
              <a:rPr lang="en-US" baseline="0" dirty="0"/>
              <a:t>=</a:t>
            </a:r>
            <a:r>
              <a:rPr lang="en-US" baseline="0" dirty="0" err="1"/>
              <a:t>hydrogel</a:t>
            </a:r>
            <a:r>
              <a:rPr lang="en-US" baseline="0" dirty="0"/>
              <a:t> wound dressing</a:t>
            </a:r>
            <a:r>
              <a:rPr lang="fa-IR" baseline="0" dirty="0"/>
              <a:t>-اضافه شدن ميكرب ودردعمقي </a:t>
            </a:r>
            <a:endParaRPr lang="fa-IR" dirty="0"/>
          </a:p>
        </p:txBody>
      </p:sp>
      <p:sp>
        <p:nvSpPr>
          <p:cNvPr id="4" name="Slide Number Placeholder 3"/>
          <p:cNvSpPr>
            <a:spLocks noGrp="1"/>
          </p:cNvSpPr>
          <p:nvPr>
            <p:ph type="sldNum" sz="quarter" idx="10"/>
          </p:nvPr>
        </p:nvSpPr>
        <p:spPr/>
        <p:txBody>
          <a:bodyPr/>
          <a:lstStyle/>
          <a:p>
            <a:fld id="{76B33723-896E-4877-80DD-B36152A6EB1E}" type="slidenum">
              <a:rPr lang="fa-IR" smtClean="0"/>
              <a:pPr/>
              <a:t>62</a:t>
            </a:fld>
            <a:endParaRPr lang="fa-I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76B33723-896E-4877-80DD-B36152A6EB1E}" type="slidenum">
              <a:rPr lang="fa-IR" smtClean="0"/>
              <a:pPr/>
              <a:t>63</a:t>
            </a:fld>
            <a:endParaRPr lang="fa-I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p>
        </p:txBody>
      </p:sp>
      <p:sp>
        <p:nvSpPr>
          <p:cNvPr id="4" name="Slide Number Placeholder 3"/>
          <p:cNvSpPr>
            <a:spLocks noGrp="1"/>
          </p:cNvSpPr>
          <p:nvPr>
            <p:ph type="sldNum" sz="quarter" idx="5"/>
          </p:nvPr>
        </p:nvSpPr>
        <p:spPr/>
        <p:txBody>
          <a:bodyPr/>
          <a:lstStyle/>
          <a:p>
            <a:pPr>
              <a:defRPr/>
            </a:pPr>
            <a:fld id="{6644E2B2-5A78-41A7-8539-48772D6272D3}" type="slidenum">
              <a:rPr lang="en-US"/>
              <a:pPr>
                <a:defRPr/>
              </a:pPr>
              <a:t>67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p>
        </p:txBody>
      </p:sp>
      <p:sp>
        <p:nvSpPr>
          <p:cNvPr id="4" name="Slide Number Placeholder 3"/>
          <p:cNvSpPr>
            <a:spLocks noGrp="1"/>
          </p:cNvSpPr>
          <p:nvPr>
            <p:ph type="sldNum" sz="quarter" idx="5"/>
          </p:nvPr>
        </p:nvSpPr>
        <p:spPr/>
        <p:txBody>
          <a:bodyPr/>
          <a:lstStyle/>
          <a:p>
            <a:pPr>
              <a:defRPr/>
            </a:pPr>
            <a:fld id="{20EE88EB-6F94-4221-91FC-A4A1221A0795}" type="slidenum">
              <a:rPr lang="en-US"/>
              <a:pPr>
                <a:defRPr/>
              </a:pPr>
              <a:t>68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03" name="Notes Placeholder 2"/>
          <p:cNvSpPr>
            <a:spLocks noGrp="1"/>
          </p:cNvSpPr>
          <p:nvPr>
            <p:ph type="body" idx="1"/>
          </p:nvPr>
        </p:nvSpPr>
        <p:spPr bwMode="auto">
          <a:noFill/>
        </p:spPr>
        <p:txBody>
          <a:bodyPr wrap="square" numCol="1" anchor="t" anchorCtr="0" compatLnSpc="1">
            <a:prstTxWarp prst="textNoShape">
              <a:avLst/>
            </a:prstTxWarp>
          </a:bodyPr>
          <a:lstStyle/>
          <a:p>
            <a:r>
              <a:rPr lang="fa-IR"/>
              <a:t>كانديداوپوست تيره</a:t>
            </a:r>
          </a:p>
        </p:txBody>
      </p:sp>
      <p:sp>
        <p:nvSpPr>
          <p:cNvPr id="4" name="Slide Number Placeholder 3"/>
          <p:cNvSpPr>
            <a:spLocks noGrp="1"/>
          </p:cNvSpPr>
          <p:nvPr>
            <p:ph type="sldNum" sz="quarter" idx="5"/>
          </p:nvPr>
        </p:nvSpPr>
        <p:spPr/>
        <p:txBody>
          <a:bodyPr/>
          <a:lstStyle/>
          <a:p>
            <a:pPr>
              <a:defRPr/>
            </a:pPr>
            <a:fld id="{21E86B49-4430-4F9E-8841-788260802AEB}" type="slidenum">
              <a:rPr lang="fa-IR" smtClean="0"/>
              <a:pPr>
                <a:defRPr/>
              </a:pPr>
              <a:t>69</a:t>
            </a:fld>
            <a:endParaRPr lang="fa-I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a:t>درهفته</a:t>
            </a:r>
            <a:r>
              <a:rPr lang="fa-IR" baseline="0" dirty="0"/>
              <a:t> هاي اول نه مگرابتلاي مادرحوالي زايمان-يامصرف انتي بيو ياتروماي نيپل-قبل ازدرمان ردعلل ديگرصدمه ودردنوك-درددرشروع وادامه تا1ساعت بعد-ابتدادرديك پستان وبسرعت پستان ديگر-نيپل ممكنست قرمز خارش دار-حساس ازدست رفتن دائم رنگ نيپل وارئول –تاخيرترميم شقاق</a:t>
            </a:r>
            <a:r>
              <a:rPr lang="en-US" baseline="0" dirty="0" err="1"/>
              <a:t>evid</a:t>
            </a:r>
            <a:endParaRPr lang="fa-IR" dirty="0"/>
          </a:p>
        </p:txBody>
      </p:sp>
      <p:sp>
        <p:nvSpPr>
          <p:cNvPr id="4" name="Slide Number Placeholder 3"/>
          <p:cNvSpPr>
            <a:spLocks noGrp="1"/>
          </p:cNvSpPr>
          <p:nvPr>
            <p:ph type="sldNum" sz="quarter" idx="10"/>
          </p:nvPr>
        </p:nvSpPr>
        <p:spPr/>
        <p:txBody>
          <a:bodyPr/>
          <a:lstStyle/>
          <a:p>
            <a:fld id="{76B33723-896E-4877-80DD-B36152A6EB1E}" type="slidenum">
              <a:rPr lang="fa-IR" smtClean="0"/>
              <a:pPr/>
              <a:t>70</a:t>
            </a:fld>
            <a:endParaRPr lang="fa-I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p:spPr>
      </p:sp>
      <p:sp>
        <p:nvSpPr>
          <p:cNvPr id="224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a-IR"/>
          </a:p>
        </p:txBody>
      </p:sp>
      <p:sp>
        <p:nvSpPr>
          <p:cNvPr id="4" name="Slide Number Placeholder 3"/>
          <p:cNvSpPr>
            <a:spLocks noGrp="1"/>
          </p:cNvSpPr>
          <p:nvPr>
            <p:ph type="sldNum" sz="quarter" idx="5"/>
          </p:nvPr>
        </p:nvSpPr>
        <p:spPr/>
        <p:txBody>
          <a:bodyPr/>
          <a:lstStyle/>
          <a:p>
            <a:pPr>
              <a:defRPr/>
            </a:pPr>
            <a:fld id="{C5E9BE6A-50CB-4A9F-A7CC-92D4E0BB6E70}" type="slidenum">
              <a:rPr lang="fa-IR" smtClean="0"/>
              <a:pPr>
                <a:defRPr/>
              </a:pPr>
              <a:t>75</a:t>
            </a:fld>
            <a:endParaRPr lang="fa-I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p>
        </p:txBody>
      </p:sp>
      <p:sp>
        <p:nvSpPr>
          <p:cNvPr id="4" name="Slide Number Placeholder 3"/>
          <p:cNvSpPr>
            <a:spLocks noGrp="1"/>
          </p:cNvSpPr>
          <p:nvPr>
            <p:ph type="sldNum" sz="quarter" idx="5"/>
          </p:nvPr>
        </p:nvSpPr>
        <p:spPr/>
        <p:txBody>
          <a:bodyPr/>
          <a:lstStyle/>
          <a:p>
            <a:pPr>
              <a:defRPr/>
            </a:pPr>
            <a:fld id="{69AF01C8-4FB7-4219-8420-81040F0C75FE}" type="slidenum">
              <a:rPr lang="en-US"/>
              <a:pPr>
                <a:defRPr/>
              </a:pPr>
              <a:t>77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p:spPr>
      </p:sp>
      <p:sp>
        <p:nvSpPr>
          <p:cNvPr id="227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a:p>
        </p:txBody>
      </p:sp>
      <p:sp>
        <p:nvSpPr>
          <p:cNvPr id="4" name="Slide Number Placeholder 3"/>
          <p:cNvSpPr>
            <a:spLocks noGrp="1"/>
          </p:cNvSpPr>
          <p:nvPr>
            <p:ph type="sldNum" sz="quarter" idx="5"/>
          </p:nvPr>
        </p:nvSpPr>
        <p:spPr/>
        <p:txBody>
          <a:bodyPr/>
          <a:lstStyle/>
          <a:p>
            <a:pPr>
              <a:defRPr/>
            </a:pPr>
            <a:fld id="{CCEB93A0-1A3D-449B-B0C3-731F8242E476}" type="slidenum">
              <a:rPr lang="en-US"/>
              <a:pPr>
                <a:defRPr/>
              </a:pPr>
              <a:t>79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a-IR" dirty="0"/>
              <a:t>چه می بینید؟شماره 1فردی گغته نمی توانی شیربدهی چون نوک نداری.شماره2</a:t>
            </a:r>
            <a:r>
              <a:rPr lang="en-US" dirty="0" err="1">
                <a:cs typeface="Arial" pitchFamily="34" charset="0"/>
              </a:rPr>
              <a:t>protractility</a:t>
            </a:r>
            <a:r>
              <a:rPr lang="en-US" dirty="0">
                <a:cs typeface="Arial" pitchFamily="34" charset="0"/>
              </a:rPr>
              <a:t> </a:t>
            </a:r>
            <a:r>
              <a:rPr lang="fa-IR" dirty="0"/>
              <a:t>رانشان می دهد.این مهم است تادردهان</a:t>
            </a:r>
            <a:r>
              <a:rPr lang="en-US" dirty="0">
                <a:cs typeface="Arial" pitchFamily="34" charset="0"/>
              </a:rPr>
              <a:t>teat</a:t>
            </a:r>
            <a:r>
              <a:rPr lang="fa-IR" dirty="0"/>
              <a:t>درست کند. </a:t>
            </a:r>
            <a:r>
              <a:rPr lang="en-US" dirty="0" err="1">
                <a:cs typeface="Arial" pitchFamily="34" charset="0"/>
              </a:rPr>
              <a:t>Protractility</a:t>
            </a:r>
            <a:r>
              <a:rPr lang="fa-IR" dirty="0"/>
              <a:t>مهمترازشکل نیپل است.</a:t>
            </a:r>
            <a:r>
              <a:rPr lang="en-US" dirty="0">
                <a:cs typeface="Arial" pitchFamily="34" charset="0"/>
              </a:rPr>
              <a:t> </a:t>
            </a:r>
            <a:r>
              <a:rPr lang="en-US" dirty="0" err="1">
                <a:cs typeface="Arial" pitchFamily="34" charset="0"/>
              </a:rPr>
              <a:t>Protractility</a:t>
            </a:r>
            <a:r>
              <a:rPr lang="fa-IR" dirty="0"/>
              <a:t>درحاملگی وهفته اول شیردهی بهبودمی یابد.</a:t>
            </a:r>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FCC8422-9EB6-48AF-99FA-8842AEA561F4}" type="slidenum">
              <a:rPr lang="fa-IR" smtClean="0"/>
              <a:pPr>
                <a:defRPr/>
              </a:pPr>
              <a:t>81</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a:t>10-15دقيقه برگ كلم-مسكن</a:t>
            </a:r>
          </a:p>
        </p:txBody>
      </p:sp>
      <p:sp>
        <p:nvSpPr>
          <p:cNvPr id="4" name="Slide Number Placeholder 3"/>
          <p:cNvSpPr>
            <a:spLocks noGrp="1"/>
          </p:cNvSpPr>
          <p:nvPr>
            <p:ph type="sldNum" sz="quarter" idx="10"/>
          </p:nvPr>
        </p:nvSpPr>
        <p:spPr/>
        <p:txBody>
          <a:bodyPr/>
          <a:lstStyle/>
          <a:p>
            <a:fld id="{76B33723-896E-4877-80DD-B36152A6EB1E}" type="slidenum">
              <a:rPr lang="fa-IR" smtClean="0"/>
              <a:pPr/>
              <a:t>25</a:t>
            </a:fld>
            <a:endParaRPr lang="fa-I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dirty="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91B0BCB-6181-41F7-90BB-7107C56CE4A7}" type="slidenum">
              <a:rPr lang="fa-IR" smtClean="0"/>
              <a:pPr>
                <a:defRPr/>
              </a:pPr>
              <a:t>82</a:t>
            </a:fld>
            <a:endParaRPr lang="fa-I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baseline="0" dirty="0"/>
              <a:t>شيلدموقت</a:t>
            </a:r>
            <a:endParaRPr lang="fa-IR" dirty="0"/>
          </a:p>
        </p:txBody>
      </p:sp>
      <p:sp>
        <p:nvSpPr>
          <p:cNvPr id="4" name="Slide Number Placeholder 3"/>
          <p:cNvSpPr>
            <a:spLocks noGrp="1"/>
          </p:cNvSpPr>
          <p:nvPr>
            <p:ph type="sldNum" sz="quarter" idx="10"/>
          </p:nvPr>
        </p:nvSpPr>
        <p:spPr/>
        <p:txBody>
          <a:bodyPr/>
          <a:lstStyle/>
          <a:p>
            <a:fld id="{76B33723-896E-4877-80DD-B36152A6EB1E}" type="slidenum">
              <a:rPr lang="fa-IR" smtClean="0"/>
              <a:pPr/>
              <a:t>84</a:t>
            </a:fld>
            <a:endParaRPr lang="fa-I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n</a:t>
            </a:r>
            <a:endParaRPr lang="fa-IR" dirty="0"/>
          </a:p>
        </p:txBody>
      </p:sp>
      <p:sp>
        <p:nvSpPr>
          <p:cNvPr id="4" name="Slide Number Placeholder 3"/>
          <p:cNvSpPr>
            <a:spLocks noGrp="1"/>
          </p:cNvSpPr>
          <p:nvPr>
            <p:ph type="sldNum" sz="quarter" idx="10"/>
          </p:nvPr>
        </p:nvSpPr>
        <p:spPr/>
        <p:txBody>
          <a:bodyPr/>
          <a:lstStyle/>
          <a:p>
            <a:fld id="{76B33723-896E-4877-80DD-B36152A6EB1E}" type="slidenum">
              <a:rPr lang="fa-IR" smtClean="0"/>
              <a:pPr/>
              <a:t>91</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a:t>مشاهده-عدم تخليه وتوليد</a:t>
            </a:r>
            <a:r>
              <a:rPr lang="en-US" dirty="0"/>
              <a:t>FIL</a:t>
            </a:r>
            <a:r>
              <a:rPr lang="fa-IR" dirty="0"/>
              <a:t>-عد-كمپرس گرم قبل وسردبعد-چانه بطرف انسداد</a:t>
            </a:r>
          </a:p>
        </p:txBody>
      </p:sp>
      <p:sp>
        <p:nvSpPr>
          <p:cNvPr id="4" name="Slide Number Placeholder 3"/>
          <p:cNvSpPr>
            <a:spLocks noGrp="1"/>
          </p:cNvSpPr>
          <p:nvPr>
            <p:ph type="sldNum" sz="quarter" idx="10"/>
          </p:nvPr>
        </p:nvSpPr>
        <p:spPr/>
        <p:txBody>
          <a:bodyPr/>
          <a:lstStyle/>
          <a:p>
            <a:fld id="{76B33723-896E-4877-80DD-B36152A6EB1E}" type="slidenum">
              <a:rPr lang="fa-IR" smtClean="0"/>
              <a:pPr/>
              <a:t>34</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baseline="0" dirty="0"/>
              <a:t>-</a:t>
            </a:r>
            <a:endParaRPr lang="fa-IR" dirty="0"/>
          </a:p>
        </p:txBody>
      </p:sp>
      <p:sp>
        <p:nvSpPr>
          <p:cNvPr id="4" name="Slide Number Placeholder 3"/>
          <p:cNvSpPr>
            <a:spLocks noGrp="1"/>
          </p:cNvSpPr>
          <p:nvPr>
            <p:ph type="sldNum" sz="quarter" idx="10"/>
          </p:nvPr>
        </p:nvSpPr>
        <p:spPr/>
        <p:txBody>
          <a:bodyPr/>
          <a:lstStyle/>
          <a:p>
            <a:fld id="{76B33723-896E-4877-80DD-B36152A6EB1E}" type="slidenum">
              <a:rPr lang="fa-IR" smtClean="0"/>
              <a:pPr/>
              <a:t>43</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76B33723-896E-4877-80DD-B36152A6EB1E}" type="slidenum">
              <a:rPr lang="fa-IR" smtClean="0"/>
              <a:pPr/>
              <a:t>45</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76B33723-896E-4877-80DD-B36152A6EB1E}" type="slidenum">
              <a:rPr lang="fa-IR" smtClean="0"/>
              <a:pPr/>
              <a:t>46</a:t>
            </a:fld>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a:t>شيلدنازك موقت-</a:t>
            </a:r>
          </a:p>
        </p:txBody>
      </p:sp>
      <p:sp>
        <p:nvSpPr>
          <p:cNvPr id="4" name="Slide Number Placeholder 3"/>
          <p:cNvSpPr>
            <a:spLocks noGrp="1"/>
          </p:cNvSpPr>
          <p:nvPr>
            <p:ph type="sldNum" sz="quarter" idx="10"/>
          </p:nvPr>
        </p:nvSpPr>
        <p:spPr/>
        <p:txBody>
          <a:bodyPr/>
          <a:lstStyle/>
          <a:p>
            <a:fld id="{76B33723-896E-4877-80DD-B36152A6EB1E}" type="slidenum">
              <a:rPr lang="fa-IR" smtClean="0"/>
              <a:pPr/>
              <a:t>53</a:t>
            </a:fld>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76B33723-896E-4877-80DD-B36152A6EB1E}" type="slidenum">
              <a:rPr lang="fa-IR" smtClean="0"/>
              <a:pPr/>
              <a:t>56</a:t>
            </a:fld>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76B33723-896E-4877-80DD-B36152A6EB1E}" type="slidenum">
              <a:rPr lang="fa-IR" smtClean="0"/>
              <a:pPr/>
              <a:t>60</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fld id="{BF875F8B-167D-4EB5-9BB2-D59EFD90FD76}" type="datetimeFigureOut">
              <a:rPr lang="fa-IR">
                <a:solidFill>
                  <a:prstClr val="black">
                    <a:tint val="75000"/>
                  </a:prstClr>
                </a:solidFill>
              </a:rPr>
              <a:pPr>
                <a:defRPr/>
              </a:pPr>
              <a:t>1442/12/17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8A578A-5459-4DE0-9811-05ABA1BC74BA}"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4275876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pPr>
              <a:defRPr/>
            </a:pPr>
            <a:fld id="{8D9216E7-F988-474F-A837-284712DDA976}" type="datetimeFigureOut">
              <a:rPr lang="fa-IR">
                <a:solidFill>
                  <a:prstClr val="black">
                    <a:tint val="75000"/>
                  </a:prstClr>
                </a:solidFill>
              </a:rPr>
              <a:pPr>
                <a:defRPr/>
              </a:pPr>
              <a:t>1442/12/17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A9B5B-55C2-4F31-97A8-967CF8CE195A}"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3222740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pPr>
              <a:defRPr/>
            </a:pPr>
            <a:fld id="{A97FBF12-FD49-4C3F-8FD1-FC5E6FD1EB0C}" type="datetimeFigureOut">
              <a:rPr lang="fa-IR">
                <a:solidFill>
                  <a:prstClr val="black">
                    <a:tint val="75000"/>
                  </a:prstClr>
                </a:solidFill>
              </a:rPr>
              <a:pPr>
                <a:defRPr/>
              </a:pPr>
              <a:t>1442/12/17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AA76A-7A37-4527-8D0C-0B97BB9F1BD1}"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2840361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76400" y="457200"/>
            <a:ext cx="7010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3" name="Footer Placeholder 2"/>
          <p:cNvSpPr>
            <a:spLocks noGrp="1"/>
          </p:cNvSpPr>
          <p:nvPr>
            <p:ph type="ftr" sz="quarter" idx="10"/>
          </p:nvPr>
        </p:nvSpPr>
        <p:spPr>
          <a:xfrm>
            <a:off x="3124200" y="6248400"/>
            <a:ext cx="2895600" cy="457200"/>
          </a:xfrm>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1"/>
          </p:nvPr>
        </p:nvSpPr>
        <p:spPr>
          <a:xfrm>
            <a:off x="6553200" y="6248400"/>
            <a:ext cx="2133600" cy="457200"/>
          </a:xfrm>
        </p:spPr>
        <p:txBody>
          <a:bodyPr/>
          <a:lstStyle>
            <a:lvl1pPr>
              <a:defRPr/>
            </a:lvl1pPr>
          </a:lstStyle>
          <a:p>
            <a:pPr>
              <a:defRPr/>
            </a:pPr>
            <a:fld id="{13DB732D-0AD2-4346-994D-8291EB66CD63}" type="slidenum">
              <a:rPr lang="fa-IR">
                <a:solidFill>
                  <a:prstClr val="black">
                    <a:tint val="75000"/>
                  </a:prstClr>
                </a:solidFill>
              </a:rPr>
              <a:pPr>
                <a:defRPr/>
              </a:pPr>
              <a:t>‹#›</a:t>
            </a:fld>
            <a:endParaRPr lang="en-US">
              <a:solidFill>
                <a:prstClr val="black">
                  <a:tint val="75000"/>
                </a:prstClr>
              </a:solidFill>
            </a:endParaRPr>
          </a:p>
        </p:txBody>
      </p:sp>
      <p:sp>
        <p:nvSpPr>
          <p:cNvPr id="5" name="Date Placeholder 4"/>
          <p:cNvSpPr>
            <a:spLocks noGrp="1"/>
          </p:cNvSpPr>
          <p:nvPr>
            <p:ph type="dt" sz="half" idx="12"/>
          </p:nvPr>
        </p:nvSpPr>
        <p:spPr>
          <a:xfrm>
            <a:off x="457200" y="6245225"/>
            <a:ext cx="2133600" cy="476250"/>
          </a:xfrm>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2949008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5D4BC1A-370E-4148-9382-848E098D070E}" type="datetimeFigureOut">
              <a:rPr lang="fa-IR" smtClean="0"/>
              <a:pPr/>
              <a:t>1442/12/17</a:t>
            </a:fld>
            <a:endParaRPr lang="fa-I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a-I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893CAE1-9961-4718-8932-35124E932F15}"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5D4BC1A-370E-4148-9382-848E098D070E}" type="datetimeFigureOut">
              <a:rPr lang="fa-IR" smtClean="0"/>
              <a:pPr/>
              <a:t>1442/12/17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893CAE1-9961-4718-8932-35124E932F15}" type="slidenum">
              <a:rPr lang="fa-IR" smtClean="0"/>
              <a:pPr/>
              <a:t>‹#›</a:t>
            </a:fld>
            <a:endParaRPr lang="fa-I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E5D4BC1A-370E-4148-9382-848E098D070E}" type="datetimeFigureOut">
              <a:rPr lang="fa-IR" smtClean="0"/>
              <a:pPr/>
              <a:t>1442/12/17</a:t>
            </a:fld>
            <a:endParaRPr lang="fa-I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893CAE1-9961-4718-8932-35124E932F15}" type="slidenum">
              <a:rPr lang="fa-IR" smtClean="0"/>
              <a:pPr/>
              <a:t>‹#›</a:t>
            </a:fld>
            <a:endParaRPr lang="fa-IR"/>
          </a:p>
        </p:txBody>
      </p:sp>
      <p:sp>
        <p:nvSpPr>
          <p:cNvPr id="14" name="Footer Placeholder 13"/>
          <p:cNvSpPr>
            <a:spLocks noGrp="1"/>
          </p:cNvSpPr>
          <p:nvPr>
            <p:ph type="ftr" sz="quarter" idx="12"/>
          </p:nvPr>
        </p:nvSpPr>
        <p:spPr/>
        <p:txBody>
          <a:bodyPr/>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E5D4BC1A-370E-4148-9382-848E098D070E}" type="datetimeFigureOut">
              <a:rPr lang="fa-IR" smtClean="0"/>
              <a:pPr/>
              <a:t>1442/12/17</a:t>
            </a:fld>
            <a:endParaRPr lang="fa-IR"/>
          </a:p>
        </p:txBody>
      </p:sp>
      <p:sp>
        <p:nvSpPr>
          <p:cNvPr id="10" name="Slide Number Placeholder 9"/>
          <p:cNvSpPr>
            <a:spLocks noGrp="1"/>
          </p:cNvSpPr>
          <p:nvPr>
            <p:ph type="sldNum" sz="quarter" idx="16"/>
          </p:nvPr>
        </p:nvSpPr>
        <p:spPr/>
        <p:txBody>
          <a:bodyPr rtlCol="0"/>
          <a:lstStyle/>
          <a:p>
            <a:fld id="{A893CAE1-9961-4718-8932-35124E932F15}" type="slidenum">
              <a:rPr lang="fa-IR" smtClean="0"/>
              <a:pPr/>
              <a:t>‹#›</a:t>
            </a:fld>
            <a:endParaRPr lang="fa-IR"/>
          </a:p>
        </p:txBody>
      </p:sp>
      <p:sp>
        <p:nvSpPr>
          <p:cNvPr id="12" name="Footer Placeholder 11"/>
          <p:cNvSpPr>
            <a:spLocks noGrp="1"/>
          </p:cNvSpPr>
          <p:nvPr>
            <p:ph type="ftr" sz="quarter" idx="17"/>
          </p:nvPr>
        </p:nvSpPr>
        <p:spPr/>
        <p:txBody>
          <a:bodyPr rtlCol="0"/>
          <a:lstStyle/>
          <a:p>
            <a:endParaRPr lang="fa-I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E5D4BC1A-370E-4148-9382-848E098D070E}" type="datetimeFigureOut">
              <a:rPr lang="fa-IR" smtClean="0"/>
              <a:pPr/>
              <a:t>1442/12/17</a:t>
            </a:fld>
            <a:endParaRPr lang="fa-IR"/>
          </a:p>
        </p:txBody>
      </p:sp>
      <p:sp>
        <p:nvSpPr>
          <p:cNvPr id="12" name="Slide Number Placeholder 11"/>
          <p:cNvSpPr>
            <a:spLocks noGrp="1"/>
          </p:cNvSpPr>
          <p:nvPr>
            <p:ph type="sldNum" sz="quarter" idx="16"/>
          </p:nvPr>
        </p:nvSpPr>
        <p:spPr/>
        <p:txBody>
          <a:bodyPr rtlCol="0"/>
          <a:lstStyle/>
          <a:p>
            <a:fld id="{A893CAE1-9961-4718-8932-35124E932F15}" type="slidenum">
              <a:rPr lang="fa-IR" smtClean="0"/>
              <a:pPr/>
              <a:t>‹#›</a:t>
            </a:fld>
            <a:endParaRPr lang="fa-IR"/>
          </a:p>
        </p:txBody>
      </p:sp>
      <p:sp>
        <p:nvSpPr>
          <p:cNvPr id="14" name="Footer Placeholder 13"/>
          <p:cNvSpPr>
            <a:spLocks noGrp="1"/>
          </p:cNvSpPr>
          <p:nvPr>
            <p:ph type="ftr" sz="quarter" idx="17"/>
          </p:nvPr>
        </p:nvSpPr>
        <p:spPr/>
        <p:txBody>
          <a:bodyPr rtlCol="0"/>
          <a:lstStyle/>
          <a:p>
            <a:endParaRPr lang="fa-I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5D4BC1A-370E-4148-9382-848E098D070E}" type="datetimeFigureOut">
              <a:rPr lang="fa-IR" smtClean="0"/>
              <a:pPr/>
              <a:t>1442/12/17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893CAE1-9961-4718-8932-35124E932F15}" type="slidenum">
              <a:rPr lang="fa-IR" smtClean="0"/>
              <a:pPr/>
              <a:t>‹#›</a:t>
            </a:fld>
            <a:endParaRPr lang="fa-I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4BC1A-370E-4148-9382-848E098D070E}" type="datetimeFigureOut">
              <a:rPr lang="fa-IR" smtClean="0"/>
              <a:pPr/>
              <a:t>1442/12/17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893CAE1-9961-4718-8932-35124E932F15}"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pPr>
              <a:defRPr/>
            </a:pPr>
            <a:fld id="{52E92FDB-5915-4B5B-AED4-99B7B125CFA5}" type="datetimeFigureOut">
              <a:rPr lang="fa-IR">
                <a:solidFill>
                  <a:prstClr val="black">
                    <a:tint val="75000"/>
                  </a:prstClr>
                </a:solidFill>
              </a:rPr>
              <a:pPr>
                <a:defRPr/>
              </a:pPr>
              <a:t>1442/12/17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1D3725-3A2E-4B9E-AD0B-17F3E9E70FE2}"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3006298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E5D4BC1A-370E-4148-9382-848E098D070E}" type="datetimeFigureOut">
              <a:rPr lang="fa-IR" smtClean="0"/>
              <a:pPr/>
              <a:t>1442/12/17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893CAE1-9961-4718-8932-35124E932F15}" type="slidenum">
              <a:rPr lang="fa-IR" smtClean="0"/>
              <a:pPr/>
              <a:t>‹#›</a:t>
            </a:fld>
            <a:endParaRPr lang="fa-I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5D4BC1A-370E-4148-9382-848E098D070E}" type="datetimeFigureOut">
              <a:rPr lang="fa-IR" smtClean="0"/>
              <a:pPr/>
              <a:t>1442/12/17</a:t>
            </a:fld>
            <a:endParaRPr lang="fa-I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893CAE1-9961-4718-8932-35124E932F15}" type="slidenum">
              <a:rPr lang="fa-IR" smtClean="0"/>
              <a:pPr/>
              <a:t>‹#›</a:t>
            </a:fld>
            <a:endParaRPr lang="fa-IR"/>
          </a:p>
        </p:txBody>
      </p:sp>
      <p:sp>
        <p:nvSpPr>
          <p:cNvPr id="14" name="Footer Placeholder 13"/>
          <p:cNvSpPr>
            <a:spLocks noGrp="1"/>
          </p:cNvSpPr>
          <p:nvPr>
            <p:ph type="ftr" sz="quarter" idx="12"/>
          </p:nvPr>
        </p:nvSpPr>
        <p:spPr>
          <a:xfrm>
            <a:off x="1600200" y="6248206"/>
            <a:ext cx="4572000" cy="365125"/>
          </a:xfrm>
        </p:spPr>
        <p:txBody>
          <a:bodyPr rtlCol="0"/>
          <a:lstStyle/>
          <a:p>
            <a:endParaRPr lang="fa-I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5D4BC1A-370E-4148-9382-848E098D070E}" type="datetimeFigureOut">
              <a:rPr lang="fa-IR" smtClean="0"/>
              <a:pPr/>
              <a:t>1442/12/17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893CAE1-9961-4718-8932-35124E932F15}" type="slidenum">
              <a:rPr lang="fa-IR" smtClean="0"/>
              <a:pPr/>
              <a:t>‹#›</a:t>
            </a:fld>
            <a:endParaRPr lang="fa-I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5D4BC1A-370E-4148-9382-848E098D070E}" type="datetimeFigureOut">
              <a:rPr lang="fa-IR" smtClean="0"/>
              <a:pPr/>
              <a:t>1442/12/17</a:t>
            </a:fld>
            <a:endParaRPr lang="fa-IR"/>
          </a:p>
        </p:txBody>
      </p:sp>
      <p:sp>
        <p:nvSpPr>
          <p:cNvPr id="5" name="Footer Placeholder 4"/>
          <p:cNvSpPr>
            <a:spLocks noGrp="1"/>
          </p:cNvSpPr>
          <p:nvPr>
            <p:ph type="ftr" sz="quarter" idx="11"/>
          </p:nvPr>
        </p:nvSpPr>
        <p:spPr>
          <a:xfrm>
            <a:off x="457201" y="6248207"/>
            <a:ext cx="5573483" cy="365125"/>
          </a:xfrm>
        </p:spPr>
        <p:txBody>
          <a:bodyPr/>
          <a:lstStyle/>
          <a:p>
            <a:endParaRPr lang="fa-I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893CAE1-9961-4718-8932-35124E932F15}"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558C2B-520A-48E6-A49B-AA270BAEDB2D}" type="datetimeFigureOut">
              <a:rPr lang="fa-IR">
                <a:solidFill>
                  <a:prstClr val="black">
                    <a:tint val="75000"/>
                  </a:prstClr>
                </a:solidFill>
              </a:rPr>
              <a:pPr>
                <a:defRPr/>
              </a:pPr>
              <a:t>1442/12/17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A77958-7750-434D-8DE7-A9D70BE5CF5D}"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3300878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3"/>
          <p:cNvSpPr>
            <a:spLocks noGrp="1"/>
          </p:cNvSpPr>
          <p:nvPr>
            <p:ph type="dt" sz="half" idx="10"/>
          </p:nvPr>
        </p:nvSpPr>
        <p:spPr/>
        <p:txBody>
          <a:bodyPr/>
          <a:lstStyle>
            <a:lvl1pPr>
              <a:defRPr/>
            </a:lvl1pPr>
          </a:lstStyle>
          <a:p>
            <a:pPr>
              <a:defRPr/>
            </a:pPr>
            <a:fld id="{D7656EBE-AAB9-4BEE-93DB-2C9EA0B7B1E8}" type="datetimeFigureOut">
              <a:rPr lang="fa-IR">
                <a:solidFill>
                  <a:prstClr val="black">
                    <a:tint val="75000"/>
                  </a:prstClr>
                </a:solidFill>
              </a:rPr>
              <a:pPr>
                <a:defRPr/>
              </a:pPr>
              <a:t>1442/12/17</a:t>
            </a:fld>
            <a:endParaRPr lang="fa-I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1C9E67-5C0A-455D-97AC-E1F66DF36EB8}"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2974553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3"/>
          <p:cNvSpPr>
            <a:spLocks noGrp="1"/>
          </p:cNvSpPr>
          <p:nvPr>
            <p:ph type="dt" sz="half" idx="10"/>
          </p:nvPr>
        </p:nvSpPr>
        <p:spPr/>
        <p:txBody>
          <a:bodyPr/>
          <a:lstStyle>
            <a:lvl1pPr>
              <a:defRPr/>
            </a:lvl1pPr>
          </a:lstStyle>
          <a:p>
            <a:pPr>
              <a:defRPr/>
            </a:pPr>
            <a:fld id="{7AF958BE-8E5E-47C2-A54B-1AE33137D545}" type="datetimeFigureOut">
              <a:rPr lang="fa-IR">
                <a:solidFill>
                  <a:prstClr val="black">
                    <a:tint val="75000"/>
                  </a:prstClr>
                </a:solidFill>
              </a:rPr>
              <a:pPr>
                <a:defRPr/>
              </a:pPr>
              <a:t>1442/12/17</a:t>
            </a:fld>
            <a:endParaRPr lang="fa-I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B7420D3-DD47-48F9-9394-3987BFE03CA0}"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1166865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fld id="{E772CE14-D143-4A80-BDAC-13986CAF05CD}" type="datetimeFigureOut">
              <a:rPr lang="fa-IR">
                <a:solidFill>
                  <a:prstClr val="black">
                    <a:tint val="75000"/>
                  </a:prstClr>
                </a:solidFill>
              </a:rPr>
              <a:pPr>
                <a:defRPr/>
              </a:pPr>
              <a:t>1442/12/17</a:t>
            </a:fld>
            <a:endParaRPr lang="fa-I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846F694-DF15-4745-88F0-D59BAB991B16}"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53732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E1B32CB-4B85-4E35-93C2-F10F5892B01B}" type="datetimeFigureOut">
              <a:rPr lang="fa-IR">
                <a:solidFill>
                  <a:prstClr val="black">
                    <a:tint val="75000"/>
                  </a:prstClr>
                </a:solidFill>
              </a:rPr>
              <a:pPr>
                <a:defRPr/>
              </a:pPr>
              <a:t>1442/12/17</a:t>
            </a:fld>
            <a:endParaRPr lang="fa-IR">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BD0C839-9D94-4DB4-88AA-04151DD5CCEB}"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362113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3EAD73B-7BAF-40ED-B62E-8C2C973BF914}" type="datetimeFigureOut">
              <a:rPr lang="fa-IR">
                <a:solidFill>
                  <a:prstClr val="black">
                    <a:tint val="75000"/>
                  </a:prstClr>
                </a:solidFill>
              </a:rPr>
              <a:pPr>
                <a:defRPr/>
              </a:pPr>
              <a:t>1442/12/17</a:t>
            </a:fld>
            <a:endParaRPr lang="fa-I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DCA10C-6FBE-4D17-9627-E36570973E60}"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375165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7E13E7C-0393-4B95-BE5D-E98F71B00BA0}" type="datetimeFigureOut">
              <a:rPr lang="fa-IR">
                <a:solidFill>
                  <a:prstClr val="black">
                    <a:tint val="75000"/>
                  </a:prstClr>
                </a:solidFill>
              </a:rPr>
              <a:pPr>
                <a:defRPr/>
              </a:pPr>
              <a:t>1442/12/17</a:t>
            </a:fld>
            <a:endParaRPr lang="fa-I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C19DF7-DBC3-4217-AE04-9BE089BD832C}"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2301679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58C1FDD-2151-46F0-B77E-C969C1F37C24}" type="datetimeFigureOut">
              <a:rPr lang="fa-IR">
                <a:solidFill>
                  <a:prstClr val="black">
                    <a:tint val="75000"/>
                  </a:prstClr>
                </a:solidFill>
              </a:rPr>
              <a:pPr>
                <a:defRPr/>
              </a:pPr>
              <a:t>1442/12/17</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21D5A17-B7E6-49D7-B9DE-8675FDCD1FDF}" type="slidenum">
              <a:rPr lang="fa-IR">
                <a:solidFill>
                  <a:prstClr val="black">
                    <a:tint val="75000"/>
                  </a:prstClr>
                </a:solidFill>
              </a:rPr>
              <a:pPr>
                <a:defRPr/>
              </a:pPr>
              <a:t>‹#›</a:t>
            </a:fld>
            <a:endParaRPr lang="fa-IR">
              <a:solidFill>
                <a:prstClr val="black">
                  <a:tint val="75000"/>
                </a:prstClr>
              </a:solidFill>
            </a:endParaRPr>
          </a:p>
        </p:txBody>
      </p:sp>
    </p:spTree>
    <p:extLst>
      <p:ext uri="{BB962C8B-B14F-4D97-AF65-F5344CB8AC3E}">
        <p14:creationId xmlns:p14="http://schemas.microsoft.com/office/powerpoint/2010/main" val="182922902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5D4BC1A-370E-4148-9382-848E098D070E}" type="datetimeFigureOut">
              <a:rPr lang="fa-IR" smtClean="0"/>
              <a:pPr/>
              <a:t>1442/12/17</a:t>
            </a:fld>
            <a:endParaRPr lang="fa-I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a-I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893CAE1-9961-4718-8932-35124E932F15}"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6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8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subTitle" idx="1"/>
          </p:nvPr>
        </p:nvSpPr>
        <p:spPr/>
        <p:txBody>
          <a:bodyPr/>
          <a:lstStyle/>
          <a:p>
            <a:endParaRPr lang="en-US"/>
          </a:p>
        </p:txBody>
      </p:sp>
      <p:pic>
        <p:nvPicPr>
          <p:cNvPr id="44036" name="Picture 4" descr="Picture1"/>
          <p:cNvPicPr>
            <a:picLocks noChangeAspect="1" noChangeArrowheads="1"/>
          </p:cNvPicPr>
          <p:nvPr/>
        </p:nvPicPr>
        <p:blipFill>
          <a:blip r:embed="rId3"/>
          <a:srcRect/>
          <a:stretch>
            <a:fillRect/>
          </a:stretch>
        </p:blipFill>
        <p:spPr bwMode="auto">
          <a:xfrm>
            <a:off x="0" y="0"/>
            <a:ext cx="9142413" cy="685641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4000" b="1" dirty="0"/>
            </a:br>
            <a:r>
              <a:rPr lang="fa-IR" sz="4000" b="1" dirty="0"/>
              <a:t>درموردمعاینه ومداخله پستان بعداززایمان </a:t>
            </a:r>
            <a:br>
              <a:rPr lang="en-US" dirty="0"/>
            </a:br>
            <a:endParaRPr lang="fa-IR" dirty="0"/>
          </a:p>
        </p:txBody>
      </p:sp>
      <p:sp>
        <p:nvSpPr>
          <p:cNvPr id="3" name="Content Placeholder 2"/>
          <p:cNvSpPr>
            <a:spLocks noGrp="1"/>
          </p:cNvSpPr>
          <p:nvPr>
            <p:ph sz="quarter" idx="1"/>
          </p:nvPr>
        </p:nvSpPr>
        <p:spPr/>
        <p:txBody>
          <a:bodyPr>
            <a:normAutofit/>
          </a:bodyPr>
          <a:lstStyle/>
          <a:p>
            <a:r>
              <a:rPr lang="fa-IR" dirty="0"/>
              <a:t>نیازی به معاینه پستان همه مادران نیست وتنها اگردرد یا مشکلی درشیردهی وجودداشت یامادرنگرانی دارد انجام شود</a:t>
            </a:r>
            <a:endParaRPr lang="en-US" dirty="0"/>
          </a:p>
          <a:p>
            <a:r>
              <a:rPr lang="fa-IR" dirty="0"/>
              <a:t>همیشه درهنگام مشاهده شیردهی </a:t>
            </a:r>
            <a:r>
              <a:rPr lang="fa-IR" u="sng" dirty="0"/>
              <a:t>وضعیت پستان مادر </a:t>
            </a:r>
            <a:r>
              <a:rPr lang="fa-IR" dirty="0"/>
              <a:t>نیز بررسی شود</a:t>
            </a:r>
            <a:endParaRPr lang="en-US" dirty="0"/>
          </a:p>
          <a:p>
            <a:r>
              <a:rPr lang="fa-IR" dirty="0"/>
              <a:t>درمعاینه پستان رعایت حریم خصوصی وملاحظه محرمیت لازم است  </a:t>
            </a:r>
            <a:endParaRPr lang="en-US" dirty="0"/>
          </a:p>
          <a:p>
            <a:r>
              <a:rPr lang="fa-IR" dirty="0"/>
              <a:t>اعتمادبنفس مادرراکم نکنید واگرلمس لازم شدازمادراجازه بگیرید</a:t>
            </a:r>
            <a:endParaRPr lang="en-US" dirty="0"/>
          </a:p>
          <a:p>
            <a:endParaRPr lang="fa-I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976664"/>
          </a:xfrm>
        </p:spPr>
        <p:txBody>
          <a:bodyPr/>
          <a:lstStyle/>
          <a:p>
            <a:pPr lvl="2"/>
            <a:endParaRPr lang="fa-IR" dirty="0"/>
          </a:p>
          <a:p>
            <a:pPr lvl="2"/>
            <a:endParaRPr lang="fa-IR" dirty="0"/>
          </a:p>
          <a:p>
            <a:pPr lvl="2"/>
            <a:endParaRPr lang="fa-IR" dirty="0"/>
          </a:p>
          <a:p>
            <a:pPr lvl="2"/>
            <a:r>
              <a:rPr lang="fa-IR" dirty="0"/>
              <a:t>از مادربپرسيد كه آيا درخصوص پستان هايش موردي وجود دارد كه نگرانش كرده باشد؟در اين صورت مشكل را نشان دهد.</a:t>
            </a:r>
          </a:p>
          <a:p>
            <a:pPr lvl="2"/>
            <a:endParaRPr lang="en-US" sz="2000" dirty="0"/>
          </a:p>
          <a:p>
            <a:pPr lvl="2"/>
            <a:r>
              <a:rPr lang="fa-IR" dirty="0"/>
              <a:t>در مورد هر چيزي كه متوجه شده ايد و هر نشانه اي كه مشاهده كرديد با مادر صحبت كنيد.نشانه هاي مثبتي را كه مشاهده كرديد مورد تاكيد قراردهيد.</a:t>
            </a:r>
          </a:p>
          <a:p>
            <a:pPr lvl="2"/>
            <a:endParaRPr lang="fa-IR" dirty="0"/>
          </a:p>
          <a:p>
            <a:pPr lvl="2"/>
            <a:r>
              <a:rPr lang="fa-IR" dirty="0"/>
              <a:t>انتقادی برخوردنکنیدوحرف مایوس کننده نزنید.</a:t>
            </a:r>
          </a:p>
          <a:p>
            <a:pPr lvl="2"/>
            <a:endParaRPr lang="fa-IR" dirty="0"/>
          </a:p>
          <a:p>
            <a:pPr lvl="2"/>
            <a:r>
              <a:rPr lang="fa-IR" dirty="0"/>
              <a:t>اعتماد به بنفس مادر را در توانايي اش براي شيردهي تقويت كنيد. </a:t>
            </a:r>
            <a:endParaRPr lang="en-US" sz="2000" dirty="0"/>
          </a:p>
        </p:txBody>
      </p:sp>
    </p:spTree>
    <p:extLst>
      <p:ext uri="{BB962C8B-B14F-4D97-AF65-F5344CB8AC3E}">
        <p14:creationId xmlns:p14="http://schemas.microsoft.com/office/powerpoint/2010/main" val="558588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تفاوت پستانها ونوك ها</a:t>
            </a:r>
          </a:p>
        </p:txBody>
      </p:sp>
      <p:pic>
        <p:nvPicPr>
          <p:cNvPr id="1026" name="Picture 2"/>
          <p:cNvPicPr>
            <a:picLocks noGrp="1" noChangeAspect="1" noChangeArrowheads="1"/>
          </p:cNvPicPr>
          <p:nvPr>
            <p:ph sz="quarter" idx="1"/>
          </p:nvPr>
        </p:nvPicPr>
        <p:blipFill>
          <a:blip r:embed="rId2"/>
          <a:stretch>
            <a:fillRect/>
          </a:stretch>
        </p:blipFill>
        <p:spPr bwMode="auto">
          <a:xfrm>
            <a:off x="2350551" y="1600200"/>
            <a:ext cx="4677848" cy="44958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New Jersey Breast Lift"/>
          <p:cNvPicPr>
            <a:picLocks noGrp="1"/>
          </p:cNvPicPr>
          <p:nvPr>
            <p:ph sz="quarter" idx="1"/>
          </p:nvPr>
        </p:nvPicPr>
        <p:blipFill>
          <a:blip r:embed="rId2"/>
          <a:srcRect/>
          <a:stretch>
            <a:fillRect/>
          </a:stretch>
        </p:blipFill>
        <p:spPr bwMode="auto">
          <a:xfrm>
            <a:off x="0" y="500042"/>
            <a:ext cx="9144000" cy="6357958"/>
          </a:xfrm>
          <a:prstGeom prst="rect">
            <a:avLst/>
          </a:prstGeom>
          <a:noFill/>
          <a:ln w="9525">
            <a:noFill/>
            <a:miter lim="800000"/>
            <a:headEnd/>
            <a:tailEnd/>
          </a:ln>
        </p:spPr>
      </p:pic>
    </p:spTree>
    <p:extLst>
      <p:ext uri="{BB962C8B-B14F-4D97-AF65-F5344CB8AC3E}">
        <p14:creationId xmlns:p14="http://schemas.microsoft.com/office/powerpoint/2010/main" val="721549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itle 3"/>
          <p:cNvSpPr>
            <a:spLocks noGrp="1"/>
          </p:cNvSpPr>
          <p:nvPr>
            <p:ph type="title" idx="4294967295"/>
          </p:nvPr>
        </p:nvSpPr>
        <p:spPr>
          <a:xfrm>
            <a:off x="2179638" y="817563"/>
            <a:ext cx="6964362" cy="1201737"/>
          </a:xfrm>
        </p:spPr>
        <p:txBody>
          <a:bodyPr bIns="91440"/>
          <a:lstStyle/>
          <a:p>
            <a:pPr eaLnBrk="1" hangingPunct="1"/>
            <a:r>
              <a:rPr lang="en-US"/>
              <a:t>Insufficient glandular tissue</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09800"/>
            <a:ext cx="4722813"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0952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ox(out)">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3"/>
          <p:cNvSpPr>
            <a:spLocks noGrp="1"/>
          </p:cNvSpPr>
          <p:nvPr>
            <p:ph type="title" idx="4294967295"/>
          </p:nvPr>
        </p:nvSpPr>
        <p:spPr>
          <a:xfrm>
            <a:off x="2179638" y="817563"/>
            <a:ext cx="6964362" cy="1201737"/>
          </a:xfrm>
        </p:spPr>
        <p:txBody>
          <a:bodyPr bIns="91440"/>
          <a:lstStyle/>
          <a:p>
            <a:pPr eaLnBrk="1" hangingPunct="1"/>
            <a:r>
              <a:rPr lang="en-US"/>
              <a:t>Periareolar incision/scar</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52600"/>
            <a:ext cx="4549775"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582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out)">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a:t>درمورد نوک پستان </a:t>
            </a:r>
            <a:br>
              <a:rPr lang="en-US" dirty="0"/>
            </a:br>
            <a:endParaRPr lang="fa-IR" dirty="0"/>
          </a:p>
        </p:txBody>
      </p:sp>
      <p:sp>
        <p:nvSpPr>
          <p:cNvPr id="3" name="Content Placeholder 2"/>
          <p:cNvSpPr>
            <a:spLocks noGrp="1"/>
          </p:cNvSpPr>
          <p:nvPr>
            <p:ph sz="quarter" idx="1"/>
          </p:nvPr>
        </p:nvSpPr>
        <p:spPr/>
        <p:txBody>
          <a:bodyPr>
            <a:normAutofit/>
          </a:bodyPr>
          <a:lstStyle/>
          <a:p>
            <a:r>
              <a:rPr lang="fa-IR" dirty="0"/>
              <a:t>نوک پستان درمادران به اشکال متفاوت است وشیر خواران  قادراند ازهمه تغذیه کنند</a:t>
            </a:r>
          </a:p>
          <a:p>
            <a:r>
              <a:rPr lang="fa-IR" dirty="0"/>
              <a:t>پس ازرها کردن باید مدور وصورتی باشد</a:t>
            </a:r>
            <a:endParaRPr lang="en-US" dirty="0"/>
          </a:p>
          <a:p>
            <a:r>
              <a:rPr lang="fa-IR" dirty="0"/>
              <a:t>نوک پستان دربارداری قابلیت کشش بیشتری پیدامی کند</a:t>
            </a:r>
            <a:endParaRPr lang="en-US" dirty="0"/>
          </a:p>
          <a:p>
            <a:r>
              <a:rPr lang="fa-IR" dirty="0"/>
              <a:t>نوک فرورفته همیشه مشکل سازنیست چون شیرخوارپستان را می گیرد واگرفکرمی کنید فرورفته است بهترین راه کمک ایجاداعتماد به نفس وحمایت ازبدوتولد نوزاد است.</a:t>
            </a:r>
            <a:endParaRPr lang="en-US" dirty="0"/>
          </a:p>
          <a:p>
            <a:endParaRPr lang="fa-I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dirty="0"/>
              <a:t>نوك بلند</a:t>
            </a:r>
          </a:p>
        </p:txBody>
      </p:sp>
      <p:sp>
        <p:nvSpPr>
          <p:cNvPr id="3" name="Content Placeholder 2"/>
          <p:cNvSpPr>
            <a:spLocks noGrp="1"/>
          </p:cNvSpPr>
          <p:nvPr>
            <p:ph sz="quarter" idx="1"/>
          </p:nvPr>
        </p:nvSpPr>
        <p:spPr/>
        <p:txBody>
          <a:bodyPr/>
          <a:lstStyle/>
          <a:p>
            <a:r>
              <a:rPr lang="fa-IR" dirty="0"/>
              <a:t>چنانچه بدلیل بزرگی نوک ,نوزاد مرتبا اغ می زند,بحلق پریدن با گذاشتن به پستان،  جنگیدن، برگرداندن سر، گریه وحرکت دست وپا،  مادر چند روزی شیررا بدوشد وبا فنجان بدهد تا با رشد شیرخوار و فضای دهانش، بتواندپستان رابگیرد.</a:t>
            </a:r>
          </a:p>
          <a:p>
            <a:r>
              <a:rPr lang="fa-IR" dirty="0"/>
              <a:t>خوابیدن به پشت</a:t>
            </a:r>
          </a:p>
          <a:p>
            <a:r>
              <a:rPr lang="fa-IR" dirty="0"/>
              <a:t>دست درقنداق</a:t>
            </a:r>
          </a:p>
          <a:p>
            <a:r>
              <a:rPr lang="fa-IR" dirty="0"/>
              <a:t>وضعیت عرضی</a:t>
            </a:r>
            <a:endParaRPr lang="en-US" dirty="0"/>
          </a:p>
          <a:p>
            <a:endParaRPr lang="fa-I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a:t>نوک درشت</a:t>
            </a:r>
          </a:p>
        </p:txBody>
      </p:sp>
      <p:sp>
        <p:nvSpPr>
          <p:cNvPr id="3" name="Content Placeholder 2"/>
          <p:cNvSpPr>
            <a:spLocks noGrp="1"/>
          </p:cNvSpPr>
          <p:nvPr>
            <p:ph sz="quarter" idx="1"/>
          </p:nvPr>
        </p:nvSpPr>
        <p:spPr/>
        <p:txBody>
          <a:bodyPr/>
          <a:lstStyle/>
          <a:p>
            <a:r>
              <a:rPr lang="fa-IR" dirty="0"/>
              <a:t>اگرلچ مشکل است پمپ کردن قبل ازشیردادن-بخصوص دراحتقان وپری</a:t>
            </a:r>
          </a:p>
          <a:p>
            <a:r>
              <a:rPr lang="fa-IR" dirty="0"/>
              <a:t>گرفتن قیچی</a:t>
            </a:r>
          </a:p>
          <a:p>
            <a:r>
              <a:rPr lang="fa-IR" dirty="0"/>
              <a:t>زیربغلی یاخوابیده</a:t>
            </a:r>
          </a:p>
          <a:p>
            <a:r>
              <a:rPr lang="fa-IR" dirty="0"/>
              <a:t>فشردن</a:t>
            </a:r>
          </a:p>
          <a:p>
            <a:r>
              <a:rPr lang="fa-IR" dirty="0"/>
              <a:t>شیلد</a:t>
            </a:r>
          </a:p>
          <a:p>
            <a:r>
              <a:rPr lang="fa-IR" dirty="0"/>
              <a:t>دوشیدن</a:t>
            </a:r>
          </a:p>
        </p:txBody>
      </p:sp>
    </p:spTree>
    <p:extLst>
      <p:ext uri="{BB962C8B-B14F-4D97-AF65-F5344CB8AC3E}">
        <p14:creationId xmlns:p14="http://schemas.microsoft.com/office/powerpoint/2010/main" val="2361742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a:t>پستان بزرگ</a:t>
            </a:r>
          </a:p>
        </p:txBody>
      </p:sp>
      <p:sp>
        <p:nvSpPr>
          <p:cNvPr id="3" name="Content Placeholder 2"/>
          <p:cNvSpPr>
            <a:spLocks noGrp="1"/>
          </p:cNvSpPr>
          <p:nvPr>
            <p:ph sz="quarter" idx="1"/>
          </p:nvPr>
        </p:nvSpPr>
        <p:spPr/>
        <p:txBody>
          <a:bodyPr>
            <a:normAutofit fontScale="77500" lnSpcReduction="20000"/>
          </a:bodyPr>
          <a:lstStyle/>
          <a:p>
            <a:r>
              <a:rPr lang="fa-IR" dirty="0"/>
              <a:t>اگرخیلی افتاده است ملحفه یا پتو لوله شده زیر پستان ها گذاشته شود.</a:t>
            </a:r>
          </a:p>
          <a:p>
            <a:r>
              <a:rPr lang="fa-IR" dirty="0"/>
              <a:t>بلندکردن که بینی رامسدود نکند</a:t>
            </a:r>
          </a:p>
          <a:p>
            <a:r>
              <a:rPr lang="fa-IR" dirty="0"/>
              <a:t>روی شیرخوارخم نشود</a:t>
            </a:r>
          </a:p>
          <a:p>
            <a:r>
              <a:rPr lang="fa-IR" dirty="0"/>
              <a:t>نوک ازدهانش نلغزد</a:t>
            </a:r>
          </a:p>
          <a:p>
            <a:r>
              <a:rPr lang="fa-IR" dirty="0"/>
              <a:t>صبروحوصله برای بازکردن دهان وگرفتن ارئول</a:t>
            </a:r>
          </a:p>
          <a:p>
            <a:r>
              <a:rPr lang="fa-IR" dirty="0"/>
              <a:t>وضعیت نشسته</a:t>
            </a:r>
          </a:p>
          <a:p>
            <a:r>
              <a:rPr lang="fa-IR" dirty="0"/>
              <a:t>خوابیده به پهلوبدون نیازبه قراردادن سرشیرخوارروی باز، که نوک مقابل دهان قرارگیرد</a:t>
            </a:r>
          </a:p>
          <a:p>
            <a:r>
              <a:rPr lang="en-US" dirty="0"/>
              <a:t>Cross over</a:t>
            </a:r>
            <a:r>
              <a:rPr lang="fa-IR" dirty="0"/>
              <a:t>:که همانطورکه به پهلوست ازپستان بالایی می دهد وشاید سرش را روی بازوبگذارد</a:t>
            </a:r>
          </a:p>
          <a:p>
            <a:r>
              <a:rPr lang="fa-IR" dirty="0"/>
              <a:t>بزرگترکه بشودمادربه پشت بخوابد وشیردهد یانشسته وشیرخوارمثل زین دوچرخه روی ران</a:t>
            </a:r>
          </a:p>
          <a:p>
            <a:r>
              <a:rPr lang="fa-IR" dirty="0"/>
              <a:t>زیربغلی وتمام مدت نگهداشتن پستان </a:t>
            </a:r>
          </a:p>
        </p:txBody>
      </p:sp>
    </p:spTree>
    <p:extLst>
      <p:ext uri="{BB962C8B-B14F-4D97-AF65-F5344CB8AC3E}">
        <p14:creationId xmlns:p14="http://schemas.microsoft.com/office/powerpoint/2010/main" val="4051888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600200"/>
            <a:ext cx="6477000" cy="1828800"/>
          </a:xfrm>
        </p:spPr>
        <p:txBody>
          <a:bodyPr>
            <a:normAutofit/>
          </a:bodyPr>
          <a:lstStyle/>
          <a:p>
            <a:r>
              <a:rPr lang="fa-IR" sz="4800" b="1" dirty="0"/>
              <a:t>پستان ومشكلات آن درشيردهي</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fa-IR" dirty="0"/>
              <a:t>احتقان</a:t>
            </a:r>
          </a:p>
        </p:txBody>
      </p:sp>
      <p:sp>
        <p:nvSpPr>
          <p:cNvPr id="3" name="Content Placeholder 2"/>
          <p:cNvSpPr>
            <a:spLocks noGrp="1"/>
          </p:cNvSpPr>
          <p:nvPr>
            <p:ph sz="quarter" idx="1"/>
          </p:nvPr>
        </p:nvSpPr>
        <p:spPr/>
        <p:txBody>
          <a:bodyPr/>
          <a:lstStyle/>
          <a:p>
            <a:r>
              <a:rPr lang="fa-IR" dirty="0"/>
              <a:t>لاکتوژنزمرحله2</a:t>
            </a:r>
          </a:p>
          <a:p>
            <a:r>
              <a:rPr lang="fa-IR" dirty="0"/>
              <a:t>روز3-7</a:t>
            </a:r>
          </a:p>
          <a:p>
            <a:r>
              <a:rPr lang="fa-IR" dirty="0"/>
              <a:t>بیشتراول زاها</a:t>
            </a:r>
          </a:p>
        </p:txBody>
      </p:sp>
    </p:spTree>
    <p:extLst>
      <p:ext uri="{BB962C8B-B14F-4D97-AF65-F5344CB8AC3E}">
        <p14:creationId xmlns:p14="http://schemas.microsoft.com/office/powerpoint/2010/main" val="3206309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احتقان</a:t>
            </a:r>
          </a:p>
        </p:txBody>
      </p:sp>
      <p:sp>
        <p:nvSpPr>
          <p:cNvPr id="3" name="Content Placeholder 2"/>
          <p:cNvSpPr>
            <a:spLocks noGrp="1"/>
          </p:cNvSpPr>
          <p:nvPr>
            <p:ph idx="1"/>
          </p:nvPr>
        </p:nvSpPr>
        <p:spPr/>
        <p:txBody>
          <a:bodyPr>
            <a:normAutofit/>
          </a:bodyPr>
          <a:lstStyle/>
          <a:p>
            <a:pPr lvl="0"/>
            <a:r>
              <a:rPr lang="fa-IR" b="1" dirty="0"/>
              <a:t>پري طبيعي پستان: </a:t>
            </a:r>
            <a:r>
              <a:rPr lang="fa-IR" dirty="0"/>
              <a:t>وقتي شیرپستان زیادمي شود، به موازات توليد شيربيشتر، خون بيشتري نيز در پستان جريان مي يابد. ممكن است پستان ها گرم ، پر و سنگين احساس شوند.اين حالت طبيعي است..</a:t>
            </a:r>
          </a:p>
          <a:p>
            <a:pPr lvl="0"/>
            <a:endParaRPr lang="fa-IR" dirty="0"/>
          </a:p>
          <a:p>
            <a:pPr lvl="0"/>
            <a:r>
              <a:rPr lang="fa-IR" dirty="0"/>
              <a:t>براي رفع پري پستان بايد كودك مكرر تغذيه شود و مابين وعده هاي تغذيه، پستان راكمپرس سرد نمايند.</a:t>
            </a:r>
          </a:p>
          <a:p>
            <a:pPr lvl="0"/>
            <a:r>
              <a:rPr lang="fa-IR" dirty="0"/>
              <a:t>ظرف چند روز پستان ها متناسب با نياز شيرخوار شير توليد خواهندكرد.</a:t>
            </a:r>
            <a:r>
              <a:rPr lang="en-US" dirty="0"/>
              <a:t> </a:t>
            </a:r>
          </a:p>
          <a:p>
            <a:endParaRPr lang="fa-IR" dirty="0"/>
          </a:p>
        </p:txBody>
      </p:sp>
    </p:spTree>
    <p:extLst>
      <p:ext uri="{BB962C8B-B14F-4D97-AF65-F5344CB8AC3E}">
        <p14:creationId xmlns:p14="http://schemas.microsoft.com/office/powerpoint/2010/main" val="90312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a:t>درمورد تفاوت پستان پرومحتقن </a:t>
            </a:r>
            <a:br>
              <a:rPr lang="en-US" dirty="0"/>
            </a:br>
            <a:endParaRPr lang="fa-IR" dirty="0"/>
          </a:p>
        </p:txBody>
      </p:sp>
      <p:sp>
        <p:nvSpPr>
          <p:cNvPr id="3" name="Content Placeholder 2"/>
          <p:cNvSpPr>
            <a:spLocks noGrp="1"/>
          </p:cNvSpPr>
          <p:nvPr>
            <p:ph sz="quarter" idx="1"/>
          </p:nvPr>
        </p:nvSpPr>
        <p:spPr/>
        <p:txBody>
          <a:bodyPr>
            <a:normAutofit/>
          </a:bodyPr>
          <a:lstStyle/>
          <a:p>
            <a:r>
              <a:rPr lang="fa-IR" dirty="0"/>
              <a:t>درپرشدن پستان ازشیر(موقع به شیرآمدن)پستان گرم پروسنگین است .بایدشیرخوارمکررازپستان تغذیه شودواگرلازم شدبین وعده های شیر</a:t>
            </a:r>
            <a:r>
              <a:rPr lang="en-US" dirty="0"/>
              <a:t> </a:t>
            </a:r>
            <a:r>
              <a:rPr lang="fa-IR" dirty="0"/>
              <a:t>، کمپرس سردانجام شود.طی چندروزپستانها متناسب بانیاز</a:t>
            </a:r>
            <a:r>
              <a:rPr lang="en-US" dirty="0"/>
              <a:t> </a:t>
            </a:r>
            <a:r>
              <a:rPr lang="fa-IR" dirty="0"/>
              <a:t>شیرخوار</a:t>
            </a:r>
            <a:r>
              <a:rPr lang="en-US" dirty="0"/>
              <a:t> </a:t>
            </a:r>
            <a:r>
              <a:rPr lang="fa-IR" dirty="0"/>
              <a:t>تولیدشيرخواهندکرد.</a:t>
            </a:r>
            <a:endParaRPr lang="en-US" dirty="0"/>
          </a:p>
          <a:p>
            <a:r>
              <a:rPr lang="fa-IR" dirty="0"/>
              <a:t>چنانچه شیربرداشت نشودتورم-ادم منتشرایجادشده جریان شیرمتوقف ، پستان ها داغ، سفت، دردناک، حساس به لمس،  براق ونوک آن ممکن است تحت فشاروصاف شود-</a:t>
            </a:r>
          </a:p>
          <a:p>
            <a:r>
              <a:rPr lang="fa-IR" dirty="0"/>
              <a:t>بدون علائم عمومی-دوطرفه-</a:t>
            </a:r>
          </a:p>
          <a:p>
            <a:r>
              <a:rPr lang="en-US" dirty="0"/>
              <a:t>CBC</a:t>
            </a:r>
            <a:r>
              <a:rPr lang="fa-IR" dirty="0"/>
              <a:t>نرمال</a:t>
            </a:r>
            <a:endParaRPr lang="en-US" dirty="0"/>
          </a:p>
          <a:p>
            <a:endParaRPr lang="fa-I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fa-IR" dirty="0"/>
          </a:p>
          <a:p>
            <a:r>
              <a:rPr lang="fa-IR" dirty="0"/>
              <a:t>تداوم احتقان تولیدشیرراکاهش مي دهدو</a:t>
            </a:r>
          </a:p>
          <a:p>
            <a:r>
              <a:rPr lang="fa-IR" dirty="0"/>
              <a:t>امکان عفونی شدن و</a:t>
            </a:r>
          </a:p>
          <a:p>
            <a:r>
              <a:rPr lang="fa-IR" dirty="0"/>
              <a:t>مشکل لچ وزخم</a:t>
            </a:r>
            <a:endParaRPr lang="en-US" dirty="0"/>
          </a:p>
          <a:p>
            <a:endParaRPr lang="fa-IR" dirty="0"/>
          </a:p>
        </p:txBody>
      </p:sp>
    </p:spTree>
    <p:extLst>
      <p:ext uri="{BB962C8B-B14F-4D97-AF65-F5344CB8AC3E}">
        <p14:creationId xmlns:p14="http://schemas.microsoft.com/office/powerpoint/2010/main" val="3908804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علل احتقان</a:t>
            </a:r>
          </a:p>
        </p:txBody>
      </p:sp>
      <p:sp>
        <p:nvSpPr>
          <p:cNvPr id="3" name="Content Placeholder 2"/>
          <p:cNvSpPr>
            <a:spLocks noGrp="1"/>
          </p:cNvSpPr>
          <p:nvPr>
            <p:ph sz="quarter" idx="1"/>
          </p:nvPr>
        </p:nvSpPr>
        <p:spPr/>
        <p:txBody>
          <a:bodyPr/>
          <a:lstStyle/>
          <a:p>
            <a:r>
              <a:rPr lang="fa-IR" dirty="0"/>
              <a:t>پستان گرفتن نادرست,</a:t>
            </a:r>
          </a:p>
          <a:p>
            <a:r>
              <a:rPr lang="fa-IR" dirty="0"/>
              <a:t>تغذیه نامکرر,</a:t>
            </a:r>
          </a:p>
          <a:p>
            <a:r>
              <a:rPr lang="fa-IR" dirty="0"/>
              <a:t>عدم شیردهی شبانه</a:t>
            </a:r>
          </a:p>
          <a:p>
            <a:r>
              <a:rPr lang="fa-IR" dirty="0"/>
              <a:t> دفعات کوتاه شيردهي</a:t>
            </a:r>
          </a:p>
          <a:p>
            <a:r>
              <a:rPr lang="fa-IR" dirty="0"/>
              <a:t>شیرخوارخواب آلود</a:t>
            </a:r>
          </a:p>
          <a:p>
            <a:r>
              <a:rPr lang="fa-IR" dirty="0"/>
              <a:t>جدایی مادرفرزند </a:t>
            </a:r>
          </a:p>
          <a:p>
            <a:r>
              <a:rPr lang="fa-IR" dirty="0"/>
              <a:t>وهرزمان شیردهی حذف یا باتاخیرباشد</a:t>
            </a:r>
            <a:endParaRPr lang="en-US" dirty="0"/>
          </a:p>
          <a:p>
            <a:endParaRPr lang="fa-I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تفاوت احتقان وپستان پر</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194865639"/>
              </p:ext>
            </p:extLst>
          </p:nvPr>
        </p:nvGraphicFramePr>
        <p:xfrm>
          <a:off x="612775" y="1600200"/>
          <a:ext cx="8153400" cy="3962400"/>
        </p:xfrm>
        <a:graphic>
          <a:graphicData uri="http://schemas.openxmlformats.org/drawingml/2006/table">
            <a:tbl>
              <a:tblPr rtl="1" firstRow="1" bandRow="1">
                <a:tableStyleId>{5C22544A-7EE6-4342-B048-85BDC9FD1C3A}</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370840">
                <a:tc>
                  <a:txBody>
                    <a:bodyPr/>
                    <a:lstStyle/>
                    <a:p>
                      <a:pPr rtl="1"/>
                      <a:r>
                        <a:rPr lang="fa-IR" sz="3200" dirty="0"/>
                        <a:t>پستان پر</a:t>
                      </a:r>
                    </a:p>
                  </a:txBody>
                  <a:tcPr marL="90594" marR="90594"/>
                </a:tc>
                <a:tc>
                  <a:txBody>
                    <a:bodyPr/>
                    <a:lstStyle/>
                    <a:p>
                      <a:pPr rtl="1"/>
                      <a:r>
                        <a:rPr lang="fa-IR" sz="3200" dirty="0"/>
                        <a:t>احتقان</a:t>
                      </a:r>
                    </a:p>
                  </a:txBody>
                  <a:tcPr marL="90594" marR="90594"/>
                </a:tc>
                <a:extLst>
                  <a:ext uri="{0D108BD9-81ED-4DB2-BD59-A6C34878D82A}">
                    <a16:rowId xmlns:a16="http://schemas.microsoft.com/office/drawing/2014/main" val="10000"/>
                  </a:ext>
                </a:extLst>
              </a:tr>
              <a:tr h="370840">
                <a:tc>
                  <a:txBody>
                    <a:bodyPr/>
                    <a:lstStyle/>
                    <a:p>
                      <a:pPr rtl="1"/>
                      <a:r>
                        <a:rPr lang="fa-IR" sz="3200" dirty="0"/>
                        <a:t>گرم</a:t>
                      </a:r>
                    </a:p>
                  </a:txBody>
                  <a:tcPr marL="90594" marR="90594"/>
                </a:tc>
                <a:tc>
                  <a:txBody>
                    <a:bodyPr/>
                    <a:lstStyle/>
                    <a:p>
                      <a:pPr rtl="1"/>
                      <a:r>
                        <a:rPr lang="fa-IR" sz="3200" dirty="0"/>
                        <a:t>داغ</a:t>
                      </a:r>
                    </a:p>
                  </a:txBody>
                  <a:tcPr marL="90594" marR="90594"/>
                </a:tc>
                <a:extLst>
                  <a:ext uri="{0D108BD9-81ED-4DB2-BD59-A6C34878D82A}">
                    <a16:rowId xmlns:a16="http://schemas.microsoft.com/office/drawing/2014/main" val="10001"/>
                  </a:ext>
                </a:extLst>
              </a:tr>
              <a:tr h="370840">
                <a:tc>
                  <a:txBody>
                    <a:bodyPr/>
                    <a:lstStyle/>
                    <a:p>
                      <a:pPr rtl="1"/>
                      <a:r>
                        <a:rPr lang="fa-IR" sz="3200" dirty="0"/>
                        <a:t>حساس</a:t>
                      </a:r>
                    </a:p>
                  </a:txBody>
                  <a:tcPr marL="90594" marR="90594"/>
                </a:tc>
                <a:tc>
                  <a:txBody>
                    <a:bodyPr/>
                    <a:lstStyle/>
                    <a:p>
                      <a:pPr rtl="1"/>
                      <a:r>
                        <a:rPr lang="fa-IR" sz="3200" dirty="0"/>
                        <a:t>دردناك</a:t>
                      </a:r>
                    </a:p>
                  </a:txBody>
                  <a:tcPr marL="90594" marR="90594"/>
                </a:tc>
                <a:extLst>
                  <a:ext uri="{0D108BD9-81ED-4DB2-BD59-A6C34878D82A}">
                    <a16:rowId xmlns:a16="http://schemas.microsoft.com/office/drawing/2014/main" val="10002"/>
                  </a:ext>
                </a:extLst>
              </a:tr>
              <a:tr h="370840">
                <a:tc>
                  <a:txBody>
                    <a:bodyPr/>
                    <a:lstStyle/>
                    <a:p>
                      <a:pPr rtl="1"/>
                      <a:r>
                        <a:rPr lang="fa-IR" sz="3200" dirty="0"/>
                        <a:t>پر</a:t>
                      </a:r>
                    </a:p>
                  </a:txBody>
                  <a:tcPr marL="90594" marR="90594"/>
                </a:tc>
                <a:tc>
                  <a:txBody>
                    <a:bodyPr/>
                    <a:lstStyle/>
                    <a:p>
                      <a:pPr rtl="1"/>
                      <a:r>
                        <a:rPr lang="fa-IR" sz="3200" dirty="0"/>
                        <a:t>پر</a:t>
                      </a:r>
                    </a:p>
                  </a:txBody>
                  <a:tcPr marL="90594" marR="90594"/>
                </a:tc>
                <a:extLst>
                  <a:ext uri="{0D108BD9-81ED-4DB2-BD59-A6C34878D82A}">
                    <a16:rowId xmlns:a16="http://schemas.microsoft.com/office/drawing/2014/main" val="10003"/>
                  </a:ext>
                </a:extLst>
              </a:tr>
              <a:tr h="370840">
                <a:tc>
                  <a:txBody>
                    <a:bodyPr/>
                    <a:lstStyle/>
                    <a:p>
                      <a:pPr rtl="1"/>
                      <a:r>
                        <a:rPr lang="fa-IR" sz="3200" dirty="0"/>
                        <a:t>پوست احتمالا رنگ مرمري -ابری</a:t>
                      </a:r>
                    </a:p>
                  </a:txBody>
                  <a:tcPr marL="90594" marR="90594"/>
                </a:tc>
                <a:tc>
                  <a:txBody>
                    <a:bodyPr/>
                    <a:lstStyle/>
                    <a:p>
                      <a:pPr rtl="1"/>
                      <a:r>
                        <a:rPr lang="fa-IR" sz="3200" dirty="0"/>
                        <a:t>براق احتمالاملتهب</a:t>
                      </a:r>
                    </a:p>
                  </a:txBody>
                  <a:tcPr marL="90594" marR="90594"/>
                </a:tc>
                <a:extLst>
                  <a:ext uri="{0D108BD9-81ED-4DB2-BD59-A6C34878D82A}">
                    <a16:rowId xmlns:a16="http://schemas.microsoft.com/office/drawing/2014/main" val="10004"/>
                  </a:ext>
                </a:extLst>
              </a:tr>
              <a:tr h="370840">
                <a:tc>
                  <a:txBody>
                    <a:bodyPr/>
                    <a:lstStyle/>
                    <a:p>
                      <a:pPr rtl="1"/>
                      <a:r>
                        <a:rPr lang="fa-IR" sz="3200" dirty="0"/>
                        <a:t>جريان شيروجوددارد</a:t>
                      </a:r>
                    </a:p>
                  </a:txBody>
                  <a:tcPr marL="90594" marR="90594"/>
                </a:tc>
                <a:tc>
                  <a:txBody>
                    <a:bodyPr/>
                    <a:lstStyle/>
                    <a:p>
                      <a:pPr rtl="1"/>
                      <a:r>
                        <a:rPr lang="fa-IR" sz="3200" dirty="0"/>
                        <a:t>عدم جريان شيربراحتي</a:t>
                      </a:r>
                    </a:p>
                  </a:txBody>
                  <a:tcPr marL="90594" marR="90594"/>
                </a:tc>
                <a:extLst>
                  <a:ext uri="{0D108BD9-81ED-4DB2-BD59-A6C34878D82A}">
                    <a16:rowId xmlns:a16="http://schemas.microsoft.com/office/drawing/2014/main" val="1000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a:t>پستان پر</a:t>
            </a:r>
          </a:p>
        </p:txBody>
      </p:sp>
      <p:pic>
        <p:nvPicPr>
          <p:cNvPr id="2050" name="Picture 2"/>
          <p:cNvPicPr>
            <a:picLocks noGrp="1" noChangeAspect="1" noChangeArrowheads="1"/>
          </p:cNvPicPr>
          <p:nvPr>
            <p:ph sz="quarter" idx="1"/>
          </p:nvPr>
        </p:nvPicPr>
        <p:blipFill>
          <a:blip r:embed="rId2"/>
          <a:stretch>
            <a:fillRect/>
          </a:stretch>
        </p:blipFill>
        <p:spPr bwMode="auto">
          <a:xfrm>
            <a:off x="755576" y="1844824"/>
            <a:ext cx="7560840" cy="432048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a:t>احتقان</a:t>
            </a:r>
          </a:p>
        </p:txBody>
      </p:sp>
      <p:pic>
        <p:nvPicPr>
          <p:cNvPr id="3074" name="Picture 2"/>
          <p:cNvPicPr>
            <a:picLocks noGrp="1" noChangeAspect="1" noChangeArrowheads="1"/>
          </p:cNvPicPr>
          <p:nvPr>
            <p:ph sz="quarter" idx="1"/>
          </p:nvPr>
        </p:nvPicPr>
        <p:blipFill>
          <a:blip r:embed="rId2"/>
          <a:stretch>
            <a:fillRect/>
          </a:stretch>
        </p:blipFill>
        <p:spPr bwMode="auto">
          <a:xfrm>
            <a:off x="971600" y="1412776"/>
            <a:ext cx="7128792" cy="5445224"/>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16632"/>
            <a:ext cx="8153400" cy="864096"/>
          </a:xfrm>
        </p:spPr>
        <p:txBody>
          <a:bodyPr>
            <a:normAutofit fontScale="90000"/>
          </a:bodyPr>
          <a:lstStyle/>
          <a:p>
            <a:pPr algn="ctr"/>
            <a:br>
              <a:rPr lang="fa-IR" sz="4000" b="1" dirty="0"/>
            </a:br>
            <a:br>
              <a:rPr lang="fa-IR" sz="4000" b="1" dirty="0"/>
            </a:br>
            <a:r>
              <a:rPr lang="fa-IR" sz="4000" b="1" dirty="0"/>
              <a:t>پیشگیری ازاحتقان بهترین درمان به حساب می آید براي پیشگیری:   </a:t>
            </a:r>
            <a:br>
              <a:rPr lang="en-US" dirty="0"/>
            </a:br>
            <a:endParaRPr lang="fa-IR" dirty="0"/>
          </a:p>
        </p:txBody>
      </p:sp>
      <p:sp>
        <p:nvSpPr>
          <p:cNvPr id="3" name="Content Placeholder 2"/>
          <p:cNvSpPr>
            <a:spLocks noGrp="1"/>
          </p:cNvSpPr>
          <p:nvPr>
            <p:ph sz="quarter" idx="1"/>
          </p:nvPr>
        </p:nvSpPr>
        <p:spPr/>
        <p:txBody>
          <a:bodyPr>
            <a:normAutofit fontScale="92500" lnSpcReduction="20000"/>
          </a:bodyPr>
          <a:lstStyle/>
          <a:p>
            <a:r>
              <a:rPr lang="fa-IR" dirty="0"/>
              <a:t>تماس پوست باپوست ازبدوتولد,</a:t>
            </a:r>
          </a:p>
          <a:p>
            <a:r>
              <a:rPr lang="fa-IR" dirty="0"/>
              <a:t>شروع تغذیه پستانی درساعت اول,</a:t>
            </a:r>
          </a:p>
          <a:p>
            <a:r>
              <a:rPr lang="fa-IR" dirty="0"/>
              <a:t>دفعات بیشترشیردهی در48 ساعت اول</a:t>
            </a:r>
            <a:endParaRPr lang="en-US" dirty="0"/>
          </a:p>
          <a:p>
            <a:r>
              <a:rPr lang="fa-IR" dirty="0"/>
              <a:t>کمک زودرس به مادرکه برای شروع تغذیه پستانی دروضعیت صحیح قرارگيردونوک پستان وآرئول دردهان اوقرارگیرد</a:t>
            </a:r>
          </a:p>
          <a:p>
            <a:r>
              <a:rPr lang="fa-IR" dirty="0"/>
              <a:t>تخلیه یک پستان وسپس دیگری وشروع متناوب</a:t>
            </a:r>
          </a:p>
          <a:p>
            <a:r>
              <a:rPr lang="fa-IR" dirty="0"/>
              <a:t>ماساژبعدازشیردادن در4 روز اول</a:t>
            </a:r>
          </a:p>
          <a:p>
            <a:r>
              <a:rPr lang="fa-IR" dirty="0"/>
              <a:t>اگرشیرخواربطورمستقیم ازپستان تغذیه نمی شودمادرروش دوشیدن رابداندومکرربدوشد</a:t>
            </a:r>
            <a:endParaRPr lang="en-US" dirty="0"/>
          </a:p>
          <a:p>
            <a:r>
              <a:rPr lang="fa-IR" dirty="0"/>
              <a:t>هم اتاقی24ساعته مادرنوزاد وتغذیه براساس علائم وخواست نوزادانجام شود</a:t>
            </a:r>
            <a:endParaRPr lang="en-US" dirty="0"/>
          </a:p>
          <a:p>
            <a:endParaRPr lang="fa-I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a:t>برای درمان احتقان پستان: </a:t>
            </a:r>
            <a:br>
              <a:rPr lang="en-US" dirty="0"/>
            </a:br>
            <a:endParaRPr lang="fa-IR" dirty="0"/>
          </a:p>
        </p:txBody>
      </p:sp>
      <p:sp>
        <p:nvSpPr>
          <p:cNvPr id="3" name="Content Placeholder 2"/>
          <p:cNvSpPr>
            <a:spLocks noGrp="1"/>
          </p:cNvSpPr>
          <p:nvPr>
            <p:ph sz="quarter" idx="1"/>
          </p:nvPr>
        </p:nvSpPr>
        <p:spPr/>
        <p:txBody>
          <a:bodyPr>
            <a:normAutofit fontScale="92500" lnSpcReduction="10000"/>
          </a:bodyPr>
          <a:lstStyle/>
          <a:p>
            <a:r>
              <a:rPr lang="fa-IR" dirty="0"/>
              <a:t>برداشت مکررشیرازپستان</a:t>
            </a:r>
          </a:p>
          <a:p>
            <a:r>
              <a:rPr lang="fa-IR" dirty="0"/>
              <a:t>نرم کردن آرئول بادوشیدن آن برای راحت گرفتن شیرخوار (بقدرکافی پستان رابدهان ببرد)و</a:t>
            </a:r>
          </a:p>
          <a:p>
            <a:r>
              <a:rPr lang="fa-IR" dirty="0"/>
              <a:t>اگرشیردهی به تنهایی کمک نمی کند بین وعده های شیرچندبار بدوشد تا زمانی که احساس راحتی کند(دستی-پمپ؟)</a:t>
            </a:r>
            <a:endParaRPr lang="en-US" dirty="0"/>
          </a:p>
          <a:p>
            <a:r>
              <a:rPr lang="fa-IR" dirty="0"/>
              <a:t>کمپرس گرم قبل ازشیردهی یادوشیدن؟؟؟</a:t>
            </a:r>
            <a:endParaRPr lang="en-US" dirty="0"/>
          </a:p>
          <a:p>
            <a:r>
              <a:rPr lang="fa-IR" dirty="0"/>
              <a:t>کمپرس سردبعدازشیردهی یادوشیدن</a:t>
            </a:r>
            <a:endParaRPr lang="en-US" dirty="0"/>
          </a:p>
          <a:p>
            <a:r>
              <a:rPr lang="fa-IR" dirty="0"/>
              <a:t>شیردهی مکرروبا تمایل شیرخوارازنظردفعات ومدت وکمک به رفلکس جهش شیرازجمله دوش آبگرم,ماساژپشت وگردن، احساس راحتی, گفتن موقت بودن گرفتاری , استفاده ازکرست مناسب</a:t>
            </a:r>
            <a:endParaRPr lang="en-US" dirty="0"/>
          </a:p>
          <a:p>
            <a:endParaRPr lang="fa-I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t>درموردآماده کردن پستان ونوک آن دربارداری </a:t>
            </a:r>
            <a:br>
              <a:rPr lang="en-US" dirty="0"/>
            </a:br>
            <a:endParaRPr lang="fa-IR" dirty="0"/>
          </a:p>
        </p:txBody>
      </p:sp>
      <p:sp>
        <p:nvSpPr>
          <p:cNvPr id="3" name="Content Placeholder 2"/>
          <p:cNvSpPr>
            <a:spLocks noGrp="1"/>
          </p:cNvSpPr>
          <p:nvPr>
            <p:ph sz="quarter" idx="1"/>
          </p:nvPr>
        </p:nvSpPr>
        <p:spPr/>
        <p:txBody>
          <a:bodyPr>
            <a:normAutofit/>
          </a:bodyPr>
          <a:lstStyle/>
          <a:p>
            <a:r>
              <a:rPr lang="fa-IR" dirty="0"/>
              <a:t>استفاده ازسینه بند,کرم,ماساژپستان,تمرین نوک,استفاده ازشکل دهنده نوک به شیردهی کمک نمی کنند.</a:t>
            </a:r>
          </a:p>
          <a:p>
            <a:r>
              <a:rPr lang="fa-IR" dirty="0"/>
              <a:t>سفت کردن بوسیله اصطکاک باحوله خشن ,مالیدن الکل یا کشیدن نوک لزومی ندارد وممکن است صدمه بزند</a:t>
            </a:r>
          </a:p>
          <a:p>
            <a:endParaRPr lang="fa-IR" dirty="0"/>
          </a:p>
          <a:p>
            <a:endParaRPr lang="fa-IR" dirty="0"/>
          </a:p>
          <a:p>
            <a:endParaRPr lang="en-US" dirty="0"/>
          </a:p>
          <a:p>
            <a:endParaRPr lang="fa-I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85000" lnSpcReduction="10000"/>
          </a:bodyPr>
          <a:lstStyle/>
          <a:p>
            <a:pPr lvl="0"/>
            <a:r>
              <a:rPr lang="fa-IR" dirty="0"/>
              <a:t>کمپرس گرم مرطوب20دقیقه یا دوش آبگرم قبل ازشیردادن تاشیرجریان یابد</a:t>
            </a:r>
            <a:endParaRPr lang="en-US" dirty="0"/>
          </a:p>
          <a:p>
            <a:pPr lvl="0"/>
            <a:r>
              <a:rPr lang="fa-IR" dirty="0"/>
              <a:t>ماساژ ملایم پستان همراه بادوشیدن با دست که پستان گرفتن توسط شیرخوار راحت باشد.</a:t>
            </a:r>
            <a:endParaRPr lang="en-US" dirty="0"/>
          </a:p>
          <a:p>
            <a:pPr lvl="0"/>
            <a:r>
              <a:rPr lang="fa-IR" dirty="0"/>
              <a:t>تغذیه مکرر وموثرازپستان هر1-3ساعت</a:t>
            </a:r>
            <a:endParaRPr lang="en-US" dirty="0"/>
          </a:p>
          <a:p>
            <a:pPr lvl="0"/>
            <a:r>
              <a:rPr lang="fa-IR" dirty="0"/>
              <a:t> اگرنوزاد ازمادرجداست یا پستان آنقدرحساس است که نتوان نوزاد رابه پستان گذاشت تخلیه مکرروموثرپستان بادست یا شیردوش انجام شود.</a:t>
            </a:r>
            <a:endParaRPr lang="en-US" dirty="0"/>
          </a:p>
          <a:p>
            <a:pPr lvl="0"/>
            <a:r>
              <a:rPr lang="fa-IR" dirty="0"/>
              <a:t>بعدازشیردهی کمپرس خنک مدت 20دقیقه</a:t>
            </a:r>
            <a:endParaRPr lang="en-US" dirty="0"/>
          </a:p>
          <a:p>
            <a:pPr lvl="0"/>
            <a:r>
              <a:rPr lang="fa-IR" dirty="0"/>
              <a:t>استفاده ازکرستی که بتواند حامی پستان سنگین باشد.</a:t>
            </a:r>
            <a:endParaRPr lang="en-US" dirty="0"/>
          </a:p>
          <a:p>
            <a:r>
              <a:rPr lang="fa-IR" dirty="0"/>
              <a:t>آنالژزیک </a:t>
            </a:r>
          </a:p>
          <a:p>
            <a:r>
              <a:rPr lang="fa-IR" dirty="0"/>
              <a:t>به پشت درازبکشد</a:t>
            </a:r>
          </a:p>
        </p:txBody>
      </p:sp>
    </p:spTree>
    <p:extLst>
      <p:ext uri="{BB962C8B-B14F-4D97-AF65-F5344CB8AC3E}">
        <p14:creationId xmlns:p14="http://schemas.microsoft.com/office/powerpoint/2010/main" val="2028523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t>برای درمان احتقان تخلیه شیر ضروری است   </a:t>
            </a:r>
            <a:br>
              <a:rPr lang="en-US" dirty="0"/>
            </a:br>
            <a:endParaRPr lang="fa-IR" dirty="0"/>
          </a:p>
        </p:txBody>
      </p:sp>
      <p:sp>
        <p:nvSpPr>
          <p:cNvPr id="3" name="Content Placeholder 2"/>
          <p:cNvSpPr>
            <a:spLocks noGrp="1"/>
          </p:cNvSpPr>
          <p:nvPr>
            <p:ph sz="quarter" idx="1"/>
          </p:nvPr>
        </p:nvSpPr>
        <p:spPr/>
        <p:txBody>
          <a:bodyPr/>
          <a:lstStyle/>
          <a:p>
            <a:r>
              <a:rPr lang="fa-IR" dirty="0"/>
              <a:t>رفع ناراحتی مادر</a:t>
            </a:r>
            <a:endParaRPr lang="en-US" dirty="0"/>
          </a:p>
          <a:p>
            <a:r>
              <a:rPr lang="fa-IR" dirty="0"/>
              <a:t>پیشگیری ازماستیت وآبسه</a:t>
            </a:r>
            <a:endParaRPr lang="en-US" dirty="0"/>
          </a:p>
          <a:p>
            <a:r>
              <a:rPr lang="fa-IR" dirty="0"/>
              <a:t>کمک به تداوم تولید شیر</a:t>
            </a:r>
            <a:endParaRPr lang="en-US" dirty="0"/>
          </a:p>
          <a:p>
            <a:r>
              <a:rPr lang="fa-IR" dirty="0"/>
              <a:t>قادرنمودن شیرخواربه گرفتن پستان</a:t>
            </a:r>
            <a:endParaRPr lang="en-US" dirty="0"/>
          </a:p>
          <a:p>
            <a:endParaRPr lang="fa-I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درمان احتقان</a:t>
            </a:r>
          </a:p>
        </p:txBody>
      </p:sp>
      <p:sp>
        <p:nvSpPr>
          <p:cNvPr id="3" name="Content Placeholder 2"/>
          <p:cNvSpPr>
            <a:spLocks noGrp="1"/>
          </p:cNvSpPr>
          <p:nvPr>
            <p:ph sz="quarter" idx="1"/>
          </p:nvPr>
        </p:nvSpPr>
        <p:spPr/>
        <p:txBody>
          <a:bodyPr/>
          <a:lstStyle/>
          <a:p>
            <a:r>
              <a:rPr lang="fa-IR" dirty="0"/>
              <a:t>داروی ضدالتهاب</a:t>
            </a:r>
            <a:r>
              <a:rPr lang="en-US" dirty="0" err="1"/>
              <a:t>serrapeptase</a:t>
            </a:r>
            <a:r>
              <a:rPr lang="en-US" dirty="0"/>
              <a:t>(</a:t>
            </a:r>
            <a:r>
              <a:rPr lang="en-US" dirty="0" err="1"/>
              <a:t>Danzen</a:t>
            </a:r>
            <a:r>
              <a:rPr lang="en-US" dirty="0"/>
              <a:t>)</a:t>
            </a:r>
            <a:r>
              <a:rPr lang="fa-IR" dirty="0"/>
              <a:t>10م گ/3/ر بهترازپلاسبو</a:t>
            </a:r>
          </a:p>
          <a:p>
            <a:r>
              <a:rPr lang="fa-IR" dirty="0"/>
              <a:t>مجموع ضدالتهاب وآنزیم:</a:t>
            </a:r>
            <a:r>
              <a:rPr lang="en-US" dirty="0" err="1"/>
              <a:t>bromlain</a:t>
            </a:r>
            <a:r>
              <a:rPr lang="fa-IR" dirty="0"/>
              <a:t>20000واحد وتریپسین      2500واحد درتورم توام با اندوراسیون روزهای3-5 روزی 3 قرص </a:t>
            </a:r>
          </a:p>
          <a:p>
            <a:r>
              <a:rPr lang="fa-IR" dirty="0"/>
              <a:t>عدم تفاوت درمان وپلاسبوبرای:برگ کلم کمپرس سرد اولتراسون که کمک می کنندولی احتقان واقعی پابرجاست</a:t>
            </a:r>
          </a:p>
        </p:txBody>
      </p:sp>
    </p:spTree>
    <p:extLst>
      <p:ext uri="{BB962C8B-B14F-4D97-AF65-F5344CB8AC3E}">
        <p14:creationId xmlns:p14="http://schemas.microsoft.com/office/powerpoint/2010/main" val="783970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Reverse pressure</a:t>
            </a:r>
            <a:endParaRPr lang="fa-IR" dirty="0"/>
          </a:p>
        </p:txBody>
      </p:sp>
      <p:sp>
        <p:nvSpPr>
          <p:cNvPr id="3" name="Content Placeholder 2"/>
          <p:cNvSpPr>
            <a:spLocks noGrp="1"/>
          </p:cNvSpPr>
          <p:nvPr>
            <p:ph sz="quarter" idx="1"/>
          </p:nvPr>
        </p:nvSpPr>
        <p:spPr/>
        <p:txBody>
          <a:bodyPr/>
          <a:lstStyle/>
          <a:p>
            <a:r>
              <a:rPr lang="fa-IR" dirty="0"/>
              <a:t>فشارملایم معکوس 1-2اینچ</a:t>
            </a:r>
          </a:p>
          <a:p>
            <a:r>
              <a:rPr lang="fa-IR" dirty="0"/>
              <a:t>یک مرحله ای بانوک انگشتان دو دست ناخن کوتاه</a:t>
            </a:r>
          </a:p>
          <a:p>
            <a:r>
              <a:rPr lang="fa-IR" dirty="0"/>
              <a:t>سبابه ها دوطرف وفرد دیگری هم فشاردهد</a:t>
            </a:r>
          </a:p>
          <a:p>
            <a:r>
              <a:rPr lang="fa-IR" dirty="0"/>
              <a:t>2مرحله ای3 انگشت اول هردست که مفصل اول درتماس بانیپل وجابجاکردن</a:t>
            </a:r>
          </a:p>
          <a:p>
            <a:r>
              <a:rPr lang="fa-IR" dirty="0"/>
              <a:t>2مرحله باشست که قاعده ناخن شست روبروی نیپل وجابجاکردن</a:t>
            </a:r>
          </a:p>
          <a:p>
            <a:r>
              <a:rPr lang="fa-IR" dirty="0"/>
              <a:t>حلقه نرم وبریدن سرشیشه</a:t>
            </a:r>
          </a:p>
        </p:txBody>
      </p:sp>
    </p:spTree>
    <p:extLst>
      <p:ext uri="{BB962C8B-B14F-4D97-AF65-F5344CB8AC3E}">
        <p14:creationId xmlns:p14="http://schemas.microsoft.com/office/powerpoint/2010/main" val="2986416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pPr algn="ctr"/>
            <a:br>
              <a:rPr lang="fa-IR" b="1" dirty="0"/>
            </a:br>
            <a:r>
              <a:rPr lang="fa-IR" b="1" dirty="0"/>
              <a:t>انسدادمجرای شیر</a:t>
            </a:r>
            <a:r>
              <a:rPr lang="fa-IR" dirty="0"/>
              <a:t>:</a:t>
            </a:r>
            <a:br>
              <a:rPr lang="en-US" dirty="0"/>
            </a:br>
            <a:endParaRPr lang="fa-IR" dirty="0"/>
          </a:p>
        </p:txBody>
      </p:sp>
      <p:sp>
        <p:nvSpPr>
          <p:cNvPr id="3" name="Content Placeholder 2"/>
          <p:cNvSpPr>
            <a:spLocks noGrp="1"/>
          </p:cNvSpPr>
          <p:nvPr>
            <p:ph sz="quarter" idx="1"/>
          </p:nvPr>
        </p:nvSpPr>
        <p:spPr/>
        <p:txBody>
          <a:bodyPr>
            <a:normAutofit fontScale="92500" lnSpcReduction="20000"/>
          </a:bodyPr>
          <a:lstStyle/>
          <a:p>
            <a:r>
              <a:rPr lang="fa-IR" dirty="0"/>
              <a:t>ممکن است بعلت تغییرناگهانی دربرنامه شیردهی،</a:t>
            </a:r>
          </a:p>
          <a:p>
            <a:r>
              <a:rPr lang="fa-IR" dirty="0"/>
              <a:t>تخلیه ناکافی پستان،-تغذیه نامکرر(بیدارنشدن شیرخوار-عدم توجه مادربه علائم گرسنگی-پرمشغله بودن),</a:t>
            </a:r>
          </a:p>
          <a:p>
            <a:r>
              <a:rPr lang="fa-IR" dirty="0"/>
              <a:t>عدم تغییر وضعیت شیردهی،</a:t>
            </a:r>
          </a:p>
          <a:p>
            <a:r>
              <a:rPr lang="fa-IR" dirty="0"/>
              <a:t>فشارموضعی(لباس تنگ-کرست تنگ فنردار-فشارانگشت ضربه)...</a:t>
            </a:r>
          </a:p>
          <a:p>
            <a:r>
              <a:rPr lang="fa-IR" dirty="0"/>
              <a:t>وضعیت خوابیدن ایجاد شود.</a:t>
            </a:r>
          </a:p>
          <a:p>
            <a:r>
              <a:rPr lang="fa-IR" dirty="0"/>
              <a:t>اگر درهمان جای پستان تکرارمی شود ممکن است تغییرآناتومیک چنین مسئله ای را ایجادکرده باشد.</a:t>
            </a:r>
          </a:p>
          <a:p>
            <a:r>
              <a:rPr lang="fa-IR" dirty="0"/>
              <a:t>ندرتا"آنچه راکه تصورمی کنیم انسداد مجرا است یک تومرخوش یا بدخیم باشدکه مجرا را مسدودکرده است.</a:t>
            </a:r>
          </a:p>
          <a:p>
            <a:r>
              <a:rPr lang="fa-IR" dirty="0"/>
              <a:t>.....فرنولوم کوتاه</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dirty="0"/>
              <a:t>عارضه</a:t>
            </a:r>
          </a:p>
        </p:txBody>
      </p:sp>
      <p:sp>
        <p:nvSpPr>
          <p:cNvPr id="3" name="Content Placeholder 2"/>
          <p:cNvSpPr>
            <a:spLocks noGrp="1"/>
          </p:cNvSpPr>
          <p:nvPr>
            <p:ph sz="quarter" idx="1"/>
          </p:nvPr>
        </p:nvSpPr>
        <p:spPr/>
        <p:txBody>
          <a:bodyPr/>
          <a:lstStyle/>
          <a:p>
            <a:r>
              <a:rPr lang="fa-IR" dirty="0"/>
              <a:t>انسدادمجرای شیرمی تواندمنجربه </a:t>
            </a:r>
          </a:p>
          <a:p>
            <a:r>
              <a:rPr lang="fa-IR" dirty="0"/>
              <a:t>التهاب پستان وماستیت غیر عفونی  وسپس</a:t>
            </a:r>
          </a:p>
          <a:p>
            <a:r>
              <a:rPr lang="fa-IR" dirty="0"/>
              <a:t> ماستیت عفونی و</a:t>
            </a:r>
          </a:p>
          <a:p>
            <a:r>
              <a:rPr lang="fa-IR" dirty="0"/>
              <a:t>آبسه شود</a:t>
            </a:r>
          </a:p>
          <a:p>
            <a:r>
              <a:rPr lang="fa-IR" dirty="0"/>
              <a:t>عدم تخليه وتوليد </a:t>
            </a:r>
            <a:r>
              <a:rPr lang="en-US" dirty="0"/>
              <a:t>FIL</a:t>
            </a:r>
          </a:p>
          <a:p>
            <a:endParaRPr lang="fa-IR" dirty="0"/>
          </a:p>
        </p:txBody>
      </p:sp>
    </p:spTree>
    <p:extLst>
      <p:ext uri="{BB962C8B-B14F-4D97-AF65-F5344CB8AC3E}">
        <p14:creationId xmlns:p14="http://schemas.microsoft.com/office/powerpoint/2010/main" val="1746688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ارزیابی</a:t>
            </a:r>
          </a:p>
        </p:txBody>
      </p:sp>
      <p:sp>
        <p:nvSpPr>
          <p:cNvPr id="3" name="Content Placeholder 2"/>
          <p:cNvSpPr>
            <a:spLocks noGrp="1"/>
          </p:cNvSpPr>
          <p:nvPr>
            <p:ph sz="quarter" idx="1"/>
          </p:nvPr>
        </p:nvSpPr>
        <p:spPr/>
        <p:txBody>
          <a:bodyPr>
            <a:normAutofit/>
          </a:bodyPr>
          <a:lstStyle/>
          <a:p>
            <a:r>
              <a:rPr lang="fa-IR" b="1" dirty="0"/>
              <a:t>ارزیابی</a:t>
            </a:r>
            <a:r>
              <a:rPr lang="fa-IR" dirty="0"/>
              <a:t>:درانسداد مجرا تب وعلائم عمومی وجود ندارد و لذا ازاحتقان وماستیت افتراق داده می شود..</a:t>
            </a:r>
          </a:p>
          <a:p>
            <a:r>
              <a:rPr lang="fa-IR" dirty="0"/>
              <a:t>چنانچه انسداد مجرا طی48-72ساعت برطرف نشود یا تب ایجاد شود باید توسط متخصص بررسی شود.</a:t>
            </a:r>
          </a:p>
          <a:p>
            <a:r>
              <a:rPr lang="fa-IR" dirty="0"/>
              <a:t>مشاهده</a:t>
            </a:r>
          </a:p>
          <a:p>
            <a:endParaRPr lang="en-US" dirty="0"/>
          </a:p>
        </p:txBody>
      </p:sp>
    </p:spTree>
    <p:extLst>
      <p:ext uri="{BB962C8B-B14F-4D97-AF65-F5344CB8AC3E}">
        <p14:creationId xmlns:p14="http://schemas.microsoft.com/office/powerpoint/2010/main" val="3699470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t>درمان انسداد مجرا وپیشگیری ازماستیت</a:t>
            </a:r>
          </a:p>
        </p:txBody>
      </p:sp>
      <p:sp>
        <p:nvSpPr>
          <p:cNvPr id="3" name="Content Placeholder 2"/>
          <p:cNvSpPr>
            <a:spLocks noGrp="1"/>
          </p:cNvSpPr>
          <p:nvPr>
            <p:ph sz="quarter" idx="1"/>
          </p:nvPr>
        </p:nvSpPr>
        <p:spPr/>
        <p:txBody>
          <a:bodyPr>
            <a:normAutofit fontScale="92500" lnSpcReduction="20000"/>
          </a:bodyPr>
          <a:lstStyle/>
          <a:p>
            <a:r>
              <a:rPr lang="fa-IR" dirty="0"/>
              <a:t>درمان انسدادمجرا با </a:t>
            </a:r>
          </a:p>
          <a:p>
            <a:r>
              <a:rPr lang="fa-IR" dirty="0"/>
              <a:t>کمپرس گرم مرطوب قبل ازشیردادن و ماساژناحیه مبتلا قبل ودرخلال شیردهی است.</a:t>
            </a:r>
          </a:p>
          <a:p>
            <a:r>
              <a:rPr lang="fa-IR" dirty="0"/>
              <a:t>چنانچه ممکن باشد ابتدا تغذیه ازپستان مبتلا شروع شود.</a:t>
            </a:r>
          </a:p>
          <a:p>
            <a:r>
              <a:rPr lang="fa-IR" dirty="0"/>
              <a:t>مادر دروضعیت های مختلف شیربدهد تا قسمت مبتلابهترتخلیه شود که دماغ شیرخواربطرف انسدادباشد.</a:t>
            </a:r>
          </a:p>
          <a:p>
            <a:r>
              <a:rPr lang="fa-IR" dirty="0"/>
              <a:t>مطمئن باشید که انگشت یاانگشتان مادربخاطربازبودن راه هوایی نوزادبه پستان فشارنمی آورد یاعامل فشاری دیگری موجود نیست .</a:t>
            </a:r>
          </a:p>
          <a:p>
            <a:r>
              <a:rPr lang="fa-IR" dirty="0"/>
              <a:t>استراحت –افزایش دفعات شیردهی ماساژهرتوده عدم رفع طی24ساعت ومراجعه</a:t>
            </a:r>
          </a:p>
          <a:p>
            <a:r>
              <a:rPr lang="fa-IR" dirty="0"/>
              <a:t>بهداشت دست_ماستیت) </a:t>
            </a:r>
            <a:endParaRPr lang="en-US" dirty="0"/>
          </a:p>
          <a:p>
            <a:endParaRPr lang="fa-IR" dirty="0"/>
          </a:p>
        </p:txBody>
      </p:sp>
    </p:spTree>
    <p:extLst>
      <p:ext uri="{BB962C8B-B14F-4D97-AF65-F5344CB8AC3E}">
        <p14:creationId xmlns:p14="http://schemas.microsoft.com/office/powerpoint/2010/main" val="3212872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F0AE1-2764-459A-B7CA-F907C4B852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9F1B493-F5A9-4C96-8733-E93DC6CD50AE}"/>
              </a:ext>
            </a:extLst>
          </p:cNvPr>
          <p:cNvSpPr>
            <a:spLocks noGrp="1"/>
          </p:cNvSpPr>
          <p:nvPr>
            <p:ph sz="quarter" idx="1"/>
          </p:nvPr>
        </p:nvSpPr>
        <p:spPr>
          <a:xfrm>
            <a:off x="612648" y="1254637"/>
            <a:ext cx="8153400" cy="4495800"/>
          </a:xfrm>
          <a:solidFill>
            <a:srgbClr val="00B0F0"/>
          </a:solidFill>
        </p:spPr>
        <p:txBody>
          <a:bodyPr/>
          <a:lstStyle/>
          <a:p>
            <a:endParaRPr lang="fa-IR" dirty="0"/>
          </a:p>
          <a:p>
            <a:endParaRPr lang="fa-IR" dirty="0"/>
          </a:p>
          <a:p>
            <a:r>
              <a:rPr lang="fa-IR" sz="4800" b="1" dirty="0"/>
              <a:t>                   </a:t>
            </a:r>
          </a:p>
          <a:p>
            <a:r>
              <a:rPr lang="fa-IR" sz="4800" b="1" dirty="0"/>
              <a:t>               ماستیت</a:t>
            </a:r>
            <a:endParaRPr lang="en-US" sz="4800" b="1" dirty="0"/>
          </a:p>
        </p:txBody>
      </p:sp>
    </p:spTree>
    <p:extLst>
      <p:ext uri="{BB962C8B-B14F-4D97-AF65-F5344CB8AC3E}">
        <p14:creationId xmlns:p14="http://schemas.microsoft.com/office/powerpoint/2010/main" val="3364959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علائم</a:t>
            </a:r>
            <a:r>
              <a:rPr lang="en-US" dirty="0"/>
              <a:t>Mastitis-</a:t>
            </a:r>
            <a:endParaRPr lang="fa-IR" dirty="0"/>
          </a:p>
        </p:txBody>
      </p:sp>
      <p:sp>
        <p:nvSpPr>
          <p:cNvPr id="3" name="Content Placeholder 2"/>
          <p:cNvSpPr>
            <a:spLocks noGrp="1"/>
          </p:cNvSpPr>
          <p:nvPr>
            <p:ph sz="quarter" idx="1"/>
          </p:nvPr>
        </p:nvSpPr>
        <p:spPr/>
        <p:txBody>
          <a:bodyPr>
            <a:normAutofit fontScale="77500" lnSpcReduction="20000"/>
          </a:bodyPr>
          <a:lstStyle/>
          <a:p>
            <a:r>
              <a:rPr lang="fa-IR" dirty="0"/>
              <a:t>یک ناحیه لوکالیزه ازیک پستان دچار</a:t>
            </a:r>
          </a:p>
          <a:p>
            <a:r>
              <a:rPr lang="fa-IR" dirty="0"/>
              <a:t>گرما،</a:t>
            </a:r>
          </a:p>
          <a:p>
            <a:r>
              <a:rPr lang="fa-IR" dirty="0"/>
              <a:t>حساسیت نسبت به لمس ،</a:t>
            </a:r>
          </a:p>
          <a:p>
            <a:r>
              <a:rPr lang="fa-IR" dirty="0"/>
              <a:t>ورم و</a:t>
            </a:r>
          </a:p>
          <a:p>
            <a:r>
              <a:rPr lang="fa-IR" dirty="0"/>
              <a:t>اریتم --تب38/5يابيشتر</a:t>
            </a:r>
          </a:p>
          <a:p>
            <a:r>
              <a:rPr lang="fa-IR" dirty="0"/>
              <a:t>درزمان بیشتراز10روز از زایمان ایجاد می شود.بالاترین میزان بروزدرهفته 2و3بعداز زایمان است.6هفته اول</a:t>
            </a:r>
          </a:p>
          <a:p>
            <a:r>
              <a:rPr lang="fa-IR" dirty="0"/>
              <a:t>براساس شدت عفونت ناحیه التهابی می تواند ازچندسانتیمترتا تمام یک پستان باشد.</a:t>
            </a:r>
          </a:p>
          <a:p>
            <a:r>
              <a:rPr lang="fa-IR" dirty="0"/>
              <a:t> معمولايكطرفه و1يا2لوب ولي ميتواند2طرفه باشد</a:t>
            </a:r>
            <a:r>
              <a:rPr lang="en-US" dirty="0" err="1"/>
              <a:t>evid</a:t>
            </a:r>
            <a:endParaRPr lang="fa-IR" dirty="0"/>
          </a:p>
          <a:p>
            <a:r>
              <a:rPr lang="fa-IR" dirty="0"/>
              <a:t>ممکن است بابرقراری ناگهانی دردپستان ،میالژی،وتب شروع شود که میتواند دراماتیک باشد.گاهی باعلائم شبیه آنفلوانزا مثل خستگی،تهوع، استفراغ،تب وسردرد تظاهرمی کند.</a:t>
            </a:r>
          </a:p>
        </p:txBody>
      </p:sp>
    </p:spTree>
    <p:extLst>
      <p:ext uri="{BB962C8B-B14F-4D97-AF65-F5344CB8AC3E}">
        <p14:creationId xmlns:p14="http://schemas.microsoft.com/office/powerpoint/2010/main" val="407638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t>اظهارنظر در بارداري</a:t>
            </a:r>
          </a:p>
        </p:txBody>
      </p:sp>
      <p:sp>
        <p:nvSpPr>
          <p:cNvPr id="3" name="Content Placeholder 2"/>
          <p:cNvSpPr>
            <a:spLocks noGrp="1"/>
          </p:cNvSpPr>
          <p:nvPr>
            <p:ph sz="quarter" idx="1"/>
          </p:nvPr>
        </p:nvSpPr>
        <p:spPr/>
        <p:txBody>
          <a:bodyPr>
            <a:normAutofit/>
          </a:bodyPr>
          <a:lstStyle/>
          <a:p>
            <a:r>
              <a:rPr lang="fa-IR" dirty="0"/>
              <a:t>معاینه درخلال حاملگی بشرطی مفیداست که اشاره شود که پستانها در خلال بارداری بزرگ تروحساس شده,اینها علائم آماده شدن پستان برای شیردهی است.وبایداعتماد به نفس مادرراافزایش داد</a:t>
            </a:r>
            <a:endParaRPr lang="en-US" dirty="0"/>
          </a:p>
          <a:p>
            <a:r>
              <a:rPr lang="fa-IR" dirty="0"/>
              <a:t>چنانچه توان پستان یا</a:t>
            </a:r>
            <a:r>
              <a:rPr lang="en-US" dirty="0"/>
              <a:t> </a:t>
            </a:r>
            <a:r>
              <a:rPr lang="fa-IR" dirty="0"/>
              <a:t>نوک آن برای شیردهی مورد</a:t>
            </a:r>
            <a:r>
              <a:rPr lang="en-US" dirty="0"/>
              <a:t> </a:t>
            </a:r>
            <a:r>
              <a:rPr lang="fa-IR" dirty="0"/>
              <a:t>سوال قرارگیرد این معاینه واظهارنظرمضرخواهد بود.</a:t>
            </a:r>
          </a:p>
          <a:p>
            <a:endParaRPr lang="fa-I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03086508"/>
              </p:ext>
            </p:extLst>
          </p:nvPr>
        </p:nvGraphicFramePr>
        <p:xfrm>
          <a:off x="0" y="332654"/>
          <a:ext cx="9036496" cy="6525345"/>
        </p:xfrm>
        <a:graphic>
          <a:graphicData uri="http://schemas.openxmlformats.org/drawingml/2006/table">
            <a:tbl>
              <a:tblPr rtl="1" firstRow="1" firstCol="1" bandRow="1">
                <a:tableStyleId>{5C22544A-7EE6-4342-B048-85BDC9FD1C3A}</a:tableStyleId>
              </a:tblPr>
              <a:tblGrid>
                <a:gridCol w="2258635">
                  <a:extLst>
                    <a:ext uri="{9D8B030D-6E8A-4147-A177-3AD203B41FA5}">
                      <a16:colId xmlns:a16="http://schemas.microsoft.com/office/drawing/2014/main" val="20000"/>
                    </a:ext>
                  </a:extLst>
                </a:gridCol>
                <a:gridCol w="2258635">
                  <a:extLst>
                    <a:ext uri="{9D8B030D-6E8A-4147-A177-3AD203B41FA5}">
                      <a16:colId xmlns:a16="http://schemas.microsoft.com/office/drawing/2014/main" val="20001"/>
                    </a:ext>
                  </a:extLst>
                </a:gridCol>
                <a:gridCol w="2259613">
                  <a:extLst>
                    <a:ext uri="{9D8B030D-6E8A-4147-A177-3AD203B41FA5}">
                      <a16:colId xmlns:a16="http://schemas.microsoft.com/office/drawing/2014/main" val="20002"/>
                    </a:ext>
                  </a:extLst>
                </a:gridCol>
                <a:gridCol w="2259613">
                  <a:extLst>
                    <a:ext uri="{9D8B030D-6E8A-4147-A177-3AD203B41FA5}">
                      <a16:colId xmlns:a16="http://schemas.microsoft.com/office/drawing/2014/main" val="20003"/>
                    </a:ext>
                  </a:extLst>
                </a:gridCol>
              </a:tblGrid>
              <a:tr h="639083">
                <a:tc>
                  <a:txBody>
                    <a:bodyPr/>
                    <a:lstStyle/>
                    <a:p>
                      <a:pPr algn="r" rtl="1">
                        <a:lnSpc>
                          <a:spcPct val="115000"/>
                        </a:lnSpc>
                        <a:spcAft>
                          <a:spcPts val="0"/>
                        </a:spcAft>
                      </a:pPr>
                      <a:r>
                        <a:rPr lang="fa-IR" sz="2400" dirty="0">
                          <a:effectLst/>
                        </a:rPr>
                        <a:t>مشخصات</a:t>
                      </a:r>
                      <a:endParaRPr lang="en-US" sz="24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2400">
                          <a:effectLst/>
                        </a:rPr>
                        <a:t>احتقان</a:t>
                      </a:r>
                      <a:endParaRPr lang="en-US" sz="2400">
                        <a:effectLst/>
                        <a:latin typeface="Calibri"/>
                        <a:ea typeface="Calibri"/>
                        <a:cs typeface="Arial"/>
                      </a:endParaRPr>
                    </a:p>
                  </a:txBody>
                  <a:tcPr marL="68580" marR="68580" marT="0" marB="0"/>
                </a:tc>
                <a:tc>
                  <a:txBody>
                    <a:bodyPr/>
                    <a:lstStyle/>
                    <a:p>
                      <a:pPr algn="r" rtl="1">
                        <a:lnSpc>
                          <a:spcPct val="115000"/>
                        </a:lnSpc>
                        <a:spcAft>
                          <a:spcPts val="0"/>
                        </a:spcAft>
                      </a:pPr>
                      <a:r>
                        <a:rPr lang="fa-IR" sz="2400">
                          <a:effectLst/>
                        </a:rPr>
                        <a:t>انسدادمجرا</a:t>
                      </a:r>
                      <a:endParaRPr lang="en-US" sz="2400">
                        <a:effectLst/>
                        <a:latin typeface="Calibri"/>
                        <a:ea typeface="Calibri"/>
                        <a:cs typeface="Arial"/>
                      </a:endParaRPr>
                    </a:p>
                  </a:txBody>
                  <a:tcPr marL="68580" marR="68580" marT="0" marB="0"/>
                </a:tc>
                <a:tc>
                  <a:txBody>
                    <a:bodyPr/>
                    <a:lstStyle/>
                    <a:p>
                      <a:pPr algn="r" rtl="1">
                        <a:lnSpc>
                          <a:spcPct val="115000"/>
                        </a:lnSpc>
                        <a:spcAft>
                          <a:spcPts val="0"/>
                        </a:spcAft>
                      </a:pPr>
                      <a:r>
                        <a:rPr lang="fa-IR" sz="2400">
                          <a:effectLst/>
                        </a:rPr>
                        <a:t>ماستیت</a:t>
                      </a:r>
                      <a:endParaRPr lang="en-US" sz="24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1324953">
                <a:tc>
                  <a:txBody>
                    <a:bodyPr/>
                    <a:lstStyle/>
                    <a:p>
                      <a:pPr algn="r" rtl="1">
                        <a:lnSpc>
                          <a:spcPct val="115000"/>
                        </a:lnSpc>
                        <a:spcAft>
                          <a:spcPts val="0"/>
                        </a:spcAft>
                      </a:pPr>
                      <a:r>
                        <a:rPr lang="fa-IR" sz="2400">
                          <a:effectLst/>
                        </a:rPr>
                        <a:t>برقراری</a:t>
                      </a:r>
                      <a:endParaRPr lang="en-US" sz="2400">
                        <a:effectLst/>
                        <a:latin typeface="Calibri"/>
                        <a:ea typeface="Calibri"/>
                        <a:cs typeface="Arial"/>
                      </a:endParaRPr>
                    </a:p>
                  </a:txBody>
                  <a:tcPr marL="68580" marR="68580" marT="0" marB="0"/>
                </a:tc>
                <a:tc>
                  <a:txBody>
                    <a:bodyPr/>
                    <a:lstStyle/>
                    <a:p>
                      <a:pPr algn="r" rtl="1">
                        <a:lnSpc>
                          <a:spcPct val="115000"/>
                        </a:lnSpc>
                        <a:spcAft>
                          <a:spcPts val="0"/>
                        </a:spcAft>
                      </a:pPr>
                      <a:r>
                        <a:rPr lang="fa-IR" sz="2400">
                          <a:effectLst/>
                        </a:rPr>
                        <a:t>تدریجی </a:t>
                      </a:r>
                      <a:r>
                        <a:rPr lang="en-US" sz="2400">
                          <a:effectLst/>
                        </a:rPr>
                        <a:t>immediate postpartum</a:t>
                      </a:r>
                      <a:endParaRPr lang="en-US" sz="2400">
                        <a:effectLst/>
                        <a:latin typeface="Calibri"/>
                        <a:ea typeface="Calibri"/>
                        <a:cs typeface="Arial"/>
                      </a:endParaRPr>
                    </a:p>
                  </a:txBody>
                  <a:tcPr marL="68580" marR="68580" marT="0" marB="0"/>
                </a:tc>
                <a:tc>
                  <a:txBody>
                    <a:bodyPr/>
                    <a:lstStyle/>
                    <a:p>
                      <a:pPr algn="r" rtl="1">
                        <a:lnSpc>
                          <a:spcPct val="115000"/>
                        </a:lnSpc>
                        <a:spcAft>
                          <a:spcPts val="0"/>
                        </a:spcAft>
                      </a:pPr>
                      <a:r>
                        <a:rPr lang="fa-IR" sz="2400">
                          <a:effectLst/>
                        </a:rPr>
                        <a:t>تدریجی بعداز</a:t>
                      </a:r>
                      <a:r>
                        <a:rPr lang="en-US" sz="2400">
                          <a:effectLst/>
                        </a:rPr>
                        <a:t>feedings</a:t>
                      </a:r>
                      <a:endParaRPr lang="en-US" sz="2400">
                        <a:effectLst/>
                        <a:latin typeface="Calibri"/>
                        <a:ea typeface="Calibri"/>
                        <a:cs typeface="Arial"/>
                      </a:endParaRPr>
                    </a:p>
                  </a:txBody>
                  <a:tcPr marL="68580" marR="68580" marT="0" marB="0"/>
                </a:tc>
                <a:tc>
                  <a:txBody>
                    <a:bodyPr/>
                    <a:lstStyle/>
                    <a:p>
                      <a:pPr algn="r" rtl="1">
                        <a:lnSpc>
                          <a:spcPct val="115000"/>
                        </a:lnSpc>
                        <a:spcAft>
                          <a:spcPts val="0"/>
                        </a:spcAft>
                      </a:pPr>
                      <a:r>
                        <a:rPr lang="fa-IR" sz="2400">
                          <a:effectLst/>
                        </a:rPr>
                        <a:t>نگهانی بعداز10روز</a:t>
                      </a:r>
                      <a:endParaRPr lang="en-US" sz="240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639083">
                <a:tc>
                  <a:txBody>
                    <a:bodyPr/>
                    <a:lstStyle/>
                    <a:p>
                      <a:pPr algn="r" rtl="1">
                        <a:lnSpc>
                          <a:spcPct val="115000"/>
                        </a:lnSpc>
                        <a:spcAft>
                          <a:spcPts val="0"/>
                        </a:spcAft>
                      </a:pPr>
                      <a:r>
                        <a:rPr lang="fa-IR" sz="2400">
                          <a:effectLst/>
                        </a:rPr>
                        <a:t>مکان</a:t>
                      </a:r>
                      <a:endParaRPr lang="en-US" sz="2400">
                        <a:effectLst/>
                        <a:latin typeface="Calibri"/>
                        <a:ea typeface="Calibri"/>
                        <a:cs typeface="Arial"/>
                      </a:endParaRPr>
                    </a:p>
                  </a:txBody>
                  <a:tcPr marL="68580" marR="68580" marT="0" marB="0"/>
                </a:tc>
                <a:tc>
                  <a:txBody>
                    <a:bodyPr/>
                    <a:lstStyle/>
                    <a:p>
                      <a:pPr algn="r" rtl="1">
                        <a:lnSpc>
                          <a:spcPct val="115000"/>
                        </a:lnSpc>
                        <a:spcAft>
                          <a:spcPts val="0"/>
                        </a:spcAft>
                      </a:pPr>
                      <a:r>
                        <a:rPr lang="fa-IR" sz="2400">
                          <a:effectLst/>
                        </a:rPr>
                        <a:t>دوطرفه</a:t>
                      </a:r>
                      <a:endParaRPr lang="en-US" sz="2400">
                        <a:effectLst/>
                        <a:latin typeface="Calibri"/>
                        <a:ea typeface="Calibri"/>
                        <a:cs typeface="Arial"/>
                      </a:endParaRPr>
                    </a:p>
                  </a:txBody>
                  <a:tcPr marL="68580" marR="68580" marT="0" marB="0"/>
                </a:tc>
                <a:tc>
                  <a:txBody>
                    <a:bodyPr/>
                    <a:lstStyle/>
                    <a:p>
                      <a:pPr algn="r" rtl="1">
                        <a:lnSpc>
                          <a:spcPct val="115000"/>
                        </a:lnSpc>
                        <a:spcAft>
                          <a:spcPts val="0"/>
                        </a:spcAft>
                      </a:pPr>
                      <a:r>
                        <a:rPr lang="fa-IR" sz="2400">
                          <a:effectLst/>
                        </a:rPr>
                        <a:t>یکطرفه</a:t>
                      </a:r>
                      <a:endParaRPr lang="en-US" sz="2400">
                        <a:effectLst/>
                        <a:latin typeface="Calibri"/>
                        <a:ea typeface="Calibri"/>
                        <a:cs typeface="Arial"/>
                      </a:endParaRPr>
                    </a:p>
                  </a:txBody>
                  <a:tcPr marL="68580" marR="68580" marT="0" marB="0"/>
                </a:tc>
                <a:tc>
                  <a:txBody>
                    <a:bodyPr/>
                    <a:lstStyle/>
                    <a:p>
                      <a:pPr algn="r" rtl="1">
                        <a:lnSpc>
                          <a:spcPct val="115000"/>
                        </a:lnSpc>
                        <a:spcAft>
                          <a:spcPts val="0"/>
                        </a:spcAft>
                      </a:pPr>
                      <a:r>
                        <a:rPr lang="fa-IR" sz="2400">
                          <a:effectLst/>
                        </a:rPr>
                        <a:t>معمولا"1طرفه</a:t>
                      </a:r>
                      <a:endParaRPr lang="en-US" sz="240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1322030">
                <a:tc>
                  <a:txBody>
                    <a:bodyPr/>
                    <a:lstStyle/>
                    <a:p>
                      <a:pPr algn="r" rtl="1">
                        <a:lnSpc>
                          <a:spcPct val="115000"/>
                        </a:lnSpc>
                        <a:spcAft>
                          <a:spcPts val="0"/>
                        </a:spcAft>
                      </a:pPr>
                      <a:r>
                        <a:rPr lang="fa-IR" sz="2400">
                          <a:effectLst/>
                        </a:rPr>
                        <a:t>تورم وگرما</a:t>
                      </a:r>
                      <a:endParaRPr lang="en-US" sz="2400">
                        <a:effectLst/>
                        <a:latin typeface="Calibri"/>
                        <a:ea typeface="Calibri"/>
                        <a:cs typeface="Arial"/>
                      </a:endParaRPr>
                    </a:p>
                  </a:txBody>
                  <a:tcPr marL="68580" marR="68580" marT="0" marB="0"/>
                </a:tc>
                <a:tc>
                  <a:txBody>
                    <a:bodyPr/>
                    <a:lstStyle/>
                    <a:p>
                      <a:pPr algn="r" rtl="1">
                        <a:lnSpc>
                          <a:spcPct val="115000"/>
                        </a:lnSpc>
                        <a:spcAft>
                          <a:spcPts val="0"/>
                        </a:spcAft>
                      </a:pPr>
                      <a:r>
                        <a:rPr lang="fa-IR" sz="2400">
                          <a:effectLst/>
                        </a:rPr>
                        <a:t>ژنرالیزه</a:t>
                      </a:r>
                      <a:endParaRPr lang="en-US" sz="2400">
                        <a:effectLst/>
                        <a:latin typeface="Calibri"/>
                        <a:ea typeface="Calibri"/>
                        <a:cs typeface="Arial"/>
                      </a:endParaRPr>
                    </a:p>
                  </a:txBody>
                  <a:tcPr marL="68580" marR="68580" marT="0" marB="0"/>
                </a:tc>
                <a:tc>
                  <a:txBody>
                    <a:bodyPr/>
                    <a:lstStyle/>
                    <a:p>
                      <a:pPr algn="r" rtl="1">
                        <a:lnSpc>
                          <a:spcPct val="115000"/>
                        </a:lnSpc>
                        <a:spcAft>
                          <a:spcPts val="0"/>
                        </a:spcAft>
                      </a:pPr>
                      <a:r>
                        <a:rPr lang="fa-IR" sz="2400">
                          <a:effectLst/>
                        </a:rPr>
                        <a:t>ممکن است جابجاشود،گرما ندارد یا کمی گرم است</a:t>
                      </a:r>
                      <a:endParaRPr lang="en-US" sz="2400">
                        <a:effectLst/>
                        <a:latin typeface="Calibri"/>
                        <a:ea typeface="Calibri"/>
                        <a:cs typeface="Arial"/>
                      </a:endParaRPr>
                    </a:p>
                  </a:txBody>
                  <a:tcPr marL="68580" marR="68580" marT="0" marB="0"/>
                </a:tc>
                <a:tc>
                  <a:txBody>
                    <a:bodyPr/>
                    <a:lstStyle/>
                    <a:p>
                      <a:pPr algn="r" rtl="1">
                        <a:lnSpc>
                          <a:spcPct val="115000"/>
                        </a:lnSpc>
                        <a:spcAft>
                          <a:spcPts val="0"/>
                        </a:spcAft>
                      </a:pPr>
                      <a:r>
                        <a:rPr lang="fa-IR" sz="2400" dirty="0">
                          <a:effectLst/>
                        </a:rPr>
                        <a:t>لوکالیزه،قرمز،گرم، متورم</a:t>
                      </a:r>
                      <a:endParaRPr lang="en-US" sz="2400" dirty="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639083">
                <a:tc>
                  <a:txBody>
                    <a:bodyPr/>
                    <a:lstStyle/>
                    <a:p>
                      <a:pPr algn="r" rtl="1">
                        <a:lnSpc>
                          <a:spcPct val="115000"/>
                        </a:lnSpc>
                        <a:spcAft>
                          <a:spcPts val="0"/>
                        </a:spcAft>
                      </a:pPr>
                      <a:r>
                        <a:rPr lang="fa-IR" sz="2400">
                          <a:effectLst/>
                        </a:rPr>
                        <a:t>درد</a:t>
                      </a:r>
                      <a:endParaRPr lang="en-US" sz="2400">
                        <a:effectLst/>
                        <a:latin typeface="Calibri"/>
                        <a:ea typeface="Calibri"/>
                        <a:cs typeface="Arial"/>
                      </a:endParaRPr>
                    </a:p>
                  </a:txBody>
                  <a:tcPr marL="68580" marR="68580" marT="0" marB="0"/>
                </a:tc>
                <a:tc>
                  <a:txBody>
                    <a:bodyPr/>
                    <a:lstStyle/>
                    <a:p>
                      <a:pPr algn="r" rtl="1">
                        <a:lnSpc>
                          <a:spcPct val="115000"/>
                        </a:lnSpc>
                        <a:spcAft>
                          <a:spcPts val="0"/>
                        </a:spcAft>
                      </a:pPr>
                      <a:r>
                        <a:rPr lang="fa-IR" sz="2400">
                          <a:effectLst/>
                        </a:rPr>
                        <a:t>ژنرالیزه</a:t>
                      </a:r>
                      <a:endParaRPr lang="en-US" sz="2400">
                        <a:effectLst/>
                        <a:latin typeface="Calibri"/>
                        <a:ea typeface="Calibri"/>
                        <a:cs typeface="Arial"/>
                      </a:endParaRPr>
                    </a:p>
                  </a:txBody>
                  <a:tcPr marL="68580" marR="68580" marT="0" marB="0"/>
                </a:tc>
                <a:tc>
                  <a:txBody>
                    <a:bodyPr/>
                    <a:lstStyle/>
                    <a:p>
                      <a:pPr algn="r" rtl="1">
                        <a:lnSpc>
                          <a:spcPct val="115000"/>
                        </a:lnSpc>
                        <a:spcAft>
                          <a:spcPts val="0"/>
                        </a:spcAft>
                      </a:pPr>
                      <a:r>
                        <a:rPr lang="fa-IR" sz="2400">
                          <a:effectLst/>
                        </a:rPr>
                        <a:t>خفیف ولی لوکالیزه</a:t>
                      </a:r>
                      <a:endParaRPr lang="en-US" sz="2400">
                        <a:effectLst/>
                        <a:latin typeface="Calibri"/>
                        <a:ea typeface="Calibri"/>
                        <a:cs typeface="Arial"/>
                      </a:endParaRPr>
                    </a:p>
                  </a:txBody>
                  <a:tcPr marL="68580" marR="68580" marT="0" marB="0"/>
                </a:tc>
                <a:tc>
                  <a:txBody>
                    <a:bodyPr/>
                    <a:lstStyle/>
                    <a:p>
                      <a:pPr algn="r" rtl="1">
                        <a:lnSpc>
                          <a:spcPct val="115000"/>
                        </a:lnSpc>
                        <a:spcAft>
                          <a:spcPts val="0"/>
                        </a:spcAft>
                      </a:pPr>
                      <a:r>
                        <a:rPr lang="fa-IR" sz="2400">
                          <a:effectLst/>
                        </a:rPr>
                        <a:t>شدیدولی لوکالیزه</a:t>
                      </a:r>
                      <a:endParaRPr lang="en-US" sz="2400">
                        <a:effectLst/>
                        <a:latin typeface="Calibri"/>
                        <a:ea typeface="Calibri"/>
                        <a:cs typeface="Arial"/>
                      </a:endParaRPr>
                    </a:p>
                  </a:txBody>
                  <a:tcPr marL="68580" marR="68580" marT="0" marB="0"/>
                </a:tc>
                <a:extLst>
                  <a:ext uri="{0D108BD9-81ED-4DB2-BD59-A6C34878D82A}">
                    <a16:rowId xmlns:a16="http://schemas.microsoft.com/office/drawing/2014/main" val="10004"/>
                  </a:ext>
                </a:extLst>
              </a:tr>
              <a:tr h="639083">
                <a:tc>
                  <a:txBody>
                    <a:bodyPr/>
                    <a:lstStyle/>
                    <a:p>
                      <a:pPr algn="r" rtl="1">
                        <a:lnSpc>
                          <a:spcPct val="115000"/>
                        </a:lnSpc>
                        <a:spcAft>
                          <a:spcPts val="0"/>
                        </a:spcAft>
                      </a:pPr>
                      <a:r>
                        <a:rPr lang="fa-IR" sz="2400">
                          <a:effectLst/>
                        </a:rPr>
                        <a:t>دمای بدن</a:t>
                      </a:r>
                      <a:endParaRPr lang="en-US" sz="2400">
                        <a:effectLst/>
                        <a:latin typeface="Calibri"/>
                        <a:ea typeface="Calibri"/>
                        <a:cs typeface="Arial"/>
                      </a:endParaRPr>
                    </a:p>
                  </a:txBody>
                  <a:tcPr marL="68580" marR="68580" marT="0" marB="0"/>
                </a:tc>
                <a:tc>
                  <a:txBody>
                    <a:bodyPr/>
                    <a:lstStyle/>
                    <a:p>
                      <a:pPr algn="r" rtl="1">
                        <a:lnSpc>
                          <a:spcPct val="115000"/>
                        </a:lnSpc>
                        <a:spcAft>
                          <a:spcPts val="0"/>
                        </a:spcAft>
                      </a:pPr>
                      <a:r>
                        <a:rPr lang="fa-IR" sz="2400" dirty="0">
                          <a:effectLst/>
                        </a:rPr>
                        <a:t>کمتراز38/4</a:t>
                      </a:r>
                      <a:endParaRPr lang="en-US" sz="24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2400" dirty="0">
                          <a:effectLst/>
                        </a:rPr>
                        <a:t>کمتراز38/4</a:t>
                      </a:r>
                      <a:endParaRPr lang="en-US" sz="2400" dirty="0">
                        <a:effectLst/>
                        <a:latin typeface="Calibri"/>
                        <a:ea typeface="Calibri"/>
                        <a:cs typeface="Arial"/>
                      </a:endParaRPr>
                    </a:p>
                  </a:txBody>
                  <a:tcPr marL="68580" marR="68580" marT="0" marB="0"/>
                </a:tc>
                <a:tc>
                  <a:txBody>
                    <a:bodyPr/>
                    <a:lstStyle/>
                    <a:p>
                      <a:pPr algn="r" rtl="1">
                        <a:lnSpc>
                          <a:spcPct val="115000"/>
                        </a:lnSpc>
                        <a:spcAft>
                          <a:spcPts val="0"/>
                        </a:spcAft>
                      </a:pPr>
                      <a:r>
                        <a:rPr lang="fa-IR" sz="2400" dirty="0">
                          <a:effectLst/>
                        </a:rPr>
                        <a:t>بیشتراز38/4</a:t>
                      </a:r>
                      <a:endParaRPr lang="en-US" sz="2400" dirty="0">
                        <a:effectLst/>
                        <a:latin typeface="Calibri"/>
                        <a:ea typeface="Calibri"/>
                        <a:cs typeface="Arial"/>
                      </a:endParaRPr>
                    </a:p>
                  </a:txBody>
                  <a:tcPr marL="68580" marR="68580" marT="0" marB="0"/>
                </a:tc>
                <a:extLst>
                  <a:ext uri="{0D108BD9-81ED-4DB2-BD59-A6C34878D82A}">
                    <a16:rowId xmlns:a16="http://schemas.microsoft.com/office/drawing/2014/main" val="10005"/>
                  </a:ext>
                </a:extLst>
              </a:tr>
              <a:tr h="1322030">
                <a:tc>
                  <a:txBody>
                    <a:bodyPr/>
                    <a:lstStyle/>
                    <a:p>
                      <a:pPr algn="r" rtl="1">
                        <a:lnSpc>
                          <a:spcPct val="115000"/>
                        </a:lnSpc>
                        <a:spcAft>
                          <a:spcPts val="0"/>
                        </a:spcAft>
                      </a:pPr>
                      <a:r>
                        <a:rPr lang="fa-IR" sz="2400">
                          <a:effectLst/>
                        </a:rPr>
                        <a:t>علائم عمومی</a:t>
                      </a:r>
                      <a:endParaRPr lang="en-US" sz="2400">
                        <a:effectLst/>
                        <a:latin typeface="Calibri"/>
                        <a:ea typeface="Calibri"/>
                        <a:cs typeface="Arial"/>
                      </a:endParaRPr>
                    </a:p>
                  </a:txBody>
                  <a:tcPr marL="68580" marR="68580" marT="0" marB="0"/>
                </a:tc>
                <a:tc>
                  <a:txBody>
                    <a:bodyPr/>
                    <a:lstStyle/>
                    <a:p>
                      <a:pPr algn="r" rtl="1">
                        <a:lnSpc>
                          <a:spcPct val="115000"/>
                        </a:lnSpc>
                        <a:spcAft>
                          <a:spcPts val="0"/>
                        </a:spcAft>
                      </a:pPr>
                      <a:r>
                        <a:rPr lang="fa-IR" sz="2400">
                          <a:effectLst/>
                        </a:rPr>
                        <a:t>احساس می کند حالش خوب است</a:t>
                      </a:r>
                      <a:endParaRPr lang="en-US" sz="2400">
                        <a:effectLst/>
                        <a:latin typeface="Calibri"/>
                        <a:ea typeface="Calibri"/>
                        <a:cs typeface="Arial"/>
                      </a:endParaRPr>
                    </a:p>
                  </a:txBody>
                  <a:tcPr marL="68580" marR="68580" marT="0" marB="0"/>
                </a:tc>
                <a:tc>
                  <a:txBody>
                    <a:bodyPr/>
                    <a:lstStyle/>
                    <a:p>
                      <a:pPr algn="r" rtl="1">
                        <a:lnSpc>
                          <a:spcPct val="115000"/>
                        </a:lnSpc>
                        <a:spcAft>
                          <a:spcPts val="0"/>
                        </a:spcAft>
                      </a:pPr>
                      <a:r>
                        <a:rPr lang="fa-IR" sz="2400">
                          <a:effectLst/>
                        </a:rPr>
                        <a:t>احساس می کندحالش خوب است</a:t>
                      </a:r>
                      <a:endParaRPr lang="en-US" sz="2400">
                        <a:effectLst/>
                        <a:latin typeface="Calibri"/>
                        <a:ea typeface="Calibri"/>
                        <a:cs typeface="Arial"/>
                      </a:endParaRPr>
                    </a:p>
                  </a:txBody>
                  <a:tcPr marL="68580" marR="68580" marT="0" marB="0"/>
                </a:tc>
                <a:tc>
                  <a:txBody>
                    <a:bodyPr/>
                    <a:lstStyle/>
                    <a:p>
                      <a:pPr algn="r" rtl="1">
                        <a:lnSpc>
                          <a:spcPct val="115000"/>
                        </a:lnSpc>
                        <a:spcAft>
                          <a:spcPts val="0"/>
                        </a:spcAft>
                      </a:pPr>
                      <a:r>
                        <a:rPr lang="fa-IR" sz="2400" dirty="0">
                          <a:effectLst/>
                        </a:rPr>
                        <a:t>علائم شبیه آنفلوانزا</a:t>
                      </a:r>
                      <a:endParaRPr lang="en-US" sz="2400" dirty="0">
                        <a:effectLst/>
                        <a:latin typeface="Calibri"/>
                        <a:ea typeface="Calibri"/>
                        <a:cs typeface="Arial"/>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5864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ماستيت</a:t>
            </a:r>
          </a:p>
        </p:txBody>
      </p:sp>
      <p:pic>
        <p:nvPicPr>
          <p:cNvPr id="4098" name="Picture 2"/>
          <p:cNvPicPr>
            <a:picLocks noGrp="1" noChangeAspect="1" noChangeArrowheads="1"/>
          </p:cNvPicPr>
          <p:nvPr>
            <p:ph sz="quarter" idx="1"/>
          </p:nvPr>
        </p:nvPicPr>
        <p:blipFill>
          <a:blip r:embed="rId2"/>
          <a:stretch>
            <a:fillRect/>
          </a:stretch>
        </p:blipFill>
        <p:spPr bwMode="auto">
          <a:xfrm>
            <a:off x="357158" y="0"/>
            <a:ext cx="8786842" cy="68580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علل ماستیت </a:t>
            </a:r>
          </a:p>
        </p:txBody>
      </p:sp>
      <p:sp>
        <p:nvSpPr>
          <p:cNvPr id="3" name="Content Placeholder 2"/>
          <p:cNvSpPr>
            <a:spLocks noGrp="1"/>
          </p:cNvSpPr>
          <p:nvPr>
            <p:ph sz="quarter" idx="1"/>
          </p:nvPr>
        </p:nvSpPr>
        <p:spPr/>
        <p:txBody>
          <a:bodyPr>
            <a:normAutofit fontScale="85000" lnSpcReduction="20000"/>
          </a:bodyPr>
          <a:lstStyle/>
          <a:p>
            <a:r>
              <a:rPr lang="fa-IR" dirty="0"/>
              <a:t>انسداد مکانیکی-</a:t>
            </a:r>
          </a:p>
          <a:p>
            <a:r>
              <a:rPr lang="fa-IR" dirty="0"/>
              <a:t>تخلیه ناکامل تولید زیاد دوقلویی وبیشتر</a:t>
            </a:r>
          </a:p>
          <a:p>
            <a:r>
              <a:rPr lang="fa-IR" dirty="0"/>
              <a:t>صدمه نوک وکمترشیردادن و ورود میکروب وقارچ</a:t>
            </a:r>
          </a:p>
          <a:p>
            <a:r>
              <a:rPr lang="fa-IR" dirty="0"/>
              <a:t>شیردهی ناکافی حذف</a:t>
            </a:r>
          </a:p>
          <a:p>
            <a:r>
              <a:rPr lang="fa-IR" dirty="0"/>
              <a:t>لچ غلط ومکیدن ضعیف</a:t>
            </a:r>
          </a:p>
          <a:p>
            <a:r>
              <a:rPr lang="fa-IR" dirty="0"/>
              <a:t>بیماری مادریاشیرخوار</a:t>
            </a:r>
          </a:p>
          <a:p>
            <a:r>
              <a:rPr lang="fa-IR" dirty="0"/>
              <a:t>سریع ازشیرگرفتن تولید بیش ازحد</a:t>
            </a:r>
          </a:p>
          <a:p>
            <a:r>
              <a:rPr lang="fa-IR" dirty="0"/>
              <a:t>کمربندایمنی </a:t>
            </a:r>
          </a:p>
          <a:p>
            <a:r>
              <a:rPr lang="fa-IR" dirty="0"/>
              <a:t>نقطه سفید</a:t>
            </a:r>
          </a:p>
          <a:p>
            <a:r>
              <a:rPr lang="fa-IR" dirty="0"/>
              <a:t>احتقان</a:t>
            </a:r>
          </a:p>
          <a:p>
            <a:r>
              <a:rPr lang="fa-IR" dirty="0"/>
              <a:t>انسدادمجراوكاهش دفاع بعلت استرس وخستگي-</a:t>
            </a:r>
          </a:p>
          <a:p>
            <a:endParaRPr lang="fa-IR" dirty="0"/>
          </a:p>
        </p:txBody>
      </p:sp>
    </p:spTree>
    <p:extLst>
      <p:ext uri="{BB962C8B-B14F-4D97-AF65-F5344CB8AC3E}">
        <p14:creationId xmlns:p14="http://schemas.microsoft.com/office/powerpoint/2010/main" val="3743980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a:t>درارزیابی مادرمبتلابه ماستیت </a:t>
            </a:r>
            <a:r>
              <a:rPr lang="fa-IR" dirty="0"/>
              <a:t>:</a:t>
            </a:r>
            <a:br>
              <a:rPr lang="en-US" dirty="0"/>
            </a:br>
            <a:endParaRPr lang="fa-IR" dirty="0"/>
          </a:p>
        </p:txBody>
      </p:sp>
      <p:sp>
        <p:nvSpPr>
          <p:cNvPr id="3" name="Content Placeholder 2"/>
          <p:cNvSpPr>
            <a:spLocks noGrp="1"/>
          </p:cNvSpPr>
          <p:nvPr>
            <p:ph sz="quarter" idx="1"/>
          </p:nvPr>
        </p:nvSpPr>
        <p:spPr/>
        <p:txBody>
          <a:bodyPr>
            <a:normAutofit fontScale="92500" lnSpcReduction="10000"/>
          </a:bodyPr>
          <a:lstStyle/>
          <a:p>
            <a:r>
              <a:rPr lang="fa-IR" dirty="0"/>
              <a:t>مشاهده شیردهی انجام ومحل انگشت مادرونحوه نگهداشتن پستان راملاحظه کنیدکرست ولباس مادرمی تواندمولدماستیت باشدولذا در ارزیابی به اين دلايل توجه می شود</a:t>
            </a:r>
          </a:p>
          <a:p>
            <a:r>
              <a:rPr lang="fa-IR" dirty="0"/>
              <a:t>.اگرپستان مادرخیلی سنگین است وماستیت یاانسدادمجرا در قسمت زیرین است بلندکردن پستان درهنگام شیردهی کمک به تخلیه آن می کند</a:t>
            </a:r>
          </a:p>
          <a:p>
            <a:r>
              <a:rPr lang="fa-IR" dirty="0"/>
              <a:t>خط التهابي روي پستان وفكراستاف مقاوم-</a:t>
            </a:r>
          </a:p>
          <a:p>
            <a:r>
              <a:rPr lang="fa-IR" dirty="0"/>
              <a:t>احتقان وتبديل شدن </a:t>
            </a:r>
            <a:endParaRPr lang="en-US" dirty="0"/>
          </a:p>
          <a:p>
            <a:r>
              <a:rPr lang="fa-IR" dirty="0"/>
              <a:t>درمورد</a:t>
            </a:r>
            <a:r>
              <a:rPr lang="en-US" dirty="0"/>
              <a:t> </a:t>
            </a:r>
            <a:r>
              <a:rPr lang="fa-IR" dirty="0"/>
              <a:t>دفعات شیردهی سوال وبه مادرگفته شوداجازه دهد شیرخوار براساس میل تاهرمدت بخواهد تغذیه کند</a:t>
            </a:r>
            <a:endParaRPr lang="en-US" dirty="0"/>
          </a:p>
          <a:p>
            <a:endParaRPr lang="en-US" dirty="0"/>
          </a:p>
          <a:p>
            <a:endParaRPr lang="fa-I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5400" dirty="0"/>
              <a:t>کشت</a:t>
            </a:r>
            <a:endParaRPr lang="fa-IR" dirty="0"/>
          </a:p>
        </p:txBody>
      </p:sp>
      <p:sp>
        <p:nvSpPr>
          <p:cNvPr id="3" name="Content Placeholder 2"/>
          <p:cNvSpPr>
            <a:spLocks noGrp="1"/>
          </p:cNvSpPr>
          <p:nvPr>
            <p:ph sz="quarter" idx="1"/>
          </p:nvPr>
        </p:nvSpPr>
        <p:spPr/>
        <p:txBody>
          <a:bodyPr>
            <a:normAutofit/>
          </a:bodyPr>
          <a:lstStyle/>
          <a:p>
            <a:r>
              <a:rPr lang="fa-IR" dirty="0"/>
              <a:t>طی2روز ازشروع انتی بیوتیک به درمان پاسخ ندهد</a:t>
            </a:r>
          </a:p>
          <a:p>
            <a:r>
              <a:rPr lang="fa-IR" dirty="0"/>
              <a:t>عودکند</a:t>
            </a:r>
          </a:p>
          <a:p>
            <a:r>
              <a:rPr lang="fa-IR" dirty="0"/>
              <a:t>دربیمارستان کسب شده باشد</a:t>
            </a:r>
          </a:p>
          <a:p>
            <a:r>
              <a:rPr lang="fa-IR" dirty="0"/>
              <a:t>شدیدیاغیرمعمول(نوع شدیدتربا باکتری بیشتریاباکتری پاتوژن)</a:t>
            </a:r>
          </a:p>
          <a:p>
            <a:r>
              <a:rPr lang="fa-IR" dirty="0"/>
              <a:t>آلرژی به انتی بیوتیک معمول</a:t>
            </a:r>
          </a:p>
          <a:p>
            <a:r>
              <a:rPr lang="fa-IR" dirty="0"/>
              <a:t>کشت بروش</a:t>
            </a:r>
            <a:r>
              <a:rPr lang="en-US" dirty="0"/>
              <a:t>mid stream clean catch</a:t>
            </a:r>
            <a:r>
              <a:rPr lang="fa-IR" dirty="0"/>
              <a:t>(شستن دست پستان 3سي سي اول)</a:t>
            </a:r>
          </a:p>
          <a:p>
            <a:endParaRPr lang="fa-IR" dirty="0"/>
          </a:p>
          <a:p>
            <a:endParaRPr lang="fa-IR" dirty="0"/>
          </a:p>
        </p:txBody>
      </p:sp>
    </p:spTree>
    <p:extLst>
      <p:ext uri="{BB962C8B-B14F-4D97-AF65-F5344CB8AC3E}">
        <p14:creationId xmlns:p14="http://schemas.microsoft.com/office/powerpoint/2010/main" val="2153848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a:t>دردرمان ماستیت </a:t>
            </a:r>
            <a:r>
              <a:rPr lang="fa-IR" dirty="0"/>
              <a:t>:</a:t>
            </a:r>
            <a:br>
              <a:rPr lang="en-US" dirty="0"/>
            </a:br>
            <a:endParaRPr lang="fa-IR" dirty="0"/>
          </a:p>
        </p:txBody>
      </p:sp>
      <p:sp>
        <p:nvSpPr>
          <p:cNvPr id="3" name="Content Placeholder 2"/>
          <p:cNvSpPr>
            <a:spLocks noGrp="1"/>
          </p:cNvSpPr>
          <p:nvPr>
            <p:ph sz="quarter" idx="1"/>
          </p:nvPr>
        </p:nvSpPr>
        <p:spPr/>
        <p:txBody>
          <a:bodyPr>
            <a:normAutofit fontScale="62500" lnSpcReduction="20000"/>
          </a:bodyPr>
          <a:lstStyle/>
          <a:p>
            <a:r>
              <a:rPr lang="fa-IR" dirty="0"/>
              <a:t>جون استازشیرفاکتورشروع کننده است مهمترین درمان تخلیه مکرروموثر-شروع ازپستان مبتلا واگردرد دارد ازسالم وبمجرد رگ کردن</a:t>
            </a:r>
          </a:p>
          <a:p>
            <a:r>
              <a:rPr lang="fa-IR" dirty="0"/>
              <a:t>استراحت مادرتا24ساعت ازقطع تب-لذادرکنارهم بخوابندوشيرخوار دروضعیت صحیح به پستان گذاشته شود.,</a:t>
            </a:r>
          </a:p>
          <a:p>
            <a:r>
              <a:rPr lang="fa-IR" dirty="0"/>
              <a:t>مرخصی استعلاجی,</a:t>
            </a:r>
          </a:p>
          <a:p>
            <a:r>
              <a:rPr lang="fa-IR" dirty="0"/>
              <a:t>نوشیدن مایعات زیاد,</a:t>
            </a:r>
          </a:p>
          <a:p>
            <a:r>
              <a:rPr lang="fa-IR" dirty="0"/>
              <a:t> ماساژملایم ناحیه باروغن خوراکی بطرف –</a:t>
            </a:r>
          </a:p>
          <a:p>
            <a:r>
              <a:rPr lang="fa-IR" dirty="0"/>
              <a:t>تخلیه پستان ازشیربخش مهم درمان محسوب می شودوباید مکرر باشد تا ازبروز آبسه پیشگیری شود.یابدوشد</a:t>
            </a:r>
          </a:p>
          <a:p>
            <a:r>
              <a:rPr lang="fa-IR" dirty="0"/>
              <a:t>گرما ياسرما-(گرماقبل ازشیردهی)</a:t>
            </a:r>
          </a:p>
          <a:p>
            <a:r>
              <a:rPr lang="fa-IR" dirty="0"/>
              <a:t>استامینوفن –بروفن(کمک به رفلکس جهش شیر)-بروفن ورفع التهاب تا1/6گرم-كرست حامي-</a:t>
            </a:r>
          </a:p>
          <a:p>
            <a:r>
              <a:rPr lang="fa-IR" dirty="0"/>
              <a:t>تغييروضعيت وچانه بطرف مبتلا-</a:t>
            </a:r>
          </a:p>
          <a:p>
            <a:r>
              <a:rPr lang="fa-IR" dirty="0"/>
              <a:t>خوابیدن به پشت وحرکات دست که ادم ازآرئول بطرف زیربغل برود</a:t>
            </a:r>
          </a:p>
          <a:p>
            <a:r>
              <a:rPr lang="fa-IR" dirty="0"/>
              <a:t>مادرمكيدن موثررابداندكه زودقطع نكند-درپايان تغذيه بدوشدچون67% شيرموجودراميمكد-</a:t>
            </a:r>
          </a:p>
          <a:p>
            <a:endParaRPr lang="en-US" dirty="0"/>
          </a:p>
          <a:p>
            <a:endParaRPr lang="fa-I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a:t>دردرمان ماستیت  </a:t>
            </a:r>
            <a:r>
              <a:rPr lang="fa-IR" dirty="0"/>
              <a:t>:</a:t>
            </a:r>
            <a:br>
              <a:rPr lang="en-US" dirty="0"/>
            </a:br>
            <a:endParaRPr lang="fa-IR" dirty="0"/>
          </a:p>
        </p:txBody>
      </p:sp>
      <p:sp>
        <p:nvSpPr>
          <p:cNvPr id="3" name="Content Placeholder 2"/>
          <p:cNvSpPr>
            <a:spLocks noGrp="1"/>
          </p:cNvSpPr>
          <p:nvPr>
            <p:ph sz="quarter" idx="1"/>
          </p:nvPr>
        </p:nvSpPr>
        <p:spPr/>
        <p:txBody>
          <a:bodyPr>
            <a:normAutofit fontScale="77500" lnSpcReduction="20000"/>
          </a:bodyPr>
          <a:lstStyle/>
          <a:p>
            <a:r>
              <a:rPr lang="fa-IR" dirty="0"/>
              <a:t>آنتی بیوتیک مناسب بمدت10-14روز</a:t>
            </a:r>
          </a:p>
          <a:p>
            <a:r>
              <a:rPr lang="fa-IR" dirty="0"/>
              <a:t>تب خفیف وکمتراز24ساعت کنسرواتیو</a:t>
            </a:r>
          </a:p>
          <a:p>
            <a:r>
              <a:rPr lang="fa-IR" dirty="0"/>
              <a:t>درمان انتی بیوتيک زمانی صورت می گیردکه مادربرای 24</a:t>
            </a:r>
            <a:r>
              <a:rPr lang="en-US" dirty="0"/>
              <a:t> </a:t>
            </a:r>
            <a:r>
              <a:rPr lang="fa-IR" dirty="0"/>
              <a:t>ساعت یابیشترتب دارد</a:t>
            </a:r>
            <a:endParaRPr lang="en-US" dirty="0"/>
          </a:p>
          <a:p>
            <a:r>
              <a:rPr lang="fa-IR" dirty="0"/>
              <a:t>"                              "                  شواهداحتمال عفونت ازجمله شقاق عفونی وجودداشته باشد</a:t>
            </a:r>
            <a:endParaRPr lang="en-US" dirty="0"/>
          </a:p>
          <a:p>
            <a:r>
              <a:rPr lang="fa-IR" dirty="0"/>
              <a:t>"                                     "          وضعیت مادربدترشده باشد</a:t>
            </a:r>
            <a:endParaRPr lang="en-US" dirty="0"/>
          </a:p>
          <a:p>
            <a:r>
              <a:rPr lang="fa-IR" dirty="0"/>
              <a:t>علائم مادرطی 24ساعت ازتغذیه مکرروموثرشیرخواریادوشیدن تفاوتی نکرده باشد</a:t>
            </a:r>
          </a:p>
          <a:p>
            <a:r>
              <a:rPr lang="fa-IR" dirty="0"/>
              <a:t>دی کلوگزایافلوکلوگزا500 در4نوبت-عارضه کبدی دیکلوگزاکمترازفلوکلوگزا-سفالکسین وطیف وسیعتروشک به الرژی به پنیسیلین-درحساسیت شدیدبه پنی سیلین کلیندا </a:t>
            </a:r>
          </a:p>
          <a:p>
            <a:r>
              <a:rPr lang="fa-IR" dirty="0"/>
              <a:t>عدم پاسخ طی48 ساعت نوع مقاوم وانكو-كليندا-ريفا وبررسی مقاومت میکروبی ابسه بدخیمی</a:t>
            </a:r>
          </a:p>
          <a:p>
            <a:endParaRPr lang="en-US" dirty="0"/>
          </a:p>
          <a:p>
            <a:endParaRPr lang="fa-I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عارضه انتی بیوتیک</a:t>
            </a:r>
          </a:p>
        </p:txBody>
      </p:sp>
      <p:sp>
        <p:nvSpPr>
          <p:cNvPr id="3" name="Content Placeholder 2"/>
          <p:cNvSpPr>
            <a:spLocks noGrp="1"/>
          </p:cNvSpPr>
          <p:nvPr>
            <p:ph sz="quarter" idx="1"/>
          </p:nvPr>
        </p:nvSpPr>
        <p:spPr/>
        <p:txBody>
          <a:bodyPr/>
          <a:lstStyle/>
          <a:p>
            <a:r>
              <a:rPr lang="fa-IR" dirty="0"/>
              <a:t>شل شدن مدفوع شيرخواربادارو-</a:t>
            </a:r>
          </a:p>
          <a:p>
            <a:r>
              <a:rPr lang="fa-IR" dirty="0"/>
              <a:t>احتمال برفك شدن-</a:t>
            </a:r>
          </a:p>
          <a:p>
            <a:r>
              <a:rPr lang="fa-IR" dirty="0"/>
              <a:t>ومادر:قارچ پستان وتناسلی</a:t>
            </a:r>
          </a:p>
          <a:p>
            <a:endParaRPr lang="fa-IR" dirty="0"/>
          </a:p>
        </p:txBody>
      </p:sp>
    </p:spTree>
    <p:extLst>
      <p:ext uri="{BB962C8B-B14F-4D97-AF65-F5344CB8AC3E}">
        <p14:creationId xmlns:p14="http://schemas.microsoft.com/office/powerpoint/2010/main" val="361391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عودماستيت</a:t>
            </a:r>
          </a:p>
        </p:txBody>
      </p:sp>
      <p:sp>
        <p:nvSpPr>
          <p:cNvPr id="3" name="Content Placeholder 2"/>
          <p:cNvSpPr>
            <a:spLocks noGrp="1"/>
          </p:cNvSpPr>
          <p:nvPr>
            <p:ph sz="quarter" idx="1"/>
          </p:nvPr>
        </p:nvSpPr>
        <p:spPr/>
        <p:txBody>
          <a:bodyPr>
            <a:normAutofit/>
          </a:bodyPr>
          <a:lstStyle/>
          <a:p>
            <a:r>
              <a:rPr lang="fa-IR" dirty="0"/>
              <a:t>تاخيرياناكافي بودن درمان لذا دراولين عودكشت بروش </a:t>
            </a:r>
            <a:r>
              <a:rPr lang="en-US" dirty="0"/>
              <a:t>mid stream clean catch</a:t>
            </a:r>
            <a:r>
              <a:rPr lang="fa-IR" dirty="0"/>
              <a:t>(شستن دست- پستان- 3سي سي اول)ونازوفارنكس واوروفارنكس شيرخوار</a:t>
            </a:r>
          </a:p>
          <a:p>
            <a:r>
              <a:rPr lang="fa-IR" dirty="0"/>
              <a:t>استراحت –تغذيه- درمان استرس- تخليه كامل- مايعات فراوان- 2هفته دارو-</a:t>
            </a:r>
          </a:p>
          <a:p>
            <a:r>
              <a:rPr lang="fa-IR" dirty="0"/>
              <a:t>شكست يعني مصرف؟ استراحت ناكافي؟ ساخته نشدن مقاومت</a:t>
            </a:r>
          </a:p>
          <a:p>
            <a:r>
              <a:rPr lang="fa-IR" dirty="0"/>
              <a:t>علت عود: ترومای پایدارنوک-شقاق-عفونت مزمن ، عفونت قارچي ثانوي، كيست، تومر-</a:t>
            </a:r>
          </a:p>
          <a:p>
            <a:r>
              <a:rPr lang="fa-IR" dirty="0"/>
              <a:t>درعفونت مزمن اريترومايسين500م روزانه-لارن</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ماستيت2طرفه</a:t>
            </a:r>
          </a:p>
        </p:txBody>
      </p:sp>
      <p:sp>
        <p:nvSpPr>
          <p:cNvPr id="3" name="Content Placeholder 2"/>
          <p:cNvSpPr>
            <a:spLocks noGrp="1"/>
          </p:cNvSpPr>
          <p:nvPr>
            <p:ph sz="quarter" idx="1"/>
          </p:nvPr>
        </p:nvSpPr>
        <p:spPr/>
        <p:txBody>
          <a:bodyPr/>
          <a:lstStyle/>
          <a:p>
            <a:r>
              <a:rPr lang="fa-IR" dirty="0"/>
              <a:t>درمان استرپ مگرخلافش ثابت شود ودرمان شيرخوار-</a:t>
            </a:r>
          </a:p>
          <a:p>
            <a:r>
              <a:rPr lang="fa-IR" dirty="0"/>
              <a:t>لنفوم-</a:t>
            </a:r>
          </a:p>
          <a:p>
            <a:r>
              <a:rPr lang="fa-IR" dirty="0"/>
              <a:t> ماستيت گرانولوماتوز باگالاكتوره توده توده التهاب زخم (قرص پيشگيري)-</a:t>
            </a:r>
          </a:p>
          <a:p>
            <a:r>
              <a:rPr lang="fa-IR" dirty="0"/>
              <a:t>ماستيت پري داكتال(سيگاري)-لارن</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a:t>تغییر نوک دربارداری</a:t>
            </a:r>
          </a:p>
        </p:txBody>
      </p:sp>
      <p:sp>
        <p:nvSpPr>
          <p:cNvPr id="3" name="Content Placeholder 2"/>
          <p:cNvSpPr>
            <a:spLocks noGrp="1"/>
          </p:cNvSpPr>
          <p:nvPr>
            <p:ph idx="1"/>
          </p:nvPr>
        </p:nvSpPr>
        <p:spPr/>
        <p:txBody>
          <a:bodyPr>
            <a:normAutofit/>
          </a:bodyPr>
          <a:lstStyle/>
          <a:p>
            <a:pPr lvl="0"/>
            <a:r>
              <a:rPr lang="fa-IR" dirty="0"/>
              <a:t>شكل نوك پستان ها در بارداري تغييريافته و قابليت كشش بيشتري مي تواند پيدا كند.</a:t>
            </a:r>
          </a:p>
          <a:p>
            <a:pPr lvl="0"/>
            <a:endParaRPr lang="fa-IR" dirty="0"/>
          </a:p>
          <a:p>
            <a:pPr lvl="0"/>
            <a:endParaRPr lang="fa-IR" dirty="0"/>
          </a:p>
          <a:p>
            <a:pPr lvl="0"/>
            <a:r>
              <a:rPr lang="fa-IR" dirty="0"/>
              <a:t>نيازي  به تشخيص ودرمان نوك پستان صاف يا فرو رفته درطول بارداري نيست.</a:t>
            </a:r>
            <a:endParaRPr lang="en-US" dirty="0"/>
          </a:p>
          <a:p>
            <a:endParaRPr lang="fa-IR" dirty="0"/>
          </a:p>
        </p:txBody>
      </p:sp>
    </p:spTree>
    <p:extLst>
      <p:ext uri="{BB962C8B-B14F-4D97-AF65-F5344CB8AC3E}">
        <p14:creationId xmlns:p14="http://schemas.microsoft.com/office/powerpoint/2010/main" val="638127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نوک طبیعی</a:t>
            </a:r>
          </a:p>
        </p:txBody>
      </p:sp>
      <p:sp>
        <p:nvSpPr>
          <p:cNvPr id="3" name="Content Placeholder 2"/>
          <p:cNvSpPr>
            <a:spLocks noGrp="1"/>
          </p:cNvSpPr>
          <p:nvPr>
            <p:ph sz="quarter" idx="1"/>
          </p:nvPr>
        </p:nvSpPr>
        <p:spPr/>
        <p:txBody>
          <a:bodyPr>
            <a:normAutofit/>
          </a:bodyPr>
          <a:lstStyle/>
          <a:p>
            <a:endParaRPr lang="fa-IR" dirty="0"/>
          </a:p>
          <a:p>
            <a:endParaRPr lang="fa-IR" dirty="0"/>
          </a:p>
          <a:p>
            <a:r>
              <a:rPr lang="fa-IR" dirty="0"/>
              <a:t>وقتی شیرخوارپستان را رهاکند بایدمدور وصورتی باشد</a:t>
            </a:r>
          </a:p>
        </p:txBody>
      </p:sp>
    </p:spTree>
    <p:extLst>
      <p:ext uri="{BB962C8B-B14F-4D97-AF65-F5344CB8AC3E}">
        <p14:creationId xmlns:p14="http://schemas.microsoft.com/office/powerpoint/2010/main" val="2546669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fa-IR" dirty="0"/>
              <a:t>درد نوک اوایل زایمان</a:t>
            </a:r>
          </a:p>
        </p:txBody>
      </p:sp>
      <p:sp>
        <p:nvSpPr>
          <p:cNvPr id="3" name="Content Placeholder 2"/>
          <p:cNvSpPr>
            <a:spLocks noGrp="1"/>
          </p:cNvSpPr>
          <p:nvPr>
            <p:ph sz="quarter" idx="1"/>
          </p:nvPr>
        </p:nvSpPr>
        <p:spPr/>
        <p:txBody>
          <a:bodyPr>
            <a:noAutofit/>
          </a:bodyPr>
          <a:lstStyle/>
          <a:p>
            <a:r>
              <a:rPr lang="fa-IR" sz="2800" dirty="0"/>
              <a:t>درد و زخم نوک پستان شایعترین شکایت مادران دراوایل دوره بعد زایمان است.</a:t>
            </a:r>
          </a:p>
          <a:p>
            <a:r>
              <a:rPr lang="fa-IR" sz="2800" dirty="0"/>
              <a:t>درد واقعی نبایدطبیعی تلقی شود.</a:t>
            </a:r>
          </a:p>
          <a:p>
            <a:r>
              <a:rPr lang="fa-IR" sz="2800" dirty="0"/>
              <a:t>دردی که بیشتر ازیک سوزش ساده است یاپس ازشروع تغذیه ازپستان ادامه یابد یابعد از رفلکس جهش شیر وجود دارد بایدبلافاصله ارزیابی شود.</a:t>
            </a:r>
          </a:p>
          <a:p>
            <a:r>
              <a:rPr lang="fa-IR" sz="2800" dirty="0"/>
              <a:t>اگرتوجه نشود می تواندبه احتقان پستان ،ماستیت یا توقف زودهنگام تغذیه ازپستان انجامد.</a:t>
            </a:r>
            <a:endParaRPr lang="en-US" sz="2800" dirty="0"/>
          </a:p>
          <a:p>
            <a:r>
              <a:rPr lang="fa-IR" sz="2800" dirty="0"/>
              <a:t>درد شدید نوک پستان  یادردی که درتمام مدت تغذیه ادامه دارد یا دردی که درپایان هفته اول برطرف نمی شودنبایدطبیعی تلقی شود.</a:t>
            </a:r>
            <a:endParaRPr lang="en-US" sz="2800" dirty="0"/>
          </a:p>
        </p:txBody>
      </p:sp>
    </p:spTree>
    <p:extLst>
      <p:ext uri="{BB962C8B-B14F-4D97-AF65-F5344CB8AC3E}">
        <p14:creationId xmlns:p14="http://schemas.microsoft.com/office/powerpoint/2010/main" val="35636089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علل درد نوک اوایل</a:t>
            </a:r>
          </a:p>
        </p:txBody>
      </p:sp>
      <p:sp>
        <p:nvSpPr>
          <p:cNvPr id="3" name="Content Placeholder 2"/>
          <p:cNvSpPr>
            <a:spLocks noGrp="1"/>
          </p:cNvSpPr>
          <p:nvPr>
            <p:ph sz="quarter" idx="1"/>
          </p:nvPr>
        </p:nvSpPr>
        <p:spPr/>
        <p:txBody>
          <a:bodyPr>
            <a:normAutofit fontScale="62500" lnSpcReduction="20000"/>
          </a:bodyPr>
          <a:lstStyle/>
          <a:p>
            <a:pPr marL="0" indent="0">
              <a:buNone/>
            </a:pPr>
            <a:r>
              <a:rPr lang="fa-IR" sz="3200" dirty="0"/>
              <a:t>بعضی ازعللی که می توانند درد وزخم نوک پستان دراوایل شیردهی ایجادکنند عبارتند از:</a:t>
            </a:r>
            <a:endParaRPr lang="en-US" sz="3200" dirty="0"/>
          </a:p>
          <a:p>
            <a:pPr lvl="0"/>
            <a:r>
              <a:rPr lang="fa-IR" sz="3200" dirty="0"/>
              <a:t>تکنیک نادرست شیردهی بخصوص بد درآغوش گرفتن  </a:t>
            </a:r>
          </a:p>
          <a:p>
            <a:pPr lvl="0"/>
            <a:r>
              <a:rPr lang="fa-IR" sz="3200" dirty="0"/>
              <a:t>لچ غلط که جزوشایعترین علل درد نوک در اوایل شیردهی هستند.وقتی درست پستان به دهان شیرخوارگذاشته نشود،انتقال چندان شیر،صورت نگرفته ،تولید شیرکاهش یافته شیرخوار درست وزن نمی گیرد.</a:t>
            </a:r>
          </a:p>
          <a:p>
            <a:pPr lvl="0"/>
            <a:r>
              <a:rPr lang="fa-IR" sz="3200" dirty="0"/>
              <a:t>مادرانی که بخیه شکم ناشی ازسزارین یا هرنوع عملی دارند باید دروضعیت راحت قرار گرفته شیربدهندمثلا" شیرخوار را دروضعیت زیربغلی قرار دهند وشیربدهند.</a:t>
            </a:r>
            <a:endParaRPr lang="en-US" sz="3200" dirty="0"/>
          </a:p>
          <a:p>
            <a:pPr lvl="0"/>
            <a:r>
              <a:rPr lang="fa-IR" sz="3200" dirty="0"/>
              <a:t>ترومایی که مولد شقاق باشد مثل شستشووتمیز کردن زیاد پستان،</a:t>
            </a:r>
          </a:p>
          <a:p>
            <a:pPr lvl="0"/>
            <a:r>
              <a:rPr lang="fa-IR" sz="3200" dirty="0"/>
              <a:t>عدم کاهش مکش پستان هنگام آزادکردن پستان  ازدهان شیرخوار(بایدمکش راقطع کردوسپس پستان راخارج کرد مثلا باکشیدن لپ شیرخوار یا پائین کشیدن فک شیرخوار یا فشار روی گونه موفعی که فکش راپایین می برد یا باانگشت کوچک که وارد دهانش می کنید.،</a:t>
            </a:r>
          </a:p>
          <a:p>
            <a:pPr lvl="0"/>
            <a:r>
              <a:rPr lang="fa-IR" sz="3200" dirty="0"/>
              <a:t>متغییرهای آب وهوا،حساس بودن زیاد پوست جزوسایرعلل دردنیپل هستند.</a:t>
            </a:r>
          </a:p>
          <a:p>
            <a:pPr lvl="0"/>
            <a:r>
              <a:rPr lang="fa-IR" sz="3200" dirty="0"/>
              <a:t>نیازبه تمیز کردن پستان بجزاستحمام نیست.به مادربگویید به نوک سینه صابون نزندچون می تواند صدمه زننده باشد</a:t>
            </a:r>
            <a:r>
              <a:rPr lang="fa-IR" sz="2000" dirty="0"/>
              <a:t>.(قلیایی)</a:t>
            </a:r>
            <a:endParaRPr lang="en-US" sz="2000" dirty="0"/>
          </a:p>
          <a:p>
            <a:endParaRPr lang="fa-IR" dirty="0"/>
          </a:p>
        </p:txBody>
      </p:sp>
    </p:spTree>
    <p:extLst>
      <p:ext uri="{BB962C8B-B14F-4D97-AF65-F5344CB8AC3E}">
        <p14:creationId xmlns:p14="http://schemas.microsoft.com/office/powerpoint/2010/main" val="31964868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t>ازجمله علل درد و زخم نوک پستان :</a:t>
            </a:r>
            <a:endParaRPr lang="fa-IR" dirty="0"/>
          </a:p>
        </p:txBody>
      </p:sp>
      <p:sp>
        <p:nvSpPr>
          <p:cNvPr id="3" name="Content Placeholder 2"/>
          <p:cNvSpPr>
            <a:spLocks noGrp="1"/>
          </p:cNvSpPr>
          <p:nvPr>
            <p:ph sz="quarter" idx="1"/>
          </p:nvPr>
        </p:nvSpPr>
        <p:spPr/>
        <p:txBody>
          <a:bodyPr>
            <a:normAutofit fontScale="70000" lnSpcReduction="20000"/>
          </a:bodyPr>
          <a:lstStyle/>
          <a:p>
            <a:r>
              <a:rPr lang="fa-IR" dirty="0"/>
              <a:t>فرنولوم کوتاه-کام بالا</a:t>
            </a:r>
          </a:p>
          <a:p>
            <a:r>
              <a:rPr lang="fa-IR" dirty="0"/>
              <a:t>کاندیدای دهان شیرخوار</a:t>
            </a:r>
            <a:endParaRPr lang="en-US" dirty="0"/>
          </a:p>
          <a:p>
            <a:r>
              <a:rPr lang="fa-IR" dirty="0"/>
              <a:t>استفاده ازشیردوش بامکش زیاد-</a:t>
            </a:r>
          </a:p>
          <a:p>
            <a:r>
              <a:rPr lang="fa-IR" dirty="0"/>
              <a:t>رابط بااندازه نامناسب-</a:t>
            </a:r>
          </a:p>
          <a:p>
            <a:r>
              <a:rPr lang="fa-IR" dirty="0"/>
              <a:t>تروما(اريتم-ادم-تاول-شقاق-دلمه-خونمردگي)</a:t>
            </a:r>
          </a:p>
          <a:p>
            <a:r>
              <a:rPr lang="fa-IR" dirty="0"/>
              <a:t>اگزما-درماتيت-زردزخم-</a:t>
            </a:r>
          </a:p>
          <a:p>
            <a:r>
              <a:rPr lang="fa-IR" dirty="0"/>
              <a:t>مکیدن تروماتیک :عدم تقارن آرواره</a:t>
            </a:r>
          </a:p>
          <a:p>
            <a:r>
              <a:rPr lang="fa-IR" dirty="0"/>
              <a:t>تورتیکولی</a:t>
            </a:r>
          </a:p>
          <a:p>
            <a:r>
              <a:rPr lang="fa-IR" dirty="0"/>
              <a:t>زورزدن طولانی مادر</a:t>
            </a:r>
          </a:p>
          <a:p>
            <a:r>
              <a:rPr lang="fa-IR" dirty="0"/>
              <a:t>زایمان تروماتیک</a:t>
            </a:r>
          </a:p>
          <a:p>
            <a:r>
              <a:rPr lang="fa-IR" dirty="0"/>
              <a:t>فورسپس</a:t>
            </a:r>
          </a:p>
          <a:p>
            <a:r>
              <a:rPr lang="fa-IR" dirty="0"/>
              <a:t>واکوم</a:t>
            </a:r>
          </a:p>
          <a:p>
            <a:r>
              <a:rPr lang="fa-IR" dirty="0"/>
              <a:t>داروهای حین زایمان</a:t>
            </a:r>
          </a:p>
          <a:p>
            <a:endParaRPr lang="fa-IR" dirty="0"/>
          </a:p>
          <a:p>
            <a:endParaRPr lang="en-US" dirty="0"/>
          </a:p>
          <a:p>
            <a:pPr>
              <a:buNone/>
            </a:pPr>
            <a:endParaRPr lang="en-US" dirty="0"/>
          </a:p>
          <a:p>
            <a:endParaRPr lang="fa-IR" dirty="0"/>
          </a:p>
        </p:txBody>
      </p:sp>
    </p:spTree>
    <p:extLst>
      <p:ext uri="{BB962C8B-B14F-4D97-AF65-F5344CB8AC3E}">
        <p14:creationId xmlns:p14="http://schemas.microsoft.com/office/powerpoint/2010/main" val="8945741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t>ارزیابی ودرمان</a:t>
            </a:r>
          </a:p>
        </p:txBody>
      </p:sp>
      <p:sp>
        <p:nvSpPr>
          <p:cNvPr id="3" name="Content Placeholder 2"/>
          <p:cNvSpPr>
            <a:spLocks noGrp="1"/>
          </p:cNvSpPr>
          <p:nvPr>
            <p:ph sz="quarter" idx="1"/>
          </p:nvPr>
        </p:nvSpPr>
        <p:spPr/>
        <p:txBody>
          <a:bodyPr>
            <a:normAutofit fontScale="85000" lnSpcReduction="10000"/>
          </a:bodyPr>
          <a:lstStyle/>
          <a:p>
            <a:r>
              <a:rPr lang="fa-IR" sz="3200" dirty="0"/>
              <a:t> مشاهده تغذیه شیرخوار ازپستان مادر،</a:t>
            </a:r>
          </a:p>
          <a:p>
            <a:r>
              <a:rPr lang="fa-IR" sz="3200" dirty="0"/>
              <a:t>شرح حال تغذیه ای،</a:t>
            </a:r>
          </a:p>
          <a:p>
            <a:r>
              <a:rPr lang="fa-IR" sz="3200" dirty="0"/>
              <a:t>معاینه پستان،</a:t>
            </a:r>
          </a:p>
          <a:p>
            <a:r>
              <a:rPr lang="fa-IR" sz="3200" dirty="0"/>
              <a:t>معاینه </a:t>
            </a:r>
            <a:r>
              <a:rPr lang="en-US" sz="3200" dirty="0"/>
              <a:t>oral-motor</a:t>
            </a:r>
            <a:r>
              <a:rPr lang="fa-IR" sz="3200" dirty="0"/>
              <a:t> وزبان وکام نیز بعمل آید.</a:t>
            </a:r>
          </a:p>
          <a:p>
            <a:r>
              <a:rPr lang="fa-IR" sz="3200" dirty="0"/>
              <a:t>باید تکنیک پستان گرفتن ووضعیت شیرخوار درآغوش مادر دقیقا"ارزیابی شود.</a:t>
            </a:r>
          </a:p>
          <a:p>
            <a:r>
              <a:rPr lang="fa-IR" sz="3200" dirty="0"/>
              <a:t>مکیدن شیرخوار نیزباید ارزیابی شود.</a:t>
            </a:r>
          </a:p>
          <a:p>
            <a:r>
              <a:rPr lang="fa-IR" sz="3200" dirty="0"/>
              <a:t>ازمادرسوال شود آیا ازتمیز کننده های نوک پستان،یاآنچه سایش ایجادمی کند یا کرم وپماد روی پستان استفاده کرده است.</a:t>
            </a:r>
          </a:p>
          <a:p>
            <a:r>
              <a:rPr lang="fa-IR" sz="3200" dirty="0"/>
              <a:t>ندرتا کشت میکروبی یاقارچی اندیکاسیون دارد.</a:t>
            </a:r>
            <a:endParaRPr lang="en-US" sz="3200" dirty="0"/>
          </a:p>
          <a:p>
            <a:endParaRPr lang="fa-IR" dirty="0"/>
          </a:p>
        </p:txBody>
      </p:sp>
    </p:spTree>
    <p:extLst>
      <p:ext uri="{BB962C8B-B14F-4D97-AF65-F5344CB8AC3E}">
        <p14:creationId xmlns:p14="http://schemas.microsoft.com/office/powerpoint/2010/main" val="15281621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t>درد نوک پستان</a:t>
            </a:r>
          </a:p>
        </p:txBody>
      </p:sp>
      <p:sp>
        <p:nvSpPr>
          <p:cNvPr id="3" name="Content Placeholder 2"/>
          <p:cNvSpPr>
            <a:spLocks noGrp="1"/>
          </p:cNvSpPr>
          <p:nvPr>
            <p:ph sz="quarter" idx="1"/>
          </p:nvPr>
        </p:nvSpPr>
        <p:spPr/>
        <p:txBody>
          <a:bodyPr/>
          <a:lstStyle/>
          <a:p>
            <a:r>
              <a:rPr lang="fa-IR" dirty="0"/>
              <a:t>ارزیابی تکنیک تغذیه ازپستان  و نحوه گرفتن پستان توسط شیرخوار مهمترین قسمت پیشگیری ازصدمه پستان و درمان آن است.</a:t>
            </a:r>
          </a:p>
          <a:p>
            <a:r>
              <a:rPr lang="fa-IR" dirty="0"/>
              <a:t>باید شرح حال دقیقی ازشروع درد،محل آن و زمان آن گرفته شود.</a:t>
            </a:r>
          </a:p>
          <a:p>
            <a:r>
              <a:rPr lang="fa-IR" dirty="0"/>
              <a:t>تشخیص افتراقی شامل تحریک ساده پوست،خراش وسایش،له شدگی،درماتیت تماسی،عفونت و وازوسپاسم نوک پستان است.</a:t>
            </a:r>
          </a:p>
          <a:p>
            <a:endParaRPr lang="fa-IR" dirty="0"/>
          </a:p>
        </p:txBody>
      </p:sp>
    </p:spTree>
    <p:extLst>
      <p:ext uri="{BB962C8B-B14F-4D97-AF65-F5344CB8AC3E}">
        <p14:creationId xmlns:p14="http://schemas.microsoft.com/office/powerpoint/2010/main" val="41866777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a:t>درمورد درد و زخم نوک پستان:</a:t>
            </a:r>
            <a:br>
              <a:rPr lang="en-US" dirty="0"/>
            </a:br>
            <a:endParaRPr lang="fa-IR" dirty="0"/>
          </a:p>
        </p:txBody>
      </p:sp>
      <p:sp>
        <p:nvSpPr>
          <p:cNvPr id="3" name="Content Placeholder 2"/>
          <p:cNvSpPr>
            <a:spLocks noGrp="1"/>
          </p:cNvSpPr>
          <p:nvPr>
            <p:ph sz="quarter" idx="1"/>
          </p:nvPr>
        </p:nvSpPr>
        <p:spPr/>
        <p:txBody>
          <a:bodyPr>
            <a:normAutofit fontScale="85000" lnSpcReduction="10000"/>
          </a:bodyPr>
          <a:lstStyle/>
          <a:p>
            <a:r>
              <a:rPr lang="fa-IR" dirty="0"/>
              <a:t>بطورطبيعي شیردهی نبایددردناک باشد</a:t>
            </a:r>
            <a:r>
              <a:rPr lang="fa-IR" sz="2800" dirty="0"/>
              <a:t>ناراحتی مختصر نوک پستان دراوایل شیردهی دراغلب خانمها وجوددارد.دردموقت وبخاطرکشش پوست بوده از روز2شروع وبین روز3و5افزایش یافته سپس برطرف می شود.</a:t>
            </a:r>
            <a:endParaRPr lang="fa-IR" dirty="0"/>
          </a:p>
          <a:p>
            <a:r>
              <a:rPr lang="fa-IR" dirty="0"/>
              <a:t>اما اگرآنقدردرددارد که نخواهد شیربدهد یا نوک پستان صدمه قابل رویت داشته باشد طبیعی نیست</a:t>
            </a:r>
            <a:endParaRPr lang="en-US" dirty="0"/>
          </a:p>
          <a:p>
            <a:r>
              <a:rPr lang="fa-IR" dirty="0"/>
              <a:t>شایعترین علل درد و زخم نوک پستان پیچیده نيست وقابل پیشگیری است</a:t>
            </a:r>
          </a:p>
          <a:p>
            <a:r>
              <a:rPr lang="fa-IR" dirty="0"/>
              <a:t>درد و زخم يكي ازدلايل شايع قطع شيردهي است</a:t>
            </a:r>
          </a:p>
          <a:p>
            <a:r>
              <a:rPr lang="fa-IR" dirty="0"/>
              <a:t>-دردی که درشروع تغذیه موجودوبا ادامه برطرف می شود احتمالا مربوط به بدگرفتن است </a:t>
            </a:r>
          </a:p>
          <a:p>
            <a:r>
              <a:rPr lang="fa-IR" dirty="0"/>
              <a:t>اما درد شدید که با ادامه شیردهی بدترمی شودوپس ازپایان شیردهی شبیه فرورفتن خنجراست به احتمال مربوط به کاندیدا است</a:t>
            </a:r>
            <a:endParaRPr lang="en-US" dirty="0"/>
          </a:p>
          <a:p>
            <a:endParaRPr lang="fa-IR" dirty="0"/>
          </a:p>
        </p:txBody>
      </p:sp>
    </p:spTree>
    <p:extLst>
      <p:ext uri="{BB962C8B-B14F-4D97-AF65-F5344CB8AC3E}">
        <p14:creationId xmlns:p14="http://schemas.microsoft.com/office/powerpoint/2010/main" val="1876307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8600"/>
            <a:ext cx="8442520" cy="990600"/>
          </a:xfrm>
        </p:spPr>
        <p:txBody>
          <a:bodyPr>
            <a:normAutofit fontScale="90000"/>
          </a:bodyPr>
          <a:lstStyle/>
          <a:p>
            <a:br>
              <a:rPr lang="fa-IR" b="1" dirty="0"/>
            </a:br>
            <a:r>
              <a:rPr lang="fa-IR" b="1" dirty="0"/>
              <a:t>درموردمشاهده نوک پستانی که درد یا زخم دارد:</a:t>
            </a:r>
            <a:br>
              <a:rPr lang="en-US" dirty="0"/>
            </a:br>
            <a:endParaRPr lang="fa-IR" dirty="0"/>
          </a:p>
        </p:txBody>
      </p:sp>
      <p:sp>
        <p:nvSpPr>
          <p:cNvPr id="3" name="Content Placeholder 2"/>
          <p:cNvSpPr>
            <a:spLocks noGrp="1"/>
          </p:cNvSpPr>
          <p:nvPr>
            <p:ph sz="quarter" idx="1"/>
          </p:nvPr>
        </p:nvSpPr>
        <p:spPr/>
        <p:txBody>
          <a:bodyPr>
            <a:normAutofit fontScale="92500" lnSpcReduction="10000"/>
          </a:bodyPr>
          <a:lstStyle/>
          <a:p>
            <a:r>
              <a:rPr lang="fa-IR" dirty="0"/>
              <a:t>پوست ترک خورده نوک پستان معمولابه علت نادرست گرفتن پستان توسط شیرخواراست</a:t>
            </a:r>
          </a:p>
          <a:p>
            <a:r>
              <a:rPr lang="fa-IR" dirty="0"/>
              <a:t>پتشی</a:t>
            </a:r>
            <a:endParaRPr lang="en-US" dirty="0"/>
          </a:p>
          <a:p>
            <a:r>
              <a:rPr lang="fa-IR" dirty="0"/>
              <a:t>پوست قرمز,براق,خارش دار ,پوسته پوسته ,گاه باازدست دادن پیگمانتاسیون اغلب بدلیل کاندیداست</a:t>
            </a:r>
            <a:endParaRPr lang="en-US" dirty="0"/>
          </a:p>
          <a:p>
            <a:r>
              <a:rPr lang="fa-IR" dirty="0"/>
              <a:t>ممکن است همراه تروما ،قارچ نیزموجودباشد</a:t>
            </a:r>
            <a:endParaRPr lang="en-US" dirty="0"/>
          </a:p>
          <a:p>
            <a:r>
              <a:rPr lang="fa-IR" dirty="0"/>
              <a:t>مشاهده دهان شیرخوارمی تواند نشان دهنده کاندیدا, یافرنولوم کوتاه باشد-نیز</a:t>
            </a:r>
            <a:r>
              <a:rPr lang="en-US" dirty="0" err="1"/>
              <a:t>Neuromotor</a:t>
            </a:r>
            <a:endParaRPr lang="fa-IR" dirty="0"/>
          </a:p>
          <a:p>
            <a:r>
              <a:rPr lang="fa-IR" dirty="0"/>
              <a:t>زخم بازومكان ورودميكرب</a:t>
            </a:r>
          </a:p>
          <a:p>
            <a:r>
              <a:rPr lang="fa-IR" dirty="0"/>
              <a:t> </a:t>
            </a:r>
            <a:endParaRPr lang="en-US" dirty="0"/>
          </a:p>
          <a:p>
            <a:endParaRPr lang="fa-I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زخم</a:t>
            </a:r>
          </a:p>
        </p:txBody>
      </p:sp>
      <p:pic>
        <p:nvPicPr>
          <p:cNvPr id="5122" name="Picture 2"/>
          <p:cNvPicPr>
            <a:picLocks noGrp="1" noChangeAspect="1" noChangeArrowheads="1"/>
          </p:cNvPicPr>
          <p:nvPr>
            <p:ph sz="quarter" idx="1"/>
          </p:nvPr>
        </p:nvPicPr>
        <p:blipFill>
          <a:blip r:embed="rId2"/>
          <a:stretch>
            <a:fillRect/>
          </a:stretch>
        </p:blipFill>
        <p:spPr bwMode="auto">
          <a:xfrm>
            <a:off x="214282" y="0"/>
            <a:ext cx="8929718" cy="6858000"/>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زخم</a:t>
            </a:r>
          </a:p>
        </p:txBody>
      </p:sp>
      <p:pic>
        <p:nvPicPr>
          <p:cNvPr id="6146" name="Picture 2"/>
          <p:cNvPicPr>
            <a:picLocks noGrp="1" noChangeAspect="1" noChangeArrowheads="1"/>
          </p:cNvPicPr>
          <p:nvPr>
            <p:ph sz="quarter" idx="1"/>
          </p:nvPr>
        </p:nvPicPr>
        <p:blipFill>
          <a:blip r:embed="rId2"/>
          <a:srcRect/>
          <a:stretch>
            <a:fillRect/>
          </a:stretch>
        </p:blipFill>
        <p:spPr bwMode="auto">
          <a:xfrm>
            <a:off x="285720" y="0"/>
            <a:ext cx="8858280" cy="685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a:t>شکل پستان ونوک آن</a:t>
            </a:r>
          </a:p>
        </p:txBody>
      </p:sp>
      <p:sp>
        <p:nvSpPr>
          <p:cNvPr id="3" name="Content Placeholder 2"/>
          <p:cNvSpPr>
            <a:spLocks noGrp="1"/>
          </p:cNvSpPr>
          <p:nvPr>
            <p:ph sz="quarter" idx="1"/>
          </p:nvPr>
        </p:nvSpPr>
        <p:spPr/>
        <p:txBody>
          <a:bodyPr/>
          <a:lstStyle/>
          <a:p>
            <a:endParaRPr lang="en-US" dirty="0"/>
          </a:p>
          <a:p>
            <a:r>
              <a:rPr lang="fa-IR" dirty="0"/>
              <a:t>خیلی نادراست که مادری بخاطرشکل پستان یا</a:t>
            </a:r>
            <a:r>
              <a:rPr lang="en-US" dirty="0"/>
              <a:t> </a:t>
            </a:r>
            <a:r>
              <a:rPr lang="fa-IR" dirty="0"/>
              <a:t>نوک آن نتواند</a:t>
            </a:r>
            <a:r>
              <a:rPr lang="en-US" dirty="0"/>
              <a:t> </a:t>
            </a:r>
            <a:r>
              <a:rPr lang="fa-IR" dirty="0"/>
              <a:t>شیربدهد</a:t>
            </a:r>
          </a:p>
          <a:p>
            <a:r>
              <a:rPr lang="fa-IR" dirty="0"/>
              <a:t>چنانچه دربارداری نوک پستان صاف یا</a:t>
            </a:r>
            <a:r>
              <a:rPr lang="en-US" dirty="0"/>
              <a:t> </a:t>
            </a:r>
            <a:r>
              <a:rPr lang="fa-IR" dirty="0"/>
              <a:t>فرورفته مشخص شود</a:t>
            </a:r>
            <a:r>
              <a:rPr lang="en-US" dirty="0"/>
              <a:t> </a:t>
            </a:r>
            <a:r>
              <a:rPr lang="fa-IR" dirty="0"/>
              <a:t>تمرین نوک از زمان بارداري توصيه نمی شود</a:t>
            </a:r>
          </a:p>
          <a:p>
            <a:endParaRPr lang="en-US" dirty="0"/>
          </a:p>
          <a:p>
            <a:endParaRPr lang="fa-I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br>
              <a:rPr lang="fa-IR" b="1" dirty="0"/>
            </a:br>
            <a:r>
              <a:rPr lang="fa-IR" b="1" dirty="0"/>
              <a:t>کدام یک ازعوامل زیرمولد درد نوک پستان نیستند</a:t>
            </a:r>
            <a:r>
              <a:rPr lang="fa-IR" dirty="0"/>
              <a:t>:</a:t>
            </a:r>
            <a:br>
              <a:rPr lang="en-US" dirty="0"/>
            </a:br>
            <a:endParaRPr lang="fa-IR" dirty="0"/>
          </a:p>
        </p:txBody>
      </p:sp>
      <p:sp>
        <p:nvSpPr>
          <p:cNvPr id="3" name="Content Placeholder 2"/>
          <p:cNvSpPr>
            <a:spLocks noGrp="1"/>
          </p:cNvSpPr>
          <p:nvPr>
            <p:ph sz="quarter" idx="1"/>
          </p:nvPr>
        </p:nvSpPr>
        <p:spPr/>
        <p:txBody>
          <a:bodyPr/>
          <a:lstStyle/>
          <a:p>
            <a:r>
              <a:rPr lang="fa-IR" dirty="0"/>
              <a:t>الف:برفک</a:t>
            </a:r>
            <a:endParaRPr lang="en-US" dirty="0"/>
          </a:p>
          <a:p>
            <a:r>
              <a:rPr lang="fa-IR" dirty="0"/>
              <a:t>ب:انسداد منفذ شیر</a:t>
            </a:r>
            <a:endParaRPr lang="en-US" dirty="0"/>
          </a:p>
          <a:p>
            <a:r>
              <a:rPr lang="fa-IR" dirty="0"/>
              <a:t>ج:شیردهی مکرریا طولانی</a:t>
            </a:r>
            <a:endParaRPr lang="en-US" dirty="0"/>
          </a:p>
          <a:p>
            <a:r>
              <a:rPr lang="fa-IR" dirty="0"/>
              <a:t>د:تاول روی نوک</a:t>
            </a:r>
          </a:p>
          <a:p>
            <a:r>
              <a:rPr lang="fa-IR" dirty="0"/>
              <a:t>رينو(انقباض عروق وهيپوكسي)</a:t>
            </a:r>
            <a:endParaRPr lang="en-US" dirty="0"/>
          </a:p>
          <a:p>
            <a:endParaRPr lang="fa-I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t>عفونت باکتریال نوک پستان</a:t>
            </a:r>
            <a:r>
              <a:rPr lang="fa-IR" dirty="0"/>
              <a:t>:</a:t>
            </a:r>
            <a:endParaRPr lang="en-US" dirty="0"/>
          </a:p>
        </p:txBody>
      </p:sp>
      <p:sp>
        <p:nvSpPr>
          <p:cNvPr id="3" name="Content Placeholder 2"/>
          <p:cNvSpPr>
            <a:spLocks noGrp="1"/>
          </p:cNvSpPr>
          <p:nvPr>
            <p:ph sz="quarter" idx="1"/>
          </p:nvPr>
        </p:nvSpPr>
        <p:spPr/>
        <p:txBody>
          <a:bodyPr/>
          <a:lstStyle/>
          <a:p>
            <a:r>
              <a:rPr lang="fa-IR" dirty="0"/>
              <a:t>یکی ازعلل درد نوک پستان دراوایل زایمان(</a:t>
            </a:r>
            <a:r>
              <a:rPr lang="en-US" dirty="0"/>
              <a:t>immediate postpartum period</a:t>
            </a:r>
            <a:r>
              <a:rPr lang="fa-IR" dirty="0"/>
              <a:t>)عفونت نیپل است.مثل هر زخم و خراش پوستی احتمال رشد میکروب استافیلوکک وجود دارد.درمان با پماد آنتی بیوتیک موضعی و مراقبت موضعی جراحت طی چندروزبه بهبود می انجامد.</a:t>
            </a:r>
            <a:endParaRPr lang="en-US" dirty="0"/>
          </a:p>
          <a:p>
            <a:endParaRPr lang="fa-IR" dirty="0"/>
          </a:p>
        </p:txBody>
      </p:sp>
    </p:spTree>
    <p:extLst>
      <p:ext uri="{BB962C8B-B14F-4D97-AF65-F5344CB8AC3E}">
        <p14:creationId xmlns:p14="http://schemas.microsoft.com/office/powerpoint/2010/main" val="25414937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t>درمورد درمان نوک دردناک وزخمی </a:t>
            </a:r>
            <a:r>
              <a:rPr lang="fa-IR" dirty="0"/>
              <a:t>:</a:t>
            </a:r>
            <a:endParaRPr lang="en-US" dirty="0"/>
          </a:p>
        </p:txBody>
      </p:sp>
      <p:sp>
        <p:nvSpPr>
          <p:cNvPr id="3" name="Content Placeholder 2"/>
          <p:cNvSpPr>
            <a:spLocks noGrp="1"/>
          </p:cNvSpPr>
          <p:nvPr>
            <p:ph sz="quarter" idx="1"/>
          </p:nvPr>
        </p:nvSpPr>
        <p:spPr/>
        <p:txBody>
          <a:bodyPr>
            <a:normAutofit fontScale="85000" lnSpcReduction="20000"/>
          </a:bodyPr>
          <a:lstStyle/>
          <a:p>
            <a:r>
              <a:rPr lang="fa-IR" b="1" dirty="0"/>
              <a:t>اصلاح وضعیت درآغوش گرفتن وبه پستان گذاشتن </a:t>
            </a:r>
            <a:r>
              <a:rPr lang="fa-IR" sz="3200" dirty="0"/>
              <a:t>.کمک توام بامهارت  برای نحوه درآغوش گذاشتن وپستان به دهان گذاشتن جزواقدامات اولیه است.</a:t>
            </a:r>
          </a:p>
          <a:p>
            <a:r>
              <a:rPr lang="fa-IR" sz="3200" dirty="0"/>
              <a:t> وضعیت های مختلف شیردهی اتخاذ شودکه نواحی حساس یا تروماتیزه کمترصدمه ببیند.</a:t>
            </a:r>
            <a:endParaRPr lang="en-US" dirty="0"/>
          </a:p>
          <a:p>
            <a:r>
              <a:rPr lang="fa-IR" dirty="0"/>
              <a:t>اصلاح مشکلات پوستی یابرفک </a:t>
            </a:r>
          </a:p>
          <a:p>
            <a:r>
              <a:rPr lang="fa-IR" dirty="0"/>
              <a:t>هیچ پماد موضعی بهترازشیرمادرکه بدوشد و بعد از شیردادن بمالد اثرندارد که موجب ترمیم سریعترمی شود.مگر؟؟؟</a:t>
            </a:r>
            <a:endParaRPr lang="en-US" dirty="0"/>
          </a:p>
          <a:p>
            <a:r>
              <a:rPr lang="fa-IR" dirty="0"/>
              <a:t>استفاده ازپارچه گرم مرطوب روی نوک پستان برای تحریک رفلکس جهش شیر,</a:t>
            </a:r>
            <a:r>
              <a:rPr lang="en-US" dirty="0"/>
              <a:t> </a:t>
            </a:r>
          </a:p>
          <a:p>
            <a:r>
              <a:rPr lang="fa-IR" dirty="0"/>
              <a:t>شروع شیردهی ازپستان سالم</a:t>
            </a:r>
            <a:endParaRPr lang="en-US" dirty="0"/>
          </a:p>
          <a:p>
            <a:r>
              <a:rPr lang="fa-IR" dirty="0"/>
              <a:t>عدم شستشوی پستان باصابون-الکل-</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t>اقدامات براي رفع درد یا زخم نوک پستان</a:t>
            </a:r>
            <a:endParaRPr lang="fa-IR" dirty="0"/>
          </a:p>
        </p:txBody>
      </p:sp>
      <p:sp>
        <p:nvSpPr>
          <p:cNvPr id="3" name="Content Placeholder 2"/>
          <p:cNvSpPr>
            <a:spLocks noGrp="1"/>
          </p:cNvSpPr>
          <p:nvPr>
            <p:ph sz="quarter" idx="1"/>
          </p:nvPr>
        </p:nvSpPr>
        <p:spPr/>
        <p:txBody>
          <a:bodyPr>
            <a:normAutofit fontScale="92500"/>
          </a:bodyPr>
          <a:lstStyle/>
          <a:p>
            <a:r>
              <a:rPr lang="fa-IR" dirty="0"/>
              <a:t>:عدم توقف  شیردهی</a:t>
            </a:r>
          </a:p>
          <a:p>
            <a:r>
              <a:rPr lang="fa-IR" dirty="0"/>
              <a:t>محدودنکردن دفعات وطول مدت تغذیه ازپستان(</a:t>
            </a:r>
            <a:r>
              <a:rPr lang="fa-IR" sz="3200" dirty="0"/>
              <a:t>آنچه گفته می شد که کم کم مدت مکیدن شیرخوار را افزایش دهید تا نوک سینه عادت کند،اززخم شدن نوک پستان جلوگیری نمی کند) </a:t>
            </a:r>
            <a:endParaRPr lang="en-US" dirty="0"/>
          </a:p>
          <a:p>
            <a:r>
              <a:rPr lang="fa-IR" dirty="0"/>
              <a:t>عدم استفاده ازپمادهایی که لازم است قبل ازهرتغذیه پستان شستشوشود</a:t>
            </a:r>
            <a:endParaRPr lang="en-US" dirty="0"/>
          </a:p>
          <a:p>
            <a:r>
              <a:rPr lang="fa-IR" dirty="0"/>
              <a:t>عدم استفاده ازرابط(نوک ساز-</a:t>
            </a:r>
            <a:r>
              <a:rPr lang="en-GB" dirty="0"/>
              <a:t>(shield</a:t>
            </a:r>
            <a:r>
              <a:rPr lang="fa-IR" dirty="0"/>
              <a:t>؟</a:t>
            </a:r>
            <a:endParaRPr lang="en-US" dirty="0"/>
          </a:p>
          <a:p>
            <a:r>
              <a:rPr lang="fa-IR" dirty="0"/>
              <a:t>خارج کردن پستان به روش صحیح ازدهان شیرخواری که خوابش برده وپستان دردهان اوست</a:t>
            </a:r>
            <a:endParaRPr lang="en-US" dirty="0"/>
          </a:p>
          <a:p>
            <a:endParaRPr lang="fa-IR" dirty="0"/>
          </a:p>
        </p:txBody>
      </p:sp>
    </p:spTree>
    <p:extLst>
      <p:ext uri="{BB962C8B-B14F-4D97-AF65-F5344CB8AC3E}">
        <p14:creationId xmlns:p14="http://schemas.microsoft.com/office/powerpoint/2010/main" val="7184598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b="1" dirty="0"/>
              <a:t>درمان</a:t>
            </a:r>
          </a:p>
        </p:txBody>
      </p:sp>
      <p:sp>
        <p:nvSpPr>
          <p:cNvPr id="3" name="Content Placeholder 2"/>
          <p:cNvSpPr>
            <a:spLocks noGrp="1"/>
          </p:cNvSpPr>
          <p:nvPr>
            <p:ph sz="quarter" idx="1"/>
          </p:nvPr>
        </p:nvSpPr>
        <p:spPr/>
        <p:txBody>
          <a:bodyPr>
            <a:normAutofit fontScale="92500" lnSpcReduction="20000"/>
          </a:bodyPr>
          <a:lstStyle/>
          <a:p>
            <a:r>
              <a:rPr lang="fa-IR" sz="2800" dirty="0"/>
              <a:t>عفونت و درماتوز نیازبه درمان هدایت شده  وزود دارد؟؟؟.بعض کرمها ولوسیونها می توانند محرک ومولد آلرژی باشند</a:t>
            </a:r>
          </a:p>
          <a:p>
            <a:r>
              <a:rPr lang="fa-IR" sz="2800" dirty="0"/>
              <a:t>امروزه متخصصین مراقبت زخم  برای ترمیم مطلوب زخم، توصیه به پانسمان نگهدارنده رطوبت بجای گرمای خشک می نمایند.</a:t>
            </a:r>
          </a:p>
          <a:p>
            <a:r>
              <a:rPr lang="fa-IR" sz="2800" dirty="0"/>
              <a:t>برای تسکین درد می توان نیم ساعت قبل ازشیردادن ازبروفن یا استامینوفن استفاده کرد.</a:t>
            </a:r>
          </a:p>
          <a:p>
            <a:r>
              <a:rPr lang="fa-IR" sz="2800" dirty="0"/>
              <a:t>چنانچه تروما شدید است ،تا ترمیم کافی زخم که بتوان تغذیه ازپستان را ازسرگرفت ،دوشیدن دستی یامکانیکی انجام شود.</a:t>
            </a:r>
            <a:endParaRPr lang="en-US" sz="2800" dirty="0"/>
          </a:p>
          <a:p>
            <a:r>
              <a:rPr lang="fa-IR" sz="2800" dirty="0"/>
              <a:t>چنانچه فقط یک پستان متاثرشده باشد،شیردهی ازپستان سالم شروع شود که رفلکس جهش شیر بکارافتد و سپس به پستان مبتلا گذاشته شود که فشارمکیدن کمترشده باشد.</a:t>
            </a:r>
          </a:p>
          <a:p>
            <a:r>
              <a:rPr lang="fa-IR" sz="2800" dirty="0"/>
              <a:t>ممکن است درد نیپل با استفاده از رابط سیلیکونی کمترشود</a:t>
            </a:r>
          </a:p>
          <a:p>
            <a:endParaRPr lang="fa-IR" dirty="0"/>
          </a:p>
        </p:txBody>
      </p:sp>
    </p:spTree>
    <p:extLst>
      <p:ext uri="{BB962C8B-B14F-4D97-AF65-F5344CB8AC3E}">
        <p14:creationId xmlns:p14="http://schemas.microsoft.com/office/powerpoint/2010/main" val="36820032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fa-IR" dirty="0"/>
              <a:t>كانديدا</a:t>
            </a:r>
          </a:p>
        </p:txBody>
      </p:sp>
      <p:sp>
        <p:nvSpPr>
          <p:cNvPr id="3" name="Content Placeholder 2"/>
          <p:cNvSpPr>
            <a:spLocks noGrp="1"/>
          </p:cNvSpPr>
          <p:nvPr>
            <p:ph sz="quarter" idx="1"/>
          </p:nvPr>
        </p:nvSpPr>
        <p:spPr/>
        <p:txBody>
          <a:bodyPr>
            <a:normAutofit lnSpcReduction="10000"/>
          </a:bodyPr>
          <a:lstStyle/>
          <a:p>
            <a:r>
              <a:rPr lang="fa-IR" b="1" dirty="0"/>
              <a:t>علائم</a:t>
            </a:r>
            <a:r>
              <a:rPr lang="fa-IR" dirty="0"/>
              <a:t>:عفونت سطحی نوک/پوست که بعلت کاندیدا ایجادمی شود ممکن است با درد،خارش،یارنگ صورتی پوست تظاهرکند.</a:t>
            </a:r>
            <a:endParaRPr lang="en-US" dirty="0"/>
          </a:p>
          <a:p>
            <a:r>
              <a:rPr lang="fa-IR" dirty="0"/>
              <a:t>نوک پستان ممکن است طبیعی یا قرمز وتحریک شده ومادرپس ازشیردادن دردعمیق وسوزاننده ونیش زننده وتیرکشنده داشته باشد.</a:t>
            </a:r>
          </a:p>
          <a:p>
            <a:r>
              <a:rPr lang="fa-IR" dirty="0"/>
              <a:t>علیرغم پستان گرفتن صحیح نوک پستان بین دفعات تغذیه دردناک باقی می ماند وممکن است تنهاعلامت عفونت همین باشد.</a:t>
            </a:r>
            <a:endParaRPr lang="en-US" dirty="0"/>
          </a:p>
          <a:p>
            <a:r>
              <a:rPr lang="fa-IR" dirty="0"/>
              <a:t>شیرخوارممکن است برفک دهان یابثورات ناحیه تناسلی داشته باشد و مادرعفونت قارچی تناسلی</a:t>
            </a:r>
            <a:endParaRPr lang="en-US" dirty="0"/>
          </a:p>
          <a:p>
            <a:endParaRPr lang="fa-IR" dirty="0"/>
          </a:p>
          <a:p>
            <a:endParaRPr lang="fa-IR" dirty="0"/>
          </a:p>
        </p:txBody>
      </p:sp>
    </p:spTree>
    <p:extLst>
      <p:ext uri="{BB962C8B-B14F-4D97-AF65-F5344CB8AC3E}">
        <p14:creationId xmlns:p14="http://schemas.microsoft.com/office/powerpoint/2010/main" val="18883593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کاندیدا</a:t>
            </a:r>
          </a:p>
        </p:txBody>
      </p:sp>
      <p:sp>
        <p:nvSpPr>
          <p:cNvPr id="3" name="Content Placeholder 2"/>
          <p:cNvSpPr>
            <a:spLocks noGrp="1"/>
          </p:cNvSpPr>
          <p:nvPr>
            <p:ph sz="quarter" idx="1"/>
          </p:nvPr>
        </p:nvSpPr>
        <p:spPr/>
        <p:txBody>
          <a:bodyPr>
            <a:normAutofit fontScale="92500" lnSpcReduction="20000"/>
          </a:bodyPr>
          <a:lstStyle/>
          <a:p>
            <a:r>
              <a:rPr lang="fa-IR" dirty="0"/>
              <a:t>منبع معمول عفونت قارچی نوک پستان دهان شیرخوار است.</a:t>
            </a:r>
            <a:endParaRPr lang="en-US" dirty="0"/>
          </a:p>
          <a:p>
            <a:r>
              <a:rPr lang="fa-IR" b="1" dirty="0"/>
              <a:t>علل</a:t>
            </a:r>
            <a:r>
              <a:rPr lang="fa-IR" dirty="0"/>
              <a:t>:فاکتورهای مستعدکننده عفونت پستان عبارتند از ترومای نیپل، مصرف آنتی بیوتیک،دیابت،مصرف استروئید،واختلال ایمنی و مصرف داروهای مختل کننده ایمنی </a:t>
            </a:r>
            <a:endParaRPr lang="en-US" dirty="0"/>
          </a:p>
          <a:p>
            <a:r>
              <a:rPr lang="fa-IR" dirty="0"/>
              <a:t>.بعض متخصصین همراهی کاندیدا را با استفاده از بالشتک پستان که آسترپلاستیکی دارد ونوک را مرطوب نگه میدارد یافته اند.</a:t>
            </a:r>
            <a:endParaRPr lang="en-US" dirty="0"/>
          </a:p>
          <a:p>
            <a:r>
              <a:rPr lang="fa-IR" b="1" dirty="0"/>
              <a:t>ارزیابی</a:t>
            </a:r>
            <a:r>
              <a:rPr lang="fa-IR" dirty="0"/>
              <a:t>:اگردرظاهرتشخیص دیگری مطرح نیست ،براساس علائم بالینی،درمان کاندیدا انجام می شود.دربسیاری ازشرایط مشکل است که ثابت کنیم که کاندیداعامل است.بدلیل اینکه قارچ همه جاهست وکشت سطح پوست فلورپوست را نشان دهد وحتی درمادران بدون علامت هم مثبت باشد.کشت شیریا پوست برای کاندیدا کمک نمی کندوبنابراین انجام نمی شود.؟؟</a:t>
            </a:r>
            <a:endParaRPr lang="en-US" dirty="0"/>
          </a:p>
          <a:p>
            <a:pPr lvl="0"/>
            <a:endParaRPr lang="en-US" dirty="0"/>
          </a:p>
          <a:p>
            <a:endParaRPr lang="fa-IR" dirty="0"/>
          </a:p>
        </p:txBody>
      </p:sp>
    </p:spTree>
    <p:extLst>
      <p:ext uri="{BB962C8B-B14F-4D97-AF65-F5344CB8AC3E}">
        <p14:creationId xmlns:p14="http://schemas.microsoft.com/office/powerpoint/2010/main" val="11765620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eaLnBrk="1" hangingPunct="1">
              <a:defRPr/>
            </a:pPr>
            <a:r>
              <a:rPr lang="en-US" sz="4000" b="1" i="1">
                <a:solidFill>
                  <a:srgbClr val="FFCCCC"/>
                </a:solidFill>
                <a:latin typeface="Georgia" pitchFamily="18" charset="0"/>
              </a:rPr>
              <a:t>Different presentations of nipple candidiasis. There may be no signs, too.</a:t>
            </a:r>
            <a:r>
              <a:rPr lang="en-US" sz="4000"/>
              <a:t> </a:t>
            </a:r>
          </a:p>
        </p:txBody>
      </p:sp>
      <p:pic>
        <p:nvPicPr>
          <p:cNvPr id="88067" name="Picture 4" descr="thrush10"/>
          <p:cNvPicPr>
            <a:picLocks noGrp="1" noChangeAspect="1" noChangeArrowheads="1"/>
          </p:cNvPicPr>
          <p:nvPr>
            <p:ph sz="quarter" idx="1"/>
          </p:nvPr>
        </p:nvPicPr>
        <p:blipFill>
          <a:blip r:embed="rId3"/>
          <a:srcRect/>
          <a:stretch>
            <a:fillRect/>
          </a:stretch>
        </p:blipFill>
        <p:spPr>
          <a:xfrm>
            <a:off x="395288" y="2420938"/>
            <a:ext cx="4176712" cy="4437062"/>
          </a:xfrm>
          <a:noFill/>
          <a:ln>
            <a:solidFill>
              <a:srgbClr val="FF99CC"/>
            </a:solidFill>
          </a:ln>
        </p:spPr>
      </p:pic>
      <p:pic>
        <p:nvPicPr>
          <p:cNvPr id="88068" name="Picture 5" descr="flakey thrush_400_BI"/>
          <p:cNvPicPr>
            <a:picLocks noChangeAspect="1" noChangeArrowheads="1"/>
          </p:cNvPicPr>
          <p:nvPr/>
        </p:nvPicPr>
        <p:blipFill>
          <a:blip r:embed="rId4"/>
          <a:srcRect/>
          <a:stretch>
            <a:fillRect/>
          </a:stretch>
        </p:blipFill>
        <p:spPr bwMode="auto">
          <a:xfrm>
            <a:off x="4643438" y="2349500"/>
            <a:ext cx="4500562" cy="4508500"/>
          </a:xfrm>
          <a:prstGeom prst="rect">
            <a:avLst/>
          </a:prstGeom>
          <a:noFill/>
          <a:ln w="9525">
            <a:solidFill>
              <a:srgbClr val="FF99FF"/>
            </a:solidFill>
            <a:miter lim="800000"/>
            <a:headEnd/>
            <a:tailEnd/>
          </a:ln>
        </p:spPr>
      </p:pic>
    </p:spTree>
    <p:extLst>
      <p:ext uri="{BB962C8B-B14F-4D97-AF65-F5344CB8AC3E}">
        <p14:creationId xmlns:p14="http://schemas.microsoft.com/office/powerpoint/2010/main" val="14486433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descr="Picture4"/>
          <p:cNvPicPr>
            <a:picLocks noChangeAspect="1" noChangeArrowheads="1"/>
          </p:cNvPicPr>
          <p:nvPr/>
        </p:nvPicPr>
        <p:blipFill>
          <a:blip r:embed="rId3"/>
          <a:srcRect/>
          <a:stretch>
            <a:fillRect/>
          </a:stretch>
        </p:blipFill>
        <p:spPr bwMode="auto">
          <a:xfrm>
            <a:off x="0" y="131763"/>
            <a:ext cx="9144000" cy="6594475"/>
          </a:xfrm>
          <a:prstGeom prst="rect">
            <a:avLst/>
          </a:prstGeom>
          <a:noFill/>
          <a:ln w="9525">
            <a:noFill/>
            <a:miter lim="800000"/>
            <a:headEnd/>
            <a:tailEnd/>
          </a:ln>
        </p:spPr>
      </p:pic>
    </p:spTree>
    <p:extLst>
      <p:ext uri="{BB962C8B-B14F-4D97-AF65-F5344CB8AC3E}">
        <p14:creationId xmlns:p14="http://schemas.microsoft.com/office/powerpoint/2010/main" val="5354980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3"/>
          <p:cNvSpPr>
            <a:spLocks noGrp="1" noChangeArrowheads="1"/>
          </p:cNvSpPr>
          <p:nvPr>
            <p:ph type="title"/>
          </p:nvPr>
        </p:nvSpPr>
        <p:spPr>
          <a:xfrm>
            <a:off x="609600" y="304800"/>
            <a:ext cx="7772400" cy="609600"/>
          </a:xfrm>
        </p:spPr>
        <p:txBody>
          <a:bodyPr>
            <a:normAutofit fontScale="90000"/>
          </a:bodyPr>
          <a:lstStyle/>
          <a:p>
            <a:pPr eaLnBrk="1" hangingPunct="1">
              <a:defRPr/>
            </a:pPr>
            <a:r>
              <a:rPr lang="en-IE">
                <a:cs typeface="Times New Roman" pitchFamily="18" charset="0"/>
              </a:rPr>
              <a:t>Candida on the nipple</a:t>
            </a:r>
            <a:endParaRPr lang="en-GB">
              <a:cs typeface="Times New Roman" pitchFamily="18" charset="0"/>
            </a:endParaRPr>
          </a:p>
        </p:txBody>
      </p:sp>
      <p:sp>
        <p:nvSpPr>
          <p:cNvPr id="6" name="Footer Placeholder 2"/>
          <p:cNvSpPr>
            <a:spLocks noGrp="1"/>
          </p:cNvSpPr>
          <p:nvPr>
            <p:ph type="ftr" sz="quarter" idx="11"/>
          </p:nvPr>
        </p:nvSpPr>
        <p:spPr>
          <a:xfrm>
            <a:off x="6553200" y="6356350"/>
            <a:ext cx="2133600" cy="365125"/>
          </a:xfrm>
        </p:spPr>
        <p:txBody>
          <a:bodyPr/>
          <a:lstStyle/>
          <a:p>
            <a:pPr algn="r">
              <a:defRPr/>
            </a:pPr>
            <a:r>
              <a:rPr lang="en-IE"/>
              <a:t>UNICEF/WHO Breastfeeding Promotion and Support in a Baby-Friendly Hospital – 20 hour Course 	2006</a:t>
            </a:r>
            <a:endParaRPr lang="en-US"/>
          </a:p>
        </p:txBody>
      </p:sp>
      <p:pic>
        <p:nvPicPr>
          <p:cNvPr id="90115" name="Picture 2" descr="C-107 34 thrush nipple"/>
          <p:cNvPicPr>
            <a:picLocks noChangeAspect="1" noChangeArrowheads="1"/>
          </p:cNvPicPr>
          <p:nvPr/>
        </p:nvPicPr>
        <p:blipFill>
          <a:blip r:embed="rId3"/>
          <a:srcRect/>
          <a:stretch>
            <a:fillRect/>
          </a:stretch>
        </p:blipFill>
        <p:spPr bwMode="auto">
          <a:xfrm>
            <a:off x="684213" y="1196975"/>
            <a:ext cx="7991475" cy="5127625"/>
          </a:xfrm>
          <a:prstGeom prst="rect">
            <a:avLst/>
          </a:prstGeom>
          <a:noFill/>
          <a:ln w="9525">
            <a:noFill/>
            <a:miter lim="800000"/>
            <a:headEnd/>
            <a:tailEnd/>
          </a:ln>
        </p:spPr>
      </p:pic>
      <p:sp>
        <p:nvSpPr>
          <p:cNvPr id="90117" name="Text Box 4"/>
          <p:cNvSpPr txBox="1">
            <a:spLocks noChangeArrowheads="1"/>
          </p:cNvSpPr>
          <p:nvPr/>
        </p:nvSpPr>
        <p:spPr bwMode="auto">
          <a:xfrm>
            <a:off x="8001000" y="228600"/>
            <a:ext cx="609600" cy="274638"/>
          </a:xfrm>
          <a:prstGeom prst="rect">
            <a:avLst/>
          </a:prstGeom>
          <a:noFill/>
          <a:ln w="9525">
            <a:noFill/>
            <a:miter lim="800000"/>
            <a:headEnd/>
            <a:tailEnd/>
          </a:ln>
        </p:spPr>
        <p:txBody>
          <a:bodyPr>
            <a:spAutoFit/>
          </a:bodyPr>
          <a:lstStyle/>
          <a:p>
            <a:pPr>
              <a:spcBef>
                <a:spcPct val="50000"/>
              </a:spcBef>
            </a:pPr>
            <a:r>
              <a:rPr lang="en-GB" sz="1200">
                <a:latin typeface="Times New Roman" pitchFamily="18" charset="0"/>
              </a:rPr>
              <a:t>12/8</a:t>
            </a:r>
          </a:p>
        </p:txBody>
      </p:sp>
      <p:sp>
        <p:nvSpPr>
          <p:cNvPr id="77829" name="Text Box 5"/>
          <p:cNvSpPr txBox="1">
            <a:spLocks noChangeArrowheads="1"/>
          </p:cNvSpPr>
          <p:nvPr/>
        </p:nvSpPr>
        <p:spPr bwMode="auto">
          <a:xfrm rot="16200000">
            <a:off x="8331993" y="5307807"/>
            <a:ext cx="1319213" cy="304800"/>
          </a:xfrm>
          <a:prstGeom prst="rect">
            <a:avLst/>
          </a:prstGeom>
          <a:noFill/>
          <a:ln w="9525">
            <a:noFill/>
            <a:miter lim="800000"/>
            <a:headEnd/>
            <a:tailEnd/>
          </a:ln>
          <a:effectLst/>
        </p:spPr>
        <p:txBody>
          <a:bodyPr wrap="none">
            <a:spAutoFit/>
          </a:bodyPr>
          <a:lstStyle/>
          <a:p>
            <a:pPr>
              <a:defRPr/>
            </a:pPr>
            <a:r>
              <a:rPr lang="en-GB" sz="1000"/>
              <a:t>©UNICEF C107-34</a:t>
            </a:r>
            <a:r>
              <a:rPr lang="en-GB" sz="1400">
                <a:effectLst>
                  <a:outerShdw blurRad="38100" dist="38100" dir="2700000" algn="tl">
                    <a:srgbClr val="C0C0C0"/>
                  </a:outerShdw>
                </a:effectLst>
              </a:rPr>
              <a:t> </a:t>
            </a:r>
            <a:endParaRPr lang="en-US" sz="1400">
              <a:effectLst>
                <a:outerShdw blurRad="38100" dist="38100" dir="2700000" algn="tl">
                  <a:srgbClr val="C0C0C0"/>
                </a:outerShdw>
              </a:effectLst>
            </a:endParaRPr>
          </a:p>
        </p:txBody>
      </p:sp>
    </p:spTree>
    <p:extLst>
      <p:ext uri="{BB962C8B-B14F-4D97-AF65-F5344CB8AC3E}">
        <p14:creationId xmlns:p14="http://schemas.microsoft.com/office/powerpoint/2010/main" val="3918457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b="1" dirty="0"/>
              <a:t>بارداري</a:t>
            </a:r>
          </a:p>
        </p:txBody>
      </p:sp>
      <p:sp>
        <p:nvSpPr>
          <p:cNvPr id="3" name="Content Placeholder 2"/>
          <p:cNvSpPr>
            <a:spLocks noGrp="1"/>
          </p:cNvSpPr>
          <p:nvPr>
            <p:ph sz="quarter" idx="1"/>
          </p:nvPr>
        </p:nvSpPr>
        <p:spPr/>
        <p:txBody>
          <a:bodyPr/>
          <a:lstStyle/>
          <a:p>
            <a:r>
              <a:rPr lang="fa-IR" dirty="0"/>
              <a:t>ازبیان کلمات وصحبت های انتقادی خودداری وافزایش اعتماد به نفس مادردرنظرباشد.</a:t>
            </a:r>
          </a:p>
          <a:p>
            <a:r>
              <a:rPr lang="fa-IR" dirty="0"/>
              <a:t> آماده کردن ایده آل، گفتگوبامادردرموردعقاید, دانش واحساس او وایجاد اعتماد به نفس است که بتواند تغذیه انحصاری رارعایت کند</a:t>
            </a:r>
          </a:p>
          <a:p>
            <a:endParaRPr lang="fa-IR" dirty="0"/>
          </a:p>
          <a:p>
            <a:endParaRPr lang="en-US" dirty="0"/>
          </a:p>
          <a:p>
            <a:endParaRPr lang="fa-I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a:t>درموردعفونت قارچی نوک پستان </a:t>
            </a:r>
            <a:r>
              <a:rPr lang="fa-IR" dirty="0"/>
              <a:t>:</a:t>
            </a:r>
            <a:br>
              <a:rPr lang="en-US" dirty="0"/>
            </a:br>
            <a:endParaRPr lang="fa-IR" dirty="0"/>
          </a:p>
        </p:txBody>
      </p:sp>
      <p:sp>
        <p:nvSpPr>
          <p:cNvPr id="3" name="Content Placeholder 2"/>
          <p:cNvSpPr>
            <a:spLocks noGrp="1"/>
          </p:cNvSpPr>
          <p:nvPr>
            <p:ph sz="quarter" idx="1"/>
          </p:nvPr>
        </p:nvSpPr>
        <p:spPr/>
        <p:txBody>
          <a:bodyPr>
            <a:normAutofit/>
          </a:bodyPr>
          <a:lstStyle/>
          <a:p>
            <a:r>
              <a:rPr lang="fa-IR" dirty="0"/>
              <a:t>می تواند با صدمه ناشی ازبد گرفتن پستان توسط شیرخوارتوام شود.</a:t>
            </a:r>
          </a:p>
          <a:p>
            <a:r>
              <a:rPr lang="fa-IR" dirty="0"/>
              <a:t>تاخيرترميم شقاق</a:t>
            </a:r>
            <a:endParaRPr lang="en-US" dirty="0"/>
          </a:p>
          <a:p>
            <a:endParaRPr lang="fa-IR" dirty="0"/>
          </a:p>
        </p:txBody>
      </p:sp>
    </p:spTree>
    <p:extLst>
      <p:ext uri="{BB962C8B-B14F-4D97-AF65-F5344CB8AC3E}">
        <p14:creationId xmlns:p14="http://schemas.microsoft.com/office/powerpoint/2010/main" val="19157533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درمان</a:t>
            </a:r>
          </a:p>
        </p:txBody>
      </p:sp>
      <p:sp>
        <p:nvSpPr>
          <p:cNvPr id="3" name="Content Placeholder 2"/>
          <p:cNvSpPr>
            <a:spLocks noGrp="1"/>
          </p:cNvSpPr>
          <p:nvPr>
            <p:ph sz="quarter" idx="1"/>
          </p:nvPr>
        </p:nvSpPr>
        <p:spPr/>
        <p:txBody>
          <a:bodyPr>
            <a:normAutofit fontScale="77500" lnSpcReduction="20000"/>
          </a:bodyPr>
          <a:lstStyle/>
          <a:p>
            <a:r>
              <a:rPr lang="fa-IR" b="1" dirty="0"/>
              <a:t>درمان:</a:t>
            </a:r>
            <a:r>
              <a:rPr lang="fa-IR" dirty="0"/>
              <a:t>درمان عفونت سطحی پوست بعلت کاندیدا هنگامی که هرکدام علامتدارهستند با درمان همزمان مادرو فرزندانجام می شود. ممکن است درمان شوهرنیزلازم باشد.درمان مشتمل است بر:</a:t>
            </a:r>
            <a:endParaRPr lang="en-US" dirty="0"/>
          </a:p>
          <a:p>
            <a:pPr lvl="0"/>
            <a:r>
              <a:rPr lang="fa-IR" i="1" dirty="0"/>
              <a:t>درمان ضدقارچ</a:t>
            </a:r>
            <a:r>
              <a:rPr lang="fa-IR" dirty="0"/>
              <a:t>:داروهای موثری برقارچ وجود دارند.بطورتیپیک مادربا ضدقارچ موضعی مثل </a:t>
            </a:r>
            <a:r>
              <a:rPr lang="fa-IR" dirty="0">
                <a:solidFill>
                  <a:srgbClr val="FF0000"/>
                </a:solidFill>
              </a:rPr>
              <a:t>کتوکونازول</a:t>
            </a:r>
            <a:r>
              <a:rPr lang="fa-IR" dirty="0"/>
              <a:t>،نیستاتین یا میکونازول درمان می شود.بعدازشیردان کرم ضدقارچ به پستان مالیده می شود.بامحلول ضدقارچ مثل سوسپانسیون نیستاتین داخل گونه وروی زبان شیرخوارنیزبعدازشیرخوردن آغشته می شود.ممکن است ناحیه بستن پوشک نیزنیازبه درمان داشته باشد.این درمان معمولا"14روزیا تا حداقل چندروز از برطرف شدن علائم گذشته باشد ادامه می یابد</a:t>
            </a:r>
            <a:endParaRPr lang="en-US" dirty="0"/>
          </a:p>
          <a:p>
            <a:r>
              <a:rPr lang="fa-IR" i="1" dirty="0"/>
              <a:t>ویوله دوژانسین</a:t>
            </a:r>
            <a:r>
              <a:rPr lang="fa-IR" dirty="0"/>
              <a:t>:درمان موضعی دیگرویوله25/%تا1%است که تا3روزبه ناحیه مبتلا مالیده می شود.ممکن است موجب رنگین شدن دائمی البسه و رنگ موقت دهان شیرخوار و گاهی تحریک،زخم دهان،استوماتیت،تهوع،استفراغ یااسهال  شود. ويوله25/-/5/%روزي3بارتا8بار-</a:t>
            </a:r>
          </a:p>
          <a:p>
            <a:r>
              <a:rPr lang="fa-IR" dirty="0"/>
              <a:t>كلوتريمازول10م در5سي سي گليسرين روزي 3بارنيپل وآرئول ودهان شيرخوار-</a:t>
            </a:r>
          </a:p>
          <a:p>
            <a:pPr lvl="0"/>
            <a:endParaRPr lang="fa-IR" dirty="0"/>
          </a:p>
        </p:txBody>
      </p:sp>
    </p:spTree>
    <p:extLst>
      <p:ext uri="{BB962C8B-B14F-4D97-AF65-F5344CB8AC3E}">
        <p14:creationId xmlns:p14="http://schemas.microsoft.com/office/powerpoint/2010/main" val="33517148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درمان مراقبتی</a:t>
            </a:r>
          </a:p>
        </p:txBody>
      </p:sp>
      <p:sp>
        <p:nvSpPr>
          <p:cNvPr id="3" name="Content Placeholder 2"/>
          <p:cNvSpPr>
            <a:spLocks noGrp="1"/>
          </p:cNvSpPr>
          <p:nvPr>
            <p:ph sz="quarter" idx="1"/>
          </p:nvPr>
        </p:nvSpPr>
        <p:spPr/>
        <p:txBody>
          <a:bodyPr>
            <a:normAutofit fontScale="77500" lnSpcReduction="20000"/>
          </a:bodyPr>
          <a:lstStyle/>
          <a:p>
            <a:pPr lvl="0"/>
            <a:r>
              <a:rPr lang="fa-IR" i="1" dirty="0"/>
              <a:t>درمان های بیشتر</a:t>
            </a:r>
            <a:r>
              <a:rPr lang="fa-IR" dirty="0"/>
              <a:t>:هرشیئی که درتماس با دهان شیرخوار(گول زنک،سرشیشه)یاپستان مادراست(ابزارشیردوش)باید روزانه درآب صابونی داغ شسته وسپس جوشانیده شود.</a:t>
            </a:r>
          </a:p>
          <a:p>
            <a:pPr lvl="0"/>
            <a:r>
              <a:rPr lang="fa-IR" dirty="0"/>
              <a:t>لباسهایی چون کرست وبلوز بامحلول سفیدکننده رقیق شسته واتو کشیده  یا روزانه درآفتاب خشک شوند.</a:t>
            </a:r>
          </a:p>
          <a:p>
            <a:pPr lvl="0"/>
            <a:r>
              <a:rPr lang="fa-IR" dirty="0"/>
              <a:t>اگرازبالشتک پستان استفاده می شود یک بارمصرف باشد.</a:t>
            </a:r>
          </a:p>
          <a:p>
            <a:pPr lvl="0"/>
            <a:r>
              <a:rPr lang="fa-IR" dirty="0"/>
              <a:t>قراردادن پستان در معرض هوا و رعایت اصول مراقبت ازجراحت ،می تواند بهبود را سرعت بخشد.</a:t>
            </a:r>
          </a:p>
          <a:p>
            <a:pPr lvl="0"/>
            <a:r>
              <a:rPr lang="fa-IR" dirty="0"/>
              <a:t>سایرمکانهای عفونت مثل واژینیت قارچی،کشاله ران شوهر وناحیه تناسلی شیرخوار نیزکنترل شود.</a:t>
            </a:r>
          </a:p>
          <a:p>
            <a:pPr lvl="0"/>
            <a:r>
              <a:rPr lang="fa-IR" dirty="0"/>
              <a:t>بدون توجه به رژیم درمانی،ازمادرخواسته شود با رعایت بهداشت مناسب ازعودپیشگیری کند. </a:t>
            </a:r>
          </a:p>
          <a:p>
            <a:pPr lvl="0"/>
            <a:r>
              <a:rPr lang="fa-IR" dirty="0"/>
              <a:t>كاهش مصرف قند وافزايش مصرف ماست </a:t>
            </a:r>
            <a:endParaRPr lang="en-US" dirty="0"/>
          </a:p>
          <a:p>
            <a:endParaRPr lang="fa-IR" dirty="0"/>
          </a:p>
        </p:txBody>
      </p:sp>
    </p:spTree>
    <p:extLst>
      <p:ext uri="{BB962C8B-B14F-4D97-AF65-F5344CB8AC3E}">
        <p14:creationId xmlns:p14="http://schemas.microsoft.com/office/powerpoint/2010/main" val="4121949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a:t>درمورد درمان برفک </a:t>
            </a:r>
            <a:r>
              <a:rPr lang="fa-IR" dirty="0"/>
              <a:t>:</a:t>
            </a:r>
            <a:br>
              <a:rPr lang="en-US" dirty="0"/>
            </a:br>
            <a:endParaRPr lang="fa-IR" dirty="0"/>
          </a:p>
        </p:txBody>
      </p:sp>
      <p:sp>
        <p:nvSpPr>
          <p:cNvPr id="3" name="Content Placeholder 2"/>
          <p:cNvSpPr>
            <a:spLocks noGrp="1"/>
          </p:cNvSpPr>
          <p:nvPr>
            <p:ph sz="quarter" idx="1"/>
          </p:nvPr>
        </p:nvSpPr>
        <p:spPr/>
        <p:txBody>
          <a:bodyPr>
            <a:normAutofit lnSpcReduction="10000"/>
          </a:bodyPr>
          <a:lstStyle/>
          <a:p>
            <a:r>
              <a:rPr lang="fa-IR" dirty="0"/>
              <a:t>درمان دهان شیرخواروپستان مادرراتا 7 روزبعد ازرفع ناراحتی ادامه دهید</a:t>
            </a:r>
            <a:endParaRPr lang="en-US" dirty="0"/>
          </a:p>
          <a:p>
            <a:r>
              <a:rPr lang="fa-IR" dirty="0"/>
              <a:t>ازدارویی که نیازبه شسته شدن قبل ازشیردهی داشته باشداستفاده نکنید</a:t>
            </a:r>
            <a:endParaRPr lang="en-US" dirty="0"/>
          </a:p>
          <a:p>
            <a:r>
              <a:rPr lang="fa-IR" dirty="0"/>
              <a:t>خشک کردن پستان درهوا یا نورخورشید,تعویض روزانه کرست وشستشوبا آب داغ ومحلول شوینده وتعویض دستمال داخل کرست وقتی مرطوب می شود و رعایت بهداشت دست پس ازتوالت وتعویض کهنه شیرخوارروشهای کمکی برای درمان هستند</a:t>
            </a:r>
            <a:endParaRPr lang="en-US" dirty="0"/>
          </a:p>
          <a:p>
            <a:r>
              <a:rPr lang="fa-IR" dirty="0"/>
              <a:t>گول زنک وبطری ونوک های مصنوعی  درابتلا وتداوم بیماری نقش دارند ولازم است قطع یا جوشانده شوند</a:t>
            </a:r>
            <a:endParaRPr lang="en-US" dirty="0"/>
          </a:p>
          <a:p>
            <a:endParaRPr lang="fa-IR" dirty="0"/>
          </a:p>
        </p:txBody>
      </p:sp>
    </p:spTree>
    <p:extLst>
      <p:ext uri="{BB962C8B-B14F-4D97-AF65-F5344CB8AC3E}">
        <p14:creationId xmlns:p14="http://schemas.microsoft.com/office/powerpoint/2010/main" val="9298641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4" descr="blanching_250_bi"/>
          <p:cNvPicPr>
            <a:picLocks noGrp="1" noChangeAspect="1" noChangeArrowheads="1"/>
          </p:cNvPicPr>
          <p:nvPr>
            <p:ph sz="quarter" idx="1"/>
          </p:nvPr>
        </p:nvPicPr>
        <p:blipFill>
          <a:blip r:embed="rId2"/>
          <a:srcRect/>
          <a:stretch>
            <a:fillRect/>
          </a:stretch>
        </p:blipFill>
        <p:spPr bwMode="auto">
          <a:xfrm>
            <a:off x="357158" y="0"/>
            <a:ext cx="8786842" cy="6858000"/>
          </a:xfrm>
          <a:prstGeom prst="rect">
            <a:avLst/>
          </a:prstGeom>
          <a:noFill/>
          <a:ln w="9525">
            <a:noFill/>
            <a:miter lim="800000"/>
            <a:headEnd/>
            <a:tailEnd/>
          </a:ln>
        </p:spPr>
      </p:pic>
    </p:spTree>
    <p:extLst>
      <p:ext uri="{BB962C8B-B14F-4D97-AF65-F5344CB8AC3E}">
        <p14:creationId xmlns:p14="http://schemas.microsoft.com/office/powerpoint/2010/main" val="22505966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a:defRPr/>
            </a:pPr>
            <a:endParaRPr lang="fa-IR"/>
          </a:p>
        </p:txBody>
      </p:sp>
      <p:pic>
        <p:nvPicPr>
          <p:cNvPr id="109571" name="Picture 2" descr="D:\Documents and Settings\Dr_Farivar\Desktop\New Folder\Picture 004.jpg"/>
          <p:cNvPicPr>
            <a:picLocks noGrp="1" noChangeAspect="1" noChangeArrowheads="1"/>
          </p:cNvPicPr>
          <p:nvPr>
            <p:ph sz="quarter" idx="1"/>
          </p:nvPr>
        </p:nvPicPr>
        <p:blipFill>
          <a:blip r:embed="rId3"/>
          <a:srcRect/>
          <a:stretch>
            <a:fillRect/>
          </a:stretch>
        </p:blipFill>
        <p:spPr>
          <a:xfrm>
            <a:off x="0" y="-214313"/>
            <a:ext cx="9144000" cy="7072313"/>
          </a:xfrm>
        </p:spPr>
      </p:pic>
    </p:spTree>
    <p:extLst>
      <p:ext uri="{BB962C8B-B14F-4D97-AF65-F5344CB8AC3E}">
        <p14:creationId xmlns:p14="http://schemas.microsoft.com/office/powerpoint/2010/main" val="10773713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fa-IR" b="1" dirty="0"/>
              <a:t>درمورد گره زیرزبانی یا فرنولوم کوتاه </a:t>
            </a:r>
            <a:r>
              <a:rPr lang="fa-IR" dirty="0"/>
              <a:t>:</a:t>
            </a:r>
            <a:br>
              <a:rPr lang="en-US" dirty="0"/>
            </a:br>
            <a:endParaRPr lang="fa-IR" dirty="0"/>
          </a:p>
        </p:txBody>
      </p:sp>
      <p:sp>
        <p:nvSpPr>
          <p:cNvPr id="3" name="Content Placeholder 2"/>
          <p:cNvSpPr>
            <a:spLocks noGrp="1"/>
          </p:cNvSpPr>
          <p:nvPr>
            <p:ph sz="quarter" idx="1"/>
          </p:nvPr>
        </p:nvSpPr>
        <p:spPr/>
        <p:txBody>
          <a:bodyPr/>
          <a:lstStyle/>
          <a:p>
            <a:r>
              <a:rPr lang="fa-IR" dirty="0"/>
              <a:t>چون زبان نمی تواندازدهان خارج شود و روی لثه تحتانی را  بپو شاند می تواند مشکل مکیدن تولید کند</a:t>
            </a:r>
            <a:endParaRPr lang="en-US" dirty="0"/>
          </a:p>
          <a:p>
            <a:r>
              <a:rPr lang="fa-IR" dirty="0"/>
              <a:t>می تواندعلائم کمبودشیررادرشیرخوارایجادکند</a:t>
            </a:r>
            <a:endParaRPr lang="en-US" dirty="0"/>
          </a:p>
          <a:p>
            <a:r>
              <a:rPr lang="fa-IR" dirty="0"/>
              <a:t>زخم ودرد نوک پستان می تواند ناشی ازآن باشد</a:t>
            </a:r>
            <a:endParaRPr lang="en-US" dirty="0"/>
          </a:p>
          <a:p>
            <a:endParaRPr lang="fa-IR" dirty="0"/>
          </a:p>
        </p:txBody>
      </p:sp>
    </p:spTree>
    <p:extLst>
      <p:ext uri="{BB962C8B-B14F-4D97-AF65-F5344CB8AC3E}">
        <p14:creationId xmlns:p14="http://schemas.microsoft.com/office/powerpoint/2010/main" val="23296052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sz="quarter" idx="1"/>
          </p:nvPr>
        </p:nvSpPr>
        <p:spPr>
          <a:xfrm>
            <a:off x="468313" y="333375"/>
            <a:ext cx="8229600" cy="2527300"/>
          </a:xfrm>
        </p:spPr>
        <p:txBody>
          <a:bodyPr/>
          <a:lstStyle/>
          <a:p>
            <a:pPr lvl="1" eaLnBrk="1" hangingPunct="1">
              <a:defRPr/>
            </a:pPr>
            <a:r>
              <a:rPr lang="en-US" b="1" i="1" dirty="0">
                <a:latin typeface="Georgia" pitchFamily="18" charset="0"/>
              </a:rPr>
              <a:t>high arched palate or a bubble palate </a:t>
            </a:r>
          </a:p>
          <a:p>
            <a:pPr eaLnBrk="1" hangingPunct="1">
              <a:defRPr/>
            </a:pPr>
            <a:r>
              <a:rPr lang="en-US" b="1" i="1" dirty="0">
                <a:latin typeface="Georgia" pitchFamily="18" charset="0"/>
              </a:rPr>
              <a:t>short lingual </a:t>
            </a:r>
            <a:r>
              <a:rPr lang="en-US" b="1" i="1" dirty="0" err="1">
                <a:latin typeface="Georgia" pitchFamily="18" charset="0"/>
              </a:rPr>
              <a:t>frenulum</a:t>
            </a:r>
            <a:r>
              <a:rPr lang="en-US" b="1" i="1" dirty="0">
                <a:latin typeface="Georgia" pitchFamily="18" charset="0"/>
              </a:rPr>
              <a:t> (</a:t>
            </a:r>
            <a:r>
              <a:rPr lang="en-US" b="1" i="1" dirty="0" err="1">
                <a:latin typeface="Georgia" pitchFamily="18" charset="0"/>
              </a:rPr>
              <a:t>ankyloglossia</a:t>
            </a:r>
            <a:r>
              <a:rPr lang="en-US" b="1" i="1" dirty="0">
                <a:latin typeface="Georgia" pitchFamily="18" charset="0"/>
              </a:rPr>
              <a:t>, tongue tie) </a:t>
            </a:r>
          </a:p>
        </p:txBody>
      </p:sp>
      <p:pic>
        <p:nvPicPr>
          <p:cNvPr id="78851" name="Picture 4" descr="tongue tie"/>
          <p:cNvPicPr>
            <a:picLocks noChangeAspect="1" noChangeArrowheads="1"/>
          </p:cNvPicPr>
          <p:nvPr/>
        </p:nvPicPr>
        <p:blipFill>
          <a:blip r:embed="rId3"/>
          <a:srcRect/>
          <a:stretch>
            <a:fillRect/>
          </a:stretch>
        </p:blipFill>
        <p:spPr bwMode="auto">
          <a:xfrm>
            <a:off x="0" y="1714488"/>
            <a:ext cx="9144000" cy="5143512"/>
          </a:xfrm>
          <a:prstGeom prst="rect">
            <a:avLst/>
          </a:prstGeom>
          <a:solidFill>
            <a:schemeClr val="bg1"/>
          </a:solidFill>
          <a:ln w="9525">
            <a:solidFill>
              <a:srgbClr val="FF99FF"/>
            </a:solid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ctr"/>
            <a:r>
              <a:rPr lang="fa-IR" dirty="0"/>
              <a:t>فرنولوم کوتاه</a:t>
            </a:r>
          </a:p>
        </p:txBody>
      </p:sp>
      <p:sp>
        <p:nvSpPr>
          <p:cNvPr id="59395" name="Content Placeholder 2"/>
          <p:cNvSpPr>
            <a:spLocks noGrp="1"/>
          </p:cNvSpPr>
          <p:nvPr>
            <p:ph sz="quarter" idx="1"/>
          </p:nvPr>
        </p:nvSpPr>
        <p:spPr/>
        <p:txBody>
          <a:bodyPr>
            <a:normAutofit fontScale="92500" lnSpcReduction="10000"/>
          </a:bodyPr>
          <a:lstStyle/>
          <a:p>
            <a:r>
              <a:rPr lang="fa-IR" dirty="0"/>
              <a:t>اگرفرنولوم کوتاه عامل است وزبان شیرخوارروی لثه نمی آید وصدمه نوک2-3هفته ادامه دارد وبا اقدامات خاص برطرف نمی شودارجاع برای درمان آن(پروتکل)</a:t>
            </a:r>
          </a:p>
          <a:p>
            <a:r>
              <a:rPr lang="fa-IR" dirty="0"/>
              <a:t>نیپل وآرئول نرم ترشود که بهتروبیشتروارد دهان شود</a:t>
            </a:r>
          </a:p>
          <a:p>
            <a:r>
              <a:rPr lang="fa-IR" dirty="0"/>
              <a:t>مادرپستان رادروضعیتی که بیشتروارد دهان شود قراردهد</a:t>
            </a:r>
          </a:p>
          <a:p>
            <a:r>
              <a:rPr lang="fa-IR" dirty="0"/>
              <a:t>زبان شیرخواربیشترخارج شود</a:t>
            </a:r>
            <a:endParaRPr lang="en-US" dirty="0"/>
          </a:p>
          <a:p>
            <a:pPr algn="r" rtl="1"/>
            <a:r>
              <a:rPr lang="fa-IR" dirty="0"/>
              <a:t>وضعیت استرالیایی</a:t>
            </a:r>
          </a:p>
          <a:p>
            <a:pPr algn="r" rtl="1"/>
            <a:r>
              <a:rPr lang="fa-IR" dirty="0"/>
              <a:t>دهان کاملا باز</a:t>
            </a:r>
          </a:p>
          <a:p>
            <a:pPr algn="r" rtl="1"/>
            <a:r>
              <a:rPr lang="fa-IR" dirty="0"/>
              <a:t>زبان تاآنجا که ممکن است جلوتربیاید</a:t>
            </a:r>
          </a:p>
          <a:p>
            <a:pPr algn="r" rtl="1"/>
            <a:r>
              <a:rPr lang="fa-IR" dirty="0"/>
              <a:t>دروضعیت های مختلف به پستان گذاشته شود </a:t>
            </a:r>
          </a:p>
        </p:txBody>
      </p:sp>
    </p:spTree>
    <p:extLst>
      <p:ext uri="{BB962C8B-B14F-4D97-AF65-F5344CB8AC3E}">
        <p14:creationId xmlns:p14="http://schemas.microsoft.com/office/powerpoint/2010/main" val="33822524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4" descr="white_spot_Barb_250"/>
          <p:cNvPicPr>
            <a:picLocks noChangeAspect="1" noChangeArrowheads="1"/>
          </p:cNvPicPr>
          <p:nvPr/>
        </p:nvPicPr>
        <p:blipFill>
          <a:blip r:embed="rId3"/>
          <a:srcRect/>
          <a:stretch>
            <a:fillRect/>
          </a:stretch>
        </p:blipFill>
        <p:spPr bwMode="auto">
          <a:xfrm>
            <a:off x="571472" y="285728"/>
            <a:ext cx="8358246" cy="628654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b="1" dirty="0"/>
              <a:t>بارداري</a:t>
            </a:r>
          </a:p>
        </p:txBody>
      </p:sp>
      <p:sp>
        <p:nvSpPr>
          <p:cNvPr id="3" name="Content Placeholder 2"/>
          <p:cNvSpPr>
            <a:spLocks noGrp="1"/>
          </p:cNvSpPr>
          <p:nvPr>
            <p:ph sz="quarter" idx="1"/>
          </p:nvPr>
        </p:nvSpPr>
        <p:spPr/>
        <p:txBody>
          <a:bodyPr/>
          <a:lstStyle/>
          <a:p>
            <a:r>
              <a:rPr lang="fa-IR" dirty="0"/>
              <a:t>متخصصين محترم امورزنان ومامايي و:</a:t>
            </a:r>
          </a:p>
          <a:p>
            <a:endParaRPr lang="fa-IR" dirty="0"/>
          </a:p>
          <a:p>
            <a:r>
              <a:rPr lang="fa-IR" dirty="0"/>
              <a:t>بيان اهمیت شیرمادر و</a:t>
            </a:r>
          </a:p>
          <a:p>
            <a:r>
              <a:rPr lang="fa-IR" dirty="0"/>
              <a:t>تاكيد و</a:t>
            </a:r>
          </a:p>
          <a:p>
            <a:r>
              <a:rPr lang="fa-IR" dirty="0"/>
              <a:t>پشتيباني شیردهی</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fa-IR" dirty="0"/>
              <a:t>نوك فرورفته-معكوس</a:t>
            </a:r>
          </a:p>
        </p:txBody>
      </p:sp>
      <p:sp>
        <p:nvSpPr>
          <p:cNvPr id="3" name="Content Placeholder 2"/>
          <p:cNvSpPr>
            <a:spLocks noGrp="1"/>
          </p:cNvSpPr>
          <p:nvPr>
            <p:ph sz="quarter" idx="1"/>
          </p:nvPr>
        </p:nvSpPr>
        <p:spPr/>
        <p:txBody>
          <a:bodyPr/>
          <a:lstStyle/>
          <a:p>
            <a:r>
              <a:rPr lang="fa-IR" dirty="0"/>
              <a:t>تشخيص؟</a:t>
            </a:r>
          </a:p>
          <a:p>
            <a:r>
              <a:rPr lang="fa-IR" dirty="0"/>
              <a:t>درجه 1-2-3دارد-</a:t>
            </a:r>
          </a:p>
          <a:p>
            <a:r>
              <a:rPr lang="fa-IR" dirty="0"/>
              <a:t> تست فشاری در2/5سانتي نوك .</a:t>
            </a:r>
          </a:p>
          <a:p>
            <a:r>
              <a:rPr lang="fa-IR" dirty="0"/>
              <a:t>امتحان برای </a:t>
            </a:r>
            <a:r>
              <a:rPr lang="en-US" dirty="0" err="1">
                <a:cs typeface="Arial" pitchFamily="34" charset="0"/>
              </a:rPr>
              <a:t>protractility</a:t>
            </a:r>
            <a:r>
              <a:rPr lang="fa-IR" dirty="0"/>
              <a:t>به فرورفتن منجرمی شود-</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4"/>
          <p:cNvPicPr>
            <a:picLocks noChangeAspect="1" noChangeArrowheads="1"/>
          </p:cNvPicPr>
          <p:nvPr/>
        </p:nvPicPr>
        <p:blipFill>
          <a:blip r:embed="rId3"/>
          <a:srcRect/>
          <a:stretch>
            <a:fillRect/>
          </a:stretch>
        </p:blipFill>
        <p:spPr bwMode="auto">
          <a:xfrm>
            <a:off x="3635375" y="188913"/>
            <a:ext cx="5400675" cy="6480175"/>
          </a:xfrm>
          <a:prstGeom prst="rect">
            <a:avLst/>
          </a:prstGeom>
          <a:noFill/>
          <a:ln w="9525">
            <a:noFill/>
            <a:miter lim="800000"/>
            <a:headEnd/>
            <a:tailEnd/>
          </a:ln>
        </p:spPr>
      </p:pic>
      <p:pic>
        <p:nvPicPr>
          <p:cNvPr id="60419" name="Picture 15"/>
          <p:cNvPicPr>
            <a:picLocks noChangeAspect="1" noChangeArrowheads="1"/>
          </p:cNvPicPr>
          <p:nvPr/>
        </p:nvPicPr>
        <p:blipFill>
          <a:blip r:embed="rId4"/>
          <a:srcRect/>
          <a:stretch>
            <a:fillRect/>
          </a:stretch>
        </p:blipFill>
        <p:spPr bwMode="auto">
          <a:xfrm>
            <a:off x="107950" y="188913"/>
            <a:ext cx="3582988" cy="6480175"/>
          </a:xfrm>
          <a:prstGeom prst="rect">
            <a:avLst/>
          </a:prstGeom>
          <a:noFill/>
          <a:ln w="9525">
            <a:noFill/>
            <a:miter lim="800000"/>
            <a:headEnd/>
            <a:tailEnd/>
          </a:ln>
        </p:spPr>
      </p:pic>
      <p:sp>
        <p:nvSpPr>
          <p:cNvPr id="88068" name="Rectangle 2"/>
          <p:cNvSpPr>
            <a:spLocks noGrp="1" noChangeArrowheads="1"/>
          </p:cNvSpPr>
          <p:nvPr>
            <p:ph type="title"/>
          </p:nvPr>
        </p:nvSpPr>
        <p:spPr>
          <a:xfrm>
            <a:off x="7667625" y="115888"/>
            <a:ext cx="1379538" cy="417512"/>
          </a:xfrm>
        </p:spPr>
        <p:txBody>
          <a:bodyPr/>
          <a:lstStyle/>
          <a:p>
            <a:pPr algn="r" eaLnBrk="1" hangingPunct="1">
              <a:defRPr/>
            </a:pPr>
            <a:r>
              <a:rPr lang="en-GB" sz="1600">
                <a:solidFill>
                  <a:schemeClr val="bg1"/>
                </a:solidFill>
                <a:cs typeface="Times New Roman" pitchFamily="18" charset="0"/>
              </a:rPr>
              <a:t>20/3</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8"/>
          <p:cNvPicPr>
            <a:picLocks noChangeAspect="1" noChangeArrowheads="1"/>
          </p:cNvPicPr>
          <p:nvPr/>
        </p:nvPicPr>
        <p:blipFill>
          <a:blip r:embed="rId3"/>
          <a:srcRect/>
          <a:stretch>
            <a:fillRect/>
          </a:stretch>
        </p:blipFill>
        <p:spPr bwMode="auto">
          <a:xfrm>
            <a:off x="107950" y="44450"/>
            <a:ext cx="8951913" cy="6777038"/>
          </a:xfrm>
          <a:prstGeom prst="rect">
            <a:avLst/>
          </a:prstGeom>
          <a:noFill/>
          <a:ln w="9525">
            <a:noFill/>
            <a:miter lim="800000"/>
            <a:headEnd/>
            <a:tailEnd/>
          </a:ln>
        </p:spPr>
      </p:pic>
      <p:sp>
        <p:nvSpPr>
          <p:cNvPr id="97283" name="Rectangle 2"/>
          <p:cNvSpPr>
            <a:spLocks noGrp="1" noChangeArrowheads="1"/>
          </p:cNvSpPr>
          <p:nvPr>
            <p:ph type="title"/>
          </p:nvPr>
        </p:nvSpPr>
        <p:spPr>
          <a:xfrm>
            <a:off x="7667625" y="115888"/>
            <a:ext cx="1379538" cy="417512"/>
          </a:xfrm>
        </p:spPr>
        <p:txBody>
          <a:bodyPr/>
          <a:lstStyle/>
          <a:p>
            <a:pPr algn="r" eaLnBrk="1" hangingPunct="1">
              <a:defRPr/>
            </a:pPr>
            <a:r>
              <a:rPr lang="en-GB" sz="1600">
                <a:cs typeface="Times New Roman" pitchFamily="18" charset="0"/>
              </a:rPr>
              <a:t>20/4</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نوک فرورفته</a:t>
            </a:r>
          </a:p>
        </p:txBody>
      </p:sp>
      <p:sp>
        <p:nvSpPr>
          <p:cNvPr id="3" name="Content Placeholder 2"/>
          <p:cNvSpPr>
            <a:spLocks noGrp="1"/>
          </p:cNvSpPr>
          <p:nvPr>
            <p:ph sz="quarter" idx="1"/>
          </p:nvPr>
        </p:nvSpPr>
        <p:spPr/>
        <p:txBody>
          <a:bodyPr>
            <a:normAutofit/>
          </a:bodyPr>
          <a:lstStyle/>
          <a:p>
            <a:r>
              <a:rPr lang="fa-IR" dirty="0"/>
              <a:t>کمک درشروع شیردهی.</a:t>
            </a:r>
          </a:p>
          <a:p>
            <a:r>
              <a:rPr lang="fa-IR" dirty="0"/>
              <a:t>تمرین وپشتکار.</a:t>
            </a:r>
          </a:p>
          <a:p>
            <a:r>
              <a:rPr lang="fa-IR" dirty="0"/>
              <a:t>اعتماد به نفس.که پستان در1-2هفته نرمترمی شود ونوزاد پستان رامیمکد نه نوک را.</a:t>
            </a:r>
          </a:p>
          <a:p>
            <a:r>
              <a:rPr lang="fa-IR" dirty="0"/>
              <a:t>قبل ازپرشدن پستان کمک شود..</a:t>
            </a:r>
          </a:p>
          <a:p>
            <a:endParaRPr lang="fa-IR" dirty="0"/>
          </a:p>
        </p:txBody>
      </p:sp>
    </p:spTree>
    <p:extLst>
      <p:ext uri="{BB962C8B-B14F-4D97-AF65-F5344CB8AC3E}">
        <p14:creationId xmlns:p14="http://schemas.microsoft.com/office/powerpoint/2010/main" val="3748377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fa-IR" b="1" dirty="0"/>
            </a:br>
            <a:r>
              <a:rPr lang="fa-IR" sz="3600" b="1" dirty="0"/>
              <a:t>درمورد کمک به مادری که نوک پستان فرورفته دارد</a:t>
            </a:r>
            <a:r>
              <a:rPr lang="fa-IR" sz="3600" dirty="0"/>
              <a:t>:</a:t>
            </a:r>
            <a:br>
              <a:rPr lang="en-US" sz="4000" dirty="0"/>
            </a:br>
            <a:endParaRPr lang="fa-IR" dirty="0"/>
          </a:p>
        </p:txBody>
      </p:sp>
      <p:sp>
        <p:nvSpPr>
          <p:cNvPr id="3" name="Content Placeholder 2"/>
          <p:cNvSpPr>
            <a:spLocks noGrp="1"/>
          </p:cNvSpPr>
          <p:nvPr>
            <p:ph sz="quarter" idx="1"/>
          </p:nvPr>
        </p:nvSpPr>
        <p:spPr/>
        <p:txBody>
          <a:bodyPr>
            <a:normAutofit/>
          </a:bodyPr>
          <a:lstStyle/>
          <a:p>
            <a:r>
              <a:rPr lang="fa-IR" sz="2400" dirty="0"/>
              <a:t>بلافاصله بعدازتولد وهرزمان دیگرتماس پوست باپوست بدون وقفه ومداوم برقرارتاشیرخوارخودش راهی رابرای گرفتن پستان بطورمناسب پیداکند</a:t>
            </a:r>
          </a:p>
          <a:p>
            <a:r>
              <a:rPr lang="fa-IR" sz="2400" dirty="0"/>
              <a:t>بمادربگوئیدشیرخوارآرئول رامی گیردونه فقط نوک پستان را</a:t>
            </a:r>
            <a:endParaRPr lang="en-US" sz="2400" dirty="0"/>
          </a:p>
          <a:p>
            <a:r>
              <a:rPr lang="fa-IR" sz="2400" dirty="0"/>
              <a:t>پیشگیری ازبروزاحتقان ودرصورت لزوم دوشیدن وتغذیه فنجانی تازمان رفع مشکل</a:t>
            </a:r>
            <a:endParaRPr lang="en-US" sz="2400" dirty="0"/>
          </a:p>
          <a:p>
            <a:r>
              <a:rPr lang="fa-IR" sz="2400" dirty="0"/>
              <a:t>مادراجازه دهدشیرخواردهانش رابطورکامل بازکندو سپس به پستان بگذارد ضمنا صبروحوصله بخرج دهدتاشیرخواربیاموزد</a:t>
            </a:r>
            <a:endParaRPr lang="en-US" sz="2400" dirty="0"/>
          </a:p>
          <a:p>
            <a:r>
              <a:rPr lang="fa-IR" sz="2400" dirty="0"/>
              <a:t>نوک مصنوعی كمک نمي كند</a:t>
            </a:r>
          </a:p>
          <a:p>
            <a:endParaRPr lang="en-US" dirty="0"/>
          </a:p>
          <a:p>
            <a:endParaRPr lang="fa-I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a:t> </a:t>
            </a:r>
            <a:r>
              <a:rPr lang="fa-IR" sz="4000" b="1" dirty="0"/>
              <a:t>تحریک وبرجسته کردن نوک فرورفته قبل ازشیردهی </a:t>
            </a:r>
            <a:endParaRPr lang="fa-IR" dirty="0"/>
          </a:p>
        </p:txBody>
      </p:sp>
      <p:sp>
        <p:nvSpPr>
          <p:cNvPr id="3" name="Content Placeholder 2"/>
          <p:cNvSpPr>
            <a:spLocks noGrp="1"/>
          </p:cNvSpPr>
          <p:nvPr>
            <p:ph sz="quarter" idx="1"/>
          </p:nvPr>
        </p:nvSpPr>
        <p:spPr/>
        <p:txBody>
          <a:bodyPr>
            <a:normAutofit fontScale="85000" lnSpcReduction="20000"/>
          </a:bodyPr>
          <a:lstStyle/>
          <a:p>
            <a:r>
              <a:rPr lang="fa-IR" dirty="0"/>
              <a:t>تحریک آرام نوک که برجسته شود-</a:t>
            </a:r>
          </a:p>
          <a:p>
            <a:r>
              <a:rPr lang="fa-IR" dirty="0"/>
              <a:t>مکیدن توسط شیرخواریا فرد دیگر</a:t>
            </a:r>
            <a:endParaRPr lang="en-US" dirty="0"/>
          </a:p>
          <a:p>
            <a:r>
              <a:rPr lang="fa-IR" dirty="0"/>
              <a:t>استفاده ازشیردوش ضعیف تر</a:t>
            </a:r>
            <a:endParaRPr lang="en-US" dirty="0"/>
          </a:p>
          <a:p>
            <a:r>
              <a:rPr lang="fa-IR" dirty="0"/>
              <a:t>استفاده ازسرنگ توسط خودمادر</a:t>
            </a:r>
          </a:p>
          <a:p>
            <a:r>
              <a:rPr lang="fa-IR" dirty="0"/>
              <a:t>وضعیت دادن به پستان که نوک برجسته شود(ساندویچی)</a:t>
            </a:r>
          </a:p>
          <a:p>
            <a:r>
              <a:rPr lang="fa-IR" dirty="0"/>
              <a:t>وضعیت زیربغلی</a:t>
            </a:r>
          </a:p>
          <a:p>
            <a:r>
              <a:rPr lang="fa-IR" dirty="0"/>
              <a:t>باسبابه وشست فشاربه عقب كه برجسته شود-</a:t>
            </a:r>
          </a:p>
          <a:p>
            <a:r>
              <a:rPr lang="fa-IR" dirty="0"/>
              <a:t>نيپلت-</a:t>
            </a:r>
          </a:p>
          <a:p>
            <a:r>
              <a:rPr lang="fa-IR" dirty="0"/>
              <a:t>وضعيت نيروي ثقل-روی شیرخوارخم شدن وشیردادن-</a:t>
            </a:r>
          </a:p>
          <a:p>
            <a:endParaRPr lang="fa-IR" dirty="0"/>
          </a:p>
          <a:p>
            <a:r>
              <a:rPr lang="fa-IR" dirty="0"/>
              <a:t>اگردر1-2هفته اول نمی تواندموثربمکدبدوشدوبدهدبطری ندهد.</a:t>
            </a:r>
          </a:p>
          <a:p>
            <a:endParaRPr lang="fa-IR" dirty="0"/>
          </a:p>
          <a:p>
            <a:endParaRPr lang="en-US" dirty="0"/>
          </a:p>
          <a:p>
            <a:endParaRPr lang="fa-I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7170" name="Picture 2"/>
          <p:cNvPicPr>
            <a:picLocks noGrp="1" noChangeAspect="1" noChangeArrowheads="1"/>
          </p:cNvPicPr>
          <p:nvPr>
            <p:ph sz="quarter" idx="1"/>
          </p:nvPr>
        </p:nvPicPr>
        <p:blipFill>
          <a:blip r:embed="rId2"/>
          <a:srcRect/>
          <a:stretch>
            <a:fillRect/>
          </a:stretch>
        </p:blipFill>
        <p:spPr bwMode="auto">
          <a:xfrm>
            <a:off x="0" y="0"/>
            <a:ext cx="9001156" cy="6573838"/>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a:bodyPr>
          <a:lstStyle/>
          <a:p>
            <a:pPr algn="ctr"/>
            <a:r>
              <a:rPr lang="fa-IR" dirty="0"/>
              <a:t>قطع شير(خشکانیدن؟)</a:t>
            </a:r>
          </a:p>
        </p:txBody>
      </p:sp>
      <p:sp>
        <p:nvSpPr>
          <p:cNvPr id="3" name="Content Placeholder 2"/>
          <p:cNvSpPr>
            <a:spLocks noGrp="1"/>
          </p:cNvSpPr>
          <p:nvPr>
            <p:ph sz="quarter" idx="1"/>
          </p:nvPr>
        </p:nvSpPr>
        <p:spPr>
          <a:xfrm>
            <a:off x="914400" y="1285860"/>
            <a:ext cx="7772400" cy="5069700"/>
          </a:xfrm>
        </p:spPr>
        <p:txBody>
          <a:bodyPr>
            <a:normAutofit/>
          </a:bodyPr>
          <a:lstStyle/>
          <a:p>
            <a:endParaRPr lang="fa-IR" dirty="0"/>
          </a:p>
          <a:p>
            <a:r>
              <a:rPr lang="fa-IR" dirty="0"/>
              <a:t>کرست برای احساس راحتی مادر</a:t>
            </a:r>
          </a:p>
          <a:p>
            <a:r>
              <a:rPr lang="fa-IR" dirty="0"/>
              <a:t>کمپرس گرم یاسرد</a:t>
            </a:r>
            <a:endParaRPr lang="en-US" dirty="0"/>
          </a:p>
          <a:p>
            <a:r>
              <a:rPr lang="fa-IR" dirty="0"/>
              <a:t>دوشیدن تاحدرفع ناراحتی وتکراردرصورت لزوم</a:t>
            </a:r>
            <a:endParaRPr lang="en-US" dirty="0"/>
          </a:p>
          <a:p>
            <a:r>
              <a:rPr lang="fa-IR" dirty="0"/>
              <a:t>استفاده ازمسکن</a:t>
            </a:r>
            <a:endParaRPr lang="en-US" dirty="0"/>
          </a:p>
          <a:p>
            <a:r>
              <a:rPr lang="fa-IR" dirty="0"/>
              <a:t>استفاده ازبرگ کلم برگ خام</a:t>
            </a:r>
            <a:endParaRPr lang="en-US" dirty="0"/>
          </a:p>
          <a:p>
            <a:r>
              <a:rPr lang="fa-IR" dirty="0"/>
              <a:t>دوشیدن باشیردوش ضعيف وتخلیه تاحد رفع ناراحتي پستان درهروعده</a:t>
            </a:r>
            <a:endParaRPr lang="en-US" dirty="0"/>
          </a:p>
          <a:p>
            <a:endParaRPr lang="fa-IR"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a:t>خشكاندن؟؟؟:</a:t>
            </a:r>
            <a:br>
              <a:rPr lang="en-US" dirty="0"/>
            </a:br>
            <a:endParaRPr lang="fa-IR" dirty="0"/>
          </a:p>
        </p:txBody>
      </p:sp>
      <p:sp>
        <p:nvSpPr>
          <p:cNvPr id="3" name="Content Placeholder 2"/>
          <p:cNvSpPr>
            <a:spLocks noGrp="1"/>
          </p:cNvSpPr>
          <p:nvPr>
            <p:ph sz="quarter" idx="1"/>
          </p:nvPr>
        </p:nvSpPr>
        <p:spPr/>
        <p:txBody>
          <a:bodyPr>
            <a:normAutofit/>
          </a:bodyPr>
          <a:lstStyle/>
          <a:p>
            <a:r>
              <a:rPr lang="fa-IR" dirty="0"/>
              <a:t>استیل بسترول عوارضی چون خونریزی بعدازقطع , وترومبوآمبولی دارد</a:t>
            </a:r>
            <a:endParaRPr lang="en-US" dirty="0"/>
          </a:p>
          <a:p>
            <a:r>
              <a:rPr lang="fa-IR" dirty="0"/>
              <a:t>استروژن میتواندعلائم احتقان رابرطرف کند ولی باقطع عودمی کند</a:t>
            </a:r>
            <a:endParaRPr lang="en-US" dirty="0"/>
          </a:p>
          <a:p>
            <a:r>
              <a:rPr lang="fa-IR" dirty="0"/>
              <a:t>بروموکریپتین موجب مرگ مادر,تشنج وسكته مغزمی شود</a:t>
            </a:r>
            <a:endParaRPr lang="en-US" dirty="0"/>
          </a:p>
          <a:p>
            <a:r>
              <a:rPr lang="fa-IR" dirty="0"/>
              <a:t>کابرگولین عوارضی چون سردرد,گیجی هیپوتانسیون خوندماغ ندارد و كم خطرترازبرموکریپتین است</a:t>
            </a:r>
            <a:endParaRPr lang="en-US" dirty="0"/>
          </a:p>
          <a:p>
            <a:endParaRPr lang="fa-IR"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fa-IR" dirty="0"/>
              <a:t>آبسه</a:t>
            </a:r>
          </a:p>
        </p:txBody>
      </p:sp>
      <p:sp>
        <p:nvSpPr>
          <p:cNvPr id="3" name="Content Placeholder 2"/>
          <p:cNvSpPr>
            <a:spLocks noGrp="1"/>
          </p:cNvSpPr>
          <p:nvPr>
            <p:ph sz="quarter" idx="1"/>
          </p:nvPr>
        </p:nvSpPr>
        <p:spPr/>
        <p:txBody>
          <a:bodyPr>
            <a:normAutofit/>
          </a:bodyPr>
          <a:lstStyle/>
          <a:p>
            <a:r>
              <a:rPr lang="fa-IR" dirty="0"/>
              <a:t>یک منطقه محصورشده پستان است که محتوی موادچرکی می باشد ودر5-11%زنان دچارماستیت اتفاق می افتد.</a:t>
            </a:r>
            <a:endParaRPr lang="en-US" dirty="0"/>
          </a:p>
          <a:p>
            <a:r>
              <a:rPr lang="fa-IR" b="1" dirty="0"/>
              <a:t>علائم</a:t>
            </a:r>
            <a:r>
              <a:rPr lang="fa-IR" dirty="0"/>
              <a:t>:علائم عیان ونهان آن مشابه ماستیت به اضافه توده تحت فشاریا مواج درپستان است.علائم پایدارماستیت بعداز48-72ساعت از درمان باید  بررسی احتمال وجودآبسه راسرعت وفوریت بخشد.-ممکن است رنگ ارغوانی- </a:t>
            </a:r>
            <a:endParaRPr lang="en-US" dirty="0"/>
          </a:p>
          <a:p>
            <a:r>
              <a:rPr lang="fa-IR" b="1" dirty="0"/>
              <a:t>علل</a:t>
            </a:r>
            <a:r>
              <a:rPr lang="fa-IR" dirty="0"/>
              <a:t>:اگرماستیت بفوریت درمان نشود یا درمان کافی نباشد احتمال تشکیل آبسه وجود دارد.</a:t>
            </a:r>
            <a:endParaRPr lang="en-US" dirty="0"/>
          </a:p>
          <a:p>
            <a:r>
              <a:rPr lang="fa-IR" b="1" dirty="0"/>
              <a:t>ارزیابی</a:t>
            </a:r>
            <a:r>
              <a:rPr lang="fa-IR" dirty="0"/>
              <a:t>:بایدپستان ازنظرسایرعلل توده ارزیابی شود.</a:t>
            </a:r>
            <a:endParaRPr lang="en-US" dirty="0"/>
          </a:p>
          <a:p>
            <a:endParaRPr lang="en-US" dirty="0"/>
          </a:p>
        </p:txBody>
      </p:sp>
    </p:spTree>
    <p:extLst>
      <p:ext uri="{BB962C8B-B14F-4D97-AF65-F5344CB8AC3E}">
        <p14:creationId xmlns:p14="http://schemas.microsoft.com/office/powerpoint/2010/main" val="610370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fa-IR" b="1" dirty="0"/>
            </a:br>
            <a:r>
              <a:rPr lang="fa-IR" sz="3600" b="1" dirty="0"/>
              <a:t>درموردمعاینه ,مشاهده ولمس پستان </a:t>
            </a:r>
            <a:r>
              <a:rPr lang="fa-IR" sz="3600" dirty="0"/>
              <a:t>:</a:t>
            </a:r>
            <a:br>
              <a:rPr lang="en-US" sz="3600" dirty="0"/>
            </a:br>
            <a:endParaRPr lang="fa-IR" dirty="0"/>
          </a:p>
        </p:txBody>
      </p:sp>
      <p:sp>
        <p:nvSpPr>
          <p:cNvPr id="3" name="Content Placeholder 2"/>
          <p:cNvSpPr>
            <a:spLocks noGrp="1"/>
          </p:cNvSpPr>
          <p:nvPr>
            <p:ph sz="quarter" idx="1"/>
          </p:nvPr>
        </p:nvSpPr>
        <p:spPr/>
        <p:txBody>
          <a:bodyPr>
            <a:normAutofit/>
          </a:bodyPr>
          <a:lstStyle/>
          <a:p>
            <a:r>
              <a:rPr lang="fa-IR" sz="2800" dirty="0"/>
              <a:t>سیکاتریس های عمل,</a:t>
            </a:r>
          </a:p>
          <a:p>
            <a:r>
              <a:rPr lang="fa-IR" sz="2800" dirty="0"/>
              <a:t>تورم وقرمزی منتشریا موضعی با یا بدون حدود مشخص</a:t>
            </a:r>
          </a:p>
          <a:p>
            <a:r>
              <a:rPr lang="fa-IR" sz="2800" dirty="0"/>
              <a:t>اندازه وشکل نوک,وشقاق موردتوجه قرارمی گیرد</a:t>
            </a:r>
            <a:endParaRPr lang="en-US" sz="2800" dirty="0"/>
          </a:p>
          <a:p>
            <a:r>
              <a:rPr lang="fa-IR" sz="2800" dirty="0">
                <a:solidFill>
                  <a:schemeClr val="accent1">
                    <a:lumMod val="75000"/>
                  </a:schemeClr>
                </a:solidFill>
              </a:rPr>
              <a:t>درلمس که بااجازه مادرانجام می شود توجه به:</a:t>
            </a:r>
          </a:p>
          <a:p>
            <a:r>
              <a:rPr lang="fa-IR" sz="2800" dirty="0"/>
              <a:t> سفتی موضعی یامنتشر,</a:t>
            </a:r>
          </a:p>
          <a:p>
            <a:r>
              <a:rPr lang="fa-IR" sz="2800" dirty="0"/>
              <a:t>توده توده بودن,و</a:t>
            </a:r>
          </a:p>
          <a:p>
            <a:r>
              <a:rPr lang="fa-IR" sz="2800" dirty="0"/>
              <a:t>قابلیت انعطاف پوست </a:t>
            </a:r>
            <a:endParaRPr lang="en-US" sz="2800" dirty="0"/>
          </a:p>
          <a:p>
            <a:endParaRPr lang="fa-I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quarter" idx="1"/>
          </p:nvPr>
        </p:nvSpPr>
        <p:spPr/>
        <p:txBody>
          <a:bodyPr>
            <a:normAutofit fontScale="92500" lnSpcReduction="10000"/>
          </a:bodyPr>
          <a:lstStyle/>
          <a:p>
            <a:r>
              <a:rPr lang="fa-IR" sz="2600" b="1" dirty="0"/>
              <a:t>درمان</a:t>
            </a:r>
            <a:r>
              <a:rPr lang="fa-IR" sz="2600" dirty="0"/>
              <a:t>:درمان بدون معطلی باشکاف دادن وتخلیه ومصرف آنتی بیوتیک وتخلیه کامل پستان هریکی دوساعت (</a:t>
            </a:r>
            <a:r>
              <a:rPr lang="en-US" sz="2600" dirty="0"/>
              <a:t>every few hours</a:t>
            </a:r>
            <a:r>
              <a:rPr lang="fa-IR" sz="2600" dirty="0"/>
              <a:t>)یکبارلازم است.کشت چرک برای انتخاب آنتی بیوتیک مناسب بعمل آید. دربعضی موارد بستری کردن وتجویزآنتی بیوتیک تزریقی لازم است.شیرخواررسیده سالم می تواند از پستان طرف سالم تغذیه کند ولی ازطرف مبتلا به جنبه های عملی بستگی دارد چنانچه شکاف به اندازه کافی دور ازآرئول است که شیرخواربتواند بخوبی پستان رابگیرد می تواندازپستان مبتلابخورد. اگرشیردهی انجام نشود باید شیربطریق مکانیکی یادست تخلیه شود.گاهی فشردن محل شکاف باگازاستریل هنگام دوشیدن یاشیردادن ازایجاد فیستول جلوگیری می کند. </a:t>
            </a:r>
            <a:r>
              <a:rPr lang="en-US" sz="2600" dirty="0"/>
              <a:t>Needle Aspiration</a:t>
            </a:r>
            <a:endParaRPr lang="fa-IR" sz="2600" dirty="0"/>
          </a:p>
          <a:p>
            <a:r>
              <a:rPr lang="fa-IR" sz="2600" dirty="0"/>
              <a:t>اگرمادرقادربه شیردهی نیست یاتمایل ندارد تخلیه شیرلازم است وبه مجرد شروع بهبودی(2-3روز)می تواند شیربدهد</a:t>
            </a:r>
            <a:endParaRPr lang="en-US" sz="2600" dirty="0"/>
          </a:p>
          <a:p>
            <a:endParaRPr lang="fa-IR" dirty="0"/>
          </a:p>
        </p:txBody>
      </p:sp>
    </p:spTree>
    <p:extLst>
      <p:ext uri="{BB962C8B-B14F-4D97-AF65-F5344CB8AC3E}">
        <p14:creationId xmlns:p14="http://schemas.microsoft.com/office/powerpoint/2010/main" val="287600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a:t>درمورد درمان آبسه پستان </a:t>
            </a:r>
            <a:r>
              <a:rPr lang="fa-IR" dirty="0"/>
              <a:t>:</a:t>
            </a:r>
            <a:br>
              <a:rPr lang="en-US" dirty="0"/>
            </a:br>
            <a:endParaRPr lang="fa-IR" dirty="0"/>
          </a:p>
        </p:txBody>
      </p:sp>
      <p:sp>
        <p:nvSpPr>
          <p:cNvPr id="3" name="Content Placeholder 2"/>
          <p:cNvSpPr>
            <a:spLocks noGrp="1"/>
          </p:cNvSpPr>
          <p:nvPr>
            <p:ph sz="quarter" idx="1"/>
          </p:nvPr>
        </p:nvSpPr>
        <p:spPr/>
        <p:txBody>
          <a:bodyPr>
            <a:normAutofit/>
          </a:bodyPr>
          <a:lstStyle/>
          <a:p>
            <a:pPr marL="0" indent="0">
              <a:buNone/>
            </a:pPr>
            <a:r>
              <a:rPr lang="fa-IR" sz="2400" dirty="0"/>
              <a:t>تخليه كامل هرچندساعت</a:t>
            </a:r>
            <a:r>
              <a:rPr lang="en-US" sz="2400" dirty="0"/>
              <a:t>few hours</a:t>
            </a:r>
            <a:r>
              <a:rPr lang="fa-IR" sz="2400" dirty="0"/>
              <a:t>-</a:t>
            </a:r>
            <a:r>
              <a:rPr lang="en-US" sz="2400" dirty="0"/>
              <a:t>warm soak</a:t>
            </a:r>
          </a:p>
          <a:p>
            <a:pPr marL="0" indent="0">
              <a:buNone/>
            </a:pPr>
            <a:r>
              <a:rPr lang="fa-IR" sz="2400" dirty="0"/>
              <a:t>-كشت-</a:t>
            </a:r>
          </a:p>
          <a:p>
            <a:pPr marL="0" indent="0">
              <a:buNone/>
            </a:pPr>
            <a:r>
              <a:rPr lang="fa-IR" sz="2400" dirty="0"/>
              <a:t>زايمان يابستري در28روزاخیر استاف مقاوم ولذا وانكومايسين-بهبوددر-4روز –</a:t>
            </a:r>
          </a:p>
          <a:p>
            <a:pPr marL="0" indent="0">
              <a:buNone/>
            </a:pPr>
            <a:r>
              <a:rPr lang="fa-IR" sz="2400" dirty="0"/>
              <a:t>كنترل شيرخوار اگر استاف يااسترپ است درمان همزمان-</a:t>
            </a:r>
          </a:p>
          <a:p>
            <a:pPr marL="0" indent="0">
              <a:buNone/>
            </a:pPr>
            <a:r>
              <a:rPr lang="fa-IR" sz="2400" dirty="0"/>
              <a:t>بهبود3-4هفته-</a:t>
            </a:r>
          </a:p>
          <a:p>
            <a:pPr marL="0" indent="0">
              <a:buNone/>
            </a:pPr>
            <a:r>
              <a:rPr lang="fa-IR" sz="2400" dirty="0"/>
              <a:t>استاف مقاوم وشروع باخط التهابي-</a:t>
            </a:r>
          </a:p>
          <a:p>
            <a:pPr marL="0" indent="0">
              <a:buNone/>
            </a:pPr>
            <a:r>
              <a:rPr lang="fa-IR" sz="2400" dirty="0"/>
              <a:t>درمان بيهوازي با</a:t>
            </a:r>
            <a:r>
              <a:rPr lang="en-US" sz="2400" dirty="0" err="1"/>
              <a:t>augmentin</a:t>
            </a:r>
            <a:r>
              <a:rPr lang="en-US" sz="2400" dirty="0"/>
              <a:t> 0r clindamycin</a:t>
            </a:r>
          </a:p>
        </p:txBody>
      </p:sp>
    </p:spTree>
    <p:extLst>
      <p:ext uri="{BB962C8B-B14F-4D97-AF65-F5344CB8AC3E}">
        <p14:creationId xmlns:p14="http://schemas.microsoft.com/office/powerpoint/2010/main" val="28391514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692696"/>
            <a:ext cx="8153400" cy="526504"/>
          </a:xfrm>
        </p:spPr>
        <p:txBody>
          <a:bodyPr>
            <a:normAutofit fontScale="90000"/>
          </a:bodyPr>
          <a:lstStyle/>
          <a:p>
            <a:pPr algn="ctr"/>
            <a:br>
              <a:rPr lang="fa-IR" sz="2700" b="1" dirty="0"/>
            </a:br>
            <a:r>
              <a:rPr lang="fa-IR" sz="2700" b="1" dirty="0"/>
              <a:t>درمورداستفاده ازنوک مصنوعی=کمک نوک-رابط</a:t>
            </a:r>
            <a:r>
              <a:rPr lang="fa-IR" dirty="0"/>
              <a:t>:</a:t>
            </a:r>
            <a:br>
              <a:rPr lang="en-US" dirty="0"/>
            </a:br>
            <a:endParaRPr lang="fa-IR" dirty="0"/>
          </a:p>
        </p:txBody>
      </p:sp>
      <p:sp>
        <p:nvSpPr>
          <p:cNvPr id="3" name="Content Placeholder 2"/>
          <p:cNvSpPr>
            <a:spLocks noGrp="1"/>
          </p:cNvSpPr>
          <p:nvPr>
            <p:ph sz="quarter" idx="1"/>
          </p:nvPr>
        </p:nvSpPr>
        <p:spPr/>
        <p:txBody>
          <a:bodyPr>
            <a:normAutofit/>
          </a:bodyPr>
          <a:lstStyle/>
          <a:p>
            <a:r>
              <a:rPr lang="fa-IR" sz="2800" dirty="0"/>
              <a:t>برای درمان نوک بزرگ ونوک دچارضایعه قارچی وافزایش شیرمناسب نيست</a:t>
            </a:r>
            <a:endParaRPr lang="en-US" sz="2800" dirty="0"/>
          </a:p>
          <a:p>
            <a:r>
              <a:rPr lang="fa-IR" sz="2800" dirty="0"/>
              <a:t>تولیدشیرورفلکس جهش شیرراکاهش می دهد وبامکیدن پستان تداخل می کند</a:t>
            </a:r>
            <a:endParaRPr lang="en-US" sz="2800" dirty="0"/>
          </a:p>
          <a:p>
            <a:r>
              <a:rPr lang="fa-IR" sz="2800" dirty="0"/>
              <a:t>خطروزن گیری ناکافی وکم آبی راافزایش می دهد</a:t>
            </a:r>
            <a:endParaRPr lang="en-US" sz="2800" dirty="0"/>
          </a:p>
          <a:p>
            <a:r>
              <a:rPr lang="fa-IR" sz="2800" dirty="0"/>
              <a:t>موجب پرورش باکتری یاعامل برفک وعفونت شیرخوارمی شود</a:t>
            </a:r>
            <a:endParaRPr lang="en-US" sz="2800" dirty="0"/>
          </a:p>
          <a:p>
            <a:r>
              <a:rPr lang="fa-IR" sz="2800" dirty="0"/>
              <a:t>مولد صدمه نوک پستان است</a:t>
            </a:r>
            <a:endParaRPr lang="en-US" sz="2800" dirty="0"/>
          </a:p>
          <a:p>
            <a:endParaRPr lang="fa-I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CASE:</a:t>
            </a:r>
            <a:endParaRPr lang="fa-IR" dirty="0"/>
          </a:p>
        </p:txBody>
      </p:sp>
      <p:sp>
        <p:nvSpPr>
          <p:cNvPr id="3" name="Content Placeholder 2"/>
          <p:cNvSpPr>
            <a:spLocks noGrp="1"/>
          </p:cNvSpPr>
          <p:nvPr>
            <p:ph sz="quarter" idx="1"/>
          </p:nvPr>
        </p:nvSpPr>
        <p:spPr/>
        <p:txBody>
          <a:bodyPr>
            <a:normAutofit lnSpcReduction="10000"/>
          </a:bodyPr>
          <a:lstStyle/>
          <a:p>
            <a:r>
              <a:rPr lang="fa-IR" b="1" dirty="0"/>
              <a:t>چندروزپس اززایمان وبستری شدن نوزاد,مادرباپستانهای متورم براق ودردناک وتب خفیف مراجعه کرده است.نوک پستانها</a:t>
            </a:r>
            <a:r>
              <a:rPr lang="en-US" b="1" dirty="0"/>
              <a:t> </a:t>
            </a:r>
            <a:r>
              <a:rPr lang="fa-IR" b="1" dirty="0"/>
              <a:t>صاف بنظرمی رسند بیشترین تشخیص احتمالی  شماچیست</a:t>
            </a:r>
            <a:r>
              <a:rPr lang="fa-IR" dirty="0"/>
              <a:t>:</a:t>
            </a:r>
            <a:endParaRPr lang="en-US" dirty="0"/>
          </a:p>
          <a:p>
            <a:r>
              <a:rPr lang="fa-IR" dirty="0"/>
              <a:t>الف:آبسه</a:t>
            </a:r>
            <a:endParaRPr lang="en-US" dirty="0"/>
          </a:p>
          <a:p>
            <a:r>
              <a:rPr lang="fa-IR" dirty="0"/>
              <a:t>ب:احتقان</a:t>
            </a:r>
            <a:endParaRPr lang="en-US" dirty="0"/>
          </a:p>
          <a:p>
            <a:r>
              <a:rPr lang="fa-IR" dirty="0"/>
              <a:t>ج:ماستیت</a:t>
            </a:r>
            <a:endParaRPr lang="en-US" dirty="0"/>
          </a:p>
          <a:p>
            <a:r>
              <a:rPr lang="fa-IR" dirty="0"/>
              <a:t>د:انسدادمجرای شیر</a:t>
            </a:r>
          </a:p>
          <a:p>
            <a:r>
              <a:rPr lang="fa-IR" dirty="0"/>
              <a:t>نوک صاف</a:t>
            </a:r>
            <a:endParaRPr lang="en-US" dirty="0"/>
          </a:p>
          <a:p>
            <a:endParaRPr lang="fa-IR" dirty="0"/>
          </a:p>
        </p:txBody>
      </p:sp>
    </p:spTree>
    <p:extLst>
      <p:ext uri="{BB962C8B-B14F-4D97-AF65-F5344CB8AC3E}">
        <p14:creationId xmlns:p14="http://schemas.microsoft.com/office/powerpoint/2010/main" val="16637907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CASE:</a:t>
            </a:r>
            <a:endParaRPr lang="fa-IR" dirty="0"/>
          </a:p>
        </p:txBody>
      </p:sp>
      <p:sp>
        <p:nvSpPr>
          <p:cNvPr id="3" name="Content Placeholder 2"/>
          <p:cNvSpPr>
            <a:spLocks noGrp="1"/>
          </p:cNvSpPr>
          <p:nvPr>
            <p:ph sz="quarter" idx="1"/>
          </p:nvPr>
        </p:nvSpPr>
        <p:spPr/>
        <p:txBody>
          <a:bodyPr>
            <a:normAutofit fontScale="92500"/>
          </a:bodyPr>
          <a:lstStyle/>
          <a:p>
            <a:r>
              <a:rPr lang="fa-IR" b="1" dirty="0"/>
              <a:t>مادری شیرده باتب ولرزودردعمومی بدن مراجعه کرده است.حال عمومی اوخوب نیست.بابیمارعفونی تماس نداشته است. اخیراسرکاربرگشته است.علائم ادراری وترشح ودلدرد ندارد. بیشترین تشخیص احتمالی شما که بایدسوال کنیدکدام است:</a:t>
            </a:r>
            <a:endParaRPr lang="en-US" dirty="0"/>
          </a:p>
          <a:p>
            <a:r>
              <a:rPr lang="fa-IR" dirty="0"/>
              <a:t>الف:آنفلوانزا</a:t>
            </a:r>
            <a:endParaRPr lang="en-US" dirty="0"/>
          </a:p>
          <a:p>
            <a:r>
              <a:rPr lang="fa-IR" dirty="0"/>
              <a:t>ب:عفونت ادرای</a:t>
            </a:r>
            <a:endParaRPr lang="en-US" dirty="0"/>
          </a:p>
          <a:p>
            <a:r>
              <a:rPr lang="fa-IR" dirty="0"/>
              <a:t>ج:ماستیت</a:t>
            </a:r>
            <a:endParaRPr lang="en-US" dirty="0"/>
          </a:p>
          <a:p>
            <a:r>
              <a:rPr lang="fa-IR" dirty="0"/>
              <a:t>د:عفونت رحم</a:t>
            </a:r>
          </a:p>
          <a:p>
            <a:r>
              <a:rPr lang="fa-IR" dirty="0"/>
              <a:t>سایرعفونتها</a:t>
            </a:r>
            <a:endParaRPr lang="en-US" dirty="0"/>
          </a:p>
          <a:p>
            <a:endParaRPr lang="fa-IR" dirty="0"/>
          </a:p>
        </p:txBody>
      </p:sp>
    </p:spTree>
    <p:extLst>
      <p:ext uri="{BB962C8B-B14F-4D97-AF65-F5344CB8AC3E}">
        <p14:creationId xmlns:p14="http://schemas.microsoft.com/office/powerpoint/2010/main" val="37764479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a:t>
            </a:r>
            <a:r>
              <a:rPr lang="en-US" dirty="0"/>
              <a:t>CASE:</a:t>
            </a:r>
            <a:endParaRPr lang="fa-IR" dirty="0"/>
          </a:p>
        </p:txBody>
      </p:sp>
      <p:sp>
        <p:nvSpPr>
          <p:cNvPr id="3" name="Content Placeholder 2"/>
          <p:cNvSpPr>
            <a:spLocks noGrp="1"/>
          </p:cNvSpPr>
          <p:nvPr>
            <p:ph sz="quarter" idx="1"/>
          </p:nvPr>
        </p:nvSpPr>
        <p:spPr/>
        <p:txBody>
          <a:bodyPr>
            <a:normAutofit fontScale="92500" lnSpcReduction="20000"/>
          </a:bodyPr>
          <a:lstStyle/>
          <a:p>
            <a:r>
              <a:rPr lang="fa-IR" b="1" dirty="0"/>
              <a:t>مادری شیرده باتوده ای حساس درقسمت خارجی فوقانی پستان چپ که اخیراپیداشده  مراجعه کرده است.تب واحساس کسالت ندارد.اخیراازکرست قبل ازبارداری استفاده می کند.درمعاینه قبلی پستان نکته ای نداشته است.دردرمان این مادرکدامیک ازمواردزیررابکارنمی برید:</a:t>
            </a:r>
            <a:endParaRPr lang="en-US" dirty="0"/>
          </a:p>
          <a:p>
            <a:r>
              <a:rPr lang="fa-IR" dirty="0"/>
              <a:t>الف:شروع هرچه سریعترآنتی بیوتیک</a:t>
            </a:r>
            <a:endParaRPr lang="en-US" dirty="0"/>
          </a:p>
          <a:p>
            <a:r>
              <a:rPr lang="fa-IR" dirty="0"/>
              <a:t>ب:ماساژودوشیدن ازطرف قاعده توده بطرف نوک</a:t>
            </a:r>
            <a:endParaRPr lang="en-US" dirty="0"/>
          </a:p>
          <a:p>
            <a:r>
              <a:rPr lang="fa-IR" dirty="0"/>
              <a:t>ج:کمپرس گرم</a:t>
            </a:r>
            <a:endParaRPr lang="en-US" dirty="0"/>
          </a:p>
          <a:p>
            <a:r>
              <a:rPr lang="fa-IR" dirty="0"/>
              <a:t>د: شروع شیردهی ازپستان مبتلا ترجیحا وضعیت های دیگرازجمله زیربغلی</a:t>
            </a:r>
          </a:p>
          <a:p>
            <a:r>
              <a:rPr lang="fa-IR" dirty="0"/>
              <a:t>ماموگرافی-ارجاع به جراح</a:t>
            </a:r>
            <a:endParaRPr lang="en-US" dirty="0"/>
          </a:p>
          <a:p>
            <a:endParaRPr lang="fa-IR" dirty="0"/>
          </a:p>
        </p:txBody>
      </p:sp>
    </p:spTree>
    <p:extLst>
      <p:ext uri="{BB962C8B-B14F-4D97-AF65-F5344CB8AC3E}">
        <p14:creationId xmlns:p14="http://schemas.microsoft.com/office/powerpoint/2010/main" val="19239405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CASE:</a:t>
            </a:r>
            <a:endParaRPr lang="fa-IR" dirty="0"/>
          </a:p>
        </p:txBody>
      </p:sp>
      <p:sp>
        <p:nvSpPr>
          <p:cNvPr id="3" name="Content Placeholder 2"/>
          <p:cNvSpPr>
            <a:spLocks noGrp="1"/>
          </p:cNvSpPr>
          <p:nvPr>
            <p:ph sz="quarter" idx="1"/>
          </p:nvPr>
        </p:nvSpPr>
        <p:spPr/>
        <p:txBody>
          <a:bodyPr>
            <a:normAutofit fontScale="92500" lnSpcReduction="20000"/>
          </a:bodyPr>
          <a:lstStyle/>
          <a:p>
            <a:r>
              <a:rPr lang="fa-IR" b="1" dirty="0"/>
              <a:t>مادری که به دیابت مبتلاست بعلت دردشدیدنوک پستان مراجعه کرده است.دراین بیماری نوک پستان مي تواند:طبيعي ,قرمزتر,براق,صورتی باشد. ممکنست دردتیرکشنده بداخل قفسه سینه موجودباشد.دربدنه پستان توده وتغییررنگ وحساسیتی موجودنیست.مادر آنتي بيوتيك مصرف كرده است کدام تشخیص بیشترمطرح است:</a:t>
            </a:r>
            <a:endParaRPr lang="en-US" dirty="0"/>
          </a:p>
          <a:p>
            <a:r>
              <a:rPr lang="fa-IR" dirty="0"/>
              <a:t>الف:عفونت مجرای شیر</a:t>
            </a:r>
            <a:endParaRPr lang="en-US" dirty="0"/>
          </a:p>
          <a:p>
            <a:r>
              <a:rPr lang="fa-IR" dirty="0"/>
              <a:t>ب:شقاق نوک</a:t>
            </a:r>
            <a:endParaRPr lang="en-US" dirty="0"/>
          </a:p>
          <a:p>
            <a:r>
              <a:rPr lang="fa-IR" dirty="0"/>
              <a:t>ج:ماستیت</a:t>
            </a:r>
            <a:endParaRPr lang="en-US" dirty="0"/>
          </a:p>
          <a:p>
            <a:r>
              <a:rPr lang="fa-IR" dirty="0"/>
              <a:t>د:برفک</a:t>
            </a:r>
            <a:endParaRPr lang="en-US" dirty="0"/>
          </a:p>
          <a:p>
            <a:r>
              <a:rPr lang="fa-IR" dirty="0"/>
              <a:t>ه:پدیده رینود</a:t>
            </a:r>
            <a:endParaRPr lang="en-US" dirty="0"/>
          </a:p>
          <a:p>
            <a:endParaRPr lang="fa-IR" dirty="0"/>
          </a:p>
        </p:txBody>
      </p:sp>
    </p:spTree>
    <p:extLst>
      <p:ext uri="{BB962C8B-B14F-4D97-AF65-F5344CB8AC3E}">
        <p14:creationId xmlns:p14="http://schemas.microsoft.com/office/powerpoint/2010/main" val="7961551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CASE:</a:t>
            </a:r>
            <a:endParaRPr lang="fa-IR" dirty="0"/>
          </a:p>
        </p:txBody>
      </p:sp>
      <p:sp>
        <p:nvSpPr>
          <p:cNvPr id="3" name="Content Placeholder 2"/>
          <p:cNvSpPr>
            <a:spLocks noGrp="1"/>
          </p:cNvSpPr>
          <p:nvPr>
            <p:ph sz="quarter" idx="1"/>
          </p:nvPr>
        </p:nvSpPr>
        <p:spPr/>
        <p:txBody>
          <a:bodyPr>
            <a:normAutofit lnSpcReduction="10000"/>
          </a:bodyPr>
          <a:lstStyle/>
          <a:p>
            <a:r>
              <a:rPr lang="fa-IR" b="1" dirty="0"/>
              <a:t>مادرمبتلا به زخم نوک پستان شده است.اوشیرخواررادروضعیت درستی به پستان می گذاردواجازه می دهدخودش رهاکند. روزانه یکباراستحمام می کند.دست مادرپستان رافشارنمی دهد.کدام عامل نمی تواندتوجیه کننده علت باشد:</a:t>
            </a:r>
            <a:endParaRPr lang="en-US" dirty="0"/>
          </a:p>
          <a:p>
            <a:r>
              <a:rPr lang="fa-IR" dirty="0"/>
              <a:t>الف:شستشوی مکررپستان واستفاده ازصابون بخصوص عطری</a:t>
            </a:r>
            <a:endParaRPr lang="en-US" dirty="0"/>
          </a:p>
          <a:p>
            <a:r>
              <a:rPr lang="fa-IR" dirty="0"/>
              <a:t>ب:فرنولوم کوتاه</a:t>
            </a:r>
            <a:endParaRPr lang="en-US" dirty="0"/>
          </a:p>
          <a:p>
            <a:r>
              <a:rPr lang="fa-IR" dirty="0"/>
              <a:t>ج:شیردهی طولانی یامکرر</a:t>
            </a:r>
            <a:endParaRPr lang="en-US" dirty="0"/>
          </a:p>
          <a:p>
            <a:r>
              <a:rPr lang="fa-IR" dirty="0"/>
              <a:t>د:احتقان پستان</a:t>
            </a:r>
          </a:p>
          <a:p>
            <a:r>
              <a:rPr lang="fa-IR" dirty="0"/>
              <a:t>کشیدن پستان ازدهان شیرخوار</a:t>
            </a:r>
            <a:endParaRPr lang="en-US" dirty="0"/>
          </a:p>
          <a:p>
            <a:endParaRPr lang="fa-IR" dirty="0"/>
          </a:p>
        </p:txBody>
      </p:sp>
    </p:spTree>
    <p:extLst>
      <p:ext uri="{BB962C8B-B14F-4D97-AF65-F5344CB8AC3E}">
        <p14:creationId xmlns:p14="http://schemas.microsoft.com/office/powerpoint/2010/main" val="19370329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5000"/>
            <a:lum/>
          </a:blip>
          <a:srcRect/>
          <a:stretch>
            <a:fillRect l="-4000" r="-4000"/>
          </a:stretch>
        </a:blipFill>
        <a:effectLst/>
      </p:bgPr>
    </p:bg>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457200" y="620713"/>
            <a:ext cx="8229600" cy="5510212"/>
          </a:xfrm>
        </p:spPr>
        <p:txBody>
          <a:bodyPr/>
          <a:lstStyle/>
          <a:p>
            <a:pPr marL="0" indent="0" eaLnBrk="1" hangingPunct="1">
              <a:buNone/>
            </a:pPr>
            <a:r>
              <a:rPr lang="fa-IR" sz="2900" dirty="0">
                <a:latin typeface="Times New Roman" pitchFamily="18" charset="0"/>
                <a:cs typeface="Times New Roman" pitchFamily="18" charset="0"/>
              </a:rPr>
              <a:t>  </a:t>
            </a:r>
            <a:r>
              <a:rPr lang="fa-IR" sz="8800" b="1" dirty="0">
                <a:latin typeface="Times New Roman" pitchFamily="18" charset="0"/>
                <a:cs typeface="Times New Roman" pitchFamily="18" charset="0"/>
              </a:rPr>
              <a:t>الحمدلله رب العالمین وصل الله علی جمیع الانبیاء والمرسلین </a:t>
            </a:r>
            <a:endParaRPr lang="en-US" sz="8800" b="1" dirty="0">
              <a:latin typeface="Times New Roman" pitchFamily="18" charset="0"/>
              <a:cs typeface="Times New Roman" pitchFamily="18" charset="0"/>
            </a:endParaRPr>
          </a:p>
        </p:txBody>
      </p:sp>
      <p:sp>
        <p:nvSpPr>
          <p:cNvPr id="4" name="Slide Number Placeholder 4"/>
          <p:cNvSpPr>
            <a:spLocks noGrp="1"/>
          </p:cNvSpPr>
          <p:nvPr>
            <p:ph type="sldNum" sz="quarter" idx="12"/>
          </p:nvPr>
        </p:nvSpPr>
        <p:spPr>
          <a:xfrm>
            <a:off x="3124200" y="6356350"/>
            <a:ext cx="2895600" cy="365125"/>
          </a:xfrm>
        </p:spPr>
        <p:txBody>
          <a:bodyPr/>
          <a:lstStyle/>
          <a:p>
            <a:pPr algn="ctr">
              <a:defRPr/>
            </a:pPr>
            <a:fld id="{A131A0B2-2968-40EE-A2D2-FD6CC28EF311}" type="slidenum">
              <a:rPr lang="fa-IR">
                <a:solidFill>
                  <a:prstClr val="black">
                    <a:tint val="75000"/>
                  </a:prstClr>
                </a:solidFill>
              </a:rPr>
              <a:pPr algn="ctr">
                <a:defRPr/>
              </a:pPr>
              <a:t>98</a:t>
            </a:fld>
            <a:endParaRPr lang="en-US">
              <a:solidFill>
                <a:prstClr val="black">
                  <a:tint val="75000"/>
                </a:prstClr>
              </a:solidFill>
            </a:endParaRPr>
          </a:p>
        </p:txBody>
      </p:sp>
    </p:spTree>
    <p:extLst>
      <p:ext uri="{BB962C8B-B14F-4D97-AF65-F5344CB8AC3E}">
        <p14:creationId xmlns:p14="http://schemas.microsoft.com/office/powerpoint/2010/main" val="1757938970"/>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4153</TotalTime>
  <Words>4717</Words>
  <Application>Microsoft Office PowerPoint</Application>
  <PresentationFormat>On-screen Show (4:3)</PresentationFormat>
  <Paragraphs>573</Paragraphs>
  <Slides>98</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98</vt:i4>
      </vt:variant>
    </vt:vector>
  </HeadingPairs>
  <TitlesOfParts>
    <vt:vector size="107" baseType="lpstr">
      <vt:lpstr>Arial</vt:lpstr>
      <vt:lpstr>Calibri</vt:lpstr>
      <vt:lpstr>Georgia</vt:lpstr>
      <vt:lpstr>Times New Roman</vt:lpstr>
      <vt:lpstr>Tw Cen MT</vt:lpstr>
      <vt:lpstr>Wingdings</vt:lpstr>
      <vt:lpstr>Wingdings 2</vt:lpstr>
      <vt:lpstr>Office Theme</vt:lpstr>
      <vt:lpstr>Median</vt:lpstr>
      <vt:lpstr>PowerPoint Presentation</vt:lpstr>
      <vt:lpstr>پستان ومشكلات آن درشيردهي</vt:lpstr>
      <vt:lpstr>درموردآماده کردن پستان ونوک آن دربارداری  </vt:lpstr>
      <vt:lpstr>اظهارنظر در بارداري</vt:lpstr>
      <vt:lpstr>تغییر نوک دربارداری</vt:lpstr>
      <vt:lpstr>شکل پستان ونوک آن</vt:lpstr>
      <vt:lpstr>بارداري</vt:lpstr>
      <vt:lpstr>بارداري</vt:lpstr>
      <vt:lpstr> درموردمعاینه ,مشاهده ولمس پستان : </vt:lpstr>
      <vt:lpstr> درموردمعاینه ومداخله پستان بعداززایمان  </vt:lpstr>
      <vt:lpstr>PowerPoint Presentation</vt:lpstr>
      <vt:lpstr>تفاوت پستانها ونوك ها</vt:lpstr>
      <vt:lpstr>PowerPoint Presentation</vt:lpstr>
      <vt:lpstr>Insufficient glandular tissue</vt:lpstr>
      <vt:lpstr>Periareolar incision/scar</vt:lpstr>
      <vt:lpstr>درمورد نوک پستان  </vt:lpstr>
      <vt:lpstr>نوك بلند</vt:lpstr>
      <vt:lpstr>نوک درشت</vt:lpstr>
      <vt:lpstr>پستان بزرگ</vt:lpstr>
      <vt:lpstr>احتقان</vt:lpstr>
      <vt:lpstr>احتقان</vt:lpstr>
      <vt:lpstr>درمورد تفاوت پستان پرومحتقن  </vt:lpstr>
      <vt:lpstr>PowerPoint Presentation</vt:lpstr>
      <vt:lpstr>علل احتقان</vt:lpstr>
      <vt:lpstr>تفاوت احتقان وپستان پر</vt:lpstr>
      <vt:lpstr>پستان پر</vt:lpstr>
      <vt:lpstr>احتقان</vt:lpstr>
      <vt:lpstr>  پیشگیری ازاحتقان بهترین درمان به حساب می آید براي پیشگیری:    </vt:lpstr>
      <vt:lpstr>برای درمان احتقان پستان:  </vt:lpstr>
      <vt:lpstr>PowerPoint Presentation</vt:lpstr>
      <vt:lpstr>برای درمان احتقان تخلیه شیر ضروری است    </vt:lpstr>
      <vt:lpstr>درمان احتقان</vt:lpstr>
      <vt:lpstr>Reverse pressure</vt:lpstr>
      <vt:lpstr> انسدادمجرای شیر: </vt:lpstr>
      <vt:lpstr>عارضه</vt:lpstr>
      <vt:lpstr>ارزیابی</vt:lpstr>
      <vt:lpstr>درمان انسداد مجرا وپیشگیری ازماستیت</vt:lpstr>
      <vt:lpstr>PowerPoint Presentation</vt:lpstr>
      <vt:lpstr>علائمMastitis-</vt:lpstr>
      <vt:lpstr>PowerPoint Presentation</vt:lpstr>
      <vt:lpstr>ماستيت</vt:lpstr>
      <vt:lpstr>علل ماستیت </vt:lpstr>
      <vt:lpstr>درارزیابی مادرمبتلابه ماستیت : </vt:lpstr>
      <vt:lpstr>کشت</vt:lpstr>
      <vt:lpstr>دردرمان ماستیت : </vt:lpstr>
      <vt:lpstr>دردرمان ماستیت  : </vt:lpstr>
      <vt:lpstr>عارضه انتی بیوتیک</vt:lpstr>
      <vt:lpstr>عودماستيت</vt:lpstr>
      <vt:lpstr>ماستيت2طرفه</vt:lpstr>
      <vt:lpstr>نوک طبیعی</vt:lpstr>
      <vt:lpstr>درد نوک اوایل زایمان</vt:lpstr>
      <vt:lpstr>علل درد نوک اوایل</vt:lpstr>
      <vt:lpstr>ازجمله علل درد و زخم نوک پستان :</vt:lpstr>
      <vt:lpstr>ارزیابی ودرمان</vt:lpstr>
      <vt:lpstr>درد نوک پستان</vt:lpstr>
      <vt:lpstr>درمورد درد و زخم نوک پستان: </vt:lpstr>
      <vt:lpstr> درموردمشاهده نوک پستانی که درد یا زخم دارد: </vt:lpstr>
      <vt:lpstr>زخم</vt:lpstr>
      <vt:lpstr>زخم</vt:lpstr>
      <vt:lpstr> کدام یک ازعوامل زیرمولد درد نوک پستان نیستند: </vt:lpstr>
      <vt:lpstr>عفونت باکتریال نوک پستان:</vt:lpstr>
      <vt:lpstr>درمورد درمان نوک دردناک وزخمی :</vt:lpstr>
      <vt:lpstr>اقدامات براي رفع درد یا زخم نوک پستان</vt:lpstr>
      <vt:lpstr>درمان</vt:lpstr>
      <vt:lpstr>كانديدا</vt:lpstr>
      <vt:lpstr>کاندیدا</vt:lpstr>
      <vt:lpstr>Different presentations of nipple candidiasis. There may be no signs, too. </vt:lpstr>
      <vt:lpstr>PowerPoint Presentation</vt:lpstr>
      <vt:lpstr>Candida on the nipple</vt:lpstr>
      <vt:lpstr>درموردعفونت قارچی نوک پستان : </vt:lpstr>
      <vt:lpstr>درمان</vt:lpstr>
      <vt:lpstr>درمان مراقبتی</vt:lpstr>
      <vt:lpstr>درمورد درمان برفک : </vt:lpstr>
      <vt:lpstr>PowerPoint Presentation</vt:lpstr>
      <vt:lpstr>PowerPoint Presentation</vt:lpstr>
      <vt:lpstr>درمورد گره زیرزبانی یا فرنولوم کوتاه : </vt:lpstr>
      <vt:lpstr>PowerPoint Presentation</vt:lpstr>
      <vt:lpstr>فرنولوم کوتاه</vt:lpstr>
      <vt:lpstr>PowerPoint Presentation</vt:lpstr>
      <vt:lpstr>نوك فرورفته-معكوس</vt:lpstr>
      <vt:lpstr>20/3</vt:lpstr>
      <vt:lpstr>20/4</vt:lpstr>
      <vt:lpstr>نوک فرورفته</vt:lpstr>
      <vt:lpstr> درمورد کمک به مادری که نوک پستان فرورفته دارد: </vt:lpstr>
      <vt:lpstr> تحریک وبرجسته کردن نوک فرورفته قبل ازشیردهی </vt:lpstr>
      <vt:lpstr>PowerPoint Presentation</vt:lpstr>
      <vt:lpstr>قطع شير(خشکانیدن؟)</vt:lpstr>
      <vt:lpstr>خشكاندن؟؟؟: </vt:lpstr>
      <vt:lpstr>آبسه</vt:lpstr>
      <vt:lpstr>PowerPoint Presentation</vt:lpstr>
      <vt:lpstr>درمورد درمان آبسه پستان : </vt:lpstr>
      <vt:lpstr> درمورداستفاده ازنوک مصنوعی=کمک نوک-رابط: </vt:lpstr>
      <vt:lpstr>CASE:</vt:lpstr>
      <vt:lpstr>CASE:</vt:lpstr>
      <vt:lpstr>‍CASE:</vt:lpstr>
      <vt:lpstr>CASE:</vt:lpstr>
      <vt:lpstr>CASE:</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وضعيت هاي پستان ونوك آن درتغذيه ازپستان مادر</dc:title>
  <dc:creator>MRT</dc:creator>
  <cp:lastModifiedBy>mehrabi</cp:lastModifiedBy>
  <cp:revision>274</cp:revision>
  <dcterms:created xsi:type="dcterms:W3CDTF">2012-04-24T08:02:39Z</dcterms:created>
  <dcterms:modified xsi:type="dcterms:W3CDTF">2021-07-26T08:59:23Z</dcterms:modified>
</cp:coreProperties>
</file>