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66" r:id="rId2"/>
    <p:sldId id="294" r:id="rId3"/>
    <p:sldId id="295" r:id="rId4"/>
    <p:sldId id="276" r:id="rId5"/>
    <p:sldId id="277" r:id="rId6"/>
    <p:sldId id="278" r:id="rId7"/>
    <p:sldId id="287" r:id="rId8"/>
    <p:sldId id="375" r:id="rId9"/>
    <p:sldId id="279" r:id="rId10"/>
    <p:sldId id="376" r:id="rId11"/>
    <p:sldId id="363" r:id="rId12"/>
    <p:sldId id="377" r:id="rId13"/>
    <p:sldId id="364" r:id="rId14"/>
    <p:sldId id="378" r:id="rId15"/>
    <p:sldId id="365" r:id="rId16"/>
    <p:sldId id="379" r:id="rId17"/>
    <p:sldId id="366" r:id="rId18"/>
    <p:sldId id="323" r:id="rId19"/>
    <p:sldId id="324" r:id="rId20"/>
    <p:sldId id="325" r:id="rId21"/>
    <p:sldId id="326" r:id="rId22"/>
    <p:sldId id="327" r:id="rId23"/>
    <p:sldId id="328" r:id="rId24"/>
    <p:sldId id="381" r:id="rId25"/>
    <p:sldId id="382" r:id="rId26"/>
    <p:sldId id="383" r:id="rId27"/>
    <p:sldId id="384" r:id="rId28"/>
    <p:sldId id="385" r:id="rId29"/>
    <p:sldId id="386" r:id="rId30"/>
    <p:sldId id="387" r:id="rId31"/>
    <p:sldId id="388" r:id="rId32"/>
    <p:sldId id="389" r:id="rId33"/>
    <p:sldId id="390" r:id="rId34"/>
    <p:sldId id="391" r:id="rId35"/>
    <p:sldId id="392" r:id="rId36"/>
    <p:sldId id="393" r:id="rId37"/>
    <p:sldId id="394" r:id="rId38"/>
    <p:sldId id="395" r:id="rId39"/>
    <p:sldId id="396" r:id="rId40"/>
    <p:sldId id="329" r:id="rId41"/>
    <p:sldId id="380" r:id="rId42"/>
    <p:sldId id="330" r:id="rId43"/>
    <p:sldId id="332" r:id="rId44"/>
    <p:sldId id="334" r:id="rId45"/>
    <p:sldId id="331" r:id="rId46"/>
    <p:sldId id="333" r:id="rId47"/>
    <p:sldId id="336" r:id="rId48"/>
    <p:sldId id="337" r:id="rId49"/>
    <p:sldId id="338" r:id="rId50"/>
    <p:sldId id="339" r:id="rId51"/>
    <p:sldId id="340" r:id="rId52"/>
    <p:sldId id="342" r:id="rId53"/>
    <p:sldId id="343" r:id="rId54"/>
    <p:sldId id="344" r:id="rId55"/>
    <p:sldId id="345" r:id="rId56"/>
    <p:sldId id="346" r:id="rId57"/>
    <p:sldId id="347" r:id="rId58"/>
    <p:sldId id="349" r:id="rId59"/>
    <p:sldId id="350" r:id="rId60"/>
    <p:sldId id="353" r:id="rId61"/>
    <p:sldId id="354" r:id="rId62"/>
    <p:sldId id="355" r:id="rId63"/>
    <p:sldId id="356" r:id="rId64"/>
    <p:sldId id="357" r:id="rId65"/>
    <p:sldId id="358" r:id="rId66"/>
    <p:sldId id="359" r:id="rId67"/>
    <p:sldId id="360" r:id="rId68"/>
    <p:sldId id="362" r:id="rId69"/>
    <p:sldId id="27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solidFill>
                  <a:srgbClr val="FF0000"/>
                </a:solidFill>
              </a:defRPr>
            </a:pPr>
            <a:r>
              <a:rPr lang="fa-IR" sz="1800" dirty="0">
                <a:solidFill>
                  <a:srgbClr val="FF0000"/>
                </a:solidFill>
              </a:rPr>
              <a:t>مقايسه </a:t>
            </a:r>
            <a:r>
              <a:rPr lang="fa-IR" sz="1800" dirty="0" smtClean="0">
                <a:solidFill>
                  <a:srgbClr val="FF0000"/>
                </a:solidFill>
              </a:rPr>
              <a:t>درصد شیوع</a:t>
            </a:r>
            <a:r>
              <a:rPr lang="fa-IR" sz="1800" baseline="0" dirty="0" smtClean="0">
                <a:solidFill>
                  <a:srgbClr val="FF0000"/>
                </a:solidFill>
              </a:rPr>
              <a:t> </a:t>
            </a:r>
            <a:r>
              <a:rPr lang="fa-IR" sz="1800" dirty="0">
                <a:solidFill>
                  <a:srgbClr val="FF0000"/>
                </a:solidFill>
              </a:rPr>
              <a:t>فشار خون بالا در دو استپس</a:t>
            </a:r>
            <a:r>
              <a:rPr lang="fa-IR" sz="1800" baseline="0" dirty="0">
                <a:solidFill>
                  <a:srgbClr val="FF0000"/>
                </a:solidFill>
              </a:rPr>
              <a:t> 1395 و 1399 و استان اصفهان با کشور</a:t>
            </a:r>
            <a:r>
              <a:rPr lang="fa-IR" sz="1800" dirty="0">
                <a:solidFill>
                  <a:srgbClr val="FF0000"/>
                </a:solidFill>
              </a:rPr>
              <a:t> </a:t>
            </a:r>
          </a:p>
        </c:rich>
      </c:tx>
      <c:layout/>
      <c:overlay val="0"/>
    </c:title>
    <c:autoTitleDeleted val="0"/>
    <c:plotArea>
      <c:layout/>
      <c:barChart>
        <c:barDir val="col"/>
        <c:grouping val="clustered"/>
        <c:varyColors val="0"/>
        <c:ser>
          <c:idx val="0"/>
          <c:order val="0"/>
          <c:tx>
            <c:strRef>
              <c:f>Sheet1!$B$1</c:f>
              <c:strCache>
                <c:ptCount val="1"/>
                <c:pt idx="0">
                  <c:v>درصد</c:v>
                </c:pt>
              </c:strCache>
            </c:strRef>
          </c:tx>
          <c:invertIfNegative val="0"/>
          <c:dPt>
            <c:idx val="0"/>
            <c:invertIfNegative val="0"/>
            <c:bubble3D val="0"/>
            <c:spPr>
              <a:solidFill>
                <a:srgbClr val="00B050"/>
              </a:solidFill>
            </c:spPr>
            <c:extLst xmlns:c16r2="http://schemas.microsoft.com/office/drawing/2015/06/chart">
              <c:ext xmlns:c16="http://schemas.microsoft.com/office/drawing/2014/chart" uri="{C3380CC4-5D6E-409C-BE32-E72D297353CC}">
                <c16:uniqueId val="{00000001-C4B1-42C7-9C32-D48A23EC3468}"/>
              </c:ext>
            </c:extLst>
          </c:dPt>
          <c:dPt>
            <c:idx val="3"/>
            <c:invertIfNegative val="0"/>
            <c:bubble3D val="0"/>
            <c:spPr>
              <a:solidFill>
                <a:srgbClr val="00B050"/>
              </a:solidFill>
            </c:spPr>
            <c:extLst xmlns:c16r2="http://schemas.microsoft.com/office/drawing/2015/06/chart">
              <c:ext xmlns:c16="http://schemas.microsoft.com/office/drawing/2014/chart" uri="{C3380CC4-5D6E-409C-BE32-E72D297353CC}">
                <c16:uniqueId val="{00000003-C4B1-42C7-9C32-D48A23EC3468}"/>
              </c:ext>
            </c:extLst>
          </c:dPt>
          <c:dLbls>
            <c:spPr>
              <a:noFill/>
              <a:ln>
                <a:noFill/>
              </a:ln>
              <a:effectLst/>
            </c:spPr>
            <c:txPr>
              <a:bodyPr/>
              <a:lstStyle/>
              <a:p>
                <a:pPr>
                  <a:defRPr sz="1800" b="1">
                    <a:solidFill>
                      <a:srgbClr val="FF0000"/>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کشوري 1395</c:v>
                </c:pt>
                <c:pt idx="1">
                  <c:v>کشوري 1399</c:v>
                </c:pt>
                <c:pt idx="3">
                  <c:v>استان اصفهان 1395</c:v>
                </c:pt>
                <c:pt idx="4">
                  <c:v>استان اصفهان 1399</c:v>
                </c:pt>
              </c:strCache>
            </c:strRef>
          </c:cat>
          <c:val>
            <c:numRef>
              <c:f>Sheet1!$B$2:$B$6</c:f>
              <c:numCache>
                <c:formatCode>General</c:formatCode>
                <c:ptCount val="5"/>
                <c:pt idx="0">
                  <c:v>26.4</c:v>
                </c:pt>
                <c:pt idx="1">
                  <c:v>32.03</c:v>
                </c:pt>
                <c:pt idx="3">
                  <c:v>25.08</c:v>
                </c:pt>
                <c:pt idx="4">
                  <c:v>33.630000000000003</c:v>
                </c:pt>
              </c:numCache>
            </c:numRef>
          </c:val>
          <c:extLst xmlns:c16r2="http://schemas.microsoft.com/office/drawing/2015/06/chart">
            <c:ext xmlns:c16="http://schemas.microsoft.com/office/drawing/2014/chart" uri="{C3380CC4-5D6E-409C-BE32-E72D297353CC}">
              <c16:uniqueId val="{00000004-C4B1-42C7-9C32-D48A23EC3468}"/>
            </c:ext>
          </c:extLst>
        </c:ser>
        <c:dLbls>
          <c:showLegendKey val="0"/>
          <c:showVal val="0"/>
          <c:showCatName val="0"/>
          <c:showSerName val="0"/>
          <c:showPercent val="0"/>
          <c:showBubbleSize val="0"/>
        </c:dLbls>
        <c:gapWidth val="150"/>
        <c:axId val="5971328"/>
        <c:axId val="5973120"/>
      </c:barChart>
      <c:catAx>
        <c:axId val="5971328"/>
        <c:scaling>
          <c:orientation val="minMax"/>
        </c:scaling>
        <c:delete val="0"/>
        <c:axPos val="b"/>
        <c:numFmt formatCode="General" sourceLinked="0"/>
        <c:majorTickMark val="out"/>
        <c:minorTickMark val="none"/>
        <c:tickLblPos val="nextTo"/>
        <c:txPr>
          <a:bodyPr/>
          <a:lstStyle/>
          <a:p>
            <a:pPr>
              <a:defRPr sz="1800" b="1"/>
            </a:pPr>
            <a:endParaRPr lang="en-US"/>
          </a:p>
        </c:txPr>
        <c:crossAx val="5973120"/>
        <c:crosses val="autoZero"/>
        <c:auto val="1"/>
        <c:lblAlgn val="ctr"/>
        <c:lblOffset val="100"/>
        <c:noMultiLvlLbl val="0"/>
      </c:catAx>
      <c:valAx>
        <c:axId val="5973120"/>
        <c:scaling>
          <c:orientation val="minMax"/>
        </c:scaling>
        <c:delete val="0"/>
        <c:axPos val="l"/>
        <c:majorGridlines/>
        <c:numFmt formatCode="General" sourceLinked="1"/>
        <c:majorTickMark val="out"/>
        <c:minorTickMark val="none"/>
        <c:tickLblPos val="nextTo"/>
        <c:crossAx val="597132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fa-IR" sz="1800" b="1" i="0" cap="all" baseline="0" dirty="0" smtClean="0">
                <a:effectLst/>
              </a:rPr>
              <a:t>مقایسه درصد شناسایی بیماران مبتلا به فشارخون بالا به نسبت خطرسنجی انجام شده به تفکیک شهرستان ها تا پایان فصل تابستان سال 1401</a:t>
            </a:r>
            <a:endParaRPr lang="en-US" dirty="0">
              <a:effectLst/>
            </a:endParaRPr>
          </a:p>
        </c:rich>
      </c:tx>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Pt>
            <c:idx val="14"/>
            <c:invertIfNegative val="0"/>
            <c:bubble3D val="0"/>
            <c:spPr>
              <a:solidFill>
                <a:srgbClr val="FF0000"/>
              </a:solidFill>
              <a:ln>
                <a:noFill/>
              </a:ln>
              <a:effectLst/>
            </c:spPr>
          </c:dPt>
          <c:dLbls>
            <c:spPr>
              <a:noFill/>
              <a:ln>
                <a:noFill/>
              </a:ln>
              <a:effectLst/>
            </c:spPr>
            <c:txPr>
              <a:bodyPr rot="-5400000" spcFirstLastPara="1" vertOverflow="clip" horzOverflow="clip" vert="horz" wrap="square" lIns="38100" tIns="19050" rIns="38100" bIns="19050" anchor="ctr" anchorCtr="1">
                <a:spAutoFit/>
              </a:bodyPr>
              <a:lstStyle/>
              <a:p>
                <a:pPr>
                  <a:defRPr sz="2000" b="1"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'درصد بیمار فشارخونی'!$B$4:$B$31</c:f>
              <c:strCache>
                <c:ptCount val="28"/>
                <c:pt idx="0">
                  <c:v>سمیرم</c:v>
                </c:pt>
                <c:pt idx="1">
                  <c:v>فریدونشهر</c:v>
                </c:pt>
                <c:pt idx="2">
                  <c:v>خمینی شهر</c:v>
                </c:pt>
                <c:pt idx="3">
                  <c:v>فریدن</c:v>
                </c:pt>
                <c:pt idx="4">
                  <c:v>شاهین شهر و میمه</c:v>
                </c:pt>
                <c:pt idx="5">
                  <c:v>نائین</c:v>
                </c:pt>
                <c:pt idx="6">
                  <c:v>گلپایگان</c:v>
                </c:pt>
                <c:pt idx="7">
                  <c:v>شهرضا</c:v>
                </c:pt>
                <c:pt idx="8">
                  <c:v>اصفهان 2</c:v>
                </c:pt>
                <c:pt idx="9">
                  <c:v>نطنز</c:v>
                </c:pt>
                <c:pt idx="10">
                  <c:v>برخوار</c:v>
                </c:pt>
                <c:pt idx="11">
                  <c:v>مبارکه</c:v>
                </c:pt>
                <c:pt idx="12">
                  <c:v>نجف آباد</c:v>
                </c:pt>
                <c:pt idx="13">
                  <c:v>چادگان</c:v>
                </c:pt>
                <c:pt idx="14">
                  <c:v>استان</c:v>
                </c:pt>
                <c:pt idx="15">
                  <c:v>فلاورجان</c:v>
                </c:pt>
                <c:pt idx="16">
                  <c:v>تیران و کرون</c:v>
                </c:pt>
                <c:pt idx="17">
                  <c:v>اصفهان 1</c:v>
                </c:pt>
                <c:pt idx="18">
                  <c:v>دهاقان</c:v>
                </c:pt>
                <c:pt idx="19">
                  <c:v>لنجان</c:v>
                </c:pt>
                <c:pt idx="20">
                  <c:v>خوانسار</c:v>
                </c:pt>
                <c:pt idx="21">
                  <c:v>ورزنه</c:v>
                </c:pt>
                <c:pt idx="22">
                  <c:v>هرند</c:v>
                </c:pt>
                <c:pt idx="23">
                  <c:v>بوئین و میاندشت</c:v>
                </c:pt>
                <c:pt idx="24">
                  <c:v>کوهپایه</c:v>
                </c:pt>
                <c:pt idx="25">
                  <c:v>جرقویه</c:v>
                </c:pt>
                <c:pt idx="26">
                  <c:v>اردستان</c:v>
                </c:pt>
                <c:pt idx="27">
                  <c:v>خور و بیابانک</c:v>
                </c:pt>
              </c:strCache>
            </c:strRef>
          </c:cat>
          <c:val>
            <c:numRef>
              <c:f>'درصد بیمار فشارخونی'!$AA$4:$AA$31</c:f>
              <c:numCache>
                <c:formatCode>General</c:formatCode>
                <c:ptCount val="28"/>
                <c:pt idx="0">
                  <c:v>13.96</c:v>
                </c:pt>
                <c:pt idx="1">
                  <c:v>15.15</c:v>
                </c:pt>
                <c:pt idx="2">
                  <c:v>16.579999999999998</c:v>
                </c:pt>
                <c:pt idx="3">
                  <c:v>16.77</c:v>
                </c:pt>
                <c:pt idx="4">
                  <c:v>16.809999999999999</c:v>
                </c:pt>
                <c:pt idx="5">
                  <c:v>18.23</c:v>
                </c:pt>
                <c:pt idx="6">
                  <c:v>18.41</c:v>
                </c:pt>
                <c:pt idx="7">
                  <c:v>18.52</c:v>
                </c:pt>
                <c:pt idx="8">
                  <c:v>18.579999999999998</c:v>
                </c:pt>
                <c:pt idx="9">
                  <c:v>18.77</c:v>
                </c:pt>
                <c:pt idx="10">
                  <c:v>18.88</c:v>
                </c:pt>
                <c:pt idx="11">
                  <c:v>19.09</c:v>
                </c:pt>
                <c:pt idx="12">
                  <c:v>19.11</c:v>
                </c:pt>
                <c:pt idx="13">
                  <c:v>19.13</c:v>
                </c:pt>
                <c:pt idx="14">
                  <c:v>19.329999999999998</c:v>
                </c:pt>
                <c:pt idx="15">
                  <c:v>19.670000000000002</c:v>
                </c:pt>
                <c:pt idx="16">
                  <c:v>19.82</c:v>
                </c:pt>
                <c:pt idx="17">
                  <c:v>20.62</c:v>
                </c:pt>
                <c:pt idx="18">
                  <c:v>20.94</c:v>
                </c:pt>
                <c:pt idx="19">
                  <c:v>21.08</c:v>
                </c:pt>
                <c:pt idx="20">
                  <c:v>21.72</c:v>
                </c:pt>
                <c:pt idx="21">
                  <c:v>22.46</c:v>
                </c:pt>
                <c:pt idx="22">
                  <c:v>22.82</c:v>
                </c:pt>
                <c:pt idx="23">
                  <c:v>24.05</c:v>
                </c:pt>
                <c:pt idx="24">
                  <c:v>24.62</c:v>
                </c:pt>
                <c:pt idx="25">
                  <c:v>25.5</c:v>
                </c:pt>
                <c:pt idx="26">
                  <c:v>28.09</c:v>
                </c:pt>
                <c:pt idx="27">
                  <c:v>30.6</c:v>
                </c:pt>
              </c:numCache>
            </c:numRef>
          </c:val>
          <c:extLst xmlns:c16r2="http://schemas.microsoft.com/office/drawing/2015/06/chart">
            <c:ext xmlns:c16="http://schemas.microsoft.com/office/drawing/2014/chart" uri="{C3380CC4-5D6E-409C-BE32-E72D297353CC}">
              <c16:uniqueId val="{00000000-9DB9-4091-B2C3-F624EC28BBF1}"/>
            </c:ext>
          </c:extLst>
        </c:ser>
        <c:dLbls>
          <c:dLblPos val="outEnd"/>
          <c:showLegendKey val="0"/>
          <c:showVal val="1"/>
          <c:showCatName val="0"/>
          <c:showSerName val="0"/>
          <c:showPercent val="0"/>
          <c:showBubbleSize val="0"/>
        </c:dLbls>
        <c:gapWidth val="444"/>
        <c:overlap val="-90"/>
        <c:axId val="33150080"/>
        <c:axId val="33157504"/>
      </c:barChart>
      <c:catAx>
        <c:axId val="33150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cap="all" spc="120" normalizeH="0" baseline="0">
                <a:solidFill>
                  <a:schemeClr val="tx1">
                    <a:lumMod val="65000"/>
                    <a:lumOff val="35000"/>
                  </a:schemeClr>
                </a:solidFill>
                <a:latin typeface="+mn-lt"/>
                <a:ea typeface="+mn-ea"/>
                <a:cs typeface="+mn-cs"/>
              </a:defRPr>
            </a:pPr>
            <a:endParaRPr lang="en-US"/>
          </a:p>
        </c:txPr>
        <c:crossAx val="33157504"/>
        <c:crosses val="autoZero"/>
        <c:auto val="1"/>
        <c:lblAlgn val="ctr"/>
        <c:lblOffset val="100"/>
        <c:noMultiLvlLbl val="0"/>
      </c:catAx>
      <c:valAx>
        <c:axId val="33157504"/>
        <c:scaling>
          <c:orientation val="minMax"/>
        </c:scaling>
        <c:delete val="1"/>
        <c:axPos val="l"/>
        <c:numFmt formatCode="General" sourceLinked="1"/>
        <c:majorTickMark val="none"/>
        <c:minorTickMark val="none"/>
        <c:tickLblPos val="nextTo"/>
        <c:crossAx val="33150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1">
              <a:defRPr lang="fa-IR" sz="1800" b="1" i="0" u="none" strike="noStrike" kern="1200" baseline="0">
                <a:solidFill>
                  <a:srgbClr val="FF0000"/>
                </a:solidFill>
                <a:latin typeface="+mn-lt"/>
                <a:ea typeface="+mn-ea"/>
                <a:cs typeface="+mn-cs"/>
              </a:defRPr>
            </a:pPr>
            <a:r>
              <a:rPr lang="fa-IR" sz="1800" b="1" i="0" u="none" strike="noStrike" kern="1200" baseline="0">
                <a:solidFill>
                  <a:srgbClr val="FF0000"/>
                </a:solidFill>
                <a:latin typeface="+mn-lt"/>
                <a:ea typeface="+mn-ea"/>
                <a:cs typeface="+mn-cs"/>
              </a:rPr>
              <a:t>مقايسه درصد آگاهي از فشار خون بالا در دو استپس 95 و 99 در استان اصفهان و کشور</a:t>
            </a:r>
          </a:p>
        </c:rich>
      </c:tx>
      <c:layout/>
      <c:overlay val="0"/>
    </c:title>
    <c:autoTitleDeleted val="0"/>
    <c:plotArea>
      <c:layout/>
      <c:barChart>
        <c:barDir val="col"/>
        <c:grouping val="clustered"/>
        <c:varyColors val="0"/>
        <c:ser>
          <c:idx val="0"/>
          <c:order val="0"/>
          <c:tx>
            <c:strRef>
              <c:f>Sheet1!$B$18</c:f>
              <c:strCache>
                <c:ptCount val="1"/>
                <c:pt idx="0">
                  <c:v>مقايسه درصد آگاهي از فشار خون بالا در دو استپس 95 و 99 در استان اصفهان و کشور</c:v>
                </c:pt>
              </c:strCache>
            </c:strRef>
          </c:tx>
          <c:invertIfNegative val="0"/>
          <c:dPt>
            <c:idx val="0"/>
            <c:invertIfNegative val="0"/>
            <c:bubble3D val="0"/>
            <c:spPr>
              <a:solidFill>
                <a:srgbClr val="00B050"/>
              </a:solidFill>
            </c:spPr>
            <c:extLst xmlns:c16r2="http://schemas.microsoft.com/office/drawing/2015/06/chart">
              <c:ext xmlns:c16="http://schemas.microsoft.com/office/drawing/2014/chart" uri="{C3380CC4-5D6E-409C-BE32-E72D297353CC}">
                <c16:uniqueId val="{00000001-B899-4C32-A52D-520F5623A7D4}"/>
              </c:ext>
            </c:extLst>
          </c:dPt>
          <c:dPt>
            <c:idx val="3"/>
            <c:invertIfNegative val="0"/>
            <c:bubble3D val="0"/>
            <c:spPr>
              <a:solidFill>
                <a:srgbClr val="00B050"/>
              </a:solidFill>
            </c:spPr>
            <c:extLst xmlns:c16r2="http://schemas.microsoft.com/office/drawing/2015/06/chart">
              <c:ext xmlns:c16="http://schemas.microsoft.com/office/drawing/2014/chart" uri="{C3380CC4-5D6E-409C-BE32-E72D297353CC}">
                <c16:uniqueId val="{00000003-B899-4C32-A52D-520F5623A7D4}"/>
              </c:ext>
            </c:extLst>
          </c:dPt>
          <c:dLbls>
            <c:spPr>
              <a:noFill/>
              <a:ln>
                <a:noFill/>
              </a:ln>
              <a:effectLst/>
            </c:spPr>
            <c:txPr>
              <a:bodyPr/>
              <a:lstStyle/>
              <a:p>
                <a:pPr>
                  <a:defRPr sz="1800" b="1">
                    <a:solidFill>
                      <a:srgbClr val="FF0000"/>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Sheet1!$A$19:$A$23</c:f>
              <c:strCache>
                <c:ptCount val="5"/>
                <c:pt idx="0">
                  <c:v>کشوري 1395</c:v>
                </c:pt>
                <c:pt idx="1">
                  <c:v>کشوري 1400</c:v>
                </c:pt>
                <c:pt idx="3">
                  <c:v>استان اصفهان 1395</c:v>
                </c:pt>
                <c:pt idx="4">
                  <c:v>استان اصفهان 1400</c:v>
                </c:pt>
              </c:strCache>
            </c:strRef>
          </c:cat>
          <c:val>
            <c:numRef>
              <c:f>Sheet1!$B$19:$B$23</c:f>
              <c:numCache>
                <c:formatCode>General</c:formatCode>
                <c:ptCount val="5"/>
                <c:pt idx="0">
                  <c:v>56.86</c:v>
                </c:pt>
                <c:pt idx="1">
                  <c:v>61.47</c:v>
                </c:pt>
                <c:pt idx="3">
                  <c:v>66.13</c:v>
                </c:pt>
                <c:pt idx="4">
                  <c:v>66.89</c:v>
                </c:pt>
              </c:numCache>
            </c:numRef>
          </c:val>
          <c:extLst xmlns:c16r2="http://schemas.microsoft.com/office/drawing/2015/06/chart">
            <c:ext xmlns:c16="http://schemas.microsoft.com/office/drawing/2014/chart" uri="{C3380CC4-5D6E-409C-BE32-E72D297353CC}">
              <c16:uniqueId val="{00000004-B899-4C32-A52D-520F5623A7D4}"/>
            </c:ext>
          </c:extLst>
        </c:ser>
        <c:dLbls>
          <c:showLegendKey val="0"/>
          <c:showVal val="0"/>
          <c:showCatName val="0"/>
          <c:showSerName val="0"/>
          <c:showPercent val="0"/>
          <c:showBubbleSize val="0"/>
        </c:dLbls>
        <c:gapWidth val="150"/>
        <c:axId val="33320960"/>
        <c:axId val="33322496"/>
      </c:barChart>
      <c:catAx>
        <c:axId val="33320960"/>
        <c:scaling>
          <c:orientation val="minMax"/>
        </c:scaling>
        <c:delete val="0"/>
        <c:axPos val="b"/>
        <c:numFmt formatCode="General" sourceLinked="0"/>
        <c:majorTickMark val="out"/>
        <c:minorTickMark val="none"/>
        <c:tickLblPos val="nextTo"/>
        <c:txPr>
          <a:bodyPr/>
          <a:lstStyle/>
          <a:p>
            <a:pPr>
              <a:defRPr sz="1600" b="1"/>
            </a:pPr>
            <a:endParaRPr lang="en-US"/>
          </a:p>
        </c:txPr>
        <c:crossAx val="33322496"/>
        <c:crosses val="autoZero"/>
        <c:auto val="1"/>
        <c:lblAlgn val="ctr"/>
        <c:lblOffset val="100"/>
        <c:noMultiLvlLbl val="0"/>
      </c:catAx>
      <c:valAx>
        <c:axId val="33322496"/>
        <c:scaling>
          <c:orientation val="minMax"/>
          <c:max val="80"/>
          <c:min val="0"/>
        </c:scaling>
        <c:delete val="0"/>
        <c:axPos val="l"/>
        <c:majorGridlines/>
        <c:numFmt formatCode="General" sourceLinked="1"/>
        <c:majorTickMark val="out"/>
        <c:minorTickMark val="none"/>
        <c:tickLblPos val="nextTo"/>
        <c:crossAx val="3332096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lgn="ctr" rtl="1">
            <a:defRPr lang="fa-IR" sz="1800" b="1" i="0" u="none" strike="noStrike" kern="1200" baseline="0">
              <a:solidFill>
                <a:srgbClr val="FF0000"/>
              </a:solidFill>
              <a:latin typeface="+mn-lt"/>
              <a:ea typeface="+mn-ea"/>
              <a:cs typeface="+mn-cs"/>
            </a:defRPr>
          </a:pPr>
          <a:endParaRPr lang="en-US"/>
        </a:p>
      </c:txPr>
    </c:title>
    <c:autoTitleDeleted val="0"/>
    <c:plotArea>
      <c:layout/>
      <c:barChart>
        <c:barDir val="col"/>
        <c:grouping val="clustered"/>
        <c:varyColors val="0"/>
        <c:ser>
          <c:idx val="0"/>
          <c:order val="0"/>
          <c:tx>
            <c:strRef>
              <c:f>Sheet1!$B$32</c:f>
              <c:strCache>
                <c:ptCount val="1"/>
                <c:pt idx="0">
                  <c:v>مقايسه درصد پوشش درمان فشار خون بالا در دو استپس 95 و 99 در استان اصفهان و کشور</c:v>
                </c:pt>
              </c:strCache>
            </c:strRef>
          </c:tx>
          <c:invertIfNegative val="0"/>
          <c:dPt>
            <c:idx val="0"/>
            <c:invertIfNegative val="0"/>
            <c:bubble3D val="0"/>
            <c:spPr>
              <a:solidFill>
                <a:srgbClr val="00B050"/>
              </a:solidFill>
            </c:spPr>
            <c:extLst xmlns:c16r2="http://schemas.microsoft.com/office/drawing/2015/06/chart">
              <c:ext xmlns:c16="http://schemas.microsoft.com/office/drawing/2014/chart" uri="{C3380CC4-5D6E-409C-BE32-E72D297353CC}">
                <c16:uniqueId val="{00000001-ACC5-4376-9F66-2C7744DC4F43}"/>
              </c:ext>
            </c:extLst>
          </c:dPt>
          <c:dPt>
            <c:idx val="3"/>
            <c:invertIfNegative val="0"/>
            <c:bubble3D val="0"/>
            <c:spPr>
              <a:solidFill>
                <a:srgbClr val="00B050"/>
              </a:solidFill>
            </c:spPr>
            <c:extLst xmlns:c16r2="http://schemas.microsoft.com/office/drawing/2015/06/chart">
              <c:ext xmlns:c16="http://schemas.microsoft.com/office/drawing/2014/chart" uri="{C3380CC4-5D6E-409C-BE32-E72D297353CC}">
                <c16:uniqueId val="{00000003-ACC5-4376-9F66-2C7744DC4F43}"/>
              </c:ext>
            </c:extLst>
          </c:dPt>
          <c:dLbls>
            <c:spPr>
              <a:noFill/>
              <a:ln>
                <a:noFill/>
              </a:ln>
              <a:effectLst/>
            </c:spPr>
            <c:txPr>
              <a:bodyPr/>
              <a:lstStyle/>
              <a:p>
                <a:pPr>
                  <a:defRPr sz="1800" b="1">
                    <a:solidFill>
                      <a:srgbClr val="FF0000"/>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Sheet1!$A$33:$A$37</c:f>
              <c:strCache>
                <c:ptCount val="5"/>
                <c:pt idx="0">
                  <c:v>کشوري 1395</c:v>
                </c:pt>
                <c:pt idx="1">
                  <c:v>کشوري 1400</c:v>
                </c:pt>
                <c:pt idx="3">
                  <c:v>استان اصفهان 1395</c:v>
                </c:pt>
                <c:pt idx="4">
                  <c:v>استان اصفهان 1400</c:v>
                </c:pt>
              </c:strCache>
            </c:strRef>
          </c:cat>
          <c:val>
            <c:numRef>
              <c:f>Sheet1!$B$33:$B$37</c:f>
              <c:numCache>
                <c:formatCode>General</c:formatCode>
                <c:ptCount val="5"/>
                <c:pt idx="0">
                  <c:v>39.799999999999997</c:v>
                </c:pt>
                <c:pt idx="1">
                  <c:v>52.01</c:v>
                </c:pt>
                <c:pt idx="3">
                  <c:v>45.07</c:v>
                </c:pt>
                <c:pt idx="4">
                  <c:v>56.94</c:v>
                </c:pt>
              </c:numCache>
            </c:numRef>
          </c:val>
          <c:extLst xmlns:c16r2="http://schemas.microsoft.com/office/drawing/2015/06/chart">
            <c:ext xmlns:c16="http://schemas.microsoft.com/office/drawing/2014/chart" uri="{C3380CC4-5D6E-409C-BE32-E72D297353CC}">
              <c16:uniqueId val="{00000004-ACC5-4376-9F66-2C7744DC4F43}"/>
            </c:ext>
          </c:extLst>
        </c:ser>
        <c:dLbls>
          <c:showLegendKey val="0"/>
          <c:showVal val="0"/>
          <c:showCatName val="0"/>
          <c:showSerName val="0"/>
          <c:showPercent val="0"/>
          <c:showBubbleSize val="0"/>
        </c:dLbls>
        <c:gapWidth val="150"/>
        <c:axId val="41530496"/>
        <c:axId val="41532032"/>
      </c:barChart>
      <c:catAx>
        <c:axId val="41530496"/>
        <c:scaling>
          <c:orientation val="minMax"/>
        </c:scaling>
        <c:delete val="0"/>
        <c:axPos val="b"/>
        <c:numFmt formatCode="General" sourceLinked="0"/>
        <c:majorTickMark val="out"/>
        <c:minorTickMark val="none"/>
        <c:tickLblPos val="nextTo"/>
        <c:txPr>
          <a:bodyPr/>
          <a:lstStyle/>
          <a:p>
            <a:pPr>
              <a:defRPr sz="1600" b="1"/>
            </a:pPr>
            <a:endParaRPr lang="en-US"/>
          </a:p>
        </c:txPr>
        <c:crossAx val="41532032"/>
        <c:crosses val="autoZero"/>
        <c:auto val="1"/>
        <c:lblAlgn val="ctr"/>
        <c:lblOffset val="100"/>
        <c:noMultiLvlLbl val="0"/>
      </c:catAx>
      <c:valAx>
        <c:axId val="41532032"/>
        <c:scaling>
          <c:orientation val="minMax"/>
        </c:scaling>
        <c:delete val="0"/>
        <c:axPos val="l"/>
        <c:majorGridlines/>
        <c:numFmt formatCode="General" sourceLinked="1"/>
        <c:majorTickMark val="out"/>
        <c:minorTickMark val="none"/>
        <c:tickLblPos val="nextTo"/>
        <c:crossAx val="4153049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lgn="ctr" rtl="1">
            <a:defRPr lang="fa-IR" sz="1800" b="1" i="0" u="none" strike="noStrike" kern="1200" baseline="0">
              <a:solidFill>
                <a:srgbClr val="FF0000"/>
              </a:solidFill>
              <a:latin typeface="+mn-lt"/>
              <a:ea typeface="+mn-ea"/>
              <a:cs typeface="+mn-cs"/>
            </a:defRPr>
          </a:pPr>
          <a:endParaRPr lang="en-US"/>
        </a:p>
      </c:txPr>
    </c:title>
    <c:autoTitleDeleted val="0"/>
    <c:plotArea>
      <c:layout/>
      <c:barChart>
        <c:barDir val="col"/>
        <c:grouping val="clustered"/>
        <c:varyColors val="0"/>
        <c:ser>
          <c:idx val="0"/>
          <c:order val="0"/>
          <c:tx>
            <c:strRef>
              <c:f>Sheet1!$B$47</c:f>
              <c:strCache>
                <c:ptCount val="1"/>
                <c:pt idx="0">
                  <c:v>مقايسه درصد افراد با درمان موثر فشار خون بالا در دو استپس 95 و 99 در استان اصفهان و کشور</c:v>
                </c:pt>
              </c:strCache>
            </c:strRef>
          </c:tx>
          <c:invertIfNegative val="0"/>
          <c:dPt>
            <c:idx val="0"/>
            <c:invertIfNegative val="0"/>
            <c:bubble3D val="0"/>
            <c:spPr>
              <a:solidFill>
                <a:srgbClr val="00B050"/>
              </a:solidFill>
            </c:spPr>
            <c:extLst xmlns:c16r2="http://schemas.microsoft.com/office/drawing/2015/06/chart">
              <c:ext xmlns:c16="http://schemas.microsoft.com/office/drawing/2014/chart" uri="{C3380CC4-5D6E-409C-BE32-E72D297353CC}">
                <c16:uniqueId val="{00000001-984E-4430-AB6F-54479DA80FAE}"/>
              </c:ext>
            </c:extLst>
          </c:dPt>
          <c:dPt>
            <c:idx val="3"/>
            <c:invertIfNegative val="0"/>
            <c:bubble3D val="0"/>
            <c:spPr>
              <a:solidFill>
                <a:srgbClr val="00B050"/>
              </a:solidFill>
            </c:spPr>
            <c:extLst xmlns:c16r2="http://schemas.microsoft.com/office/drawing/2015/06/chart">
              <c:ext xmlns:c16="http://schemas.microsoft.com/office/drawing/2014/chart" uri="{C3380CC4-5D6E-409C-BE32-E72D297353CC}">
                <c16:uniqueId val="{00000003-984E-4430-AB6F-54479DA80FAE}"/>
              </c:ext>
            </c:extLst>
          </c:dPt>
          <c:dLbls>
            <c:spPr>
              <a:noFill/>
              <a:ln>
                <a:noFill/>
              </a:ln>
              <a:effectLst/>
            </c:spPr>
            <c:txPr>
              <a:bodyPr/>
              <a:lstStyle/>
              <a:p>
                <a:pPr>
                  <a:defRPr sz="1600" b="1">
                    <a:solidFill>
                      <a:srgbClr val="FF0000"/>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Sheet1!$A$48:$A$52</c:f>
              <c:strCache>
                <c:ptCount val="5"/>
                <c:pt idx="0">
                  <c:v>کشوري 1395</c:v>
                </c:pt>
                <c:pt idx="1">
                  <c:v>کشوري 1400</c:v>
                </c:pt>
                <c:pt idx="3">
                  <c:v>استان اصفهان 1395</c:v>
                </c:pt>
                <c:pt idx="4">
                  <c:v>استان اصفهان 1400</c:v>
                </c:pt>
              </c:strCache>
            </c:strRef>
          </c:cat>
          <c:val>
            <c:numRef>
              <c:f>Sheet1!$B$48:$B$52</c:f>
              <c:numCache>
                <c:formatCode>General</c:formatCode>
                <c:ptCount val="5"/>
                <c:pt idx="0">
                  <c:v>37.57</c:v>
                </c:pt>
                <c:pt idx="1">
                  <c:v>41.89</c:v>
                </c:pt>
                <c:pt idx="3">
                  <c:v>39.83</c:v>
                </c:pt>
                <c:pt idx="4">
                  <c:v>40.61</c:v>
                </c:pt>
              </c:numCache>
            </c:numRef>
          </c:val>
          <c:extLst xmlns:c16r2="http://schemas.microsoft.com/office/drawing/2015/06/chart">
            <c:ext xmlns:c16="http://schemas.microsoft.com/office/drawing/2014/chart" uri="{C3380CC4-5D6E-409C-BE32-E72D297353CC}">
              <c16:uniqueId val="{00000004-984E-4430-AB6F-54479DA80FAE}"/>
            </c:ext>
          </c:extLst>
        </c:ser>
        <c:dLbls>
          <c:showLegendKey val="0"/>
          <c:showVal val="0"/>
          <c:showCatName val="0"/>
          <c:showSerName val="0"/>
          <c:showPercent val="0"/>
          <c:showBubbleSize val="0"/>
        </c:dLbls>
        <c:gapWidth val="150"/>
        <c:axId val="93547136"/>
        <c:axId val="102204544"/>
      </c:barChart>
      <c:catAx>
        <c:axId val="93547136"/>
        <c:scaling>
          <c:orientation val="minMax"/>
        </c:scaling>
        <c:delete val="0"/>
        <c:axPos val="b"/>
        <c:numFmt formatCode="General" sourceLinked="0"/>
        <c:majorTickMark val="out"/>
        <c:minorTickMark val="none"/>
        <c:tickLblPos val="nextTo"/>
        <c:txPr>
          <a:bodyPr/>
          <a:lstStyle/>
          <a:p>
            <a:pPr>
              <a:defRPr sz="1400" b="1"/>
            </a:pPr>
            <a:endParaRPr lang="en-US"/>
          </a:p>
        </c:txPr>
        <c:crossAx val="102204544"/>
        <c:crosses val="autoZero"/>
        <c:auto val="1"/>
        <c:lblAlgn val="ctr"/>
        <c:lblOffset val="100"/>
        <c:noMultiLvlLbl val="0"/>
      </c:catAx>
      <c:valAx>
        <c:axId val="102204544"/>
        <c:scaling>
          <c:orientation val="minMax"/>
          <c:min val="0"/>
        </c:scaling>
        <c:delete val="0"/>
        <c:axPos val="l"/>
        <c:majorGridlines/>
        <c:numFmt formatCode="General" sourceLinked="1"/>
        <c:majorTickMark val="out"/>
        <c:minorTickMark val="none"/>
        <c:tickLblPos val="nextTo"/>
        <c:crossAx val="9354713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9D964-0214-4BE6-A56A-D37D4B3DB946}" type="datetimeFigureOut">
              <a:rPr lang="en-US" smtClean="0"/>
              <a:t>22/10/09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BF925-7338-4BB1-8E54-DA4F55AB2B64}" type="slidenum">
              <a:rPr lang="en-US" smtClean="0"/>
              <a:t>‹#›</a:t>
            </a:fld>
            <a:endParaRPr lang="en-US"/>
          </a:p>
        </p:txBody>
      </p:sp>
    </p:spTree>
    <p:extLst>
      <p:ext uri="{BB962C8B-B14F-4D97-AF65-F5344CB8AC3E}">
        <p14:creationId xmlns:p14="http://schemas.microsoft.com/office/powerpoint/2010/main" val="327428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≤25</a:t>
            </a:r>
            <a:r>
              <a:rPr lang="en-US" baseline="0" dirty="0" smtClean="0"/>
              <a:t> year old</a:t>
            </a:r>
            <a:endParaRPr lang="en-US" dirty="0"/>
          </a:p>
        </p:txBody>
      </p:sp>
      <p:sp>
        <p:nvSpPr>
          <p:cNvPr id="4" name="Slide Number Placeholder 3"/>
          <p:cNvSpPr>
            <a:spLocks noGrp="1"/>
          </p:cNvSpPr>
          <p:nvPr>
            <p:ph type="sldNum" sz="quarter" idx="10"/>
          </p:nvPr>
        </p:nvSpPr>
        <p:spPr/>
        <p:txBody>
          <a:bodyPr/>
          <a:lstStyle/>
          <a:p>
            <a:fld id="{CE8E57B1-9585-4854-B33B-46B1ED5B2CD7}" type="slidenum">
              <a:rPr lang="en-US" smtClean="0"/>
              <a:pPr/>
              <a:t>7</a:t>
            </a:fld>
            <a:endParaRPr lang="en-US"/>
          </a:p>
        </p:txBody>
      </p:sp>
    </p:spTree>
    <p:extLst>
      <p:ext uri="{BB962C8B-B14F-4D97-AF65-F5344CB8AC3E}">
        <p14:creationId xmlns:p14="http://schemas.microsoft.com/office/powerpoint/2010/main" val="93329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897EB5EE-977C-4B3A-A21D-E2A7BE1CED59}" type="slidenum">
              <a:rPr lang="en-US" smtClean="0"/>
              <a:pPr/>
              <a:t>32</a:t>
            </a:fld>
            <a:endParaRPr lang="en-US"/>
          </a:p>
        </p:txBody>
      </p:sp>
    </p:spTree>
    <p:extLst>
      <p:ext uri="{BB962C8B-B14F-4D97-AF65-F5344CB8AC3E}">
        <p14:creationId xmlns:p14="http://schemas.microsoft.com/office/powerpoint/2010/main" val="1655392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A5C43B-D657-416D-BBDA-840C58D7DCB5}" type="datetimeFigureOut">
              <a:rPr lang="en-US" smtClean="0"/>
              <a:t>22/10/09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3633566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5C43B-D657-416D-BBDA-840C58D7DCB5}" type="datetimeFigureOut">
              <a:rPr lang="en-US" smtClean="0"/>
              <a:t>22/10/09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325004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5C43B-D657-416D-BBDA-840C58D7DCB5}" type="datetimeFigureOut">
              <a:rPr lang="en-US" smtClean="0"/>
              <a:t>22/10/09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23135-EE4A-4487-A804-C1E0BC87E14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16725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5C43B-D657-416D-BBDA-840C58D7DCB5}" type="datetimeFigureOut">
              <a:rPr lang="en-US" smtClean="0"/>
              <a:t>22/10/09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2802672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5C43B-D657-416D-BBDA-840C58D7DCB5}" type="datetimeFigureOut">
              <a:rPr lang="en-US" smtClean="0"/>
              <a:t>22/10/09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23135-EE4A-4487-A804-C1E0BC87E14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7176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5C43B-D657-416D-BBDA-840C58D7DCB5}" type="datetimeFigureOut">
              <a:rPr lang="en-US" smtClean="0"/>
              <a:t>22/10/09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3365063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A5C43B-D657-416D-BBDA-840C58D7DCB5}" type="datetimeFigureOut">
              <a:rPr lang="en-US" smtClean="0"/>
              <a:t>22/10/09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330145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A5C43B-D657-416D-BBDA-840C58D7DCB5}" type="datetimeFigureOut">
              <a:rPr lang="en-US" smtClean="0"/>
              <a:t>22/10/09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2128395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A5C43B-D657-416D-BBDA-840C58D7DCB5}" type="datetimeFigureOut">
              <a:rPr lang="en-US" smtClean="0"/>
              <a:t>22/10/09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2644307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A5C43B-D657-416D-BBDA-840C58D7DCB5}" type="datetimeFigureOut">
              <a:rPr lang="en-US" smtClean="0"/>
              <a:t>22/10/09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2179145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2A5C43B-D657-416D-BBDA-840C58D7DCB5}" type="datetimeFigureOut">
              <a:rPr lang="en-US" smtClean="0"/>
              <a:t>22/10/09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24428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A5C43B-D657-416D-BBDA-840C58D7DCB5}" type="datetimeFigureOut">
              <a:rPr lang="en-US" smtClean="0"/>
              <a:t>22/10/09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2771669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2A5C43B-D657-416D-BBDA-840C58D7DCB5}" type="datetimeFigureOut">
              <a:rPr lang="en-US" smtClean="0"/>
              <a:t>22/10/09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3042966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5C43B-D657-416D-BBDA-840C58D7DCB5}" type="datetimeFigureOut">
              <a:rPr lang="en-US" smtClean="0"/>
              <a:t>22/10/09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247786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5C43B-D657-416D-BBDA-840C58D7DCB5}" type="datetimeFigureOut">
              <a:rPr lang="en-US" smtClean="0"/>
              <a:t>22/10/09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409837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A5C43B-D657-416D-BBDA-840C58D7DCB5}" type="datetimeFigureOut">
              <a:rPr lang="en-US" smtClean="0"/>
              <a:t>22/10/09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23135-EE4A-4487-A804-C1E0BC87E143}" type="slidenum">
              <a:rPr lang="en-US" smtClean="0"/>
              <a:t>‹#›</a:t>
            </a:fld>
            <a:endParaRPr lang="en-US"/>
          </a:p>
        </p:txBody>
      </p:sp>
    </p:spTree>
    <p:extLst>
      <p:ext uri="{BB962C8B-B14F-4D97-AF65-F5344CB8AC3E}">
        <p14:creationId xmlns:p14="http://schemas.microsoft.com/office/powerpoint/2010/main" val="15592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A5C43B-D657-416D-BBDA-840C58D7DCB5}" type="datetimeFigureOut">
              <a:rPr lang="en-US" smtClean="0"/>
              <a:t>22/10/09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8B23135-EE4A-4487-A804-C1E0BC87E143}" type="slidenum">
              <a:rPr lang="en-US" smtClean="0"/>
              <a:t>‹#›</a:t>
            </a:fld>
            <a:endParaRPr lang="en-US"/>
          </a:p>
        </p:txBody>
      </p:sp>
    </p:spTree>
    <p:extLst>
      <p:ext uri="{BB962C8B-B14F-4D97-AF65-F5344CB8AC3E}">
        <p14:creationId xmlns:p14="http://schemas.microsoft.com/office/powerpoint/2010/main" val="768620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828800" y="1066800"/>
            <a:ext cx="6934201" cy="451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101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815588486"/>
              </p:ext>
            </p:extLst>
          </p:nvPr>
        </p:nvGraphicFramePr>
        <p:xfrm>
          <a:off x="0" y="0"/>
          <a:ext cx="10133704"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08782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04" y="469750"/>
            <a:ext cx="9423698" cy="896471"/>
          </a:xfrm>
        </p:spPr>
        <p:txBody>
          <a:bodyPr>
            <a:normAutofit/>
          </a:bodyPr>
          <a:lstStyle/>
          <a:p>
            <a:pPr algn="ctr" rtl="1"/>
            <a:r>
              <a:rPr lang="fa-IR" sz="2000" dirty="0" smtClean="0">
                <a:cs typeface="B Titr" panose="00000700000000000000" pitchFamily="2" charset="-78"/>
              </a:rPr>
              <a:t>شهرستان هایی که شیوع فشار خون آن ها از شیوع فشار خون بدست آمده در استپس کمتر است باید: </a:t>
            </a:r>
            <a:r>
              <a:rPr lang="fa-IR" dirty="0" smtClean="0"/>
              <a:t> </a:t>
            </a:r>
            <a:endParaRPr lang="en-US" dirty="0"/>
          </a:p>
        </p:txBody>
      </p:sp>
      <p:sp>
        <p:nvSpPr>
          <p:cNvPr id="3" name="Content Placeholder 2"/>
          <p:cNvSpPr>
            <a:spLocks noGrp="1"/>
          </p:cNvSpPr>
          <p:nvPr>
            <p:ph idx="1"/>
          </p:nvPr>
        </p:nvSpPr>
        <p:spPr>
          <a:xfrm>
            <a:off x="75304" y="1516828"/>
            <a:ext cx="9724911" cy="4524534"/>
          </a:xfrm>
        </p:spPr>
        <p:txBody>
          <a:bodyPr>
            <a:normAutofit/>
          </a:bodyPr>
          <a:lstStyle/>
          <a:p>
            <a:pPr algn="r" rtl="1"/>
            <a:r>
              <a:rPr lang="fa-IR" sz="2400" dirty="0" smtClean="0">
                <a:cs typeface="B Nazanin" panose="00000400000000000000" pitchFamily="2" charset="-78"/>
              </a:rPr>
              <a:t>بررسی افرادی که </a:t>
            </a:r>
            <a:r>
              <a:rPr lang="fa-IR" sz="2400" dirty="0">
                <a:cs typeface="B Nazanin" panose="00000400000000000000" pitchFamily="2" charset="-78"/>
              </a:rPr>
              <a:t>در </a:t>
            </a:r>
            <a:r>
              <a:rPr lang="fa-IR" sz="2400" dirty="0" smtClean="0">
                <a:cs typeface="B Nazanin" panose="00000400000000000000" pitchFamily="2" charset="-78"/>
              </a:rPr>
              <a:t>خطرسنجی سابقه فشار خون بالا داشته اند اما ثبت بیماری نشده اند.</a:t>
            </a:r>
          </a:p>
          <a:p>
            <a:pPr algn="r" rtl="1"/>
            <a:r>
              <a:rPr lang="fa-IR" sz="2400" dirty="0" smtClean="0">
                <a:cs typeface="B Nazanin" panose="00000400000000000000" pitchFamily="2" charset="-78"/>
              </a:rPr>
              <a:t>بررسی افرادی که در خطرسنجی مشکوک به فشار خون بالا بوده اند اما هنوز تعیین تکلیف نشده اند. </a:t>
            </a:r>
          </a:p>
          <a:p>
            <a:pPr algn="r" rtl="1"/>
            <a:r>
              <a:rPr lang="fa-IR" sz="2400" dirty="0" smtClean="0">
                <a:cs typeface="B Nazanin" panose="00000400000000000000" pitchFamily="2" charset="-78"/>
              </a:rPr>
              <a:t>بررسی افرادی که مراقبت فشار خون می شوند اما ثبت بیماری نشده اند. </a:t>
            </a:r>
          </a:p>
          <a:p>
            <a:pPr algn="r" rtl="1"/>
            <a:r>
              <a:rPr lang="fa-IR" sz="2400" dirty="0" smtClean="0">
                <a:cs typeface="B Nazanin" panose="00000400000000000000" pitchFamily="2" charset="-78"/>
              </a:rPr>
              <a:t>پرهیز از گرد کردن عدد تشخیص فشار خون توسط مراقب سلامت و پزشک</a:t>
            </a:r>
          </a:p>
          <a:p>
            <a:pPr algn="r" rtl="1"/>
            <a:r>
              <a:rPr lang="fa-IR" sz="2400" dirty="0" smtClean="0">
                <a:cs typeface="B Nazanin" panose="00000400000000000000" pitchFamily="2" charset="-78"/>
              </a:rPr>
              <a:t>اندازه گیری دقیق فشار خون افراد و ثبت عدد فشار خون بلافاصله پس از اندازه گیری</a:t>
            </a:r>
          </a:p>
          <a:p>
            <a:pPr algn="r" rtl="1"/>
            <a:r>
              <a:rPr lang="fa-IR" sz="2400" dirty="0" smtClean="0">
                <a:cs typeface="B Nazanin" panose="00000400000000000000" pitchFamily="2" charset="-78"/>
              </a:rPr>
              <a:t>پیگیری افراد مشکوک به فشار خون بالا برای مراجعه مکرر تا تشخیص قطعی بیماری</a:t>
            </a:r>
          </a:p>
        </p:txBody>
      </p:sp>
    </p:spTree>
    <p:extLst>
      <p:ext uri="{BB962C8B-B14F-4D97-AF65-F5344CB8AC3E}">
        <p14:creationId xmlns:p14="http://schemas.microsoft.com/office/powerpoint/2010/main" val="2049841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29179849"/>
              </p:ext>
            </p:extLst>
          </p:nvPr>
        </p:nvGraphicFramePr>
        <p:xfrm>
          <a:off x="508000" y="381000"/>
          <a:ext cx="9356762"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1076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31925"/>
          </a:xfrm>
        </p:spPr>
        <p:txBody>
          <a:bodyPr/>
          <a:lstStyle/>
          <a:p>
            <a:pPr algn="ctr" rtl="1"/>
            <a:r>
              <a:rPr lang="fa-IR" dirty="0" smtClean="0">
                <a:cs typeface="B Titr" panose="00000700000000000000" pitchFamily="2" charset="-78"/>
              </a:rPr>
              <a:t>آگاهی از فشار خون بالا</a:t>
            </a:r>
            <a:endParaRPr lang="en-US" dirty="0">
              <a:cs typeface="B Titr" panose="00000700000000000000" pitchFamily="2" charset="-78"/>
            </a:endParaRPr>
          </a:p>
        </p:txBody>
      </p:sp>
      <p:sp>
        <p:nvSpPr>
          <p:cNvPr id="3" name="Content Placeholder 2"/>
          <p:cNvSpPr>
            <a:spLocks noGrp="1"/>
          </p:cNvSpPr>
          <p:nvPr>
            <p:ph idx="1"/>
          </p:nvPr>
        </p:nvSpPr>
        <p:spPr>
          <a:xfrm>
            <a:off x="441064" y="1592133"/>
            <a:ext cx="8832938" cy="4449230"/>
          </a:xfrm>
        </p:spPr>
        <p:txBody>
          <a:bodyPr>
            <a:normAutofit/>
          </a:bodyPr>
          <a:lstStyle/>
          <a:p>
            <a:pPr algn="r" rtl="1"/>
            <a:r>
              <a:rPr lang="fa-IR" dirty="0" smtClean="0"/>
              <a:t>برای افزایش آگاهی از فشار خون باید بیشتر خطرسنجی یا غربالگری انجام داد و موارد مشکوک را به تشخیص قطعی رسانده و ثبت کرد.</a:t>
            </a:r>
          </a:p>
          <a:p>
            <a:pPr marL="0" indent="0" algn="r" rtl="1">
              <a:buNone/>
            </a:pPr>
            <a:endParaRPr lang="fa-IR" dirty="0" smtClean="0"/>
          </a:p>
          <a:p>
            <a:pPr algn="r" rtl="1"/>
            <a:r>
              <a:rPr lang="fa-IR" dirty="0" smtClean="0"/>
              <a:t>آگاهی از فشار خون در مردان کمتر است پس با تمرکز بر مردان بیشتر خطرسنجی انجام شود. </a:t>
            </a:r>
          </a:p>
          <a:p>
            <a:pPr algn="r" rtl="1"/>
            <a:endParaRPr lang="fa-IR" dirty="0"/>
          </a:p>
          <a:p>
            <a:pPr algn="r" rtl="1"/>
            <a:r>
              <a:rPr lang="fa-IR" dirty="0" smtClean="0"/>
              <a:t>با همکاری ادارات و اصناف در قالب برنامه کارکنان دولت این کار انجام شود.</a:t>
            </a:r>
          </a:p>
          <a:p>
            <a:pPr algn="r" rtl="1"/>
            <a:r>
              <a:rPr lang="fa-IR" dirty="0" smtClean="0"/>
              <a:t>به صورت فرصت طلبانه هر مرد مراجعه کننده به مراکز سلامت خطرسنجی شود.</a:t>
            </a:r>
          </a:p>
          <a:p>
            <a:pPr algn="r" rtl="1"/>
            <a:r>
              <a:rPr lang="fa-IR" dirty="0" smtClean="0"/>
              <a:t>در مراکزی که کارت بهداشت تایید می شود به عنوان یک گلوگاه قبل از صدور کارت خطرسنجی انجام شود </a:t>
            </a:r>
          </a:p>
          <a:p>
            <a:pPr algn="r" rtl="1"/>
            <a:r>
              <a:rPr lang="fa-IR" dirty="0" smtClean="0"/>
              <a:t>و ....</a:t>
            </a:r>
          </a:p>
          <a:p>
            <a:pPr algn="r" rtl="1"/>
            <a:endParaRPr lang="en-US" dirty="0"/>
          </a:p>
        </p:txBody>
      </p:sp>
    </p:spTree>
    <p:extLst>
      <p:ext uri="{BB962C8B-B14F-4D97-AF65-F5344CB8AC3E}">
        <p14:creationId xmlns:p14="http://schemas.microsoft.com/office/powerpoint/2010/main" val="2331656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82589799"/>
              </p:ext>
            </p:extLst>
          </p:nvPr>
        </p:nvGraphicFramePr>
        <p:xfrm>
          <a:off x="101600" y="76200"/>
          <a:ext cx="9569525" cy="655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3693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39501"/>
          </a:xfrm>
        </p:spPr>
        <p:txBody>
          <a:bodyPr/>
          <a:lstStyle/>
          <a:p>
            <a:pPr algn="ctr" rtl="1"/>
            <a:r>
              <a:rPr lang="fa-IR" dirty="0" smtClean="0">
                <a:cs typeface="B Titr" panose="00000700000000000000" pitchFamily="2" charset="-78"/>
              </a:rPr>
              <a:t>دریافت مراقبت در بیماران </a:t>
            </a:r>
            <a:endParaRPr lang="en-US" dirty="0">
              <a:cs typeface="B Titr" panose="00000700000000000000" pitchFamily="2" charset="-78"/>
            </a:endParaRPr>
          </a:p>
        </p:txBody>
      </p:sp>
      <p:sp>
        <p:nvSpPr>
          <p:cNvPr id="3" name="Content Placeholder 2"/>
          <p:cNvSpPr>
            <a:spLocks noGrp="1"/>
          </p:cNvSpPr>
          <p:nvPr>
            <p:ph idx="1"/>
          </p:nvPr>
        </p:nvSpPr>
        <p:spPr>
          <a:xfrm>
            <a:off x="311973" y="2160589"/>
            <a:ext cx="9240818" cy="3880773"/>
          </a:xfrm>
        </p:spPr>
        <p:txBody>
          <a:bodyPr/>
          <a:lstStyle/>
          <a:p>
            <a:pPr marL="0" indent="0" algn="r" rtl="1">
              <a:buNone/>
            </a:pPr>
            <a:r>
              <a:rPr lang="fa-IR" dirty="0" smtClean="0"/>
              <a:t> </a:t>
            </a:r>
          </a:p>
          <a:p>
            <a:pPr algn="r" rtl="1"/>
            <a:r>
              <a:rPr lang="fa-IR" dirty="0" smtClean="0"/>
              <a:t>باید پیگیری را در تمام بیماران انجام داد و این که تصور کنیم بیماران به مراکز تامین اجتماعی یا پزشکان خصوصی مراجعه می کنند اشتباه است چون نتایج استپس نشاندهنده مراقبت کم بیماران می باشد. بنابراین باید پیگیری بیمارانی که مراجعه نکرده اند صورت گیرد و بتوان با آموزش مناسب و توجیه ضرورت </a:t>
            </a:r>
            <a:r>
              <a:rPr lang="fa-IR" dirty="0" smtClean="0"/>
              <a:t>درمان </a:t>
            </a:r>
            <a:r>
              <a:rPr lang="fa-IR" dirty="0" smtClean="0"/>
              <a:t>مناسب و مراقبت پیوسته را برایشان بیان نمود. </a:t>
            </a:r>
            <a:endParaRPr lang="en-US" dirty="0"/>
          </a:p>
        </p:txBody>
      </p:sp>
    </p:spTree>
    <p:extLst>
      <p:ext uri="{BB962C8B-B14F-4D97-AF65-F5344CB8AC3E}">
        <p14:creationId xmlns:p14="http://schemas.microsoft.com/office/powerpoint/2010/main" val="3276762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584933415"/>
              </p:ext>
            </p:extLst>
          </p:nvPr>
        </p:nvGraphicFramePr>
        <p:xfrm>
          <a:off x="508000" y="381000"/>
          <a:ext cx="9141609" cy="5943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2566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545" y="147021"/>
            <a:ext cx="8596668" cy="584499"/>
          </a:xfrm>
        </p:spPr>
        <p:txBody>
          <a:bodyPr>
            <a:normAutofit fontScale="90000"/>
          </a:bodyPr>
          <a:lstStyle/>
          <a:p>
            <a:pPr algn="ctr" rtl="1"/>
            <a:r>
              <a:rPr lang="fa-IR" dirty="0" smtClean="0">
                <a:cs typeface="B Titr" panose="00000700000000000000" pitchFamily="2" charset="-78"/>
              </a:rPr>
              <a:t>فشار خون کنترل شده</a:t>
            </a:r>
            <a:endParaRPr lang="en-US" dirty="0">
              <a:cs typeface="B Titr" panose="00000700000000000000" pitchFamily="2" charset="-78"/>
            </a:endParaRPr>
          </a:p>
        </p:txBody>
      </p:sp>
      <p:sp>
        <p:nvSpPr>
          <p:cNvPr id="3" name="Content Placeholder 2"/>
          <p:cNvSpPr>
            <a:spLocks noGrp="1"/>
          </p:cNvSpPr>
          <p:nvPr>
            <p:ph idx="1"/>
          </p:nvPr>
        </p:nvSpPr>
        <p:spPr>
          <a:xfrm>
            <a:off x="247426" y="1108039"/>
            <a:ext cx="9380668" cy="4933324"/>
          </a:xfrm>
        </p:spPr>
        <p:txBody>
          <a:bodyPr/>
          <a:lstStyle/>
          <a:p>
            <a:pPr algn="r" rtl="1"/>
            <a:r>
              <a:rPr lang="fa-IR" dirty="0" smtClean="0"/>
              <a:t>مقایسه </a:t>
            </a:r>
            <a:r>
              <a:rPr lang="fa-IR" dirty="0" smtClean="0"/>
              <a:t>کنترل فشارخون در </a:t>
            </a:r>
            <a:r>
              <a:rPr lang="fa-IR" dirty="0" smtClean="0"/>
              <a:t>استپس و حوزه بهداشت نشاندهنده اشتباه در ثبت عدد فشار خون در سامانه می باشد. </a:t>
            </a:r>
          </a:p>
          <a:p>
            <a:pPr algn="r" rtl="1"/>
            <a:r>
              <a:rPr lang="fa-IR" dirty="0" smtClean="0"/>
              <a:t>اشتباه در ثبت عدد و تمایل به گرد کردن عدد</a:t>
            </a:r>
          </a:p>
          <a:p>
            <a:pPr algn="r" rtl="1"/>
            <a:r>
              <a:rPr lang="fa-IR" dirty="0" smtClean="0"/>
              <a:t>اشتباه در اندازه گیری</a:t>
            </a:r>
          </a:p>
          <a:p>
            <a:pPr algn="r" rtl="1"/>
            <a:r>
              <a:rPr lang="fa-IR" dirty="0" smtClean="0"/>
              <a:t>اندازه گیری نکردن و ثبت کردن </a:t>
            </a:r>
          </a:p>
          <a:p>
            <a:pPr algn="r" rtl="1"/>
            <a:r>
              <a:rPr lang="fa-IR" dirty="0" smtClean="0"/>
              <a:t>استناد پزشک به اندازه گیری و ثبت مراقب سلامت و عدم اندازه گیری توسط پزشک</a:t>
            </a:r>
          </a:p>
          <a:p>
            <a:pPr algn="r" rtl="1"/>
            <a:r>
              <a:rPr lang="fa-IR" dirty="0" smtClean="0"/>
              <a:t>مراجعه بیماران تکراری با پایبندی بالا به درمان و مراقبت </a:t>
            </a:r>
            <a:r>
              <a:rPr lang="fa-IR" dirty="0" smtClean="0"/>
              <a:t>در</a:t>
            </a:r>
            <a:r>
              <a:rPr lang="fa-IR" dirty="0" smtClean="0"/>
              <a:t> </a:t>
            </a:r>
            <a:r>
              <a:rPr lang="fa-IR" dirty="0" smtClean="0"/>
              <a:t>مراکز</a:t>
            </a:r>
          </a:p>
          <a:p>
            <a:pPr algn="r" rtl="1"/>
            <a:r>
              <a:rPr lang="fa-IR" dirty="0" smtClean="0"/>
              <a:t>بیماران شب قبل از مراجعه داروهای خود را مصرف می کنند </a:t>
            </a:r>
          </a:p>
          <a:p>
            <a:pPr algn="r" rtl="1"/>
            <a:r>
              <a:rPr lang="fa-IR" dirty="0" smtClean="0"/>
              <a:t>و .... </a:t>
            </a:r>
          </a:p>
          <a:p>
            <a:pPr algn="r" rtl="1"/>
            <a:endParaRPr lang="en-US" dirty="0"/>
          </a:p>
        </p:txBody>
      </p:sp>
    </p:spTree>
    <p:extLst>
      <p:ext uri="{BB962C8B-B14F-4D97-AF65-F5344CB8AC3E}">
        <p14:creationId xmlns:p14="http://schemas.microsoft.com/office/powerpoint/2010/main" val="343878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87" y="152400"/>
            <a:ext cx="7808652" cy="485732"/>
          </a:xfrm>
        </p:spPr>
        <p:txBody>
          <a:bodyPr>
            <a:normAutofit fontScale="90000"/>
          </a:bodyPr>
          <a:lstStyle/>
          <a:p>
            <a:r>
              <a:rPr lang="fa-IR" dirty="0"/>
              <a:t>خطرسنجی قلبی عروقی</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8247" y="838200"/>
            <a:ext cx="9015045" cy="5890846"/>
          </a:xfrm>
          <a:prstGeom prst="rect">
            <a:avLst/>
          </a:prstGeom>
          <a:noFill/>
          <a:ln>
            <a:noFill/>
          </a:ln>
        </p:spPr>
      </p:pic>
    </p:spTree>
    <p:extLst>
      <p:ext uri="{BB962C8B-B14F-4D97-AF65-F5344CB8AC3E}">
        <p14:creationId xmlns:p14="http://schemas.microsoft.com/office/powerpoint/2010/main" val="1713301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331" y="1325332"/>
            <a:ext cx="7911128" cy="960668"/>
          </a:xfrm>
        </p:spPr>
        <p:txBody>
          <a:bodyPr/>
          <a:lstStyle/>
          <a:p>
            <a:endParaRPr lang="fa-IR" dirty="0"/>
          </a:p>
        </p:txBody>
      </p:sp>
      <p:pic>
        <p:nvPicPr>
          <p:cNvPr id="4" name="Content Placeholder 3"/>
          <p:cNvPicPr>
            <a:picLocks noGrp="1" noChangeAspect="1"/>
          </p:cNvPicPr>
          <p:nvPr>
            <p:ph idx="1"/>
          </p:nvPr>
        </p:nvPicPr>
        <p:blipFill>
          <a:blip r:embed="rId2"/>
          <a:stretch>
            <a:fillRect/>
          </a:stretch>
        </p:blipFill>
        <p:spPr>
          <a:xfrm>
            <a:off x="-1" y="108787"/>
            <a:ext cx="9952893" cy="6749213"/>
          </a:xfrm>
          <a:prstGeom prst="rect">
            <a:avLst/>
          </a:prstGeom>
        </p:spPr>
      </p:pic>
    </p:spTree>
    <p:extLst>
      <p:ext uri="{BB962C8B-B14F-4D97-AF65-F5344CB8AC3E}">
        <p14:creationId xmlns:p14="http://schemas.microsoft.com/office/powerpoint/2010/main" val="2388048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524000"/>
            <a:ext cx="7239000" cy="3261320"/>
          </a:xfrm>
          <a:prstGeom prst="rect">
            <a:avLst/>
          </a:prstGeom>
        </p:spPr>
        <p:txBody>
          <a:bodyPr>
            <a:normAutofit fontScale="85000" lnSpcReduction="20000"/>
          </a:bodyPr>
          <a:lstStyle/>
          <a:p>
            <a:pPr marL="0" indent="0" algn="ctr">
              <a:buNone/>
            </a:pPr>
            <a:r>
              <a:rPr lang="fa-IR" sz="3600" dirty="0" smtClean="0">
                <a:solidFill>
                  <a:srgbClr val="0070C0"/>
                </a:solidFill>
                <a:cs typeface="B Titr" panose="00000700000000000000" pitchFamily="2" charset="-78"/>
              </a:rPr>
              <a:t>پیشگیری و کنترل فشارخون بالا</a:t>
            </a:r>
            <a:endParaRPr lang="en-US" sz="3600" dirty="0" smtClean="0">
              <a:solidFill>
                <a:srgbClr val="0070C0"/>
              </a:solidFill>
              <a:cs typeface="B Titr" panose="00000700000000000000" pitchFamily="2" charset="-78"/>
            </a:endParaRPr>
          </a:p>
          <a:p>
            <a:pPr marL="0" indent="0" algn="ctr">
              <a:buNone/>
            </a:pPr>
            <a:endParaRPr lang="en-US" sz="5400" dirty="0" smtClean="0">
              <a:cs typeface="B Titr" panose="00000700000000000000" pitchFamily="2" charset="-78"/>
            </a:endParaRPr>
          </a:p>
          <a:p>
            <a:pPr marL="0" indent="0" algn="ctr">
              <a:buNone/>
            </a:pPr>
            <a:endParaRPr lang="en-US" sz="5400" dirty="0">
              <a:cs typeface="B Titr" panose="00000700000000000000" pitchFamily="2" charset="-78"/>
            </a:endParaRPr>
          </a:p>
          <a:p>
            <a:pPr marL="0" lvl="0" indent="0" algn="ctr" defTabSz="914400" rtl="1">
              <a:spcBef>
                <a:spcPct val="20000"/>
              </a:spcBef>
              <a:buClrTx/>
              <a:buSzTx/>
              <a:buNone/>
            </a:pPr>
            <a:r>
              <a:rPr lang="fa-IR" sz="3000" b="1" dirty="0">
                <a:solidFill>
                  <a:srgbClr val="FF0000"/>
                </a:solidFill>
                <a:latin typeface="Calibri"/>
                <a:cs typeface="Arial" panose="020B0604020202020204" pitchFamily="34" charset="0"/>
              </a:rPr>
              <a:t>معاونت بهداشتی دانشگاه علوم پزشکی اصفهان</a:t>
            </a:r>
          </a:p>
          <a:p>
            <a:pPr marL="0" lvl="0" indent="0" algn="ctr" defTabSz="914400" rtl="1">
              <a:spcBef>
                <a:spcPct val="20000"/>
              </a:spcBef>
              <a:buClrTx/>
              <a:buSzTx/>
              <a:buNone/>
            </a:pPr>
            <a:r>
              <a:rPr lang="fa-IR" sz="3000" b="1" dirty="0">
                <a:solidFill>
                  <a:srgbClr val="FF0000"/>
                </a:solidFill>
                <a:latin typeface="Calibri"/>
                <a:cs typeface="Arial" panose="020B0604020202020204" pitchFamily="34" charset="0"/>
              </a:rPr>
              <a:t>واحد مبارزه با بیماری های </a:t>
            </a:r>
            <a:r>
              <a:rPr lang="fa-IR" sz="3000" b="1" dirty="0" smtClean="0">
                <a:solidFill>
                  <a:srgbClr val="FF0000"/>
                </a:solidFill>
                <a:latin typeface="Calibri"/>
                <a:cs typeface="Arial" panose="020B0604020202020204" pitchFamily="34" charset="0"/>
              </a:rPr>
              <a:t>غیرواگیر</a:t>
            </a:r>
            <a:endParaRPr lang="en-US" sz="3000" b="1" dirty="0" smtClean="0">
              <a:solidFill>
                <a:srgbClr val="FF0000"/>
              </a:solidFill>
              <a:latin typeface="Calibri"/>
              <a:cs typeface="Arial" panose="020B0604020202020204" pitchFamily="34" charset="0"/>
            </a:endParaRPr>
          </a:p>
          <a:p>
            <a:pPr marL="0" lvl="0" indent="0" algn="ctr" defTabSz="914400" rtl="1">
              <a:spcBef>
                <a:spcPct val="20000"/>
              </a:spcBef>
              <a:buClrTx/>
              <a:buSzTx/>
              <a:buNone/>
            </a:pPr>
            <a:r>
              <a:rPr lang="fa-IR" sz="3000" b="1" dirty="0" smtClean="0">
                <a:solidFill>
                  <a:srgbClr val="FF0000"/>
                </a:solidFill>
                <a:latin typeface="Calibri"/>
                <a:cs typeface="Arial" panose="020B0604020202020204" pitchFamily="34" charset="0"/>
              </a:rPr>
              <a:t>قلب و عروق </a:t>
            </a:r>
            <a:r>
              <a:rPr lang="fa-IR" sz="3000" b="1" dirty="0" smtClean="0">
                <a:solidFill>
                  <a:srgbClr val="FF0000"/>
                </a:solidFill>
                <a:latin typeface="Calibri"/>
                <a:cs typeface="Arial" panose="020B0604020202020204" pitchFamily="34" charset="0"/>
              </a:rPr>
              <a:t>18</a:t>
            </a:r>
            <a:r>
              <a:rPr lang="en-US" sz="3000" b="1" dirty="0" smtClean="0">
                <a:solidFill>
                  <a:srgbClr val="FF0000"/>
                </a:solidFill>
                <a:latin typeface="Calibri"/>
                <a:cs typeface="Arial" panose="020B0604020202020204" pitchFamily="34" charset="0"/>
              </a:rPr>
              <a:t>1400/7</a:t>
            </a:r>
            <a:r>
              <a:rPr lang="en-US" sz="3000" b="1" dirty="0" smtClean="0">
                <a:solidFill>
                  <a:srgbClr val="FF0000"/>
                </a:solidFill>
                <a:latin typeface="Calibri"/>
                <a:cs typeface="Arial" panose="020B0604020202020204" pitchFamily="34" charset="0"/>
              </a:rPr>
              <a:t>/</a:t>
            </a:r>
            <a:endParaRPr lang="fa-IR" sz="5400" dirty="0">
              <a:cs typeface="B Titr" panose="00000700000000000000" pitchFamily="2" charset="-78"/>
            </a:endParaRPr>
          </a:p>
        </p:txBody>
      </p:sp>
    </p:spTree>
    <p:extLst>
      <p:ext uri="{BB962C8B-B14F-4D97-AF65-F5344CB8AC3E}">
        <p14:creationId xmlns:p14="http://schemas.microsoft.com/office/powerpoint/2010/main" val="4131502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33670"/>
            <a:ext cx="7919011" cy="454200"/>
          </a:xfrm>
        </p:spPr>
        <p:txBody>
          <a:bodyPr>
            <a:normAutofit fontScale="90000"/>
          </a:bodyPr>
          <a:lstStyle/>
          <a:p>
            <a:pPr algn="ctr" rtl="1"/>
            <a:r>
              <a:rPr lang="fa-IR" dirty="0" smtClean="0"/>
              <a:t>مراقبت فشارخون پزشک</a:t>
            </a:r>
            <a:endParaRPr lang="fa-IR"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062" y="685800"/>
            <a:ext cx="10433538" cy="6172200"/>
          </a:xfrm>
          <a:prstGeom prst="rect">
            <a:avLst/>
          </a:prstGeom>
          <a:noFill/>
          <a:ln>
            <a:noFill/>
          </a:ln>
        </p:spPr>
      </p:pic>
    </p:spTree>
    <p:extLst>
      <p:ext uri="{BB962C8B-B14F-4D97-AF65-F5344CB8AC3E}">
        <p14:creationId xmlns:p14="http://schemas.microsoft.com/office/powerpoint/2010/main" val="3733229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216" y="1325332"/>
            <a:ext cx="7903245" cy="960668"/>
          </a:xfrm>
        </p:spPr>
        <p:txBody>
          <a:bodyPr/>
          <a:lstStyle/>
          <a:p>
            <a:endParaRPr lang="fa-IR"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954" y="498230"/>
            <a:ext cx="10275277" cy="6359769"/>
          </a:xfrm>
          <a:prstGeom prst="rect">
            <a:avLst/>
          </a:prstGeom>
          <a:noFill/>
          <a:ln>
            <a:noFill/>
          </a:ln>
        </p:spPr>
      </p:pic>
    </p:spTree>
    <p:extLst>
      <p:ext uri="{BB962C8B-B14F-4D97-AF65-F5344CB8AC3E}">
        <p14:creationId xmlns:p14="http://schemas.microsoft.com/office/powerpoint/2010/main" val="442530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31" y="152400"/>
            <a:ext cx="9856808" cy="485732"/>
          </a:xfrm>
        </p:spPr>
        <p:txBody>
          <a:bodyPr>
            <a:noAutofit/>
          </a:bodyPr>
          <a:lstStyle/>
          <a:p>
            <a:r>
              <a:rPr lang="fa-IR" dirty="0"/>
              <a:t>مراقبت بیمار مبتلا به فشارخون بالا غیر پزشک</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838200"/>
            <a:ext cx="10363200" cy="6019800"/>
          </a:xfrm>
          <a:prstGeom prst="rect">
            <a:avLst/>
          </a:prstGeom>
          <a:noFill/>
          <a:ln>
            <a:noFill/>
          </a:ln>
        </p:spPr>
      </p:pic>
    </p:spTree>
    <p:extLst>
      <p:ext uri="{BB962C8B-B14F-4D97-AF65-F5344CB8AC3E}">
        <p14:creationId xmlns:p14="http://schemas.microsoft.com/office/powerpoint/2010/main" val="1840374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647" y="187569"/>
            <a:ext cx="8247459" cy="659152"/>
          </a:xfrm>
        </p:spPr>
        <p:txBody>
          <a:bodyPr>
            <a:normAutofit fontScale="90000"/>
          </a:bodyPr>
          <a:lstStyle/>
          <a:p>
            <a:r>
              <a:rPr lang="fa-IR" dirty="0"/>
              <a:t>مراقبت بیمار مبتلا به فشارخون بالا غیر پزشک</a:t>
            </a:r>
          </a:p>
        </p:txBody>
      </p:sp>
      <p:pic>
        <p:nvPicPr>
          <p:cNvPr id="5" name="Content Placeholder 4"/>
          <p:cNvPicPr>
            <a:picLocks noGrp="1" noChangeAspect="1"/>
          </p:cNvPicPr>
          <p:nvPr>
            <p:ph idx="1"/>
          </p:nvPr>
        </p:nvPicPr>
        <p:blipFill>
          <a:blip r:embed="rId2"/>
          <a:stretch>
            <a:fillRect/>
          </a:stretch>
        </p:blipFill>
        <p:spPr>
          <a:xfrm>
            <a:off x="0" y="990599"/>
            <a:ext cx="10152459" cy="5867401"/>
          </a:xfrm>
          <a:prstGeom prst="rect">
            <a:avLst/>
          </a:prstGeom>
        </p:spPr>
      </p:pic>
    </p:spTree>
    <p:extLst>
      <p:ext uri="{BB962C8B-B14F-4D97-AF65-F5344CB8AC3E}">
        <p14:creationId xmlns:p14="http://schemas.microsoft.com/office/powerpoint/2010/main" val="604397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332656"/>
            <a:ext cx="10972800" cy="576064"/>
          </a:xfrm>
        </p:spPr>
        <p:txBody>
          <a:bodyPr>
            <a:noAutofit/>
          </a:bodyPr>
          <a:lstStyle/>
          <a:p>
            <a:pPr algn="ctr" rtl="1"/>
            <a:r>
              <a:rPr lang="fa-IR" sz="3200" b="1" dirty="0" smtClean="0">
                <a:cs typeface="B Titr" pitchFamily="2" charset="-78"/>
              </a:rPr>
              <a:t>تعريف فشارخون و فشارخون بالا</a:t>
            </a:r>
            <a:endParaRPr lang="en-US" sz="3200" dirty="0">
              <a:cs typeface="B Titr" pitchFamily="2" charset="-78"/>
            </a:endParaRPr>
          </a:p>
        </p:txBody>
      </p:sp>
      <p:sp>
        <p:nvSpPr>
          <p:cNvPr id="3" name="Content Placeholder 2"/>
          <p:cNvSpPr>
            <a:spLocks noGrp="1"/>
          </p:cNvSpPr>
          <p:nvPr>
            <p:ph idx="1"/>
          </p:nvPr>
        </p:nvSpPr>
        <p:spPr>
          <a:xfrm>
            <a:off x="143340" y="1124744"/>
            <a:ext cx="9646120" cy="5472608"/>
          </a:xfrm>
        </p:spPr>
        <p:txBody>
          <a:bodyPr>
            <a:noAutofit/>
          </a:bodyPr>
          <a:lstStyle/>
          <a:p>
            <a:pPr algn="just" rtl="1">
              <a:buNone/>
            </a:pPr>
            <a:r>
              <a:rPr lang="fa-IR" sz="3600" dirty="0" smtClean="0">
                <a:cs typeface="B Mitra" pitchFamily="2" charset="-78"/>
              </a:rPr>
              <a:t>    </a:t>
            </a:r>
            <a:r>
              <a:rPr lang="fa-IR" sz="2400" spc="110" dirty="0" smtClean="0">
                <a:cs typeface="B Mitra" pitchFamily="2" charset="-78"/>
              </a:rPr>
              <a:t>خون در داخل سرخرگ ها داراي نيرويي است كه </a:t>
            </a:r>
            <a:r>
              <a:rPr lang="fa-IR" sz="2400" b="1" spc="110" dirty="0" smtClean="0">
                <a:cs typeface="B Mitra" pitchFamily="2" charset="-78"/>
              </a:rPr>
              <a:t>فشارخون </a:t>
            </a:r>
            <a:r>
              <a:rPr lang="fa-IR" sz="2400" spc="110" dirty="0">
                <a:cs typeface="B Mitra" pitchFamily="2" charset="-78"/>
              </a:rPr>
              <a:t>ناميده مي شود و</a:t>
            </a:r>
            <a:r>
              <a:rPr lang="en-US" sz="2400" spc="110" dirty="0">
                <a:cs typeface="B Mitra" pitchFamily="2" charset="-78"/>
              </a:rPr>
              <a:t> </a:t>
            </a:r>
            <a:r>
              <a:rPr lang="fa-IR" sz="2400" dirty="0">
                <a:cs typeface="B Mitra" pitchFamily="2" charset="-78"/>
              </a:rPr>
              <a:t>عامل اين فشار ، انقباض و انبساط قلب است . قلب به طور مداوم با هر انقباض </a:t>
            </a:r>
            <a:r>
              <a:rPr lang="fa-IR" sz="2400" dirty="0" smtClean="0">
                <a:cs typeface="B Mitra" pitchFamily="2" charset="-78"/>
              </a:rPr>
              <a:t>خود ، خون را به داخل شرياني به نام آئورت و شاخه هاي آن كه مسئول رساندن اكسيژن و مواد غذايي به تمام اعضاي بدن هستند، پمپ مي كند.</a:t>
            </a:r>
          </a:p>
          <a:p>
            <a:pPr algn="just" rtl="1">
              <a:buNone/>
            </a:pPr>
            <a:r>
              <a:rPr lang="fa-IR" sz="2400" dirty="0">
                <a:cs typeface="B Mitra" pitchFamily="2" charset="-78"/>
              </a:rPr>
              <a:t> </a:t>
            </a:r>
            <a:r>
              <a:rPr lang="fa-IR" sz="2400" dirty="0" smtClean="0">
                <a:cs typeface="B Mitra" pitchFamily="2" charset="-78"/>
              </a:rPr>
              <a:t>   فشارخون به دو عامل مهم ، يكي </a:t>
            </a:r>
            <a:r>
              <a:rPr lang="fa-IR" sz="2400" b="1" dirty="0">
                <a:cs typeface="B Mitra" pitchFamily="2" charset="-78"/>
              </a:rPr>
              <a:t>برون ده قلب </a:t>
            </a:r>
            <a:r>
              <a:rPr lang="fa-IR" sz="2400" dirty="0" smtClean="0">
                <a:cs typeface="B Mitra" pitchFamily="2" charset="-78"/>
              </a:rPr>
              <a:t>يعني مقدار خوني كه در هر دقيقه به وسيله قلب به درون شريان آئورت پمپ مي شود (حدود 6 - 5 ليتر ) و ديگر ي </a:t>
            </a:r>
            <a:r>
              <a:rPr lang="fa-IR" sz="2400" b="1" dirty="0">
                <a:cs typeface="B Mitra" pitchFamily="2" charset="-78"/>
              </a:rPr>
              <a:t>مقاومت رگ</a:t>
            </a:r>
            <a:r>
              <a:rPr lang="fa-IR" sz="2400" dirty="0" smtClean="0">
                <a:cs typeface="B Mitra" pitchFamily="2" charset="-78"/>
              </a:rPr>
              <a:t>، يعني مقاومتي كه بر سر راه خروج خون از قلب در رگ ها وجود دارد ، بستگي دارد. با تغيير برون ده قلب يا مقاومت رگ، مقدار فشارخون تغيير مي كند.</a:t>
            </a:r>
          </a:p>
          <a:p>
            <a:pPr algn="just" rtl="1">
              <a:buNone/>
            </a:pPr>
            <a:r>
              <a:rPr lang="fa-IR" dirty="0" smtClean="0">
                <a:cs typeface="B Mitra" pitchFamily="2" charset="-78"/>
              </a:rPr>
              <a:t>    </a:t>
            </a:r>
            <a:endParaRPr lang="en-US" dirty="0">
              <a:cs typeface="B Mitra" pitchFamily="2" charset="-78"/>
            </a:endParaRPr>
          </a:p>
        </p:txBody>
      </p:sp>
    </p:spTree>
    <p:extLst>
      <p:ext uri="{BB962C8B-B14F-4D97-AF65-F5344CB8AC3E}">
        <p14:creationId xmlns:p14="http://schemas.microsoft.com/office/powerpoint/2010/main" val="4261843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980728"/>
            <a:ext cx="10187491" cy="5873860"/>
          </a:xfrm>
        </p:spPr>
        <p:txBody>
          <a:bodyPr>
            <a:noAutofit/>
          </a:bodyPr>
          <a:lstStyle/>
          <a:p>
            <a:pPr algn="just" rtl="1">
              <a:buNone/>
            </a:pPr>
            <a:r>
              <a:rPr lang="fa-IR" sz="3600" dirty="0">
                <a:cs typeface="B Mitra" pitchFamily="2" charset="-78"/>
              </a:rPr>
              <a:t>    </a:t>
            </a:r>
            <a:r>
              <a:rPr lang="fa-IR" sz="2800" spc="60" dirty="0">
                <a:cs typeface="B Mitra" pitchFamily="2" charset="-78"/>
              </a:rPr>
              <a:t>از آنجا كه پمپ كردن خون توسط قلب به داخل شريان ها، ضربان دار </a:t>
            </a:r>
            <a:r>
              <a:rPr lang="fa-IR" sz="2800" dirty="0">
                <a:cs typeface="B Mitra" pitchFamily="2" charset="-78"/>
              </a:rPr>
              <a:t>است ، فشارخون بين دو سطح حداكثر و حداقل در نوسان است . </a:t>
            </a:r>
            <a:endParaRPr lang="en-US" sz="2800" dirty="0">
              <a:cs typeface="B Mitra" pitchFamily="2" charset="-78"/>
            </a:endParaRPr>
          </a:p>
          <a:p>
            <a:pPr algn="just" rtl="1">
              <a:buNone/>
            </a:pPr>
            <a:r>
              <a:rPr lang="fa-IR" sz="2800" dirty="0" smtClean="0">
                <a:cs typeface="B Mitra" pitchFamily="2" charset="-78"/>
              </a:rPr>
              <a:t>    در زماني كه قلب منقبض مي شود ، خون وارد شريان ها مي شود و فشارخون به حداكثر مقدار خود مي رسد كه به آن </a:t>
            </a:r>
            <a:r>
              <a:rPr lang="fa-IR" sz="2800" b="1" dirty="0" smtClean="0">
                <a:cs typeface="B Mitra" pitchFamily="2" charset="-78"/>
              </a:rPr>
              <a:t>فشارخون سيستول </a:t>
            </a:r>
            <a:r>
              <a:rPr lang="fa-IR" sz="2800" dirty="0">
                <a:cs typeface="B Mitra" pitchFamily="2" charset="-78"/>
              </a:rPr>
              <a:t>مي گويند و در زمان استراحت قلب </a:t>
            </a:r>
            <a:endParaRPr lang="fa-IR" sz="2800" dirty="0" smtClean="0">
              <a:cs typeface="B Mitra" pitchFamily="2" charset="-78"/>
            </a:endParaRPr>
          </a:p>
          <a:p>
            <a:pPr algn="just" rtl="1">
              <a:buNone/>
            </a:pPr>
            <a:r>
              <a:rPr lang="fa-IR" sz="2800" dirty="0" smtClean="0">
                <a:cs typeface="B Mitra" pitchFamily="2" charset="-78"/>
              </a:rPr>
              <a:t>    كه </a:t>
            </a:r>
            <a:r>
              <a:rPr lang="fa-IR" sz="2800" dirty="0">
                <a:cs typeface="B Mitra" pitchFamily="2" charset="-78"/>
              </a:rPr>
              <a:t>خون وارد شريان نمي شود ، با خروج</a:t>
            </a:r>
            <a:r>
              <a:rPr lang="fa-IR" sz="2800" b="1" dirty="0" smtClean="0">
                <a:cs typeface="B Mitra" pitchFamily="2" charset="-78"/>
              </a:rPr>
              <a:t> </a:t>
            </a:r>
            <a:endParaRPr lang="fa-IR" sz="2800" dirty="0">
              <a:cs typeface="B Mitra" pitchFamily="2" charset="-78"/>
            </a:endParaRPr>
          </a:p>
          <a:p>
            <a:pPr algn="just" rtl="1">
              <a:buNone/>
            </a:pPr>
            <a:r>
              <a:rPr lang="fa-IR" sz="2800" dirty="0" smtClean="0">
                <a:cs typeface="B Mitra" pitchFamily="2" charset="-78"/>
              </a:rPr>
              <a:t>    تدريجي خون از اين شريان ها و جريان آن </a:t>
            </a:r>
          </a:p>
          <a:p>
            <a:pPr algn="just" rtl="1">
              <a:buNone/>
            </a:pPr>
            <a:r>
              <a:rPr lang="fa-IR" sz="2800" dirty="0" smtClean="0">
                <a:cs typeface="B Mitra" pitchFamily="2" charset="-78"/>
              </a:rPr>
              <a:t>    به</a:t>
            </a:r>
            <a:r>
              <a:rPr lang="fa-IR" sz="2800" spc="90" dirty="0" smtClean="0">
                <a:cs typeface="B Mitra" pitchFamily="2" charset="-78"/>
              </a:rPr>
              <a:t> سوي مويرگ ها فشارخون كاهش </a:t>
            </a:r>
          </a:p>
          <a:p>
            <a:pPr algn="just" rtl="1">
              <a:buNone/>
            </a:pPr>
            <a:r>
              <a:rPr lang="fa-IR" sz="2800" spc="90" dirty="0" smtClean="0">
                <a:cs typeface="B Mitra" pitchFamily="2" charset="-78"/>
              </a:rPr>
              <a:t>   يافته و به حداقل مقدار خود مي رسد</a:t>
            </a:r>
            <a:r>
              <a:rPr lang="fa-IR" sz="2800" dirty="0" smtClean="0">
                <a:cs typeface="B Mitra" pitchFamily="2" charset="-78"/>
              </a:rPr>
              <a:t>،كه</a:t>
            </a:r>
          </a:p>
          <a:p>
            <a:pPr algn="just" rtl="1">
              <a:buNone/>
            </a:pPr>
            <a:r>
              <a:rPr lang="fa-IR" sz="2800" dirty="0" smtClean="0">
                <a:cs typeface="B Mitra" pitchFamily="2" charset="-78"/>
              </a:rPr>
              <a:t>   به آن</a:t>
            </a:r>
            <a:r>
              <a:rPr lang="fa-IR" sz="2800" b="1" dirty="0" smtClean="0">
                <a:cs typeface="B Mitra" pitchFamily="2" charset="-78"/>
              </a:rPr>
              <a:t> فشارخون دياستول </a:t>
            </a:r>
            <a:r>
              <a:rPr lang="fa-IR" sz="2800" dirty="0">
                <a:cs typeface="B Mitra" pitchFamily="2" charset="-78"/>
              </a:rPr>
              <a:t>مي گويند</a:t>
            </a:r>
            <a:r>
              <a:rPr lang="fa-IR" dirty="0">
                <a:cs typeface="B Mitra" pitchFamily="2" charset="-78"/>
              </a:rPr>
              <a:t>.</a:t>
            </a:r>
            <a:r>
              <a:rPr lang="fa-IR" sz="3600" dirty="0">
                <a:cs typeface="B Mitra" pitchFamily="2" charset="-78"/>
              </a:rPr>
              <a:t> </a:t>
            </a:r>
            <a:endParaRPr lang="en-US" sz="3600" dirty="0">
              <a:cs typeface="B Mitra" pitchFamily="2" charset="-78"/>
            </a:endParaRPr>
          </a:p>
          <a:p>
            <a:pPr algn="just" rtl="1">
              <a:buNone/>
            </a:pPr>
            <a:r>
              <a:rPr lang="fa-IR" sz="3600" dirty="0" smtClean="0">
                <a:cs typeface="B Mitra" pitchFamily="2" charset="-78"/>
              </a:rPr>
              <a:t>   </a:t>
            </a:r>
            <a:endParaRPr lang="en-US" sz="3600" dirty="0">
              <a:cs typeface="B Mitra" pitchFamily="2" charset="-78"/>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3068960"/>
            <a:ext cx="5507915" cy="343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8759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52736"/>
            <a:ext cx="9714155" cy="5328592"/>
          </a:xfrm>
        </p:spPr>
        <p:txBody>
          <a:bodyPr/>
          <a:lstStyle/>
          <a:p>
            <a:pPr marL="0" indent="0" algn="just" rtl="1">
              <a:buNone/>
            </a:pPr>
            <a:r>
              <a:rPr lang="fa-IR" sz="3600" dirty="0">
                <a:cs typeface="B Mitra" pitchFamily="2" charset="-78"/>
              </a:rPr>
              <a:t>بهترين راه براي پي بردن به مقدار فشارخون هر فرد اندازه گيري منظم آن با دستگاه فشارسنج است . در </a:t>
            </a:r>
            <a:r>
              <a:rPr lang="fa-IR" sz="3600" dirty="0" smtClean="0">
                <a:cs typeface="B Mitra" pitchFamily="2" charset="-78"/>
              </a:rPr>
              <a:t>هر فرد </a:t>
            </a:r>
            <a:r>
              <a:rPr lang="fa-IR" sz="3600" dirty="0">
                <a:cs typeface="B Mitra" pitchFamily="2" charset="-78"/>
              </a:rPr>
              <a:t>فشارخون را در دو سطح سيستول و دياستول اندازه مي گيرند و با واحد ميلي متر جيوه نشان داده مي شود.</a:t>
            </a:r>
            <a:endParaRPr lang="en-US" sz="3600" dirty="0">
              <a:cs typeface="B Mitra" pitchFamily="2" charset="-78"/>
            </a:endParaRPr>
          </a:p>
          <a:p>
            <a:pPr algn="r" rtl="1"/>
            <a:endParaRPr lang="fa-IR"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23392" y="2752093"/>
            <a:ext cx="8448939" cy="3602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984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48680"/>
            <a:ext cx="10133704" cy="5832648"/>
          </a:xfrm>
        </p:spPr>
        <p:txBody>
          <a:bodyPr>
            <a:normAutofit/>
          </a:bodyPr>
          <a:lstStyle/>
          <a:p>
            <a:pPr algn="just" rtl="1">
              <a:buNone/>
            </a:pPr>
            <a:r>
              <a:rPr lang="fa-IR" sz="2800" dirty="0" smtClean="0">
                <a:cs typeface="B Mitra" pitchFamily="2" charset="-78"/>
              </a:rPr>
              <a:t>    </a:t>
            </a:r>
            <a:endParaRPr lang="en-US" sz="2800" dirty="0">
              <a:cs typeface="B Mitra" pitchFamily="2" charset="-78"/>
            </a:endParaRPr>
          </a:p>
          <a:p>
            <a:pPr algn="just" rtl="1">
              <a:buNone/>
            </a:pPr>
            <a:r>
              <a:rPr lang="fa-IR" sz="4000" dirty="0" smtClean="0">
                <a:cs typeface="B Mitra" pitchFamily="2" charset="-78"/>
              </a:rPr>
              <a:t>    </a:t>
            </a:r>
            <a:r>
              <a:rPr lang="fa-IR" sz="2800" dirty="0" smtClean="0">
                <a:cs typeface="B Mitra" pitchFamily="2" charset="-78"/>
              </a:rPr>
              <a:t>فشارخون بالا در نتيجه افزايش فشار بيش از حد طبيعي جريان خون بر ديوا ره شريان ها ايجاد مي شود. مقدار فشارخون بايد بر اساس چند اندازه گيري كه در موقعيت هاي جداگانه و در طول يك دوره زماني اندازه گيري شده است، تعيين شود . اگر فشارخون به طور دايمي بالاتر از حد طبيعي باشد، به آن فشارخون بالا مي گويند.</a:t>
            </a:r>
            <a:endParaRPr lang="en-US" sz="2800" dirty="0" smtClean="0">
              <a:cs typeface="B Mitra" pitchFamily="2" charset="-7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 y="3141167"/>
            <a:ext cx="8016215" cy="3305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710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836712"/>
            <a:ext cx="8993944" cy="562074"/>
          </a:xfrm>
        </p:spPr>
        <p:txBody>
          <a:bodyPr>
            <a:noAutofit/>
          </a:bodyPr>
          <a:lstStyle/>
          <a:p>
            <a:pPr algn="ctr" rtl="1"/>
            <a:r>
              <a:rPr lang="fa-IR" sz="3600" b="1" dirty="0" smtClean="0">
                <a:cs typeface="B Titr" pitchFamily="2" charset="-78"/>
              </a:rPr>
              <a:t>عوامل مؤثر بر فشارخون</a:t>
            </a:r>
            <a:endParaRPr lang="en-US" sz="3600" dirty="0">
              <a:cs typeface="B Titr" pitchFamily="2" charset="-78"/>
            </a:endParaRPr>
          </a:p>
        </p:txBody>
      </p:sp>
      <p:sp>
        <p:nvSpPr>
          <p:cNvPr id="3" name="Content Placeholder 2"/>
          <p:cNvSpPr>
            <a:spLocks noGrp="1"/>
          </p:cNvSpPr>
          <p:nvPr>
            <p:ph idx="1"/>
          </p:nvPr>
        </p:nvSpPr>
        <p:spPr>
          <a:xfrm>
            <a:off x="0" y="2132856"/>
            <a:ext cx="10273553" cy="4320480"/>
          </a:xfrm>
        </p:spPr>
        <p:txBody>
          <a:bodyPr>
            <a:normAutofit/>
          </a:bodyPr>
          <a:lstStyle/>
          <a:p>
            <a:pPr algn="just" rtl="1">
              <a:buNone/>
            </a:pPr>
            <a:r>
              <a:rPr lang="fa-IR" sz="2800" dirty="0" smtClean="0">
                <a:cs typeface="B Mitra" pitchFamily="2" charset="-78"/>
              </a:rPr>
              <a:t>    </a:t>
            </a:r>
            <a:r>
              <a:rPr lang="fa-IR" sz="3600" dirty="0" smtClean="0">
                <a:cs typeface="B Mitra" pitchFamily="2" charset="-78"/>
              </a:rPr>
              <a:t>فشارخون در طول روز تحت تأ ثير عوامل مختلفي از جمله وضعيت بدن، فعاليت مغز، فعاليت گوارشي، فعاليت عضلاني، تحريكات عصبي، تحريكات دردناك، مثانه پر، عوامل محيطي مثل دماي هوا و ميزان صدا، مصرف دخانيات، الكل، قهوه، چاي و دارو تغيير مي كند اما اين تغييرات موقتي هستند.</a:t>
            </a:r>
          </a:p>
          <a:p>
            <a:pPr algn="just" rtl="1">
              <a:buNone/>
            </a:pPr>
            <a:r>
              <a:rPr lang="fa-IR" sz="3600" dirty="0" smtClean="0">
                <a:cs typeface="B Mitra" pitchFamily="2" charset="-78"/>
              </a:rPr>
              <a:t>به همین دلیل برای تشخیص فشارخون بالا باید چندین بار اندازه گیری در روزهای مختلف صورت گیرد تا تشخیص قطعی شود. ( برای همراه کردن فرد مشکوک به فشارخون بالا باید این توضیح به فرد داده شود) </a:t>
            </a:r>
          </a:p>
          <a:p>
            <a:pPr algn="r" rtl="1">
              <a:buNone/>
            </a:pPr>
            <a:endParaRPr lang="fa-IR" sz="2800" dirty="0" smtClean="0">
              <a:cs typeface="B Mitra" pitchFamily="2" charset="-78"/>
            </a:endParaRPr>
          </a:p>
        </p:txBody>
      </p:sp>
    </p:spTree>
    <p:extLst>
      <p:ext uri="{BB962C8B-B14F-4D97-AF65-F5344CB8AC3E}">
        <p14:creationId xmlns:p14="http://schemas.microsoft.com/office/powerpoint/2010/main" val="38700827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369423" y="836966"/>
            <a:ext cx="7914426" cy="5617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1819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935480"/>
            <a:ext cx="8229600" cy="4389120"/>
          </a:xfrm>
          <a:prstGeom prst="rect">
            <a:avLst/>
          </a:prstGeom>
        </p:spPr>
        <p:txBody>
          <a:bodyPr/>
          <a:lstStyle/>
          <a:p>
            <a:endParaRPr lang="en-US"/>
          </a:p>
        </p:txBody>
      </p:sp>
      <p:pic>
        <p:nvPicPr>
          <p:cNvPr id="4" name="Picture 3"/>
          <p:cNvPicPr>
            <a:picLocks noChangeAspect="1"/>
          </p:cNvPicPr>
          <p:nvPr/>
        </p:nvPicPr>
        <p:blipFill>
          <a:blip r:embed="rId2" cstate="print"/>
          <a:srcRect/>
          <a:stretch>
            <a:fillRect/>
          </a:stretch>
        </p:blipFill>
        <p:spPr bwMode="auto">
          <a:xfrm>
            <a:off x="1524000" y="26590"/>
            <a:ext cx="9144000" cy="6831410"/>
          </a:xfrm>
          <a:prstGeom prst="rect">
            <a:avLst/>
          </a:prstGeom>
          <a:noFill/>
          <a:ln w="9525">
            <a:noFill/>
            <a:miter lim="800000"/>
            <a:headEnd/>
            <a:tailEnd/>
          </a:ln>
        </p:spPr>
      </p:pic>
      <p:sp>
        <p:nvSpPr>
          <p:cNvPr id="5" name="Text Box 7"/>
          <p:cNvSpPr txBox="1">
            <a:spLocks noChangeArrowheads="1"/>
          </p:cNvSpPr>
          <p:nvPr/>
        </p:nvSpPr>
        <p:spPr bwMode="auto">
          <a:xfrm>
            <a:off x="4532922" y="1256356"/>
            <a:ext cx="1656177" cy="634929"/>
          </a:xfrm>
          <a:prstGeom prst="rect">
            <a:avLst/>
          </a:prstGeom>
          <a:noFill/>
          <a:ln w="9525" algn="ctr">
            <a:noFill/>
            <a:miter lim="800000"/>
            <a:headEnd/>
            <a:tailEnd/>
          </a:ln>
        </p:spPr>
        <p:txBody>
          <a:bodyPr wrap="square" lIns="80147" tIns="40074" rIns="80147" bIns="40074">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en-US" sz="1800" b="1" dirty="0">
                <a:solidFill>
                  <a:srgbClr val="FF6600"/>
                </a:solidFill>
                <a:latin typeface="Calibri" pitchFamily="34" charset="0"/>
              </a:rPr>
              <a:t> </a:t>
            </a:r>
            <a:r>
              <a:rPr lang="fa-IR" sz="1800" b="1" dirty="0">
                <a:solidFill>
                  <a:srgbClr val="FF6600"/>
                </a:solidFill>
                <a:latin typeface="Calibri" pitchFamily="34" charset="0"/>
              </a:rPr>
              <a:t>10% کاهش کم تحرکی</a:t>
            </a:r>
            <a:endParaRPr lang="en-US" sz="1800" b="1" dirty="0">
              <a:solidFill>
                <a:srgbClr val="FF6600"/>
              </a:solidFill>
              <a:latin typeface="Calibri" pitchFamily="34" charset="0"/>
            </a:endParaRPr>
          </a:p>
        </p:txBody>
      </p:sp>
      <p:sp>
        <p:nvSpPr>
          <p:cNvPr id="6" name="Text Box 7"/>
          <p:cNvSpPr txBox="1">
            <a:spLocks noChangeArrowheads="1"/>
          </p:cNvSpPr>
          <p:nvPr/>
        </p:nvSpPr>
        <p:spPr bwMode="auto">
          <a:xfrm>
            <a:off x="1524001" y="1016545"/>
            <a:ext cx="1656177" cy="634929"/>
          </a:xfrm>
          <a:prstGeom prst="rect">
            <a:avLst/>
          </a:prstGeom>
          <a:noFill/>
          <a:ln w="9525" algn="ctr">
            <a:noFill/>
            <a:miter lim="800000"/>
            <a:headEnd/>
            <a:tailEnd/>
          </a:ln>
        </p:spPr>
        <p:txBody>
          <a:bodyPr wrap="square" lIns="80147" tIns="40074" rIns="80147" bIns="40074">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fa-IR" sz="1800" b="1" dirty="0">
                <a:solidFill>
                  <a:srgbClr val="FF6600"/>
                </a:solidFill>
                <a:latin typeface="Calibri" pitchFamily="34" charset="0"/>
              </a:rPr>
              <a:t>0% افزایش دیابت و چاقی</a:t>
            </a:r>
            <a:endParaRPr lang="en-US" sz="1800" b="1" dirty="0">
              <a:solidFill>
                <a:srgbClr val="FF6600"/>
              </a:solidFill>
              <a:latin typeface="Calibri" pitchFamily="34" charset="0"/>
            </a:endParaRPr>
          </a:p>
        </p:txBody>
      </p:sp>
      <p:sp>
        <p:nvSpPr>
          <p:cNvPr id="8" name="Text Box 7"/>
          <p:cNvSpPr txBox="1">
            <a:spLocks noChangeArrowheads="1"/>
          </p:cNvSpPr>
          <p:nvPr/>
        </p:nvSpPr>
        <p:spPr bwMode="auto">
          <a:xfrm>
            <a:off x="1557961" y="3933057"/>
            <a:ext cx="1656177" cy="634929"/>
          </a:xfrm>
          <a:prstGeom prst="rect">
            <a:avLst/>
          </a:prstGeom>
          <a:noFill/>
          <a:ln w="9525" algn="ctr">
            <a:noFill/>
            <a:miter lim="800000"/>
            <a:headEnd/>
            <a:tailEnd/>
          </a:ln>
        </p:spPr>
        <p:txBody>
          <a:bodyPr wrap="square" lIns="80147" tIns="40074" rIns="80147" bIns="40074">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fa-IR" sz="1800" b="1" dirty="0">
                <a:solidFill>
                  <a:srgbClr val="FF6600"/>
                </a:solidFill>
                <a:latin typeface="Calibri" pitchFamily="34" charset="0"/>
              </a:rPr>
              <a:t>25% کاهش فشار خون بالا</a:t>
            </a:r>
            <a:endParaRPr lang="en-US" sz="1800" b="1" dirty="0">
              <a:solidFill>
                <a:srgbClr val="FF6600"/>
              </a:solidFill>
              <a:latin typeface="Calibri" pitchFamily="34" charset="0"/>
            </a:endParaRPr>
          </a:p>
        </p:txBody>
      </p:sp>
      <p:sp>
        <p:nvSpPr>
          <p:cNvPr id="9" name="Text Box 7"/>
          <p:cNvSpPr txBox="1">
            <a:spLocks noChangeArrowheads="1"/>
          </p:cNvSpPr>
          <p:nvPr/>
        </p:nvSpPr>
        <p:spPr bwMode="auto">
          <a:xfrm>
            <a:off x="2342563" y="5517233"/>
            <a:ext cx="1656177" cy="634929"/>
          </a:xfrm>
          <a:prstGeom prst="rect">
            <a:avLst/>
          </a:prstGeom>
          <a:noFill/>
          <a:ln w="9525" algn="ctr">
            <a:noFill/>
            <a:miter lim="800000"/>
            <a:headEnd/>
            <a:tailEnd/>
          </a:ln>
        </p:spPr>
        <p:txBody>
          <a:bodyPr wrap="square" lIns="80147" tIns="40074" rIns="80147" bIns="40074">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a:r>
              <a:rPr lang="fa-IR" sz="1800" b="1" dirty="0">
                <a:solidFill>
                  <a:srgbClr val="FF6600"/>
                </a:solidFill>
                <a:latin typeface="Calibri" pitchFamily="34" charset="0"/>
              </a:rPr>
              <a:t>30% کاهش مصرف نمک</a:t>
            </a:r>
            <a:endParaRPr lang="en-US" sz="1800" b="1" dirty="0">
              <a:solidFill>
                <a:srgbClr val="FF6600"/>
              </a:solidFill>
              <a:latin typeface="Calibri" pitchFamily="34" charset="0"/>
            </a:endParaRPr>
          </a:p>
        </p:txBody>
      </p:sp>
      <p:sp>
        <p:nvSpPr>
          <p:cNvPr id="10" name="Text Box 10"/>
          <p:cNvSpPr txBox="1">
            <a:spLocks noChangeArrowheads="1"/>
          </p:cNvSpPr>
          <p:nvPr/>
        </p:nvSpPr>
        <p:spPr bwMode="auto">
          <a:xfrm>
            <a:off x="5029201" y="6245170"/>
            <a:ext cx="1894888" cy="634929"/>
          </a:xfrm>
          <a:prstGeom prst="rect">
            <a:avLst/>
          </a:prstGeom>
          <a:noFill/>
          <a:ln w="9525" algn="ctr">
            <a:noFill/>
            <a:miter lim="800000"/>
            <a:headEnd/>
            <a:tailEnd/>
          </a:ln>
        </p:spPr>
        <p:txBody>
          <a:bodyPr wrap="square" lIns="80147" tIns="40074" rIns="80147" bIns="40074">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fa-IR" sz="1800" b="1" dirty="0">
                <a:solidFill>
                  <a:srgbClr val="FF6600"/>
                </a:solidFill>
                <a:latin typeface="Calibri" pitchFamily="34" charset="0"/>
              </a:rPr>
              <a:t>30% کاهش مصرف دخانیات</a:t>
            </a:r>
            <a:endParaRPr lang="en-US" sz="1800" b="1" dirty="0">
              <a:solidFill>
                <a:srgbClr val="FF6600"/>
              </a:solidFill>
              <a:latin typeface="Calibri" pitchFamily="34" charset="0"/>
            </a:endParaRPr>
          </a:p>
        </p:txBody>
      </p:sp>
      <p:sp>
        <p:nvSpPr>
          <p:cNvPr id="11" name="Text Box 10"/>
          <p:cNvSpPr txBox="1">
            <a:spLocks noChangeArrowheads="1"/>
          </p:cNvSpPr>
          <p:nvPr/>
        </p:nvSpPr>
        <p:spPr bwMode="auto">
          <a:xfrm>
            <a:off x="8085990" y="6115990"/>
            <a:ext cx="2548050" cy="634929"/>
          </a:xfrm>
          <a:prstGeom prst="rect">
            <a:avLst/>
          </a:prstGeom>
          <a:noFill/>
          <a:ln w="9525" algn="ctr">
            <a:noFill/>
            <a:miter lim="800000"/>
            <a:headEnd/>
            <a:tailEnd/>
          </a:ln>
        </p:spPr>
        <p:txBody>
          <a:bodyPr wrap="square" lIns="80147" tIns="40074" rIns="80147" bIns="40074">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fa-IR" sz="1800" b="1" dirty="0">
                <a:solidFill>
                  <a:srgbClr val="FF6600"/>
                </a:solidFill>
                <a:latin typeface="Calibri" pitchFamily="34" charset="0"/>
              </a:rPr>
              <a:t>80% افزایش پوشش دارو و پاراکلینیک</a:t>
            </a:r>
            <a:endParaRPr lang="en-US" sz="1800" b="1" dirty="0">
              <a:solidFill>
                <a:srgbClr val="FF6600"/>
              </a:solidFill>
              <a:latin typeface="Calibri" pitchFamily="34" charset="0"/>
            </a:endParaRPr>
          </a:p>
        </p:txBody>
      </p:sp>
      <p:sp>
        <p:nvSpPr>
          <p:cNvPr id="12" name="Text Box 10"/>
          <p:cNvSpPr txBox="1">
            <a:spLocks noChangeArrowheads="1"/>
          </p:cNvSpPr>
          <p:nvPr/>
        </p:nvSpPr>
        <p:spPr bwMode="auto">
          <a:xfrm>
            <a:off x="9448801" y="3514113"/>
            <a:ext cx="1185240" cy="1465925"/>
          </a:xfrm>
          <a:prstGeom prst="rect">
            <a:avLst/>
          </a:prstGeom>
          <a:noFill/>
          <a:ln w="9525" algn="ctr">
            <a:noFill/>
            <a:miter lim="800000"/>
            <a:headEnd/>
            <a:tailEnd/>
          </a:ln>
        </p:spPr>
        <p:txBody>
          <a:bodyPr wrap="square" lIns="80147" tIns="40074" rIns="80147" bIns="40074">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rtl="1"/>
            <a:r>
              <a:rPr lang="fa-IR" sz="1800" b="1" dirty="0">
                <a:solidFill>
                  <a:srgbClr val="FF6600"/>
                </a:solidFill>
                <a:latin typeface="Calibri" pitchFamily="34" charset="0"/>
              </a:rPr>
              <a:t>25% کاهش مرگ و میر قلبی عروقی</a:t>
            </a:r>
            <a:endParaRPr lang="en-US" sz="1800" b="1" dirty="0">
              <a:solidFill>
                <a:srgbClr val="FF6600"/>
              </a:solidFill>
              <a:latin typeface="Calibri" pitchFamily="34" charset="0"/>
            </a:endParaRPr>
          </a:p>
        </p:txBody>
      </p:sp>
      <p:sp>
        <p:nvSpPr>
          <p:cNvPr id="13" name="Text Box 10"/>
          <p:cNvSpPr txBox="1">
            <a:spLocks noChangeArrowheads="1"/>
          </p:cNvSpPr>
          <p:nvPr/>
        </p:nvSpPr>
        <p:spPr bwMode="auto">
          <a:xfrm>
            <a:off x="8835008" y="2294752"/>
            <a:ext cx="1581472" cy="634929"/>
          </a:xfrm>
          <a:prstGeom prst="rect">
            <a:avLst/>
          </a:prstGeom>
          <a:noFill/>
          <a:ln w="9525" algn="ctr">
            <a:noFill/>
            <a:miter lim="800000"/>
            <a:headEnd/>
            <a:tailEnd/>
          </a:ln>
        </p:spPr>
        <p:txBody>
          <a:bodyPr wrap="square" lIns="80147" tIns="40074" rIns="80147" bIns="40074">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fa-IR" sz="1800" b="1" dirty="0">
                <a:solidFill>
                  <a:srgbClr val="FF6600"/>
                </a:solidFill>
                <a:latin typeface="Calibri" pitchFamily="34" charset="0"/>
              </a:rPr>
              <a:t>10% کاهش مصرف الکل</a:t>
            </a:r>
            <a:endParaRPr lang="en-US" sz="1800" b="1" dirty="0">
              <a:solidFill>
                <a:srgbClr val="FF6600"/>
              </a:solidFill>
              <a:latin typeface="Calibri" pitchFamily="34" charset="0"/>
            </a:endParaRPr>
          </a:p>
        </p:txBody>
      </p:sp>
      <p:sp>
        <p:nvSpPr>
          <p:cNvPr id="14" name="Text Box 10"/>
          <p:cNvSpPr txBox="1">
            <a:spLocks noChangeArrowheads="1"/>
          </p:cNvSpPr>
          <p:nvPr/>
        </p:nvSpPr>
        <p:spPr bwMode="auto">
          <a:xfrm>
            <a:off x="8467085" y="26589"/>
            <a:ext cx="2317317" cy="911927"/>
          </a:xfrm>
          <a:prstGeom prst="rect">
            <a:avLst/>
          </a:prstGeom>
          <a:noFill/>
          <a:ln w="9525" algn="ctr">
            <a:noFill/>
            <a:miter lim="800000"/>
            <a:headEnd/>
            <a:tailEnd/>
          </a:ln>
        </p:spPr>
        <p:txBody>
          <a:bodyPr wrap="square" lIns="80147" tIns="40074" rIns="80147" bIns="40074">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ctr"/>
            <a:r>
              <a:rPr lang="fa-IR" sz="1800" b="1" dirty="0">
                <a:solidFill>
                  <a:srgbClr val="FF6600"/>
                </a:solidFill>
                <a:latin typeface="Calibri" pitchFamily="34" charset="0"/>
              </a:rPr>
              <a:t>50% پوشش درمان کاهش خطر سکته قلبی و مغزی</a:t>
            </a:r>
            <a:endParaRPr lang="en-US" sz="1800" b="1" dirty="0">
              <a:solidFill>
                <a:srgbClr val="FF6600"/>
              </a:solidFill>
              <a:latin typeface="Calibri" pitchFamily="34" charset="0"/>
            </a:endParaRPr>
          </a:p>
        </p:txBody>
      </p:sp>
      <p:sp>
        <p:nvSpPr>
          <p:cNvPr id="15" name="Text Box 7"/>
          <p:cNvSpPr txBox="1">
            <a:spLocks noChangeArrowheads="1"/>
          </p:cNvSpPr>
          <p:nvPr/>
        </p:nvSpPr>
        <p:spPr bwMode="auto">
          <a:xfrm>
            <a:off x="1775520" y="26591"/>
            <a:ext cx="1805880" cy="573373"/>
          </a:xfrm>
          <a:prstGeom prst="rect">
            <a:avLst/>
          </a:prstGeom>
          <a:noFill/>
          <a:ln w="9525" algn="ctr">
            <a:noFill/>
            <a:miter lim="800000"/>
            <a:headEnd/>
            <a:tailEnd/>
          </a:ln>
        </p:spPr>
        <p:txBody>
          <a:bodyPr wrap="square" lIns="80147" tIns="40074" rIns="80147" bIns="40074">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a:r>
              <a:rPr lang="fa-IR" sz="3200" b="1" dirty="0">
                <a:solidFill>
                  <a:srgbClr val="FF0000"/>
                </a:solidFill>
                <a:latin typeface="2  Titr"/>
              </a:rPr>
              <a:t>9مداخله</a:t>
            </a:r>
            <a:endParaRPr lang="en-US" sz="3200" b="1" dirty="0">
              <a:solidFill>
                <a:srgbClr val="FF0000"/>
              </a:solidFill>
              <a:latin typeface="2  Titr"/>
            </a:endParaRPr>
          </a:p>
        </p:txBody>
      </p:sp>
    </p:spTree>
    <p:extLst>
      <p:ext uri="{BB962C8B-B14F-4D97-AF65-F5344CB8AC3E}">
        <p14:creationId xmlns:p14="http://schemas.microsoft.com/office/powerpoint/2010/main" val="41134632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403" y="260648"/>
            <a:ext cx="10972800" cy="720080"/>
          </a:xfrm>
        </p:spPr>
        <p:txBody>
          <a:bodyPr>
            <a:normAutofit/>
          </a:bodyPr>
          <a:lstStyle/>
          <a:p>
            <a:pPr algn="ctr" rtl="1"/>
            <a:r>
              <a:rPr lang="fa-IR" sz="3600" b="1" dirty="0">
                <a:cs typeface="B Titr" pitchFamily="2" charset="-78"/>
              </a:rPr>
              <a:t>انواع فشار خون بالا: </a:t>
            </a:r>
            <a:endParaRPr lang="fa-IR" sz="3600" dirty="0"/>
          </a:p>
        </p:txBody>
      </p:sp>
      <p:sp>
        <p:nvSpPr>
          <p:cNvPr id="3" name="Content Placeholder 2"/>
          <p:cNvSpPr>
            <a:spLocks noGrp="1"/>
          </p:cNvSpPr>
          <p:nvPr>
            <p:ph idx="1"/>
          </p:nvPr>
        </p:nvSpPr>
        <p:spPr>
          <a:xfrm>
            <a:off x="0" y="1052736"/>
            <a:ext cx="9531275" cy="5112568"/>
          </a:xfrm>
        </p:spPr>
        <p:txBody>
          <a:bodyPr/>
          <a:lstStyle/>
          <a:p>
            <a:pPr algn="just" rtl="1">
              <a:buNone/>
            </a:pPr>
            <a:r>
              <a:rPr lang="fa-IR" dirty="0" smtClean="0">
                <a:cs typeface="B Mitra" pitchFamily="2" charset="-78"/>
              </a:rPr>
              <a:t>    </a:t>
            </a:r>
            <a:r>
              <a:rPr lang="fa-IR" sz="3600" dirty="0" smtClean="0">
                <a:cs typeface="B Mitra" pitchFamily="2" charset="-78"/>
              </a:rPr>
              <a:t>فشارخون</a:t>
            </a:r>
            <a:r>
              <a:rPr lang="fa-IR" sz="3600" dirty="0" smtClean="0">
                <a:cs typeface="B Titr" pitchFamily="2" charset="-78"/>
              </a:rPr>
              <a:t> </a:t>
            </a:r>
            <a:r>
              <a:rPr lang="fa-IR" sz="3600" dirty="0">
                <a:cs typeface="B Mitra" pitchFamily="2" charset="-78"/>
              </a:rPr>
              <a:t>بالا دو نوع اوليه و ثانويه </a:t>
            </a:r>
            <a:r>
              <a:rPr lang="fa-IR" sz="3600" dirty="0" smtClean="0">
                <a:cs typeface="B Mitra" pitchFamily="2" charset="-78"/>
              </a:rPr>
              <a:t>دارد</a:t>
            </a:r>
            <a:r>
              <a:rPr lang="fa-IR" sz="3600" dirty="0">
                <a:cs typeface="B Mitra" pitchFamily="2" charset="-78"/>
              </a:rPr>
              <a:t>.</a:t>
            </a:r>
            <a:endParaRPr lang="fa-IR" sz="3600" b="1" dirty="0" smtClean="0">
              <a:cs typeface="B Titr" pitchFamily="2" charset="-78"/>
            </a:endParaRPr>
          </a:p>
          <a:p>
            <a:pPr algn="just" rtl="1">
              <a:buNone/>
            </a:pPr>
            <a:r>
              <a:rPr lang="fa-IR" sz="3600" b="1" dirty="0">
                <a:cs typeface="B Titr" pitchFamily="2" charset="-78"/>
              </a:rPr>
              <a:t> </a:t>
            </a:r>
            <a:r>
              <a:rPr lang="fa-IR" sz="3600" b="1" dirty="0" smtClean="0">
                <a:cs typeface="B Titr" pitchFamily="2" charset="-78"/>
              </a:rPr>
              <a:t>    فشار </a:t>
            </a:r>
            <a:r>
              <a:rPr lang="fa-IR" sz="3600" b="1" dirty="0">
                <a:cs typeface="B Titr" pitchFamily="2" charset="-78"/>
              </a:rPr>
              <a:t>خون بالاي اوليه: </a:t>
            </a:r>
            <a:r>
              <a:rPr lang="fa-IR" sz="3600" dirty="0">
                <a:cs typeface="B Mitra" pitchFamily="2" charset="-78"/>
              </a:rPr>
              <a:t>در نوع اوليه كه 95 درصد بيماران فشارخوني را شامل مي شود، علت فشارخون بالا مشخص نيست. </a:t>
            </a:r>
            <a:endParaRPr lang="fa-IR" sz="36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141" y="2978908"/>
            <a:ext cx="6571060" cy="340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2866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476672"/>
            <a:ext cx="8864853" cy="432048"/>
          </a:xfrm>
        </p:spPr>
        <p:txBody>
          <a:bodyPr>
            <a:normAutofit fontScale="90000"/>
          </a:bodyPr>
          <a:lstStyle/>
          <a:p>
            <a:pPr algn="ctr" rtl="1"/>
            <a:r>
              <a:rPr lang="fa-IR" sz="3600" dirty="0" smtClean="0">
                <a:cs typeface="B Titr" pitchFamily="2" charset="-78"/>
              </a:rPr>
              <a:t>عوامل مؤثر برایجاد فشارخون بالا</a:t>
            </a:r>
            <a:endParaRPr lang="fa-IR" sz="3600" dirty="0">
              <a:cs typeface="B Titr" pitchFamily="2" charset="-78"/>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0" y="1577762"/>
            <a:ext cx="9402184" cy="5368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300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13" y="172122"/>
            <a:ext cx="8532982" cy="736598"/>
          </a:xfrm>
        </p:spPr>
        <p:txBody>
          <a:bodyPr>
            <a:normAutofit fontScale="90000"/>
          </a:bodyPr>
          <a:lstStyle/>
          <a:p>
            <a:pPr algn="ctr" rtl="1"/>
            <a:r>
              <a:rPr lang="fa-IR" sz="2800" b="1" dirty="0" smtClean="0">
                <a:cs typeface="B Titr" pitchFamily="2" charset="-78"/>
              </a:rPr>
              <a:t>شايع ترين عوامل مؤثر بر فشارخون بالا در نوع ثانويه</a:t>
            </a:r>
            <a:br>
              <a:rPr lang="fa-IR" sz="2800" b="1" dirty="0" smtClean="0">
                <a:cs typeface="B Titr" pitchFamily="2" charset="-78"/>
              </a:rPr>
            </a:br>
            <a:endParaRPr lang="en-US" sz="2800" dirty="0">
              <a:cs typeface="B Titr" pitchFamily="2" charset="-78"/>
            </a:endParaRPr>
          </a:p>
        </p:txBody>
      </p:sp>
      <p:sp>
        <p:nvSpPr>
          <p:cNvPr id="3" name="Content Placeholder 2"/>
          <p:cNvSpPr>
            <a:spLocks noGrp="1"/>
          </p:cNvSpPr>
          <p:nvPr>
            <p:ph idx="1"/>
          </p:nvPr>
        </p:nvSpPr>
        <p:spPr>
          <a:xfrm>
            <a:off x="0" y="1023758"/>
            <a:ext cx="9746428" cy="5678256"/>
          </a:xfrm>
        </p:spPr>
        <p:txBody>
          <a:bodyPr>
            <a:noAutofit/>
          </a:bodyPr>
          <a:lstStyle/>
          <a:p>
            <a:pPr algn="just" rtl="1">
              <a:buNone/>
            </a:pPr>
            <a:r>
              <a:rPr lang="fa-IR" sz="2400" b="1" dirty="0" smtClean="0">
                <a:cs typeface="B Titr" pitchFamily="2" charset="-78"/>
              </a:rPr>
              <a:t>1</a:t>
            </a:r>
            <a:r>
              <a:rPr lang="fa-IR" sz="2400" b="1" dirty="0">
                <a:cs typeface="B Titr" pitchFamily="2" charset="-78"/>
              </a:rPr>
              <a:t>. مصرف قرص جلوگيري از بارداري: </a:t>
            </a:r>
            <a:r>
              <a:rPr lang="fa-IR" sz="3200" dirty="0" smtClean="0">
                <a:cs typeface="B Mitra" pitchFamily="2" charset="-78"/>
              </a:rPr>
              <a:t>اگر چه خطر پيدايش فشارخون بالا پس از مصرف اين قرص ها به مدت طولاني ، قابل توجه است ولي اين خطر در حدي نيست كه مصرف اين قرص ها را ممنوع كرد . بلكه بايد ضمن مصرف، براي اجتناب از عوارض احتمالي آن ها فشارخو ن را به طور مرتب كنترل نمود.</a:t>
            </a:r>
          </a:p>
          <a:p>
            <a:pPr algn="just" rtl="1">
              <a:buNone/>
            </a:pPr>
            <a:r>
              <a:rPr lang="fa-IR" sz="2400" b="1" dirty="0">
                <a:cs typeface="B Titr" pitchFamily="2" charset="-78"/>
              </a:rPr>
              <a:t>2. بيماري هاي كليه: </a:t>
            </a:r>
            <a:r>
              <a:rPr lang="fa-IR" sz="3200" dirty="0" smtClean="0">
                <a:cs typeface="B Mitra" pitchFamily="2" charset="-78"/>
              </a:rPr>
              <a:t>كاهش قدرت كليه در دفع مواد زايد ، افزايش فشارخون را به دنبال دارد (نارسايي كليه). در تنگي هاي شريان هاي كليوي افزايش فشار خون بوجود مي آيد.</a:t>
            </a:r>
          </a:p>
          <a:p>
            <a:pPr algn="just" rtl="1">
              <a:buNone/>
            </a:pPr>
            <a:r>
              <a:rPr lang="fa-IR" sz="2400" b="1" dirty="0" smtClean="0">
                <a:cs typeface="B Titr" pitchFamily="2" charset="-78"/>
              </a:rPr>
              <a:t>3. </a:t>
            </a:r>
            <a:r>
              <a:rPr lang="fa-IR" sz="2400" b="1" dirty="0">
                <a:cs typeface="B Titr" pitchFamily="2" charset="-78"/>
              </a:rPr>
              <a:t>بيماري هاي غدد درون ريز : </a:t>
            </a:r>
            <a:r>
              <a:rPr lang="fa-IR" sz="3200" dirty="0" smtClean="0">
                <a:cs typeface="B Mitra" pitchFamily="2" charset="-78"/>
              </a:rPr>
              <a:t>افزايش ترشح بعضي هورمون ها به علت بيماري هاي غدد درون ريز، مي تواند موجب افزايش فشار خون گردد، مثل افزايش فعاليت تيروييد يا وجود توده در غده فوق كليه. بيماري هاي زمينه اي كليوي و غدد فوق كليوي مهم ترين عامل بروز فشار خون بالاي ثانويه هستند.</a:t>
            </a:r>
            <a:endParaRPr lang="en-US" sz="3200" dirty="0" smtClean="0">
              <a:cs typeface="B Mitra" pitchFamily="2" charset="-78"/>
            </a:endParaRPr>
          </a:p>
        </p:txBody>
      </p:sp>
    </p:spTree>
    <p:extLst>
      <p:ext uri="{BB962C8B-B14F-4D97-AF65-F5344CB8AC3E}">
        <p14:creationId xmlns:p14="http://schemas.microsoft.com/office/powerpoint/2010/main" val="19181472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8680"/>
            <a:ext cx="8448339" cy="418058"/>
          </a:xfrm>
        </p:spPr>
        <p:txBody>
          <a:bodyPr>
            <a:normAutofit fontScale="90000"/>
          </a:bodyPr>
          <a:lstStyle/>
          <a:p>
            <a:pPr algn="ctr" rtl="1"/>
            <a:r>
              <a:rPr lang="fa-IR" sz="2800" b="1" dirty="0" smtClean="0">
                <a:cs typeface="B Titr" pitchFamily="2" charset="-78"/>
              </a:rPr>
              <a:t>علايم باليني فشار خون بالا</a:t>
            </a:r>
            <a:br>
              <a:rPr lang="fa-IR" sz="2800" b="1" dirty="0" smtClean="0">
                <a:cs typeface="B Titr" pitchFamily="2" charset="-78"/>
              </a:rPr>
            </a:br>
            <a:endParaRPr lang="en-US" sz="2800" dirty="0">
              <a:cs typeface="B Titr" pitchFamily="2" charset="-78"/>
            </a:endParaRPr>
          </a:p>
        </p:txBody>
      </p:sp>
      <p:sp>
        <p:nvSpPr>
          <p:cNvPr id="3" name="Content Placeholder 2"/>
          <p:cNvSpPr>
            <a:spLocks noGrp="1"/>
          </p:cNvSpPr>
          <p:nvPr>
            <p:ph idx="1"/>
          </p:nvPr>
        </p:nvSpPr>
        <p:spPr>
          <a:xfrm>
            <a:off x="0" y="1052736"/>
            <a:ext cx="9359153" cy="5616624"/>
          </a:xfrm>
        </p:spPr>
        <p:txBody>
          <a:bodyPr>
            <a:normAutofit/>
          </a:bodyPr>
          <a:lstStyle/>
          <a:p>
            <a:pPr algn="just" rtl="1">
              <a:buNone/>
            </a:pPr>
            <a:r>
              <a:rPr lang="fa-IR" dirty="0" smtClean="0">
                <a:cs typeface="B Mitra" pitchFamily="2" charset="-78"/>
              </a:rPr>
              <a:t>         </a:t>
            </a:r>
          </a:p>
          <a:p>
            <a:pPr algn="just" rtl="1">
              <a:buNone/>
            </a:pPr>
            <a:r>
              <a:rPr lang="fa-IR" dirty="0">
                <a:cs typeface="B Mitra" pitchFamily="2" charset="-78"/>
              </a:rPr>
              <a:t> </a:t>
            </a:r>
            <a:r>
              <a:rPr lang="fa-IR" dirty="0" smtClean="0">
                <a:cs typeface="B Mitra" pitchFamily="2" charset="-78"/>
              </a:rPr>
              <a:t>       </a:t>
            </a:r>
            <a:r>
              <a:rPr lang="fa-IR" sz="2400" spc="90" dirty="0" smtClean="0">
                <a:cs typeface="B Mitra" pitchFamily="2" charset="-78"/>
              </a:rPr>
              <a:t>فشار خون اوليه سال ها بدون علامت است و معمولا زماني علامت دار مي شود</a:t>
            </a:r>
            <a:r>
              <a:rPr lang="fa-IR" sz="2400" dirty="0" smtClean="0">
                <a:cs typeface="B Mitra" pitchFamily="2" charset="-78"/>
              </a:rPr>
              <a:t> كه بر اندام هاي حياتي مثل مغز، چشم، كليه و قلب تاثير گذاشته و به آن ها آسيب رسانده باشد. گاهي ممكن است بيمار از علايمي مثل سردرد در ناحيه پس سر، سرگيجه، تاري و اختلال ديد، خستگي زودرس و طپش قلب، تنگي نفس شبانه و يا هنگام فعاليت و دردهاي قفسه سينه، شكايت كند. اگر فشارخون به طور حاد افزايش يابد ممكن است بيمار دچار سرگيجه و تشنج شده و حتي به اغماء برود.</a:t>
            </a:r>
            <a:endParaRPr lang="en-US" sz="2400" dirty="0" smtClean="0">
              <a:cs typeface="B Mitra" pitchFamily="2" charset="-78"/>
            </a:endParaRP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3999669"/>
            <a:ext cx="5231904" cy="25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336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16632"/>
            <a:ext cx="8165606" cy="1143000"/>
          </a:xfrm>
        </p:spPr>
        <p:txBody>
          <a:bodyPr>
            <a:normAutofit/>
          </a:bodyPr>
          <a:lstStyle/>
          <a:p>
            <a:pPr algn="ctr" rtl="1"/>
            <a:r>
              <a:rPr lang="fa-IR" sz="3600" b="1" dirty="0">
                <a:cs typeface="B Titr" pitchFamily="2" charset="-78"/>
              </a:rPr>
              <a:t>عوارض شايع فشارخون بالا</a:t>
            </a:r>
            <a:endParaRPr lang="fa-IR" sz="3600" dirty="0"/>
          </a:p>
        </p:txBody>
      </p:sp>
      <p:pic>
        <p:nvPicPr>
          <p:cNvPr id="1536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 y="1031221"/>
            <a:ext cx="8767482" cy="528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2246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2324"/>
            <a:ext cx="8596668" cy="1320800"/>
          </a:xfrm>
        </p:spPr>
        <p:txBody>
          <a:bodyPr/>
          <a:lstStyle/>
          <a:p>
            <a:pPr algn="ctr" rtl="1"/>
            <a:r>
              <a:rPr lang="fa-IR" dirty="0" smtClean="0"/>
              <a:t>بررسی عوارض فشارخون بالا </a:t>
            </a:r>
            <a:endParaRPr lang="en-US" dirty="0"/>
          </a:p>
        </p:txBody>
      </p:sp>
      <p:sp>
        <p:nvSpPr>
          <p:cNvPr id="3" name="Content Placeholder 2"/>
          <p:cNvSpPr>
            <a:spLocks noGrp="1"/>
          </p:cNvSpPr>
          <p:nvPr>
            <p:ph idx="1"/>
          </p:nvPr>
        </p:nvSpPr>
        <p:spPr>
          <a:xfrm>
            <a:off x="0" y="2160589"/>
            <a:ext cx="9810974" cy="3880773"/>
          </a:xfrm>
        </p:spPr>
        <p:txBody>
          <a:bodyPr/>
          <a:lstStyle/>
          <a:p>
            <a:pPr algn="r" rtl="1"/>
            <a:r>
              <a:rPr lang="fa-IR" dirty="0"/>
              <a:t>بیمار باید هر سال حداقل یک آزمایش قند و چربی و </a:t>
            </a:r>
            <a:r>
              <a:rPr lang="fa-IR" dirty="0" smtClean="0"/>
              <a:t>کراتینین و تعیین </a:t>
            </a:r>
            <a:r>
              <a:rPr lang="en-US" dirty="0" smtClean="0"/>
              <a:t>GFR</a:t>
            </a:r>
            <a:r>
              <a:rPr lang="fa-IR" dirty="0" smtClean="0"/>
              <a:t> و تست های کبد </a:t>
            </a:r>
            <a:r>
              <a:rPr lang="fa-IR" dirty="0"/>
              <a:t>و ادرار و ... داشته باشد. </a:t>
            </a:r>
          </a:p>
          <a:p>
            <a:pPr algn="r" rtl="1"/>
            <a:r>
              <a:rPr lang="fa-IR" dirty="0"/>
              <a:t>بیمار باید نوار قلب داشته باشد و ارجاع به متخصص قلب داشته </a:t>
            </a:r>
            <a:r>
              <a:rPr lang="fa-IR" dirty="0" smtClean="0"/>
              <a:t>باشد</a:t>
            </a:r>
            <a:r>
              <a:rPr lang="fa-IR" dirty="0"/>
              <a:t> </a:t>
            </a:r>
            <a:r>
              <a:rPr lang="fa-IR" dirty="0" smtClean="0"/>
              <a:t>و پزشک در مورد وضعیت قلبی او سوال کند.</a:t>
            </a:r>
            <a:endParaRPr lang="fa-IR" dirty="0"/>
          </a:p>
          <a:p>
            <a:pPr algn="r" rtl="1"/>
            <a:r>
              <a:rPr lang="fa-IR" dirty="0"/>
              <a:t>اگر فشارخون بیمار بالاتر از 160 باشد باید ارجاع به چشم پزشک داشته باشد</a:t>
            </a:r>
            <a:r>
              <a:rPr lang="fa-IR" dirty="0" smtClean="0"/>
              <a:t>.</a:t>
            </a:r>
            <a:endParaRPr lang="fa-IR" dirty="0"/>
          </a:p>
        </p:txBody>
      </p:sp>
    </p:spTree>
    <p:extLst>
      <p:ext uri="{BB962C8B-B14F-4D97-AF65-F5344CB8AC3E}">
        <p14:creationId xmlns:p14="http://schemas.microsoft.com/office/powerpoint/2010/main" val="1632966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0728"/>
            <a:ext cx="9886278" cy="5877272"/>
          </a:xfrm>
        </p:spPr>
        <p:txBody>
          <a:bodyPr>
            <a:normAutofit fontScale="92500" lnSpcReduction="20000"/>
          </a:bodyPr>
          <a:lstStyle/>
          <a:p>
            <a:pPr algn="just" rtl="1">
              <a:buNone/>
            </a:pPr>
            <a:r>
              <a:rPr lang="fa-IR" sz="3000" dirty="0" smtClean="0">
                <a:cs typeface="B Mitra" pitchFamily="2" charset="-78"/>
              </a:rPr>
              <a:t>    </a:t>
            </a:r>
            <a:r>
              <a:rPr lang="fa-IR" sz="3500" dirty="0" smtClean="0">
                <a:cs typeface="B Mitra" pitchFamily="2" charset="-78"/>
              </a:rPr>
              <a:t>فشارخون بالاي درجه يك در صورت عدم تشخيص و درمان منجر به يك بيماري پيش رونده مي گردد. خطر بيماري قلبي عروقي از 75 / 115 ميلي متر جيوه شروع مي شود و به ازاي هر افزايش به ميزان 10 / 20 ميلي متر جيوه، خطر دو برابر مي شود .</a:t>
            </a:r>
          </a:p>
          <a:p>
            <a:pPr algn="just" rtl="1">
              <a:buNone/>
            </a:pPr>
            <a:r>
              <a:rPr lang="fa-IR" sz="3500" dirty="0" smtClean="0">
                <a:cs typeface="B Mitra" pitchFamily="2" charset="-78"/>
              </a:rPr>
              <a:t>    افراد ديابتي كه بيماري فشارخون بالا هم دارند دو برابر بيشتر در معرض خطر مرگ ناشي از بيماري قلبي عروقي هستند. درمان فشارخون اثر مفيدي بر اين عوارض دارد و هر 10 ميلي متر جيوه كاهش در فشارخون سيستولي منجر به 15 درصد كاهش در مرگ مرتبط با ديابت، 12درصد كاهش عوارض ديابت و 11 درصد كاهش بروز سكته قلبي مي شود. </a:t>
            </a:r>
          </a:p>
          <a:p>
            <a:pPr algn="just" rtl="1">
              <a:buNone/>
            </a:pPr>
            <a:r>
              <a:rPr lang="fa-IR" sz="3500" dirty="0" smtClean="0">
                <a:cs typeface="B Mitra" pitchFamily="2" charset="-78"/>
              </a:rPr>
              <a:t>    در افراد فشارخوني كه دخانيات مصرف مي كنند، بروز سكته قلبي و بيماري كرونر قلب دو تا سه برابر نسبت به افراد سالم بيشتر است. ترك مصرف دخانيات به سرعت خطر را كاهش مي دهد و بخش مهمي از پيشگيري اوليه در بيماري هاي قلبي عروقي محسوب مي شود.</a:t>
            </a:r>
            <a:endParaRPr lang="en-US" sz="3500" dirty="0" smtClean="0">
              <a:cs typeface="B Mitra" pitchFamily="2" charset="-78"/>
            </a:endParaRPr>
          </a:p>
          <a:p>
            <a:endParaRPr lang="en-US" dirty="0"/>
          </a:p>
        </p:txBody>
      </p:sp>
    </p:spTree>
    <p:extLst>
      <p:ext uri="{BB962C8B-B14F-4D97-AF65-F5344CB8AC3E}">
        <p14:creationId xmlns:p14="http://schemas.microsoft.com/office/powerpoint/2010/main" val="39805324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139849"/>
            <a:ext cx="8745711" cy="912887"/>
          </a:xfrm>
        </p:spPr>
        <p:txBody>
          <a:bodyPr>
            <a:normAutofit fontScale="90000"/>
          </a:bodyPr>
          <a:lstStyle/>
          <a:p>
            <a:pPr algn="ctr" rtl="1"/>
            <a:r>
              <a:rPr lang="fa-IR" sz="3100" b="1" dirty="0" smtClean="0">
                <a:cs typeface="B Titr" pitchFamily="2" charset="-78"/>
              </a:rPr>
              <a:t>درمان فشارخون بالا</a:t>
            </a:r>
            <a:r>
              <a:rPr lang="fa-IR" b="1" dirty="0" smtClean="0"/>
              <a:t/>
            </a:r>
            <a:br>
              <a:rPr lang="fa-IR" b="1" dirty="0" smtClean="0"/>
            </a:br>
            <a:endParaRPr lang="en-US" dirty="0"/>
          </a:p>
        </p:txBody>
      </p:sp>
      <p:sp>
        <p:nvSpPr>
          <p:cNvPr id="3" name="Content Placeholder 2"/>
          <p:cNvSpPr>
            <a:spLocks noGrp="1"/>
          </p:cNvSpPr>
          <p:nvPr>
            <p:ph idx="1"/>
          </p:nvPr>
        </p:nvSpPr>
        <p:spPr>
          <a:xfrm>
            <a:off x="0" y="1124744"/>
            <a:ext cx="9445214" cy="5256584"/>
          </a:xfrm>
        </p:spPr>
        <p:txBody>
          <a:bodyPr>
            <a:normAutofit/>
          </a:bodyPr>
          <a:lstStyle/>
          <a:p>
            <a:pPr algn="r" rtl="1">
              <a:buNone/>
            </a:pPr>
            <a:r>
              <a:rPr lang="fa-IR" sz="2800" dirty="0" smtClean="0">
                <a:cs typeface="B Mitra" pitchFamily="2" charset="-78"/>
              </a:rPr>
              <a:t>    </a:t>
            </a:r>
            <a:r>
              <a:rPr lang="fa-IR" sz="2400" dirty="0" smtClean="0">
                <a:cs typeface="B Mitra" pitchFamily="2" charset="-78"/>
              </a:rPr>
              <a:t>فشارخون بالا در تمام طول عمر نياز به درمان دارد و لازم است بيمار و خانواده او تحت آموزش قرار بگيرند تا نسبت به بيماري فشار خون و عوارض آن آگاهي كامل پيدا كنند. براي درمان ، مراقبت و پي گيري بيماري، مشاركت فرد مبتلا به فشار خون بالا و خانواده وي اهميت به سزايي دارد. درمان فشار خو ن بالا بايد متناسب با هر بيمار انجام شود و پرونده درماني او دقيقا كنترل گردد</a:t>
            </a:r>
            <a:r>
              <a:rPr lang="fa-IR" sz="2400" b="1" dirty="0" smtClean="0">
                <a:cs typeface="B Mitra" pitchFamily="2" charset="-78"/>
              </a:rPr>
              <a:t>. از علل اصلي ناكامي در درمان فشارخون بالا را بي علامت بودن بيماري و آگاهي ناكافي جامعه و به ويژه بيماران نسبت به بيماري و عوارض آن مي توان ذكر كرد . </a:t>
            </a:r>
            <a:endParaRPr lang="en-US" sz="2400" b="1" dirty="0">
              <a:cs typeface="B Mitra" pitchFamily="2" charset="-78"/>
            </a:endParaRPr>
          </a:p>
        </p:txBody>
      </p:sp>
      <p:pic>
        <p:nvPicPr>
          <p:cNvPr id="20482" name="Picture 2" descr="F:\R H\filip chart\Copy of ok-feshar khoon\jpg daroo\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5" y="3582296"/>
            <a:ext cx="6011069" cy="318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1507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80728"/>
            <a:ext cx="9326880" cy="5472608"/>
          </a:xfrm>
        </p:spPr>
        <p:txBody>
          <a:bodyPr>
            <a:normAutofit/>
          </a:bodyPr>
          <a:lstStyle/>
          <a:p>
            <a:pPr algn="just" rtl="1">
              <a:buNone/>
            </a:pPr>
            <a:r>
              <a:rPr lang="fa-IR" sz="2400" dirty="0" smtClean="0">
                <a:cs typeface="B Mitra" pitchFamily="2" charset="-78"/>
              </a:rPr>
              <a:t>   درمان </a:t>
            </a:r>
            <a:r>
              <a:rPr lang="fa-IR" sz="2400" dirty="0">
                <a:cs typeface="B Mitra" pitchFamily="2" charset="-78"/>
              </a:rPr>
              <a:t>بيماري فشارخون بالا نه تنها به درمان داروئي بلكه بستگي به تغيير شيوه زندگي نامناسب دارد و درمان بيماران معمولاً تركيبي از </a:t>
            </a:r>
            <a:r>
              <a:rPr lang="fa-IR" sz="2400" dirty="0" smtClean="0">
                <a:cs typeface="B Mitra" pitchFamily="2" charset="-78"/>
              </a:rPr>
              <a:t>درمان </a:t>
            </a:r>
            <a:r>
              <a:rPr lang="fa-IR" sz="2400" dirty="0">
                <a:cs typeface="B Mitra" pitchFamily="2" charset="-78"/>
              </a:rPr>
              <a:t>غيرداروئي و درمان دارويي مي باشد.</a:t>
            </a:r>
            <a:endParaRPr lang="en-US" sz="2400" dirty="0">
              <a:cs typeface="B Mitra" pitchFamily="2" charset="-78"/>
            </a:endParaRPr>
          </a:p>
        </p:txBody>
      </p:sp>
      <p:pic>
        <p:nvPicPr>
          <p:cNvPr id="4" name="Picture 2" descr="F:\R H\filip chart\Copy of ok-feshar khoon\jpg daroo\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2" y="2492896"/>
            <a:ext cx="7968601" cy="395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3553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07576"/>
            <a:ext cx="7304994" cy="801144"/>
          </a:xfrm>
        </p:spPr>
        <p:txBody>
          <a:bodyPr>
            <a:noAutofit/>
          </a:bodyPr>
          <a:lstStyle/>
          <a:p>
            <a:pPr algn="ctr" rtl="1"/>
            <a:r>
              <a:rPr lang="fa-IR" sz="2800" b="1" dirty="0" smtClean="0">
                <a:cs typeface="B Titr" pitchFamily="2" charset="-78"/>
              </a:rPr>
              <a:t>درمان غيردارويي</a:t>
            </a:r>
            <a:br>
              <a:rPr lang="fa-IR" sz="2800" b="1" dirty="0" smtClean="0">
                <a:cs typeface="B Titr" pitchFamily="2" charset="-78"/>
              </a:rPr>
            </a:br>
            <a:endParaRPr lang="en-US" sz="2800" b="1" dirty="0" smtClean="0">
              <a:cs typeface="B Titr" pitchFamily="2" charset="-78"/>
            </a:endParaRPr>
          </a:p>
        </p:txBody>
      </p:sp>
      <p:sp>
        <p:nvSpPr>
          <p:cNvPr id="3" name="Content Placeholder 2"/>
          <p:cNvSpPr>
            <a:spLocks noGrp="1"/>
          </p:cNvSpPr>
          <p:nvPr>
            <p:ph idx="1"/>
          </p:nvPr>
        </p:nvSpPr>
        <p:spPr>
          <a:xfrm>
            <a:off x="0" y="836712"/>
            <a:ext cx="9628094" cy="5262874"/>
          </a:xfrm>
        </p:spPr>
        <p:txBody>
          <a:bodyPr>
            <a:noAutofit/>
          </a:bodyPr>
          <a:lstStyle/>
          <a:p>
            <a:pPr algn="just" rtl="1"/>
            <a:r>
              <a:rPr lang="fa-IR" sz="2800" dirty="0" smtClean="0">
                <a:cs typeface="B Mitra" pitchFamily="2" charset="-78"/>
              </a:rPr>
              <a:t>    </a:t>
            </a:r>
            <a:r>
              <a:rPr lang="fa-IR" sz="2400" dirty="0" smtClean="0">
                <a:cs typeface="B Mitra" pitchFamily="2" charset="-78"/>
              </a:rPr>
              <a:t>مراقبت هاي غيردارويي شامل اصلاح شيوه نامناسب زندگي است . اصلاح شيوة زندگي هم</a:t>
            </a:r>
            <a:r>
              <a:rPr lang="en-US" sz="2400" dirty="0" smtClean="0">
                <a:cs typeface="B Mitra" pitchFamily="2" charset="-78"/>
              </a:rPr>
              <a:t> </a:t>
            </a:r>
            <a:r>
              <a:rPr lang="fa-IR" sz="2400" dirty="0" smtClean="0">
                <a:cs typeface="B Mitra" pitchFamily="2" charset="-78"/>
              </a:rPr>
              <a:t>در پيشگيري اوليه از بروز فشار خون بالا و هم در كنترل و كاهش فشار خون در بيماري</a:t>
            </a:r>
            <a:r>
              <a:rPr lang="en-US" sz="2400" dirty="0" smtClean="0">
                <a:cs typeface="B Mitra" pitchFamily="2" charset="-78"/>
              </a:rPr>
              <a:t> </a:t>
            </a:r>
            <a:r>
              <a:rPr lang="fa-IR" sz="2400" dirty="0" smtClean="0">
                <a:cs typeface="B Mitra" pitchFamily="2" charset="-78"/>
              </a:rPr>
              <a:t>فشارخون بالا نقش مهمي دارند. اين</a:t>
            </a:r>
            <a:r>
              <a:rPr lang="en-US" sz="2400" dirty="0" smtClean="0">
                <a:cs typeface="B Mitra" pitchFamily="2" charset="-78"/>
              </a:rPr>
              <a:t> </a:t>
            </a:r>
            <a:r>
              <a:rPr lang="fa-IR" sz="2400" dirty="0" smtClean="0">
                <a:cs typeface="B Mitra" pitchFamily="2" charset="-78"/>
              </a:rPr>
              <a:t>تغييرات شامل موارد زير هستند:</a:t>
            </a:r>
          </a:p>
          <a:p>
            <a:pPr algn="just" rtl="1"/>
            <a:r>
              <a:rPr lang="fa-IR" sz="2400" dirty="0" smtClean="0">
                <a:cs typeface="B Mitra" pitchFamily="2" charset="-78"/>
              </a:rPr>
              <a:t>    تغيير الگوي تغذيه اي به منظور كاهش مصرف چربي و مصرف روغن مايع به جای نوع</a:t>
            </a:r>
            <a:r>
              <a:rPr lang="en-US" sz="2400" dirty="0" smtClean="0">
                <a:cs typeface="B Mitra" pitchFamily="2" charset="-78"/>
              </a:rPr>
              <a:t> </a:t>
            </a:r>
            <a:r>
              <a:rPr lang="fa-IR" sz="2400" dirty="0" smtClean="0">
                <a:cs typeface="B Mitra" pitchFamily="2" charset="-78"/>
              </a:rPr>
              <a:t>جامد، مصرف سبزيجات و انواع ميوه ها به علت داشتن پتاسیم بسیار مفید است، كاهش مصرف نمك و غذاهاي شور ، پخت غذا</a:t>
            </a:r>
            <a:r>
              <a:rPr lang="en-US" sz="2400" dirty="0" smtClean="0">
                <a:cs typeface="B Mitra" pitchFamily="2" charset="-78"/>
              </a:rPr>
              <a:t> </a:t>
            </a:r>
            <a:r>
              <a:rPr lang="fa-IR" sz="2400" dirty="0" smtClean="0">
                <a:cs typeface="B Mitra" pitchFamily="2" charset="-78"/>
              </a:rPr>
              <a:t>به روش صحيح مثلا بخار پز يا آب </a:t>
            </a:r>
            <a:r>
              <a:rPr lang="fa-IR" sz="2400" dirty="0" smtClean="0">
                <a:cs typeface="B Mitra" pitchFamily="2" charset="-78"/>
              </a:rPr>
              <a:t>پز </a:t>
            </a:r>
            <a:r>
              <a:rPr lang="fa-IR" sz="2400" dirty="0" smtClean="0">
                <a:cs typeface="B Mitra" pitchFamily="2" charset="-78"/>
              </a:rPr>
              <a:t>و حتي المقدور پرهيز از سرخ كردن آن</a:t>
            </a:r>
            <a:endParaRPr lang="en-US" sz="2400" dirty="0" smtClean="0">
              <a:cs typeface="B Mitra" pitchFamily="2" charset="-78"/>
            </a:endParaRPr>
          </a:p>
          <a:p>
            <a:pPr algn="just" rtl="1"/>
            <a:r>
              <a:rPr lang="fa-IR" sz="2400" dirty="0" smtClean="0">
                <a:cs typeface="B Mitra" pitchFamily="2" charset="-78"/>
              </a:rPr>
              <a:t>    افزايش</a:t>
            </a:r>
            <a:r>
              <a:rPr lang="en-US" sz="2400" dirty="0" smtClean="0">
                <a:cs typeface="B Mitra" pitchFamily="2" charset="-78"/>
              </a:rPr>
              <a:t> </a:t>
            </a:r>
            <a:r>
              <a:rPr lang="fa-IR" sz="2400" dirty="0" smtClean="0">
                <a:cs typeface="B Mitra" pitchFamily="2" charset="-78"/>
              </a:rPr>
              <a:t>فعاليت بدني و انجام ورزش روزانه و منظم در جهت مبارزه با كم تحركي</a:t>
            </a:r>
            <a:endParaRPr lang="en-US" sz="2400" dirty="0" smtClean="0">
              <a:cs typeface="B Mitra" pitchFamily="2" charset="-78"/>
            </a:endParaRPr>
          </a:p>
          <a:p>
            <a:pPr algn="just" rtl="1"/>
            <a:r>
              <a:rPr lang="fa-IR" sz="2400" dirty="0" smtClean="0">
                <a:cs typeface="B Mitra" pitchFamily="2" charset="-78"/>
              </a:rPr>
              <a:t>    ترك دخانيات،</a:t>
            </a:r>
            <a:r>
              <a:rPr lang="en-US" sz="2400" dirty="0" smtClean="0">
                <a:cs typeface="B Mitra" pitchFamily="2" charset="-78"/>
              </a:rPr>
              <a:t> </a:t>
            </a:r>
            <a:r>
              <a:rPr lang="fa-IR" sz="2400" dirty="0" smtClean="0">
                <a:cs typeface="B Mitra" pitchFamily="2" charset="-78"/>
              </a:rPr>
              <a:t>ترك مصرف الكل</a:t>
            </a:r>
            <a:endParaRPr lang="en-US" sz="2400" dirty="0" smtClean="0">
              <a:cs typeface="B Mitra" pitchFamily="2" charset="-78"/>
            </a:endParaRPr>
          </a:p>
          <a:p>
            <a:pPr algn="just" rtl="1"/>
            <a:r>
              <a:rPr lang="fa-IR" sz="2400" dirty="0" smtClean="0">
                <a:cs typeface="B Mitra" pitchFamily="2" charset="-78"/>
              </a:rPr>
              <a:t>    كاهش وزن</a:t>
            </a:r>
          </a:p>
          <a:p>
            <a:pPr algn="just" rtl="1">
              <a:buNone/>
            </a:pPr>
            <a:r>
              <a:rPr lang="fa-IR" sz="2400" dirty="0" smtClean="0">
                <a:cs typeface="B Mitra" pitchFamily="2" charset="-78"/>
              </a:rPr>
              <a:t>    اثر شيوه زندگي بر كاهش فشارخون بر حسب</a:t>
            </a:r>
            <a:r>
              <a:rPr lang="en-US" sz="2400" dirty="0" smtClean="0">
                <a:cs typeface="B Mitra" pitchFamily="2" charset="-78"/>
              </a:rPr>
              <a:t> </a:t>
            </a:r>
            <a:r>
              <a:rPr lang="fa-IR" sz="2400" dirty="0" smtClean="0">
                <a:cs typeface="B Mitra" pitchFamily="2" charset="-78"/>
              </a:rPr>
              <a:t>پذيرش بيماران و رعايت و پيروي از درمان فرق</a:t>
            </a:r>
            <a:r>
              <a:rPr lang="en-US" sz="2400" dirty="0" smtClean="0">
                <a:cs typeface="B Mitra" pitchFamily="2" charset="-78"/>
              </a:rPr>
              <a:t> </a:t>
            </a:r>
            <a:r>
              <a:rPr lang="fa-IR" sz="2400" dirty="0" smtClean="0">
                <a:cs typeface="B Mitra" pitchFamily="2" charset="-78"/>
              </a:rPr>
              <a:t>مي كند. علاوه بر تأثير اصلاح شيوه زندگي برروي فشارخون، مرگ ناشي از بيماري قلبي</a:t>
            </a:r>
            <a:r>
              <a:rPr lang="en-US" sz="2400" dirty="0" smtClean="0">
                <a:cs typeface="B Mitra" pitchFamily="2" charset="-78"/>
              </a:rPr>
              <a:t> </a:t>
            </a:r>
            <a:r>
              <a:rPr lang="fa-IR" sz="2400" dirty="0" smtClean="0">
                <a:cs typeface="B Mitra" pitchFamily="2" charset="-78"/>
              </a:rPr>
              <a:t>عروقي هم كاهش مي يابد. بنابراين، بدون توجه به مقدار فشارخون، تمام افراد بايد شيوه هاي</a:t>
            </a:r>
            <a:r>
              <a:rPr lang="en-US" sz="2400" dirty="0" smtClean="0">
                <a:cs typeface="B Mitra" pitchFamily="2" charset="-78"/>
              </a:rPr>
              <a:t> </a:t>
            </a:r>
            <a:r>
              <a:rPr lang="fa-IR" sz="2400" dirty="0" smtClean="0">
                <a:cs typeface="B Mitra" pitchFamily="2" charset="-78"/>
              </a:rPr>
              <a:t>زندگي مناسب را بپذيرند.</a:t>
            </a:r>
            <a:endParaRPr lang="en-US" sz="2400" dirty="0" smtClean="0">
              <a:cs typeface="B Mitra" pitchFamily="2" charset="-78"/>
            </a:endParaRPr>
          </a:p>
        </p:txBody>
      </p:sp>
    </p:spTree>
    <p:extLst>
      <p:ext uri="{BB962C8B-B14F-4D97-AF65-F5344CB8AC3E}">
        <p14:creationId xmlns:p14="http://schemas.microsoft.com/office/powerpoint/2010/main" val="3659480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 y="-1"/>
            <a:ext cx="12191999" cy="476250"/>
          </a:xfrm>
        </p:spPr>
        <p:txBody>
          <a:bodyPr>
            <a:normAutofit fontScale="90000"/>
          </a:bodyPr>
          <a:lstStyle/>
          <a:p>
            <a:pPr algn="ctr"/>
            <a:r>
              <a:rPr lang="fa-IR" altLang="en-US" sz="2800" dirty="0">
                <a:cs typeface="B Titr" panose="00000700000000000000" pitchFamily="2" charset="-78"/>
              </a:rPr>
              <a:t>میزان مرگ منتسب به هر یک از عوامل خطر</a:t>
            </a:r>
            <a:endParaRPr lang="en-US" altLang="en-US" sz="2800" dirty="0">
              <a:cs typeface="B Titr" panose="00000700000000000000"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5497028"/>
              </p:ext>
            </p:extLst>
          </p:nvPr>
        </p:nvGraphicFramePr>
        <p:xfrm>
          <a:off x="0" y="476249"/>
          <a:ext cx="12191999" cy="6289920"/>
        </p:xfrm>
        <a:graphic>
          <a:graphicData uri="http://schemas.openxmlformats.org/drawingml/2006/table">
            <a:tbl>
              <a:tblPr firstRow="1" bandRow="1">
                <a:tableStyleId>{5C22544A-7EE6-4342-B048-85BDC9FD1C3A}</a:tableStyleId>
              </a:tblPr>
              <a:tblGrid>
                <a:gridCol w="3855720">
                  <a:extLst>
                    <a:ext uri="{9D8B030D-6E8A-4147-A177-3AD203B41FA5}">
                      <a16:colId xmlns="" xmlns:a16="http://schemas.microsoft.com/office/drawing/2014/main" val="3575111023"/>
                    </a:ext>
                  </a:extLst>
                </a:gridCol>
                <a:gridCol w="7424857">
                  <a:extLst>
                    <a:ext uri="{9D8B030D-6E8A-4147-A177-3AD203B41FA5}">
                      <a16:colId xmlns="" xmlns:a16="http://schemas.microsoft.com/office/drawing/2014/main" val="2127520964"/>
                    </a:ext>
                  </a:extLst>
                </a:gridCol>
                <a:gridCol w="911422">
                  <a:extLst>
                    <a:ext uri="{9D8B030D-6E8A-4147-A177-3AD203B41FA5}">
                      <a16:colId xmlns="" xmlns:a16="http://schemas.microsoft.com/office/drawing/2014/main" val="114102485"/>
                    </a:ext>
                  </a:extLst>
                </a:gridCol>
              </a:tblGrid>
              <a:tr h="684394">
                <a:tc>
                  <a:txBody>
                    <a:bodyPr/>
                    <a:lstStyle/>
                    <a:p>
                      <a:pPr algn="ctr" rtl="1"/>
                      <a:r>
                        <a:rPr lang="fa-IR" sz="1800" dirty="0" smtClean="0">
                          <a:cs typeface="B Titr" panose="00000700000000000000" pitchFamily="2" charset="-78"/>
                        </a:rPr>
                        <a:t>مرگ در صد هزار نفر جمعیت در هر دو جنس</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1"/>
                      <a:r>
                        <a:rPr lang="fa-IR" sz="1800" dirty="0" smtClean="0">
                          <a:cs typeface="B Titr" panose="00000700000000000000" pitchFamily="2" charset="-78"/>
                        </a:rPr>
                        <a:t>میزان مرگ منتسب به بیماری های ایسکمیک قلب به علت عوامل خطر مختلف در ایران</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sz="1800" dirty="0" smtClean="0">
                          <a:cs typeface="B Titr" panose="00000700000000000000" pitchFamily="2" charset="-78"/>
                        </a:rPr>
                        <a:t>ردیف</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78903643"/>
                  </a:ext>
                </a:extLst>
              </a:tr>
              <a:tr h="646363">
                <a:tc>
                  <a:txBody>
                    <a:bodyPr/>
                    <a:lstStyle/>
                    <a:p>
                      <a:pPr algn="ctr" rtl="1"/>
                      <a:r>
                        <a:rPr lang="fa-IR" sz="1800" dirty="0" smtClean="0">
                          <a:cs typeface="B Titr" panose="00000700000000000000" pitchFamily="2" charset="-78"/>
                        </a:rPr>
                        <a:t>146/29 مرگ در صد هزار نفر</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rtl="1"/>
                      <a:r>
                        <a:rPr lang="fa-IR" sz="1800" dirty="0" smtClean="0">
                          <a:cs typeface="B Titr" panose="00000700000000000000" pitchFamily="2" charset="-78"/>
                        </a:rPr>
                        <a:t>میزان مرگ منتسب به بیماری های ایسکمیک قلب به علت عوامل خطر تغذیه ای</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cs typeface="B Titr" panose="00000700000000000000" pitchFamily="2" charset="-78"/>
                        </a:rPr>
                        <a:t>1</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2974283994"/>
                  </a:ext>
                </a:extLst>
              </a:tr>
              <a:tr h="448773">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smtClean="0">
                          <a:solidFill>
                            <a:srgbClr val="FF0000"/>
                          </a:solidFill>
                          <a:cs typeface="B Titr" panose="00000700000000000000" pitchFamily="2" charset="-78"/>
                        </a:rPr>
                        <a:t>93/47 مرگ در صد هزار نفر</a:t>
                      </a:r>
                      <a:endParaRPr lang="en-US" sz="1800" dirty="0" smtClean="0">
                        <a:solidFill>
                          <a:srgbClr val="FF0000"/>
                        </a:solidFill>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solidFill>
                            <a:srgbClr val="FF0000"/>
                          </a:solidFill>
                          <a:cs typeface="B Titr" panose="00000700000000000000" pitchFamily="2" charset="-78"/>
                        </a:rPr>
                        <a:t>میزان مرگ منتسب به بیماری های ایسکمیک قلب به علت فشار خون بالا</a:t>
                      </a:r>
                      <a:endParaRPr lang="en-US" sz="1800" dirty="0">
                        <a:solidFill>
                          <a:srgbClr val="FF0000"/>
                        </a:solidFill>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solidFill>
                            <a:srgbClr val="FF0000"/>
                          </a:solidFill>
                          <a:cs typeface="B Titr" panose="00000700000000000000" pitchFamily="2" charset="-78"/>
                        </a:rPr>
                        <a:t>2</a:t>
                      </a:r>
                      <a:endParaRPr lang="en-US" sz="1800" dirty="0">
                        <a:solidFill>
                          <a:srgbClr val="FF0000"/>
                        </a:solidFill>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3589485641"/>
                  </a:ext>
                </a:extLst>
              </a:tr>
              <a:tr h="448773">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smtClean="0">
                          <a:cs typeface="B Titr" panose="00000700000000000000" pitchFamily="2" charset="-78"/>
                        </a:rPr>
                        <a:t>93/33 مرگ در صد هزار نفر</a:t>
                      </a:r>
                      <a:endParaRPr lang="en-US" sz="1800" dirty="0" smtClean="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rtl="1"/>
                      <a:r>
                        <a:rPr lang="fa-IR" sz="1800" dirty="0" smtClean="0">
                          <a:cs typeface="B Titr" panose="00000700000000000000" pitchFamily="2" charset="-78"/>
                        </a:rPr>
                        <a:t>میزان مرگ منتسب به بیماری های ایسکمیک قلب به علت چربی</a:t>
                      </a:r>
                      <a:r>
                        <a:rPr lang="fa-IR" sz="1800" baseline="0" dirty="0" smtClean="0">
                          <a:cs typeface="B Titr" panose="00000700000000000000" pitchFamily="2" charset="-78"/>
                        </a:rPr>
                        <a:t> خون بالا</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cs typeface="B Titr" panose="00000700000000000000" pitchFamily="2" charset="-78"/>
                        </a:rPr>
                        <a:t>3</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472247383"/>
                  </a:ext>
                </a:extLst>
              </a:tr>
              <a:tr h="518795">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smtClean="0">
                          <a:cs typeface="B Titr" panose="00000700000000000000" pitchFamily="2" charset="-78"/>
                        </a:rPr>
                        <a:t>43/53 مرگ در صد هزار نفر</a:t>
                      </a:r>
                      <a:endParaRPr lang="en-US" sz="1800" dirty="0" smtClean="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rtl="1"/>
                      <a:r>
                        <a:rPr lang="fa-IR" sz="1800" dirty="0" smtClean="0">
                          <a:cs typeface="B Titr" panose="00000700000000000000" pitchFamily="2" charset="-78"/>
                        </a:rPr>
                        <a:t>میزان مرگ منتسب به بیماری های ایسکمیک قلب به علت توده بدنی بالا</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cs typeface="B Titr" panose="00000700000000000000" pitchFamily="2" charset="-78"/>
                        </a:rPr>
                        <a:t>4</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1111012122"/>
                  </a:ext>
                </a:extLst>
              </a:tr>
              <a:tr h="448773">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smtClean="0">
                          <a:cs typeface="B Titr" panose="00000700000000000000" pitchFamily="2" charset="-78"/>
                        </a:rPr>
                        <a:t>41/23 مرگ در صد هزار نفر</a:t>
                      </a:r>
                      <a:endParaRPr lang="en-US" sz="1800" dirty="0" smtClean="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rtl="1"/>
                      <a:r>
                        <a:rPr lang="fa-IR" sz="1800" dirty="0" smtClean="0">
                          <a:cs typeface="B Titr" panose="00000700000000000000" pitchFamily="2" charset="-78"/>
                        </a:rPr>
                        <a:t>میزان مرگ منتسب به بیماری های ایسکمیک قلب به علت آلودگی هوا</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cs typeface="B Titr" panose="00000700000000000000" pitchFamily="2" charset="-78"/>
                        </a:rPr>
                        <a:t>5</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1295676695"/>
                  </a:ext>
                </a:extLst>
              </a:tr>
              <a:tr h="448773">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smtClean="0">
                          <a:cs typeface="B Titr" panose="00000700000000000000" pitchFamily="2" charset="-78"/>
                        </a:rPr>
                        <a:t>38/84 مرگ در صد هزار نفر</a:t>
                      </a:r>
                      <a:endParaRPr lang="en-US" sz="1800" dirty="0" smtClean="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rtl="1"/>
                      <a:r>
                        <a:rPr lang="fa-IR" sz="1800" dirty="0" smtClean="0">
                          <a:cs typeface="B Titr" panose="00000700000000000000" pitchFamily="2" charset="-78"/>
                        </a:rPr>
                        <a:t>میزان مرگ منتسب به بیماری های ایسکمیک قلب به علت</a:t>
                      </a:r>
                      <a:r>
                        <a:rPr lang="fa-IR" sz="1800" baseline="0" dirty="0" smtClean="0">
                          <a:cs typeface="B Titr" panose="00000700000000000000" pitchFamily="2" charset="-78"/>
                        </a:rPr>
                        <a:t> قند خون بالا</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cs typeface="B Titr" panose="00000700000000000000" pitchFamily="2" charset="-78"/>
                        </a:rPr>
                        <a:t>6</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3251738651"/>
                  </a:ext>
                </a:extLst>
              </a:tr>
              <a:tr h="523568">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smtClean="0">
                          <a:cs typeface="B Titr" panose="00000700000000000000" pitchFamily="2" charset="-78"/>
                        </a:rPr>
                        <a:t>34/77 مرگ در صد هزار نفر</a:t>
                      </a:r>
                      <a:endParaRPr lang="en-US" sz="1800" dirty="0" smtClean="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rtl="1"/>
                      <a:r>
                        <a:rPr lang="fa-IR" sz="1800" dirty="0" smtClean="0">
                          <a:cs typeface="B Titr" panose="00000700000000000000" pitchFamily="2" charset="-78"/>
                        </a:rPr>
                        <a:t>میزان مرگ منتسب به بیماری های ایسکمیک قلب به علت</a:t>
                      </a:r>
                      <a:r>
                        <a:rPr lang="fa-IR" sz="1800" baseline="0" dirty="0" smtClean="0">
                          <a:cs typeface="B Titr" panose="00000700000000000000" pitchFamily="2" charset="-78"/>
                        </a:rPr>
                        <a:t> تنباکو</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cs typeface="B Titr" panose="00000700000000000000" pitchFamily="2" charset="-78"/>
                        </a:rPr>
                        <a:t>7</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203099620"/>
                  </a:ext>
                </a:extLst>
              </a:tr>
              <a:tr h="448773">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smtClean="0">
                          <a:cs typeface="B Titr" panose="00000700000000000000" pitchFamily="2" charset="-78"/>
                        </a:rPr>
                        <a:t>26/21 مرگ در صد هزار نفر</a:t>
                      </a:r>
                      <a:endParaRPr lang="en-US" sz="1800" dirty="0" smtClean="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rtl="1"/>
                      <a:r>
                        <a:rPr lang="fa-IR" sz="1800" dirty="0" smtClean="0">
                          <a:cs typeface="B Titr" panose="00000700000000000000" pitchFamily="2" charset="-78"/>
                        </a:rPr>
                        <a:t>میزان مرگ منتسب به بیماری های ایسکمیک قلب به علت  فعالیت فیزیکی کم</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cs typeface="B Titr" panose="00000700000000000000" pitchFamily="2" charset="-78"/>
                        </a:rPr>
                        <a:t>8</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448055220"/>
                  </a:ext>
                </a:extLst>
              </a:tr>
              <a:tr h="554531">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smtClean="0">
                          <a:cs typeface="B Titr" panose="00000700000000000000" pitchFamily="2" charset="-78"/>
                        </a:rPr>
                        <a:t> 23/41 مرگ در صد هزار نفر</a:t>
                      </a:r>
                      <a:endParaRPr lang="en-US" sz="1800" dirty="0" smtClean="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rtl="1"/>
                      <a:r>
                        <a:rPr lang="fa-IR" sz="1800" dirty="0" smtClean="0">
                          <a:cs typeface="B Titr" panose="00000700000000000000" pitchFamily="2" charset="-78"/>
                        </a:rPr>
                        <a:t>میزان مرگ منتسب به بیماری های ایسکمیک قلب به علت سیگار</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cs typeface="B Titr" panose="00000700000000000000" pitchFamily="2" charset="-78"/>
                        </a:rPr>
                        <a:t>9</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1180662863"/>
                  </a:ext>
                </a:extLst>
              </a:tr>
              <a:tr h="453546">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smtClean="0">
                          <a:cs typeface="B Titr" panose="00000700000000000000" pitchFamily="2" charset="-78"/>
                        </a:rPr>
                        <a:t>12/69 مرگ در صد هزار نفر</a:t>
                      </a:r>
                      <a:endParaRPr lang="en-US" sz="1800" dirty="0" smtClean="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rtl="1"/>
                      <a:r>
                        <a:rPr lang="fa-IR" sz="1800" dirty="0" smtClean="0">
                          <a:cs typeface="B Titr" panose="00000700000000000000" pitchFamily="2" charset="-78"/>
                        </a:rPr>
                        <a:t>میزان مرگ منتسب به بیماری های ایسکمیک قلب به علت</a:t>
                      </a:r>
                      <a:r>
                        <a:rPr lang="fa-IR" sz="1800" baseline="0" dirty="0" smtClean="0">
                          <a:cs typeface="B Titr" panose="00000700000000000000" pitchFamily="2" charset="-78"/>
                        </a:rPr>
                        <a:t> دود دست دوم </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cs typeface="B Titr" panose="00000700000000000000" pitchFamily="2" charset="-78"/>
                        </a:rPr>
                        <a:t>10</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1024685631"/>
                  </a:ext>
                </a:extLst>
              </a:tr>
              <a:tr h="664858">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smtClean="0">
                          <a:cs typeface="B Titr" panose="00000700000000000000" pitchFamily="2" charset="-78"/>
                        </a:rPr>
                        <a:t>1/8  مرگ در صد هزار نفر</a:t>
                      </a:r>
                      <a:endParaRPr lang="en-US" sz="1800" dirty="0" smtClean="0">
                        <a:cs typeface="B Titr" panose="00000700000000000000" pitchFamily="2" charset="-78"/>
                      </a:endParaRPr>
                    </a:p>
                    <a:p>
                      <a:pPr algn="ctr" rtl="1"/>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rtl="1"/>
                      <a:r>
                        <a:rPr lang="fa-IR" sz="1800" dirty="0" smtClean="0">
                          <a:cs typeface="B Titr" panose="00000700000000000000" pitchFamily="2" charset="-78"/>
                        </a:rPr>
                        <a:t>میزان مرگ منتسب به بیماری های ایسکمیک قلب به علت</a:t>
                      </a:r>
                      <a:r>
                        <a:rPr lang="fa-IR" sz="1800" baseline="0" dirty="0" smtClean="0">
                          <a:cs typeface="B Titr" panose="00000700000000000000" pitchFamily="2" charset="-78"/>
                        </a:rPr>
                        <a:t> الکل</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r>
                        <a:rPr lang="fa-IR" sz="1800" dirty="0" smtClean="0">
                          <a:cs typeface="B Titr" panose="00000700000000000000" pitchFamily="2" charset="-78"/>
                        </a:rPr>
                        <a:t>11</a:t>
                      </a:r>
                      <a:endParaRPr lang="en-US" sz="1800" dirty="0">
                        <a:cs typeface="B Titr" panose="00000700000000000000" pitchFamily="2" charset="-78"/>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 xmlns:a16="http://schemas.microsoft.com/office/drawing/2014/main" val="1436518788"/>
                  </a:ext>
                </a:extLst>
              </a:tr>
            </a:tbl>
          </a:graphicData>
        </a:graphic>
      </p:graphicFrame>
    </p:spTree>
    <p:extLst>
      <p:ext uri="{BB962C8B-B14F-4D97-AF65-F5344CB8AC3E}">
        <p14:creationId xmlns:p14="http://schemas.microsoft.com/office/powerpoint/2010/main" val="24949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83603" y="254954"/>
            <a:ext cx="8153400" cy="720725"/>
          </a:xfrm>
        </p:spPr>
        <p:txBody>
          <a:bodyPr/>
          <a:lstStyle/>
          <a:p>
            <a:pPr algn="ctr"/>
            <a:r>
              <a:rPr lang="fa-IR" altLang="en-US" dirty="0">
                <a:cs typeface="B Titr" panose="00000700000000000000" pitchFamily="2" charset="-78"/>
              </a:rPr>
              <a:t>كنترل مطلوب فشارخون </a:t>
            </a:r>
            <a:endParaRPr lang="en-US" altLang="en-US" dirty="0">
              <a:cs typeface="B Titr" panose="00000700000000000000" pitchFamily="2" charset="-78"/>
            </a:endParaRPr>
          </a:p>
        </p:txBody>
      </p:sp>
      <p:pic>
        <p:nvPicPr>
          <p:cNvPr id="3379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9900" y="2375648"/>
            <a:ext cx="3175000" cy="2379663"/>
          </a:xfrm>
        </p:spPr>
      </p:pic>
      <p:sp>
        <p:nvSpPr>
          <p:cNvPr id="4" name="Content Placeholder 3"/>
          <p:cNvSpPr>
            <a:spLocks noGrp="1"/>
          </p:cNvSpPr>
          <p:nvPr>
            <p:ph sz="half" idx="2"/>
          </p:nvPr>
        </p:nvSpPr>
        <p:spPr>
          <a:xfrm>
            <a:off x="3829722" y="1123166"/>
            <a:ext cx="5680038" cy="5146675"/>
          </a:xfrm>
        </p:spPr>
        <p:txBody>
          <a:bodyPr/>
          <a:lstStyle/>
          <a:p>
            <a:pPr algn="r" rtl="1"/>
            <a:r>
              <a:rPr lang="fa-IR" altLang="en-US" sz="2800" dirty="0">
                <a:latin typeface="Arial" panose="020B0604020202020204" pitchFamily="34" charset="0"/>
                <a:cs typeface="B Mitra" panose="00000400000000000000" pitchFamily="2" charset="-78"/>
              </a:rPr>
              <a:t>فشارخون </a:t>
            </a:r>
            <a:r>
              <a:rPr lang="fa-IR" altLang="en-US" sz="2800" dirty="0" smtClean="0">
                <a:latin typeface="Arial" panose="020B0604020202020204" pitchFamily="34" charset="0"/>
                <a:cs typeface="B Mitra" panose="00000400000000000000" pitchFamily="2" charset="-78"/>
              </a:rPr>
              <a:t>بيماران </a:t>
            </a:r>
            <a:r>
              <a:rPr lang="fa-IR" altLang="en-US" sz="2800" dirty="0">
                <a:latin typeface="Arial" panose="020B0604020202020204" pitchFamily="34" charset="0"/>
                <a:cs typeface="B Mitra" panose="00000400000000000000" pitchFamily="2" charset="-78"/>
              </a:rPr>
              <a:t>بايد در هر ويزيت توسط پزشك اندازه گیری شود و در صورت غيرطبيعي بودن، بايد بيمار تحت درمان هاي غيردارويي و دارويي قرار گيرد و مراقبت هاي لازم در اين خصوص اعمال شود.</a:t>
            </a:r>
          </a:p>
          <a:p>
            <a:pPr algn="r" rtl="1"/>
            <a:r>
              <a:rPr lang="fa-IR" altLang="en-US" sz="2800" dirty="0">
                <a:latin typeface="Arial" panose="020B0604020202020204" pitchFamily="34" charset="0"/>
                <a:cs typeface="B Mitra" panose="00000400000000000000" pitchFamily="2" charset="-78"/>
              </a:rPr>
              <a:t>در </a:t>
            </a:r>
            <a:r>
              <a:rPr lang="fa-IR" altLang="en-US" sz="2800" dirty="0" smtClean="0">
                <a:latin typeface="Arial" panose="020B0604020202020204" pitchFamily="34" charset="0"/>
                <a:cs typeface="B Mitra" panose="00000400000000000000" pitchFamily="2" charset="-78"/>
              </a:rPr>
              <a:t>این بيماران بهتر </a:t>
            </a:r>
            <a:r>
              <a:rPr lang="fa-IR" altLang="en-US" sz="2800" dirty="0">
                <a:latin typeface="Arial" panose="020B0604020202020204" pitchFamily="34" charset="0"/>
                <a:cs typeface="B Mitra" panose="00000400000000000000" pitchFamily="2" charset="-78"/>
              </a:rPr>
              <a:t>است خودمراقبتی فشار خون آموزش داده شود و در منزل نيز فشارخون خود را اندازه گيري كرده و در دفترچه اي </a:t>
            </a:r>
            <a:r>
              <a:rPr lang="fa-IR" altLang="en-US" sz="2800" dirty="0" smtClean="0">
                <a:latin typeface="Arial" panose="020B0604020202020204" pitchFamily="34" charset="0"/>
                <a:cs typeface="B Mitra" panose="00000400000000000000" pitchFamily="2" charset="-78"/>
              </a:rPr>
              <a:t>ثبت کرده </a:t>
            </a:r>
            <a:r>
              <a:rPr lang="fa-IR" altLang="en-US" sz="2800" dirty="0">
                <a:latin typeface="Arial" panose="020B0604020202020204" pitchFamily="34" charset="0"/>
                <a:cs typeface="B Mitra" panose="00000400000000000000" pitchFamily="2" charset="-78"/>
              </a:rPr>
              <a:t>و به </a:t>
            </a:r>
            <a:r>
              <a:rPr lang="fa-IR" altLang="en-US" sz="2800" dirty="0" smtClean="0">
                <a:latin typeface="Arial" panose="020B0604020202020204" pitchFamily="34" charset="0"/>
                <a:cs typeface="B Mitra" panose="00000400000000000000" pitchFamily="2" charset="-78"/>
              </a:rPr>
              <a:t>كارشناس </a:t>
            </a:r>
            <a:r>
              <a:rPr lang="fa-IR" altLang="en-US" sz="2800" dirty="0">
                <a:latin typeface="Arial" panose="020B0604020202020204" pitchFamily="34" charset="0"/>
                <a:cs typeface="B Mitra" panose="00000400000000000000" pitchFamily="2" charset="-78"/>
              </a:rPr>
              <a:t>مراقب سلامت </a:t>
            </a:r>
            <a:r>
              <a:rPr lang="fa-IR" altLang="en-US" sz="2800" dirty="0" smtClean="0">
                <a:latin typeface="Arial" panose="020B0604020202020204" pitchFamily="34" charset="0"/>
                <a:cs typeface="B Mitra" panose="00000400000000000000" pitchFamily="2" charset="-78"/>
              </a:rPr>
              <a:t>و </a:t>
            </a:r>
            <a:r>
              <a:rPr lang="fa-IR" altLang="en-US" sz="2800" dirty="0">
                <a:latin typeface="Arial" panose="020B0604020202020204" pitchFamily="34" charset="0"/>
                <a:cs typeface="B Mitra" panose="00000400000000000000" pitchFamily="2" charset="-78"/>
              </a:rPr>
              <a:t>يا پزشك اطلاع دهند</a:t>
            </a:r>
            <a:r>
              <a:rPr lang="fa-IR" altLang="en-US" sz="2800" dirty="0" smtClean="0">
                <a:latin typeface="Arial" panose="020B0604020202020204" pitchFamily="34" charset="0"/>
                <a:cs typeface="B Mitra" panose="00000400000000000000" pitchFamily="2" charset="-78"/>
              </a:rPr>
              <a:t>. </a:t>
            </a:r>
          </a:p>
          <a:p>
            <a:pPr algn="r" rtl="1"/>
            <a:r>
              <a:rPr lang="fa-IR" altLang="en-US" sz="2800" dirty="0" smtClean="0">
                <a:latin typeface="Arial" panose="020B0604020202020204" pitchFamily="34" charset="0"/>
                <a:cs typeface="B Mitra" panose="00000400000000000000" pitchFamily="2" charset="-78"/>
              </a:rPr>
              <a:t>بنابراین به بیمار توصیه می شود در صورت امکان دستگاه فشارسنج دیجیتالی بازویی تهیه کند. </a:t>
            </a:r>
            <a:endParaRPr lang="en-US" altLang="en-US" sz="2800" dirty="0">
              <a:latin typeface="Arial" panose="020B0604020202020204" pitchFamily="34" charset="0"/>
              <a:cs typeface="B Mitra" panose="00000400000000000000" pitchFamily="2" charset="-78"/>
            </a:endParaRPr>
          </a:p>
        </p:txBody>
      </p:sp>
    </p:spTree>
    <p:extLst>
      <p:ext uri="{BB962C8B-B14F-4D97-AF65-F5344CB8AC3E}">
        <p14:creationId xmlns:p14="http://schemas.microsoft.com/office/powerpoint/2010/main" val="2720487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273" y="82475"/>
            <a:ext cx="8596668" cy="724349"/>
          </a:xfrm>
        </p:spPr>
        <p:txBody>
          <a:bodyPr/>
          <a:lstStyle/>
          <a:p>
            <a:pPr algn="ctr" rtl="1"/>
            <a:r>
              <a:rPr lang="fa-IR" dirty="0" smtClean="0"/>
              <a:t>آموزش به بیمار مبتلا به فشار خون</a:t>
            </a:r>
            <a:endParaRPr lang="en-US" dirty="0"/>
          </a:p>
        </p:txBody>
      </p:sp>
      <p:sp>
        <p:nvSpPr>
          <p:cNvPr id="3" name="Content Placeholder 2"/>
          <p:cNvSpPr>
            <a:spLocks noGrp="1"/>
          </p:cNvSpPr>
          <p:nvPr>
            <p:ph sz="half" idx="1"/>
          </p:nvPr>
        </p:nvSpPr>
        <p:spPr>
          <a:xfrm>
            <a:off x="161365" y="1290918"/>
            <a:ext cx="9854004" cy="4750443"/>
          </a:xfrm>
        </p:spPr>
        <p:txBody>
          <a:bodyPr>
            <a:normAutofit/>
          </a:bodyPr>
          <a:lstStyle/>
          <a:p>
            <a:pPr algn="r" rtl="1"/>
            <a:r>
              <a:rPr lang="fa-IR" dirty="0" smtClean="0"/>
              <a:t>بیمار از عدد فشارخون خود باخبر باشد</a:t>
            </a:r>
          </a:p>
          <a:p>
            <a:pPr algn="r" rtl="1"/>
            <a:r>
              <a:rPr lang="fa-IR" dirty="0" smtClean="0"/>
              <a:t>بیمار معنی عدد فشارخون خود را بداند معنی کنترل بودن فشارخون را بداند ( در مطب و در منزل)</a:t>
            </a:r>
          </a:p>
          <a:p>
            <a:pPr algn="r" rtl="1"/>
            <a:r>
              <a:rPr lang="fa-IR" dirty="0" smtClean="0"/>
              <a:t>بیمار روش اندازه گیری و شرایط اندازه گیری درست را بداند چه فشارسنج داشته باشد یا نداشته باشد.</a:t>
            </a:r>
          </a:p>
          <a:p>
            <a:pPr algn="r" rtl="1"/>
            <a:r>
              <a:rPr lang="fa-IR" dirty="0" smtClean="0"/>
              <a:t>بیمار باید نام و دوز و زمان مصرف داروهای خود را بداند اگر نمی داند حتما با یک همراه یا اعضای خانواده مراجعه کند تا او هم آموزش ببیند و در صورتی که خودش نمی تواند این ها را بداند باید داروهایش را همیشه به همراه داشته باشد. </a:t>
            </a:r>
            <a:endParaRPr lang="fa-IR" dirty="0"/>
          </a:p>
          <a:p>
            <a:pPr algn="r" rtl="1"/>
            <a:r>
              <a:rPr lang="fa-IR" dirty="0" smtClean="0"/>
              <a:t>بیمار باید همیشه در زمان مراجعه به هر پزشک دیگری به هر دلیل دیگری داروهایش را با خودش ببرد.</a:t>
            </a:r>
          </a:p>
          <a:p>
            <a:pPr algn="r" rtl="1"/>
            <a:r>
              <a:rPr lang="fa-IR" dirty="0" smtClean="0"/>
              <a:t>باید حین مراقبت بیمار توسط مراقب سلامت کلیه این موارد آموزش داده شود.</a:t>
            </a:r>
          </a:p>
          <a:p>
            <a:pPr algn="r" rtl="1"/>
            <a:endParaRPr lang="en-US" dirty="0"/>
          </a:p>
        </p:txBody>
      </p:sp>
    </p:spTree>
    <p:extLst>
      <p:ext uri="{BB962C8B-B14F-4D97-AF65-F5344CB8AC3E}">
        <p14:creationId xmlns:p14="http://schemas.microsoft.com/office/powerpoint/2010/main" val="2502263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0" y="1036754"/>
            <a:ext cx="988627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ctr" rtl="1">
              <a:spcBef>
                <a:spcPct val="0"/>
              </a:spcBef>
              <a:buClrTx/>
              <a:buSzTx/>
              <a:buNone/>
            </a:pPr>
            <a:r>
              <a:rPr lang="fa-IR" altLang="en-US" sz="3200" dirty="0" smtClean="0">
                <a:solidFill>
                  <a:srgbClr val="FF0000"/>
                </a:solidFill>
                <a:latin typeface="Arial" panose="020B0604020202020204" pitchFamily="34" charset="0"/>
                <a:cs typeface="B Titr" panose="00000700000000000000" pitchFamily="2" charset="-78"/>
              </a:rPr>
              <a:t>درمان دارویی در بیماران مبتلا به فشار خون بالا</a:t>
            </a:r>
          </a:p>
          <a:p>
            <a:pPr algn="ctr" rtl="1">
              <a:spcBef>
                <a:spcPct val="0"/>
              </a:spcBef>
              <a:buClrTx/>
              <a:buSzTx/>
              <a:buNone/>
            </a:pPr>
            <a:endParaRPr lang="fa-IR" altLang="en-US" sz="3200" dirty="0" smtClean="0">
              <a:solidFill>
                <a:srgbClr val="FF0000"/>
              </a:solidFill>
              <a:latin typeface="Arial" panose="020B0604020202020204" pitchFamily="34" charset="0"/>
              <a:cs typeface="B Titr" panose="00000700000000000000" pitchFamily="2" charset="-78"/>
            </a:endParaRPr>
          </a:p>
          <a:p>
            <a:pPr marL="457200" indent="-457200" algn="r" rtl="1">
              <a:spcBef>
                <a:spcPct val="0"/>
              </a:spcBef>
              <a:buClrTx/>
              <a:buSzTx/>
            </a:pPr>
            <a:r>
              <a:rPr lang="fa-IR" altLang="en-US" sz="2800" dirty="0" smtClean="0">
                <a:latin typeface="Times" panose="02020603050405020304" pitchFamily="18" charset="0"/>
              </a:rPr>
              <a:t>هدف </a:t>
            </a:r>
            <a:r>
              <a:rPr lang="fa-IR" altLang="en-US" sz="2800" dirty="0">
                <a:latin typeface="Times" panose="02020603050405020304" pitchFamily="18" charset="0"/>
              </a:rPr>
              <a:t>اصلی درمان فشارخون، دست یافتن به فشارخون هدف و حفظ آن در این سطح  می باشد. </a:t>
            </a:r>
            <a:r>
              <a:rPr lang="fa-IR" altLang="en-US" sz="2800" dirty="0" smtClean="0">
                <a:latin typeface="Times" panose="02020603050405020304" pitchFamily="18" charset="0"/>
              </a:rPr>
              <a:t>ا</a:t>
            </a:r>
            <a:r>
              <a:rPr lang="fa-IR" altLang="en-US" sz="2800" dirty="0" smtClean="0">
                <a:latin typeface="Arial" panose="020B0604020202020204" pitchFamily="34" charset="0"/>
                <a:cs typeface="B Mitra" panose="00000400000000000000" pitchFamily="2" charset="-78"/>
              </a:rPr>
              <a:t>هداف </a:t>
            </a:r>
            <a:r>
              <a:rPr lang="fa-IR" altLang="en-US" sz="2800" dirty="0">
                <a:latin typeface="Arial" panose="020B0604020202020204" pitchFamily="34" charset="0"/>
                <a:cs typeface="B Mitra" panose="00000400000000000000" pitchFamily="2" charset="-78"/>
              </a:rPr>
              <a:t>فشار </a:t>
            </a:r>
            <a:r>
              <a:rPr lang="fa-IR" altLang="en-US" sz="2800" dirty="0" smtClean="0">
                <a:latin typeface="Arial" panose="020B0604020202020204" pitchFamily="34" charset="0"/>
                <a:cs typeface="B Mitra" panose="00000400000000000000" pitchFamily="2" charset="-78"/>
              </a:rPr>
              <a:t>خون: فشار خون کمتر </a:t>
            </a:r>
            <a:r>
              <a:rPr lang="fa-IR" altLang="en-US" sz="2800" dirty="0">
                <a:latin typeface="Arial" panose="020B0604020202020204" pitchFamily="34" charset="0"/>
                <a:cs typeface="B Mitra" panose="00000400000000000000" pitchFamily="2" charset="-78"/>
              </a:rPr>
              <a:t>از  140/90  می باشد.</a:t>
            </a:r>
          </a:p>
          <a:p>
            <a:pPr marL="457200" indent="-457200" algn="r" rtl="1">
              <a:spcBef>
                <a:spcPct val="0"/>
              </a:spcBef>
              <a:buClrTx/>
              <a:buSzTx/>
            </a:pPr>
            <a:r>
              <a:rPr lang="fa-IR" altLang="en-US" sz="2800" dirty="0">
                <a:latin typeface="Arial" panose="020B0604020202020204" pitchFamily="34" charset="0"/>
                <a:cs typeface="B Mitra" panose="00000400000000000000" pitchFamily="2" charset="-78"/>
              </a:rPr>
              <a:t>درمان با چند دارو معمولا برای رسیدن به کنترل فشار خون لازم است.</a:t>
            </a:r>
          </a:p>
          <a:p>
            <a:pPr marL="457200" indent="-457200" algn="r" rtl="1">
              <a:spcBef>
                <a:spcPct val="0"/>
              </a:spcBef>
              <a:buClrTx/>
              <a:buSzTx/>
            </a:pPr>
            <a:r>
              <a:rPr lang="fa-IR" altLang="en-US" sz="2800" dirty="0">
                <a:latin typeface="Arial" panose="020B0604020202020204" pitchFamily="34" charset="0"/>
                <a:cs typeface="B Mitra" panose="00000400000000000000" pitchFamily="2" charset="-78"/>
              </a:rPr>
              <a:t>در صورت فشار خون بالای 160/100 لازم است دو دارو مصرف شود. </a:t>
            </a:r>
            <a:r>
              <a:rPr lang="fa-IR" altLang="en-US" sz="2800" dirty="0" smtClean="0">
                <a:latin typeface="Arial" panose="020B0604020202020204" pitchFamily="34" charset="0"/>
                <a:cs typeface="B Mitra" panose="00000400000000000000" pitchFamily="2" charset="-78"/>
              </a:rPr>
              <a:t>( هر کدام از این اعداد)</a:t>
            </a:r>
            <a:endParaRPr lang="fa-IR" altLang="en-US" sz="2800" dirty="0">
              <a:latin typeface="Arial" panose="020B0604020202020204" pitchFamily="34" charset="0"/>
              <a:cs typeface="B Mitra" panose="00000400000000000000" pitchFamily="2" charset="-78"/>
            </a:endParaRPr>
          </a:p>
          <a:p>
            <a:pPr marL="457200" indent="-457200" algn="r" rtl="1">
              <a:spcBef>
                <a:spcPct val="0"/>
              </a:spcBef>
              <a:buClrTx/>
              <a:buSzTx/>
            </a:pPr>
            <a:r>
              <a:rPr lang="fa-IR" altLang="en-US" sz="2800" dirty="0">
                <a:latin typeface="Arial" panose="020B0604020202020204" pitchFamily="34" charset="0"/>
                <a:cs typeface="B Mitra" panose="00000400000000000000" pitchFamily="2" charset="-78"/>
              </a:rPr>
              <a:t>دارو با دوز کم شروع می شود و به آرامی افزایش می یابد تا به کنترل برسد. </a:t>
            </a:r>
            <a:endParaRPr lang="en-US" altLang="en-US" sz="2800" dirty="0">
              <a:latin typeface="Arial" panose="020B0604020202020204" pitchFamily="34" charset="0"/>
              <a:cs typeface="B Mitra" panose="00000400000000000000" pitchFamily="2" charset="-78"/>
            </a:endParaRPr>
          </a:p>
          <a:p>
            <a:pPr marL="457200" indent="-457200" algn="r" rtl="1">
              <a:spcBef>
                <a:spcPct val="0"/>
              </a:spcBef>
              <a:buClrTx/>
              <a:buSzTx/>
            </a:pPr>
            <a:r>
              <a:rPr lang="fa-IR" altLang="en-US" sz="2800" dirty="0">
                <a:latin typeface="Arial" panose="020B0604020202020204" pitchFamily="34" charset="0"/>
                <a:cs typeface="B Mitra" panose="00000400000000000000" pitchFamily="2" charset="-78"/>
              </a:rPr>
              <a:t>لازم است یک یا بیشتر داروی فشار خون </a:t>
            </a:r>
            <a:r>
              <a:rPr lang="fa-IR" altLang="en-US" sz="2800" dirty="0" smtClean="0">
                <a:latin typeface="Arial" panose="020B0604020202020204" pitchFamily="34" charset="0"/>
                <a:cs typeface="B Mitra" panose="00000400000000000000" pitchFamily="2" charset="-78"/>
              </a:rPr>
              <a:t>شب، </a:t>
            </a:r>
            <a:r>
              <a:rPr lang="fa-IR" altLang="en-US" sz="2800" dirty="0">
                <a:latin typeface="Arial" panose="020B0604020202020204" pitchFamily="34" charset="0"/>
                <a:cs typeface="B Mitra" panose="00000400000000000000" pitchFamily="2" charset="-78"/>
              </a:rPr>
              <a:t>قبل از خواب مصرف شود چرا که معلوم شده ارتباط بین فشار خون هنگام خواب با شیوع سکته های قلبی و مغزی وجود دارد. </a:t>
            </a:r>
          </a:p>
          <a:p>
            <a:pPr marL="457200" indent="-457200" algn="r" rtl="1">
              <a:spcBef>
                <a:spcPct val="0"/>
              </a:spcBef>
              <a:buClrTx/>
              <a:buSzTx/>
            </a:pPr>
            <a:r>
              <a:rPr lang="fa-IR" altLang="en-US" sz="2800" dirty="0">
                <a:latin typeface="Arial" panose="020B0604020202020204" pitchFamily="34" charset="0"/>
                <a:cs typeface="B Mitra" panose="00000400000000000000" pitchFamily="2" charset="-78"/>
              </a:rPr>
              <a:t>در افراد مسن فشار دیاستول از 70 میلی متر جیوه کمتر نشود.</a:t>
            </a:r>
            <a:endParaRPr lang="en-US" altLang="en-US" sz="2800" dirty="0">
              <a:latin typeface="Arial" panose="020B0604020202020204" pitchFamily="34" charset="0"/>
              <a:cs typeface="B Mitra" panose="00000400000000000000" pitchFamily="2" charset="-78"/>
            </a:endParaRPr>
          </a:p>
        </p:txBody>
      </p:sp>
    </p:spTree>
    <p:extLst>
      <p:ext uri="{BB962C8B-B14F-4D97-AF65-F5344CB8AC3E}">
        <p14:creationId xmlns:p14="http://schemas.microsoft.com/office/powerpoint/2010/main" val="6447925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11972" y="1614488"/>
            <a:ext cx="9509759" cy="340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rtl="1"/>
            <a:r>
              <a:rPr lang="fa-IR" altLang="en-US" sz="2400" b="1" dirty="0">
                <a:solidFill>
                  <a:srgbClr val="FF0000"/>
                </a:solidFill>
                <a:latin typeface="Calibri" panose="020F0502020204030204" pitchFamily="34" charset="0"/>
                <a:cs typeface="B Titr" panose="00000700000000000000" pitchFamily="2" charset="-78"/>
              </a:rPr>
              <a:t>درمان فشار خون </a:t>
            </a:r>
            <a:r>
              <a:rPr lang="fa-IR" altLang="en-US" sz="2400" b="1" dirty="0" smtClean="0">
                <a:solidFill>
                  <a:srgbClr val="FF0000"/>
                </a:solidFill>
                <a:latin typeface="Calibri" panose="020F0502020204030204" pitchFamily="34" charset="0"/>
                <a:cs typeface="B Titr" panose="00000700000000000000" pitchFamily="2" charset="-78"/>
              </a:rPr>
              <a:t>بالا</a:t>
            </a:r>
            <a:endParaRPr lang="en-US" altLang="en-US" sz="2400" b="1" dirty="0" smtClean="0">
              <a:solidFill>
                <a:srgbClr val="FF0000"/>
              </a:solidFill>
              <a:latin typeface="Calibri" panose="020F0502020204030204" pitchFamily="34" charset="0"/>
              <a:cs typeface="B Titr" panose="00000700000000000000" pitchFamily="2" charset="-78"/>
            </a:endParaRPr>
          </a:p>
          <a:p>
            <a:pPr algn="r" rtl="1"/>
            <a:r>
              <a:rPr lang="fa-IR" altLang="en-US" sz="2400" b="1" dirty="0" smtClean="0">
                <a:solidFill>
                  <a:srgbClr val="FF0000"/>
                </a:solidFill>
                <a:latin typeface="Calibri" panose="020F0502020204030204" pitchFamily="34" charset="0"/>
                <a:cs typeface="B Titr" panose="00000700000000000000" pitchFamily="2" charset="-78"/>
              </a:rPr>
              <a:t> </a:t>
            </a:r>
            <a:endParaRPr lang="en-US" altLang="en-US" sz="2400" b="1" dirty="0">
              <a:solidFill>
                <a:srgbClr val="FF0000"/>
              </a:solidFill>
              <a:latin typeface="Calibri" panose="020F0502020204030204" pitchFamily="34" charset="0"/>
              <a:cs typeface="B Titr" panose="00000700000000000000" pitchFamily="2" charset="-78"/>
            </a:endParaRPr>
          </a:p>
          <a:p>
            <a:pPr algn="r" rtl="1">
              <a:lnSpc>
                <a:spcPct val="107000"/>
              </a:lnSpc>
              <a:spcAft>
                <a:spcPts val="800"/>
              </a:spcAft>
            </a:pPr>
            <a:r>
              <a:rPr lang="fa-IR" altLang="en-US" sz="2400" dirty="0">
                <a:solidFill>
                  <a:srgbClr val="000000"/>
                </a:solidFill>
                <a:latin typeface="Calibri" panose="020F0502020204030204" pitchFamily="34" charset="0"/>
                <a:ea typeface="Calibri" panose="020F0502020204030204" pitchFamily="34" charset="0"/>
                <a:cs typeface="Nazanin"/>
              </a:rPr>
              <a:t>درمان فشار خون بالا باید متناسب با هر بیمار انجام شود و درمان به صورت ترکیبی از درمان غیر دارویی و درمان دارویی </a:t>
            </a:r>
            <a:r>
              <a:rPr lang="fa-IR" altLang="en-US" sz="2400" dirty="0" smtClean="0">
                <a:solidFill>
                  <a:srgbClr val="000000"/>
                </a:solidFill>
                <a:latin typeface="Calibri" panose="020F0502020204030204" pitchFamily="34" charset="0"/>
                <a:ea typeface="Calibri" panose="020F0502020204030204" pitchFamily="34" charset="0"/>
                <a:cs typeface="Nazanin"/>
              </a:rPr>
              <a:t>می باشد</a:t>
            </a:r>
            <a:r>
              <a:rPr lang="fa-IR" altLang="en-US" sz="2400" dirty="0">
                <a:solidFill>
                  <a:srgbClr val="000000"/>
                </a:solidFill>
                <a:latin typeface="Calibri" panose="020F0502020204030204" pitchFamily="34" charset="0"/>
                <a:ea typeface="Calibri" panose="020F0502020204030204" pitchFamily="34" charset="0"/>
                <a:cs typeface="Nazanin"/>
              </a:rPr>
              <a:t>. درمان و کنترل فشار خون زمانی حاصل میشود که در کنار مصرف منظم دارو، شیوه زندگی نیز سالم باشد.</a:t>
            </a:r>
            <a:endParaRPr lang="en-US" altLang="en-US" sz="2400" dirty="0">
              <a:solidFill>
                <a:srgbClr val="000000"/>
              </a:solidFill>
              <a:latin typeface="Calibri" panose="020F0502020204030204" pitchFamily="34" charset="0"/>
              <a:ea typeface="Calibri" panose="020F0502020204030204" pitchFamily="34" charset="0"/>
              <a:cs typeface="Nazanin"/>
            </a:endParaRPr>
          </a:p>
          <a:p>
            <a:pPr algn="r" rtl="1">
              <a:lnSpc>
                <a:spcPct val="107000"/>
              </a:lnSpc>
              <a:spcAft>
                <a:spcPts val="800"/>
              </a:spcAft>
            </a:pPr>
            <a:r>
              <a:rPr lang="fa-IR" altLang="en-US" sz="2400" dirty="0">
                <a:solidFill>
                  <a:srgbClr val="000000"/>
                </a:solidFill>
                <a:latin typeface="Calibri" panose="020F0502020204030204" pitchFamily="34" charset="0"/>
                <a:ea typeface="Calibri" panose="020F0502020204030204" pitchFamily="34" charset="0"/>
                <a:cs typeface="Nazanin"/>
              </a:rPr>
              <a:t> </a:t>
            </a:r>
            <a:endParaRPr lang="en-US" altLang="en-US" sz="2400" dirty="0">
              <a:solidFill>
                <a:srgbClr val="000000"/>
              </a:solidFill>
              <a:latin typeface="Calibri" panose="020F0502020204030204" pitchFamily="34" charset="0"/>
              <a:ea typeface="Calibri" panose="020F0502020204030204" pitchFamily="34" charset="0"/>
              <a:cs typeface="Nazanin"/>
            </a:endParaRPr>
          </a:p>
          <a:p>
            <a:pPr algn="r" rtl="1">
              <a:lnSpc>
                <a:spcPct val="107000"/>
              </a:lnSpc>
              <a:spcAft>
                <a:spcPts val="800"/>
              </a:spcAft>
            </a:pPr>
            <a:r>
              <a:rPr lang="fa-IR" altLang="en-US" sz="2400" dirty="0">
                <a:solidFill>
                  <a:srgbClr val="000000"/>
                </a:solidFill>
                <a:latin typeface="Calibri" panose="020F0502020204030204" pitchFamily="34" charset="0"/>
                <a:ea typeface="Calibri" panose="020F0502020204030204" pitchFamily="34" charset="0"/>
                <a:cs typeface="Nazanin"/>
              </a:rPr>
              <a:t>شیوه زندگی سالم یعنی: تحرک کافی </a:t>
            </a:r>
            <a:r>
              <a:rPr lang="fa-IR" alt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fa-IR" altLang="en-US" sz="2400" dirty="0">
                <a:solidFill>
                  <a:srgbClr val="000000"/>
                </a:solidFill>
                <a:latin typeface="Calibri" panose="020F0502020204030204" pitchFamily="34" charset="0"/>
                <a:ea typeface="Calibri" panose="020F0502020204030204" pitchFamily="34" charset="0"/>
                <a:cs typeface="Nazanin"/>
              </a:rPr>
              <a:t> کاهش وزن </a:t>
            </a:r>
            <a:r>
              <a:rPr lang="fa-IR" alt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fa-IR" altLang="en-US" sz="2400" dirty="0">
                <a:solidFill>
                  <a:srgbClr val="000000"/>
                </a:solidFill>
                <a:latin typeface="Calibri" panose="020F0502020204030204" pitchFamily="34" charset="0"/>
                <a:ea typeface="Calibri" panose="020F0502020204030204" pitchFamily="34" charset="0"/>
                <a:cs typeface="Nazanin"/>
              </a:rPr>
              <a:t> ترک مصرف دخانیات </a:t>
            </a:r>
            <a:r>
              <a:rPr lang="fa-IR" alt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fa-IR" altLang="en-US" sz="2400" dirty="0">
                <a:solidFill>
                  <a:srgbClr val="000000"/>
                </a:solidFill>
                <a:latin typeface="Calibri" panose="020F0502020204030204" pitchFamily="34" charset="0"/>
                <a:ea typeface="Calibri" panose="020F0502020204030204" pitchFamily="34" charset="0"/>
                <a:cs typeface="Nazanin"/>
              </a:rPr>
              <a:t> ترک مصرف الکل </a:t>
            </a:r>
            <a:r>
              <a:rPr lang="fa-IR" alt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fa-IR" altLang="en-US" sz="2400" dirty="0">
                <a:solidFill>
                  <a:srgbClr val="000000"/>
                </a:solidFill>
                <a:latin typeface="Calibri" panose="020F0502020204030204" pitchFamily="34" charset="0"/>
                <a:ea typeface="Calibri" panose="020F0502020204030204" pitchFamily="34" charset="0"/>
                <a:cs typeface="Nazanin"/>
              </a:rPr>
              <a:t> کاهش مصرف نمک </a:t>
            </a:r>
            <a:r>
              <a:rPr lang="fa-IR" alt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fa-IR" altLang="en-US" sz="2400" dirty="0">
                <a:solidFill>
                  <a:srgbClr val="000000"/>
                </a:solidFill>
                <a:latin typeface="Calibri" panose="020F0502020204030204" pitchFamily="34" charset="0"/>
                <a:ea typeface="Calibri" panose="020F0502020204030204" pitchFamily="34" charset="0"/>
                <a:cs typeface="Nazanin"/>
              </a:rPr>
              <a:t> کاهش مصرف چربی و افزایش مصرف میوه و سبزیجات</a:t>
            </a:r>
            <a:endParaRPr lang="en-US" altLang="en-US" sz="2400" dirty="0">
              <a:solidFill>
                <a:srgbClr val="000000"/>
              </a:solidFill>
              <a:latin typeface="Calibri" panose="020F0502020204030204" pitchFamily="34" charset="0"/>
              <a:ea typeface="Calibri" panose="020F0502020204030204" pitchFamily="34" charset="0"/>
              <a:cs typeface="Nazanin"/>
            </a:endParaRPr>
          </a:p>
        </p:txBody>
      </p:sp>
    </p:spTree>
    <p:extLst>
      <p:ext uri="{BB962C8B-B14F-4D97-AF65-F5344CB8AC3E}">
        <p14:creationId xmlns:p14="http://schemas.microsoft.com/office/powerpoint/2010/main" val="1262968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87232" y="237286"/>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ctr" rtl="1">
              <a:spcBef>
                <a:spcPct val="0"/>
              </a:spcBef>
              <a:buClrTx/>
              <a:buSzTx/>
              <a:buFontTx/>
              <a:buNone/>
            </a:pPr>
            <a:r>
              <a:rPr lang="fa-IR" altLang="fa-IR" sz="3200" b="1" dirty="0">
                <a:solidFill>
                  <a:srgbClr val="000000"/>
                </a:solidFill>
                <a:latin typeface="Arial" panose="020B0604020202020204" pitchFamily="34" charset="0"/>
                <a:cs typeface="B Nazanin" panose="00000400000000000000" pitchFamily="2" charset="-78"/>
              </a:rPr>
              <a:t>راهکارهای مربوط به دوز داروهای</a:t>
            </a:r>
            <a:r>
              <a:rPr lang="en-US" altLang="fa-IR" sz="3200" b="1" dirty="0">
                <a:solidFill>
                  <a:srgbClr val="000000"/>
                </a:solidFill>
                <a:latin typeface="Arial" panose="020B0604020202020204" pitchFamily="34" charset="0"/>
                <a:cs typeface="B Nazanin" panose="00000400000000000000" pitchFamily="2" charset="-78"/>
              </a:rPr>
              <a:t> </a:t>
            </a:r>
            <a:r>
              <a:rPr lang="fa-IR" altLang="fa-IR" sz="3200" b="1" dirty="0">
                <a:solidFill>
                  <a:srgbClr val="000000"/>
                </a:solidFill>
                <a:latin typeface="Arial" panose="020B0604020202020204" pitchFamily="34" charset="0"/>
                <a:cs typeface="B Nazanin" panose="00000400000000000000" pitchFamily="2" charset="-78"/>
              </a:rPr>
              <a:t>کاهنده فشار خون</a:t>
            </a:r>
          </a:p>
          <a:p>
            <a:pPr algn="ctr" rtl="1">
              <a:spcBef>
                <a:spcPct val="0"/>
              </a:spcBef>
              <a:buClrTx/>
              <a:buSzTx/>
              <a:buFontTx/>
              <a:buNone/>
            </a:pPr>
            <a:r>
              <a:rPr lang="fa-IR" altLang="fa-IR" sz="3200" b="1" dirty="0">
                <a:solidFill>
                  <a:srgbClr val="000000"/>
                </a:solidFill>
                <a:latin typeface="Arial" panose="020B0604020202020204" pitchFamily="34" charset="0"/>
                <a:cs typeface="B Nazanin" panose="00000400000000000000" pitchFamily="2" charset="-78"/>
              </a:rPr>
              <a:t> </a:t>
            </a:r>
          </a:p>
        </p:txBody>
      </p:sp>
      <p:graphicFrame>
        <p:nvGraphicFramePr>
          <p:cNvPr id="6" name="Table 5"/>
          <p:cNvGraphicFramePr>
            <a:graphicFrameLocks noGrp="1"/>
          </p:cNvGraphicFramePr>
          <p:nvPr>
            <p:extLst>
              <p:ext uri="{D42A27DB-BD31-4B8C-83A1-F6EECF244321}">
                <p14:modId xmlns:p14="http://schemas.microsoft.com/office/powerpoint/2010/main" val="3638904419"/>
              </p:ext>
            </p:extLst>
          </p:nvPr>
        </p:nvGraphicFramePr>
        <p:xfrm>
          <a:off x="147712" y="1021977"/>
          <a:ext cx="9183520" cy="5701552"/>
        </p:xfrm>
        <a:graphic>
          <a:graphicData uri="http://schemas.openxmlformats.org/drawingml/2006/table">
            <a:tbl>
              <a:tblPr rtl="1"/>
              <a:tblGrid>
                <a:gridCol w="875721">
                  <a:extLst>
                    <a:ext uri="{9D8B030D-6E8A-4147-A177-3AD203B41FA5}">
                      <a16:colId xmlns="" xmlns:a16="http://schemas.microsoft.com/office/drawing/2014/main" val="20000"/>
                    </a:ext>
                  </a:extLst>
                </a:gridCol>
                <a:gridCol w="2076226">
                  <a:extLst>
                    <a:ext uri="{9D8B030D-6E8A-4147-A177-3AD203B41FA5}">
                      <a16:colId xmlns="" xmlns:a16="http://schemas.microsoft.com/office/drawing/2014/main" val="20001"/>
                    </a:ext>
                  </a:extLst>
                </a:gridCol>
                <a:gridCol w="6231573">
                  <a:extLst>
                    <a:ext uri="{9D8B030D-6E8A-4147-A177-3AD203B41FA5}">
                      <a16:colId xmlns="" xmlns:a16="http://schemas.microsoft.com/office/drawing/2014/main" val="20002"/>
                    </a:ext>
                  </a:extLst>
                </a:gridCol>
              </a:tblGrid>
              <a:tr h="460273">
                <a:tc>
                  <a:txBody>
                    <a:bodyPr/>
                    <a:lstStyle/>
                    <a:p>
                      <a:pPr algn="ctr" rtl="1">
                        <a:lnSpc>
                          <a:spcPct val="90000"/>
                        </a:lnSpc>
                        <a:spcAft>
                          <a:spcPts val="0"/>
                        </a:spcAft>
                      </a:pPr>
                      <a:r>
                        <a:rPr lang="fa-IR" sz="1400" b="1" dirty="0">
                          <a:latin typeface="Calibri"/>
                          <a:cs typeface="B Lotus"/>
                        </a:rPr>
                        <a:t>راهکار</a:t>
                      </a:r>
                      <a:endParaRPr lang="en-US" sz="1400" b="1"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92CDDC"/>
                    </a:solidFill>
                  </a:tcPr>
                </a:tc>
                <a:tc>
                  <a:txBody>
                    <a:bodyPr/>
                    <a:lstStyle/>
                    <a:p>
                      <a:pPr algn="ctr" rtl="1">
                        <a:lnSpc>
                          <a:spcPct val="90000"/>
                        </a:lnSpc>
                        <a:spcAft>
                          <a:spcPts val="0"/>
                        </a:spcAft>
                      </a:pPr>
                      <a:r>
                        <a:rPr lang="fa-IR" sz="1400" b="1" dirty="0">
                          <a:latin typeface="Calibri"/>
                          <a:cs typeface="B Lotus"/>
                        </a:rPr>
                        <a:t>توصیف</a:t>
                      </a:r>
                      <a:endParaRPr lang="en-US" sz="1400" b="1"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92CDDC"/>
                    </a:solidFill>
                  </a:tcPr>
                </a:tc>
                <a:tc>
                  <a:txBody>
                    <a:bodyPr/>
                    <a:lstStyle/>
                    <a:p>
                      <a:pPr algn="ctr" rtl="1">
                        <a:lnSpc>
                          <a:spcPct val="90000"/>
                        </a:lnSpc>
                        <a:spcAft>
                          <a:spcPts val="0"/>
                        </a:spcAft>
                      </a:pPr>
                      <a:r>
                        <a:rPr lang="fa-IR" sz="1400" b="1" dirty="0">
                          <a:latin typeface="Calibri"/>
                          <a:cs typeface="B Lotus"/>
                        </a:rPr>
                        <a:t>جزئیات</a:t>
                      </a:r>
                      <a:endParaRPr lang="en-US" sz="1400" b="1"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92CDDC"/>
                    </a:solidFill>
                  </a:tcPr>
                </a:tc>
                <a:extLst>
                  <a:ext uri="{0D108BD9-81ED-4DB2-BD59-A6C34878D82A}">
                    <a16:rowId xmlns="" xmlns:a16="http://schemas.microsoft.com/office/drawing/2014/main" val="10000"/>
                  </a:ext>
                </a:extLst>
              </a:tr>
              <a:tr h="1841095">
                <a:tc>
                  <a:txBody>
                    <a:bodyPr/>
                    <a:lstStyle/>
                    <a:p>
                      <a:pPr algn="ctr" rtl="1">
                        <a:lnSpc>
                          <a:spcPct val="90000"/>
                        </a:lnSpc>
                        <a:spcAft>
                          <a:spcPts val="0"/>
                        </a:spcAft>
                      </a:pPr>
                      <a:r>
                        <a:rPr lang="en-US" sz="1400" b="1" dirty="0">
                          <a:latin typeface="Calibri"/>
                          <a:ea typeface="Calibri"/>
                          <a:cs typeface="B Lotus"/>
                        </a:rPr>
                        <a:t>A</a:t>
                      </a:r>
                      <a:endParaRPr lang="en-US" sz="1400" b="1" dirty="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rtl="1">
                        <a:lnSpc>
                          <a:spcPct val="90000"/>
                        </a:lnSpc>
                        <a:spcAft>
                          <a:spcPts val="0"/>
                        </a:spcAft>
                      </a:pPr>
                      <a:r>
                        <a:rPr lang="fa-IR" sz="1400" b="1" dirty="0">
                          <a:latin typeface="Calibri"/>
                          <a:cs typeface="B Lotus"/>
                        </a:rPr>
                        <a:t>با </a:t>
                      </a:r>
                      <a:r>
                        <a:rPr lang="fa-IR" sz="1400" b="1" dirty="0">
                          <a:solidFill>
                            <a:srgbClr val="FF0000"/>
                          </a:solidFill>
                          <a:latin typeface="Calibri"/>
                          <a:cs typeface="B Lotus"/>
                        </a:rPr>
                        <a:t>یک دارو </a:t>
                      </a:r>
                      <a:r>
                        <a:rPr lang="fa-IR" sz="1400" b="1" dirty="0">
                          <a:latin typeface="Calibri"/>
                          <a:cs typeface="B Lotus"/>
                        </a:rPr>
                        <a:t>شروع کنید، دوز دارو را تا </a:t>
                      </a:r>
                      <a:r>
                        <a:rPr lang="fa-IR" sz="1400" b="1" dirty="0">
                          <a:solidFill>
                            <a:srgbClr val="FF0000"/>
                          </a:solidFill>
                          <a:latin typeface="Calibri"/>
                          <a:cs typeface="B Lotus"/>
                        </a:rPr>
                        <a:t>حد ماکزیمم </a:t>
                      </a:r>
                      <a:r>
                        <a:rPr lang="fa-IR" sz="1400" b="1" dirty="0">
                          <a:latin typeface="Calibri"/>
                          <a:cs typeface="B Lotus"/>
                        </a:rPr>
                        <a:t>افزایش دهید و سپس یک </a:t>
                      </a:r>
                      <a:r>
                        <a:rPr lang="fa-IR" sz="1400" b="1" dirty="0">
                          <a:solidFill>
                            <a:srgbClr val="FF0000"/>
                          </a:solidFill>
                          <a:latin typeface="Calibri"/>
                          <a:cs typeface="B Lotus"/>
                        </a:rPr>
                        <a:t>داروی دوم </a:t>
                      </a:r>
                      <a:r>
                        <a:rPr lang="fa-IR" sz="1400" b="1" dirty="0">
                          <a:latin typeface="Calibri"/>
                          <a:cs typeface="B Lotus"/>
                        </a:rPr>
                        <a:t>اضافه کنید</a:t>
                      </a:r>
                      <a:endParaRPr lang="en-US" sz="1400" b="1"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rtl="1">
                        <a:lnSpc>
                          <a:spcPct val="90000"/>
                        </a:lnSpc>
                        <a:spcAft>
                          <a:spcPts val="0"/>
                        </a:spcAft>
                      </a:pPr>
                      <a:r>
                        <a:rPr lang="fa-IR" sz="1400" b="1" dirty="0">
                          <a:latin typeface="Calibri"/>
                          <a:cs typeface="B Lotus"/>
                        </a:rPr>
                        <a:t>اگر با داروی اول فشار هدف به دست نیامد، دوز داروی اول را </a:t>
                      </a:r>
                      <a:r>
                        <a:rPr lang="fa-IR" sz="1400" b="1" dirty="0">
                          <a:solidFill>
                            <a:srgbClr val="FF0000"/>
                          </a:solidFill>
                          <a:latin typeface="Calibri"/>
                          <a:cs typeface="B Lotus"/>
                        </a:rPr>
                        <a:t>تا حد ماکزیمم توصیه </a:t>
                      </a:r>
                      <a:r>
                        <a:rPr lang="fa-IR" sz="1400" b="1" dirty="0">
                          <a:latin typeface="Calibri"/>
                          <a:cs typeface="B Lotus"/>
                        </a:rPr>
                        <a:t>شده افزایش دهید تا فشار هدف حاصل شود. </a:t>
                      </a:r>
                      <a:endParaRPr lang="en-US" sz="1400" b="1" dirty="0" smtClean="0">
                        <a:latin typeface="Calibri"/>
                        <a:cs typeface="B Lotus"/>
                      </a:endParaRPr>
                    </a:p>
                    <a:p>
                      <a:pPr algn="just" rtl="1">
                        <a:lnSpc>
                          <a:spcPct val="90000"/>
                        </a:lnSpc>
                        <a:spcAft>
                          <a:spcPts val="0"/>
                        </a:spcAft>
                      </a:pPr>
                      <a:r>
                        <a:rPr lang="fa-IR" sz="1400" b="1" dirty="0" smtClean="0">
                          <a:latin typeface="Calibri"/>
                          <a:cs typeface="B Lotus"/>
                        </a:rPr>
                        <a:t>اگر </a:t>
                      </a:r>
                      <a:r>
                        <a:rPr lang="fa-IR" sz="1400" b="1" dirty="0">
                          <a:latin typeface="Calibri"/>
                          <a:cs typeface="B Lotus"/>
                        </a:rPr>
                        <a:t>با این وجود فشار هدف حاصل نشد داروی دوم (دیورتیک تیازیدی، </a:t>
                      </a:r>
                      <a:r>
                        <a:rPr lang="en-US" sz="1400" b="1" dirty="0">
                          <a:latin typeface="Calibri"/>
                          <a:cs typeface="B Lotus"/>
                        </a:rPr>
                        <a:t>CCBs</a:t>
                      </a:r>
                      <a:r>
                        <a:rPr lang="fa-IR" sz="1400" b="1" dirty="0">
                          <a:latin typeface="Calibri"/>
                          <a:cs typeface="B Lotus"/>
                        </a:rPr>
                        <a:t>، </a:t>
                      </a:r>
                      <a:r>
                        <a:rPr lang="en-US" sz="1400" b="1" dirty="0">
                          <a:latin typeface="Calibri"/>
                          <a:cs typeface="B Lotus"/>
                        </a:rPr>
                        <a:t>ACEIs</a:t>
                      </a:r>
                      <a:r>
                        <a:rPr lang="fa-IR" sz="1400" b="1" dirty="0">
                          <a:latin typeface="Calibri"/>
                          <a:cs typeface="B Lotus"/>
                        </a:rPr>
                        <a:t> و </a:t>
                      </a:r>
                      <a:r>
                        <a:rPr lang="en-US" sz="1400" b="1" dirty="0">
                          <a:latin typeface="Calibri"/>
                          <a:cs typeface="B Lotus"/>
                        </a:rPr>
                        <a:t>ARBs</a:t>
                      </a:r>
                      <a:r>
                        <a:rPr lang="fa-IR" sz="1400" b="1" dirty="0">
                          <a:latin typeface="Calibri"/>
                          <a:cs typeface="B Lotus"/>
                        </a:rPr>
                        <a:t>) اضافه شود و دوز داروی دوم را هم تا حد ماکزیمم توصیه شده افزایش دهید. </a:t>
                      </a:r>
                      <a:endParaRPr lang="en-US" sz="1400" b="1" dirty="0" smtClean="0">
                        <a:latin typeface="Calibri"/>
                        <a:cs typeface="B Lotus"/>
                      </a:endParaRPr>
                    </a:p>
                    <a:p>
                      <a:pPr algn="just" rtl="1">
                        <a:lnSpc>
                          <a:spcPct val="90000"/>
                        </a:lnSpc>
                        <a:spcAft>
                          <a:spcPts val="0"/>
                        </a:spcAft>
                      </a:pPr>
                      <a:r>
                        <a:rPr lang="fa-IR" sz="1400" b="1" dirty="0" smtClean="0">
                          <a:latin typeface="Calibri"/>
                          <a:cs typeface="B Lotus"/>
                        </a:rPr>
                        <a:t>اگر </a:t>
                      </a:r>
                      <a:r>
                        <a:rPr lang="fa-IR" sz="1400" b="1" dirty="0">
                          <a:latin typeface="Calibri"/>
                          <a:cs typeface="B Lotus"/>
                        </a:rPr>
                        <a:t>با دو دارو فشار هدف همچنان به دست نیامد، داروی سوم از همان گروه های فوق اضافه کنید با پرهیز از تجویز همزمان دو داروی </a:t>
                      </a:r>
                      <a:r>
                        <a:rPr lang="en-US" sz="1400" b="1" dirty="0">
                          <a:latin typeface="Calibri"/>
                          <a:cs typeface="B Lotus"/>
                        </a:rPr>
                        <a:t>ACEIs</a:t>
                      </a:r>
                      <a:r>
                        <a:rPr lang="fa-IR" sz="1400" b="1" dirty="0">
                          <a:latin typeface="Calibri"/>
                          <a:cs typeface="B Lotus"/>
                        </a:rPr>
                        <a:t> و </a:t>
                      </a:r>
                      <a:r>
                        <a:rPr lang="en-US" sz="1400" b="1" dirty="0">
                          <a:latin typeface="Calibri"/>
                          <a:cs typeface="B Lotus"/>
                        </a:rPr>
                        <a:t>ARB</a:t>
                      </a:r>
                      <a:r>
                        <a:rPr lang="fa-IR" sz="1400" b="1" dirty="0">
                          <a:latin typeface="Calibri"/>
                          <a:cs typeface="B Lotus"/>
                        </a:rPr>
                        <a:t>. سپس دوز داروی سوم را تا حد ماکزیمم توصیه شده افزایش دهید تا فشار هدف حاصل شود.</a:t>
                      </a:r>
                      <a:endParaRPr lang="en-US" sz="1400" b="1"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1"/>
                  </a:ext>
                </a:extLst>
              </a:tr>
              <a:tr h="1559089">
                <a:tc>
                  <a:txBody>
                    <a:bodyPr/>
                    <a:lstStyle/>
                    <a:p>
                      <a:pPr algn="ctr" rtl="1">
                        <a:lnSpc>
                          <a:spcPct val="90000"/>
                        </a:lnSpc>
                        <a:spcAft>
                          <a:spcPts val="0"/>
                        </a:spcAft>
                      </a:pPr>
                      <a:r>
                        <a:rPr lang="en-US" sz="1400" b="1" dirty="0">
                          <a:latin typeface="Calibri"/>
                          <a:ea typeface="Calibri"/>
                          <a:cs typeface="B Lotus"/>
                        </a:rPr>
                        <a:t>B</a:t>
                      </a:r>
                      <a:endParaRPr lang="en-US" sz="1400" b="1" dirty="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rtl="1">
                        <a:lnSpc>
                          <a:spcPct val="90000"/>
                        </a:lnSpc>
                        <a:spcAft>
                          <a:spcPts val="0"/>
                        </a:spcAft>
                      </a:pPr>
                      <a:r>
                        <a:rPr lang="fa-IR" sz="1400" b="1" dirty="0">
                          <a:latin typeface="Calibri"/>
                          <a:cs typeface="B Lotus"/>
                        </a:rPr>
                        <a:t>با </a:t>
                      </a:r>
                      <a:r>
                        <a:rPr lang="fa-IR" sz="1400" b="1" dirty="0">
                          <a:solidFill>
                            <a:srgbClr val="FF0000"/>
                          </a:solidFill>
                          <a:latin typeface="Calibri"/>
                          <a:cs typeface="B Lotus"/>
                        </a:rPr>
                        <a:t>یک دارو </a:t>
                      </a:r>
                      <a:r>
                        <a:rPr lang="fa-IR" sz="1400" b="1" dirty="0">
                          <a:latin typeface="Calibri"/>
                          <a:cs typeface="B Lotus"/>
                        </a:rPr>
                        <a:t>شروع کنید و سپس </a:t>
                      </a:r>
                      <a:r>
                        <a:rPr lang="fa-IR" sz="1400" b="1" dirty="0">
                          <a:solidFill>
                            <a:srgbClr val="FF0000"/>
                          </a:solidFill>
                          <a:latin typeface="Calibri"/>
                          <a:cs typeface="B Lotus"/>
                        </a:rPr>
                        <a:t>پیش ازرس</a:t>
                      </a:r>
                      <a:r>
                        <a:rPr lang="fa-IR" sz="1400" b="1" dirty="0">
                          <a:latin typeface="Calibri"/>
                          <a:cs typeface="B Lotus"/>
                        </a:rPr>
                        <a:t>یدن به دوز ماکزیمم داروی اول، </a:t>
                      </a:r>
                      <a:r>
                        <a:rPr lang="fa-IR" sz="1400" b="1" dirty="0">
                          <a:solidFill>
                            <a:srgbClr val="FF0000"/>
                          </a:solidFill>
                          <a:latin typeface="Calibri"/>
                          <a:cs typeface="B Lotus"/>
                        </a:rPr>
                        <a:t>یک داروی دوم</a:t>
                      </a:r>
                      <a:r>
                        <a:rPr lang="fa-IR" sz="1400" b="1" dirty="0">
                          <a:latin typeface="Calibri"/>
                          <a:cs typeface="B Lotus"/>
                        </a:rPr>
                        <a:t> را اضافه کنید</a:t>
                      </a:r>
                      <a:endParaRPr lang="en-US" sz="1400" b="1"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rtl="1">
                        <a:lnSpc>
                          <a:spcPct val="90000"/>
                        </a:lnSpc>
                        <a:spcAft>
                          <a:spcPts val="0"/>
                        </a:spcAft>
                      </a:pPr>
                      <a:r>
                        <a:rPr lang="fa-IR" sz="1400" b="1" dirty="0">
                          <a:latin typeface="Calibri"/>
                          <a:cs typeface="B Lotus"/>
                        </a:rPr>
                        <a:t>با یک دارو شروع کنید و سپس پیش </a:t>
                      </a:r>
                      <a:r>
                        <a:rPr lang="fa-IR" sz="1400" b="1" dirty="0" smtClean="0">
                          <a:latin typeface="Calibri"/>
                          <a:cs typeface="B Lotus"/>
                        </a:rPr>
                        <a:t>از رسیدن </a:t>
                      </a:r>
                      <a:r>
                        <a:rPr lang="fa-IR" sz="1400" b="1" dirty="0">
                          <a:latin typeface="Calibri"/>
                          <a:cs typeface="B Lotus"/>
                        </a:rPr>
                        <a:t>به دوز ماکزیمم داروی اول، یک داروی دوم را اضافه کنید، </a:t>
                      </a:r>
                      <a:r>
                        <a:rPr lang="fa-IR" sz="1400" b="1" dirty="0">
                          <a:solidFill>
                            <a:srgbClr val="FF0000"/>
                          </a:solidFill>
                          <a:latin typeface="Calibri"/>
                          <a:cs typeface="B Lotus"/>
                        </a:rPr>
                        <a:t>سپس دوز هر دو دارو را تا حد ماکزیمم توصیه شده افزایش دهید تا فشار هدف حاصل شود</a:t>
                      </a:r>
                      <a:r>
                        <a:rPr lang="fa-IR" sz="1400" b="1" dirty="0">
                          <a:latin typeface="Calibri"/>
                          <a:cs typeface="B Lotus"/>
                        </a:rPr>
                        <a:t>. </a:t>
                      </a:r>
                      <a:endParaRPr lang="en-US" sz="1400" b="1" dirty="0" smtClean="0">
                        <a:latin typeface="Calibri"/>
                        <a:cs typeface="B Lotus"/>
                      </a:endParaRPr>
                    </a:p>
                    <a:p>
                      <a:pPr algn="just" rtl="1">
                        <a:lnSpc>
                          <a:spcPct val="90000"/>
                        </a:lnSpc>
                        <a:spcAft>
                          <a:spcPts val="0"/>
                        </a:spcAft>
                      </a:pPr>
                      <a:r>
                        <a:rPr lang="fa-IR" sz="1400" b="1" dirty="0" smtClean="0">
                          <a:latin typeface="Calibri"/>
                          <a:cs typeface="B Lotus"/>
                        </a:rPr>
                        <a:t>اگر </a:t>
                      </a:r>
                      <a:r>
                        <a:rPr lang="fa-IR" sz="1400" b="1" dirty="0">
                          <a:latin typeface="Calibri"/>
                          <a:cs typeface="B Lotus"/>
                        </a:rPr>
                        <a:t>با دو دارو </a:t>
                      </a:r>
                      <a:r>
                        <a:rPr lang="fa-IR" sz="1400" b="1" dirty="0">
                          <a:solidFill>
                            <a:srgbClr val="FF0000"/>
                          </a:solidFill>
                          <a:latin typeface="Calibri"/>
                          <a:cs typeface="B Lotus"/>
                        </a:rPr>
                        <a:t>فشار هدف همچنان به دست نیامد، داروی سوم </a:t>
                      </a:r>
                      <a:r>
                        <a:rPr lang="fa-IR" sz="1400" b="1" dirty="0">
                          <a:latin typeface="Calibri"/>
                          <a:cs typeface="B Lotus"/>
                        </a:rPr>
                        <a:t>(دیورتیک تیازیدی، </a:t>
                      </a:r>
                      <a:r>
                        <a:rPr lang="en-US" sz="1400" b="1" dirty="0">
                          <a:latin typeface="Calibri"/>
                          <a:cs typeface="B Lotus"/>
                        </a:rPr>
                        <a:t>CCBs</a:t>
                      </a:r>
                      <a:r>
                        <a:rPr lang="fa-IR" sz="1400" b="1" dirty="0">
                          <a:latin typeface="Calibri"/>
                          <a:cs typeface="B Lotus"/>
                        </a:rPr>
                        <a:t>، </a:t>
                      </a:r>
                      <a:r>
                        <a:rPr lang="en-US" sz="1400" b="1" dirty="0">
                          <a:latin typeface="Calibri"/>
                          <a:cs typeface="B Lotus"/>
                        </a:rPr>
                        <a:t>ACEIs</a:t>
                      </a:r>
                      <a:r>
                        <a:rPr lang="fa-IR" sz="1400" b="1" dirty="0">
                          <a:latin typeface="Calibri"/>
                          <a:cs typeface="B Lotus"/>
                        </a:rPr>
                        <a:t> و </a:t>
                      </a:r>
                      <a:r>
                        <a:rPr lang="en-US" sz="1400" b="1" dirty="0">
                          <a:latin typeface="Calibri"/>
                          <a:cs typeface="B Lotus"/>
                        </a:rPr>
                        <a:t>ARBs</a:t>
                      </a:r>
                      <a:r>
                        <a:rPr lang="fa-IR" sz="1400" b="1" dirty="0">
                          <a:latin typeface="Calibri"/>
                          <a:cs typeface="B Lotus"/>
                        </a:rPr>
                        <a:t>) را اضافه کنید با پرهیز از تجویز همزمان دو داروی </a:t>
                      </a:r>
                      <a:r>
                        <a:rPr lang="en-US" sz="1400" b="1" dirty="0">
                          <a:latin typeface="Calibri"/>
                          <a:cs typeface="B Lotus"/>
                        </a:rPr>
                        <a:t>ACEIs</a:t>
                      </a:r>
                      <a:r>
                        <a:rPr lang="fa-IR" sz="1400" b="1" dirty="0">
                          <a:latin typeface="Calibri"/>
                          <a:cs typeface="B Lotus"/>
                        </a:rPr>
                        <a:t> و </a:t>
                      </a:r>
                      <a:r>
                        <a:rPr lang="en-US" sz="1400" b="1" dirty="0" smtClean="0">
                          <a:latin typeface="Calibri"/>
                          <a:cs typeface="B Lotus"/>
                        </a:rPr>
                        <a:t>ARB</a:t>
                      </a:r>
                      <a:r>
                        <a:rPr lang="fa-IR" sz="1400" b="1" dirty="0" smtClean="0">
                          <a:latin typeface="Calibri"/>
                          <a:cs typeface="B Lotus"/>
                        </a:rPr>
                        <a:t>. </a:t>
                      </a:r>
                      <a:endParaRPr lang="en-US" sz="1400" b="1" dirty="0" smtClean="0">
                        <a:latin typeface="Calibri"/>
                        <a:cs typeface="B Lotus"/>
                      </a:endParaRPr>
                    </a:p>
                    <a:p>
                      <a:pPr algn="just" rtl="1">
                        <a:lnSpc>
                          <a:spcPct val="90000"/>
                        </a:lnSpc>
                        <a:spcAft>
                          <a:spcPts val="0"/>
                        </a:spcAft>
                      </a:pPr>
                      <a:r>
                        <a:rPr lang="fa-IR" sz="1400" b="1" dirty="0" smtClean="0">
                          <a:solidFill>
                            <a:srgbClr val="FF0000"/>
                          </a:solidFill>
                          <a:latin typeface="Calibri"/>
                          <a:cs typeface="B Lotus"/>
                        </a:rPr>
                        <a:t>سپس </a:t>
                      </a:r>
                      <a:r>
                        <a:rPr lang="fa-IR" sz="1400" b="1" dirty="0">
                          <a:solidFill>
                            <a:srgbClr val="FF0000"/>
                          </a:solidFill>
                          <a:latin typeface="Calibri"/>
                          <a:cs typeface="B Lotus"/>
                        </a:rPr>
                        <a:t>دوز داروی سوم را تا حد ماکزیمم توصیه شده افزایش دهید تا فشار هدف حاصل شود</a:t>
                      </a:r>
                      <a:r>
                        <a:rPr lang="fa-IR" sz="1400" b="1" dirty="0">
                          <a:latin typeface="Calibri"/>
                          <a:cs typeface="B Lotus"/>
                        </a:rPr>
                        <a:t>.</a:t>
                      </a:r>
                      <a:endParaRPr lang="en-US" sz="1400" b="1"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2"/>
                  </a:ext>
                </a:extLst>
              </a:tr>
              <a:tr h="1841095">
                <a:tc>
                  <a:txBody>
                    <a:bodyPr/>
                    <a:lstStyle/>
                    <a:p>
                      <a:pPr algn="ctr" rtl="1">
                        <a:lnSpc>
                          <a:spcPct val="90000"/>
                        </a:lnSpc>
                        <a:spcAft>
                          <a:spcPts val="0"/>
                        </a:spcAft>
                      </a:pPr>
                      <a:r>
                        <a:rPr lang="en-US" sz="1400" b="1" dirty="0">
                          <a:latin typeface="Calibri"/>
                          <a:ea typeface="Calibri"/>
                          <a:cs typeface="B Lotus"/>
                        </a:rPr>
                        <a:t>C</a:t>
                      </a:r>
                      <a:endParaRPr lang="en-US" sz="1400" b="1" dirty="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rtl="1">
                        <a:lnSpc>
                          <a:spcPct val="90000"/>
                        </a:lnSpc>
                        <a:spcAft>
                          <a:spcPts val="0"/>
                        </a:spcAft>
                      </a:pPr>
                      <a:r>
                        <a:rPr lang="fa-IR" sz="1400" b="1" dirty="0">
                          <a:latin typeface="Calibri"/>
                          <a:cs typeface="B Lotus"/>
                        </a:rPr>
                        <a:t>با </a:t>
                      </a:r>
                      <a:r>
                        <a:rPr lang="fa-IR" sz="1400" b="1" dirty="0">
                          <a:solidFill>
                            <a:srgbClr val="FF0000"/>
                          </a:solidFill>
                          <a:latin typeface="Calibri"/>
                          <a:cs typeface="B Lotus"/>
                        </a:rPr>
                        <a:t>دو دارو بطور همزمان شروع کنید </a:t>
                      </a:r>
                      <a:r>
                        <a:rPr lang="fa-IR" sz="1400" b="1" dirty="0">
                          <a:latin typeface="Calibri"/>
                          <a:cs typeface="B Lotus"/>
                        </a:rPr>
                        <a:t>(بصورت دو قرص مجزا و یا یک قرص محتوی دو دارو)</a:t>
                      </a:r>
                      <a:endParaRPr lang="en-US" sz="1400" b="1"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rtl="1">
                        <a:lnSpc>
                          <a:spcPct val="90000"/>
                        </a:lnSpc>
                        <a:spcAft>
                          <a:spcPts val="0"/>
                        </a:spcAft>
                      </a:pPr>
                      <a:r>
                        <a:rPr lang="fa-IR" sz="1400" b="1" dirty="0">
                          <a:latin typeface="Calibri"/>
                          <a:cs typeface="B Lotus"/>
                        </a:rPr>
                        <a:t>با دو دارو بطور همزمان شروع کنید (بصورت دو قرص مجزا و یا یک قرص محتوی دو دارو). گروهی توصیه می کنند با دو دارو یا بیشتر شروع کنید </a:t>
                      </a:r>
                      <a:endParaRPr lang="en-US" sz="1400" b="1" dirty="0" smtClean="0">
                        <a:latin typeface="Calibri"/>
                        <a:cs typeface="B Lotus"/>
                      </a:endParaRPr>
                    </a:p>
                    <a:p>
                      <a:pPr algn="just" rtl="1">
                        <a:lnSpc>
                          <a:spcPct val="90000"/>
                        </a:lnSpc>
                        <a:spcAft>
                          <a:spcPts val="0"/>
                        </a:spcAft>
                      </a:pPr>
                      <a:r>
                        <a:rPr lang="fa-IR" sz="1400" b="1" dirty="0" smtClean="0">
                          <a:latin typeface="Calibri"/>
                          <a:cs typeface="B Lotus"/>
                        </a:rPr>
                        <a:t>اگر </a:t>
                      </a:r>
                      <a:r>
                        <a:rPr lang="en-US" sz="1400" b="1" dirty="0">
                          <a:latin typeface="Calibri"/>
                          <a:cs typeface="B Lotus"/>
                        </a:rPr>
                        <a:t>SBP &gt; 160 mmHg</a:t>
                      </a:r>
                      <a:r>
                        <a:rPr lang="fa-IR" sz="1400" b="1" dirty="0">
                          <a:latin typeface="Calibri"/>
                          <a:cs typeface="B Lotus"/>
                        </a:rPr>
                        <a:t> و/یا </a:t>
                      </a:r>
                      <a:r>
                        <a:rPr lang="en-US" sz="1400" b="1" dirty="0">
                          <a:latin typeface="Calibri"/>
                          <a:cs typeface="B Lotus"/>
                        </a:rPr>
                        <a:t>DBP &gt; 100 mmHg</a:t>
                      </a:r>
                      <a:r>
                        <a:rPr lang="fa-IR" sz="1400" b="1" dirty="0">
                          <a:latin typeface="Calibri"/>
                          <a:cs typeface="B Lotus"/>
                        </a:rPr>
                        <a:t>، یا </a:t>
                      </a:r>
                      <a:r>
                        <a:rPr lang="en-US" sz="1400" b="1" dirty="0">
                          <a:latin typeface="Calibri"/>
                          <a:cs typeface="B Lotus"/>
                        </a:rPr>
                        <a:t>SBP &gt; 20 mmHg</a:t>
                      </a:r>
                      <a:r>
                        <a:rPr lang="en-US" sz="1400" b="1" dirty="0">
                          <a:latin typeface="B Lotus"/>
                        </a:rPr>
                        <a:t> </a:t>
                      </a:r>
                      <a:r>
                        <a:rPr lang="fa-IR" sz="1400" b="1" dirty="0">
                          <a:latin typeface="B Lotus"/>
                        </a:rPr>
                        <a:t>و/یا </a:t>
                      </a:r>
                      <a:r>
                        <a:rPr lang="en-US" sz="1400" b="1" dirty="0">
                          <a:latin typeface="Calibri"/>
                          <a:cs typeface="B Lotus"/>
                        </a:rPr>
                        <a:t>DBP &gt; 10 mmHg</a:t>
                      </a:r>
                      <a:r>
                        <a:rPr lang="fa-IR" sz="1400" b="1" dirty="0">
                          <a:latin typeface="Calibri"/>
                          <a:cs typeface="B Lotus"/>
                        </a:rPr>
                        <a:t> بالاتر از مقادیر فشار خون هدف باشد. </a:t>
                      </a:r>
                      <a:endParaRPr lang="en-US" sz="1400" b="1" dirty="0" smtClean="0">
                        <a:latin typeface="Calibri"/>
                        <a:cs typeface="B Lotus"/>
                      </a:endParaRPr>
                    </a:p>
                    <a:p>
                      <a:pPr algn="just" rtl="1">
                        <a:lnSpc>
                          <a:spcPct val="90000"/>
                        </a:lnSpc>
                        <a:spcAft>
                          <a:spcPts val="0"/>
                        </a:spcAft>
                      </a:pPr>
                      <a:r>
                        <a:rPr lang="fa-IR" sz="1400" b="1" dirty="0" smtClean="0">
                          <a:latin typeface="Calibri"/>
                          <a:cs typeface="B Lotus"/>
                        </a:rPr>
                        <a:t>اگر </a:t>
                      </a:r>
                      <a:r>
                        <a:rPr lang="fa-IR" sz="1400" b="1" dirty="0">
                          <a:latin typeface="Calibri"/>
                          <a:cs typeface="B Lotus"/>
                        </a:rPr>
                        <a:t>با دو دارو فشار هدف همچنان به دست نیامد، داروی سوم (دیورتیک تیازیدی، </a:t>
                      </a:r>
                      <a:r>
                        <a:rPr lang="en-US" sz="1400" b="1" dirty="0">
                          <a:latin typeface="Calibri"/>
                          <a:cs typeface="B Lotus"/>
                        </a:rPr>
                        <a:t>CCBs</a:t>
                      </a:r>
                      <a:r>
                        <a:rPr lang="fa-IR" sz="1400" b="1" dirty="0">
                          <a:latin typeface="Calibri"/>
                          <a:cs typeface="B Lotus"/>
                        </a:rPr>
                        <a:t>، </a:t>
                      </a:r>
                      <a:r>
                        <a:rPr lang="en-US" sz="1400" b="1" dirty="0">
                          <a:latin typeface="Calibri"/>
                          <a:cs typeface="B Lotus"/>
                        </a:rPr>
                        <a:t>ACEIs</a:t>
                      </a:r>
                      <a:r>
                        <a:rPr lang="fa-IR" sz="1400" b="1" dirty="0">
                          <a:latin typeface="Calibri"/>
                          <a:cs typeface="B Lotus"/>
                        </a:rPr>
                        <a:t> و </a:t>
                      </a:r>
                      <a:r>
                        <a:rPr lang="en-US" sz="1400" b="1" dirty="0">
                          <a:latin typeface="Calibri"/>
                          <a:cs typeface="B Lotus"/>
                        </a:rPr>
                        <a:t>ARBs</a:t>
                      </a:r>
                      <a:r>
                        <a:rPr lang="fa-IR" sz="1400" b="1" dirty="0">
                          <a:latin typeface="Calibri"/>
                          <a:cs typeface="B Lotus"/>
                        </a:rPr>
                        <a:t>) را اضافه کنید با پرهیز از تجویز همزمان دو داروی </a:t>
                      </a:r>
                      <a:r>
                        <a:rPr lang="en-US" sz="1400" b="1" dirty="0">
                          <a:latin typeface="Calibri"/>
                          <a:cs typeface="B Lotus"/>
                        </a:rPr>
                        <a:t>ACEIs</a:t>
                      </a:r>
                      <a:r>
                        <a:rPr lang="fa-IR" sz="1400" b="1" dirty="0">
                          <a:latin typeface="Calibri"/>
                          <a:cs typeface="B Lotus"/>
                        </a:rPr>
                        <a:t> و </a:t>
                      </a:r>
                      <a:r>
                        <a:rPr lang="en-US" sz="1400" b="1" dirty="0">
                          <a:latin typeface="Calibri"/>
                          <a:cs typeface="B Lotus"/>
                        </a:rPr>
                        <a:t>ARB</a:t>
                      </a:r>
                      <a:r>
                        <a:rPr lang="fa-IR" sz="1400" b="1" dirty="0">
                          <a:latin typeface="Calibri"/>
                          <a:cs typeface="B Lotus"/>
                        </a:rPr>
                        <a:t>. </a:t>
                      </a:r>
                      <a:r>
                        <a:rPr lang="fa-IR" sz="1400" b="1" dirty="0">
                          <a:solidFill>
                            <a:srgbClr val="FF0000"/>
                          </a:solidFill>
                          <a:latin typeface="Calibri"/>
                          <a:cs typeface="B Lotus"/>
                        </a:rPr>
                        <a:t>سپس دوز داروی سوم را تا حد ماکزیمم توصیه شده افزایش دهید تا فشار هدف حاصل شود</a:t>
                      </a:r>
                      <a:r>
                        <a:rPr lang="fa-IR" sz="1400" b="1" dirty="0">
                          <a:latin typeface="Calibri"/>
                          <a:cs typeface="B Lotus"/>
                        </a:rPr>
                        <a:t>.</a:t>
                      </a:r>
                      <a:endParaRPr lang="en-US" sz="1400" b="1"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7819080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49">
                                            <p:txEl>
                                              <p:pRg st="0" end="0"/>
                                            </p:txEl>
                                          </p:spTgt>
                                        </p:tgtEl>
                                        <p:attrNameLst>
                                          <p:attrName>style.visibility</p:attrName>
                                        </p:attrNameLst>
                                      </p:cBhvr>
                                      <p:to>
                                        <p:strVal val="visible"/>
                                      </p:to>
                                    </p:set>
                                    <p:animEffect transition="in" filter="checkerboard(across)">
                                      <p:cBhvr>
                                        <p:cTn id="7" dur="500"/>
                                        <p:tgtEl>
                                          <p:spTgt spid="276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nvSpPr>
        <p:spPr bwMode="auto">
          <a:xfrm>
            <a:off x="-1" y="112058"/>
            <a:ext cx="9972340" cy="662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ea typeface="Majalla UI"/>
                <a:cs typeface="Majalla UI"/>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ea typeface="Majalla UI"/>
                <a:cs typeface="Majalla UI"/>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ea typeface="Majalla UI"/>
                <a:cs typeface="Majalla UI"/>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ea typeface="Majalla UI"/>
                <a:cs typeface="Majalla UI"/>
              </a:defRPr>
            </a:lvl9pPr>
          </a:lstStyle>
          <a:p>
            <a:pPr algn="r" rtl="1">
              <a:spcBef>
                <a:spcPts val="1200"/>
              </a:spcBef>
              <a:buClr>
                <a:srgbClr val="FBE905"/>
              </a:buClr>
              <a:buSzPct val="100000"/>
              <a:buNone/>
            </a:pPr>
            <a:r>
              <a:rPr lang="fa-IR" altLang="en-US" sz="2800" dirty="0">
                <a:latin typeface="Arial" panose="020B0604020202020204" pitchFamily="34" charset="0"/>
                <a:cs typeface="B Mitra" panose="00000400000000000000" pitchFamily="2" charset="-78"/>
              </a:rPr>
              <a:t>از دسته داروهای مناسب در درمان بیماران مبتلا به فشار </a:t>
            </a:r>
            <a:r>
              <a:rPr lang="fa-IR" altLang="en-US" sz="2800" dirty="0" smtClean="0">
                <a:latin typeface="Arial" panose="020B0604020202020204" pitchFamily="34" charset="0"/>
                <a:cs typeface="B Mitra" panose="00000400000000000000" pitchFamily="2" charset="-78"/>
              </a:rPr>
              <a:t>خون</a:t>
            </a:r>
            <a:endParaRPr lang="fa-IR" altLang="en-US" sz="2800" dirty="0">
              <a:latin typeface="Arial" panose="020B0604020202020204" pitchFamily="34" charset="0"/>
              <a:cs typeface="B Mitra" panose="00000400000000000000" pitchFamily="2" charset="-78"/>
            </a:endParaRPr>
          </a:p>
          <a:p>
            <a:pPr marL="457200" indent="-457200" algn="r" rtl="1">
              <a:spcBef>
                <a:spcPts val="1200"/>
              </a:spcBef>
              <a:buClr>
                <a:srgbClr val="FBE905"/>
              </a:buClr>
              <a:buSzPct val="100000"/>
            </a:pPr>
            <a:r>
              <a:rPr lang="fa-IR" altLang="en-US" sz="2800" dirty="0" smtClean="0">
                <a:latin typeface="Arial" panose="020B0604020202020204" pitchFamily="34" charset="0"/>
                <a:cs typeface="B Mitra" panose="00000400000000000000" pitchFamily="2" charset="-78"/>
              </a:rPr>
              <a:t>1</a:t>
            </a:r>
            <a:r>
              <a:rPr lang="fa-IR" altLang="en-US" sz="2400" dirty="0" smtClean="0">
                <a:latin typeface="Arial" panose="020B0604020202020204" pitchFamily="34" charset="0"/>
                <a:cs typeface="B Mitra" panose="00000400000000000000" pitchFamily="2" charset="-78"/>
              </a:rPr>
              <a:t>) </a:t>
            </a:r>
            <a:r>
              <a:rPr lang="fa-IR" altLang="en-US" sz="2400" dirty="0">
                <a:latin typeface="Arial" panose="020B0604020202020204" pitchFamily="34" charset="0"/>
                <a:cs typeface="B Mitra" panose="00000400000000000000" pitchFamily="2" charset="-78"/>
              </a:rPr>
              <a:t>گروه داروهای مهار کننده آنزیم تبدیل کننده آنژیوتانسین </a:t>
            </a:r>
            <a:r>
              <a:rPr lang="fa-IR" altLang="en-US" sz="2400" dirty="0" smtClean="0">
                <a:latin typeface="Arial" panose="020B0604020202020204" pitchFamily="34" charset="0"/>
                <a:cs typeface="B Mitra" panose="00000400000000000000" pitchFamily="2" charset="-78"/>
              </a:rPr>
              <a:t>(</a:t>
            </a:r>
            <a:r>
              <a:rPr lang="en-US" altLang="en-US" sz="2400" dirty="0">
                <a:latin typeface="Arial" panose="020B0604020202020204" pitchFamily="34" charset="0"/>
                <a:cs typeface="B Mitra" panose="00000400000000000000" pitchFamily="2" charset="-78"/>
              </a:rPr>
              <a:t>I</a:t>
            </a:r>
            <a:r>
              <a:rPr lang="fa-IR" altLang="en-US" sz="2400" dirty="0" smtClean="0">
                <a:latin typeface="Arial" panose="020B0604020202020204" pitchFamily="34" charset="0"/>
                <a:cs typeface="B Mitra" panose="00000400000000000000" pitchFamily="2" charset="-78"/>
              </a:rPr>
              <a:t> </a:t>
            </a:r>
            <a:r>
              <a:rPr lang="en-US" altLang="en-US" sz="2400" dirty="0">
                <a:latin typeface="Arial" panose="020B0604020202020204" pitchFamily="34" charset="0"/>
                <a:cs typeface="B Mitra" panose="00000400000000000000" pitchFamily="2" charset="-78"/>
              </a:rPr>
              <a:t>ACE</a:t>
            </a:r>
            <a:r>
              <a:rPr lang="fa-IR" altLang="en-US" sz="2400" dirty="0">
                <a:latin typeface="Arial" panose="020B0604020202020204" pitchFamily="34" charset="0"/>
                <a:cs typeface="B Mitra" panose="00000400000000000000" pitchFamily="2" charset="-78"/>
              </a:rPr>
              <a:t> ) مثل کاپتوپریل ( 25 و 50 میلیگرمی) و انالاپریل (5 و 10 میلیگرمی ) که در صورت وجود عوارض دارویی ( سرفه) از دسته دارویی دیگر مثل </a:t>
            </a:r>
          </a:p>
          <a:p>
            <a:pPr marL="457200" indent="-457200" algn="r" rtl="1">
              <a:spcBef>
                <a:spcPts val="1200"/>
              </a:spcBef>
              <a:buClr>
                <a:srgbClr val="FBE905"/>
              </a:buClr>
              <a:buSzPct val="100000"/>
            </a:pPr>
            <a:r>
              <a:rPr lang="fa-IR" altLang="en-US" sz="2400" dirty="0" smtClean="0">
                <a:latin typeface="Arial" panose="020B0604020202020204" pitchFamily="34" charset="0"/>
                <a:cs typeface="B Mitra" panose="00000400000000000000" pitchFamily="2" charset="-78"/>
              </a:rPr>
              <a:t>2) گروه </a:t>
            </a:r>
            <a:r>
              <a:rPr lang="fa-IR" altLang="en-US" sz="2400" dirty="0">
                <a:latin typeface="Arial" panose="020B0604020202020204" pitchFamily="34" charset="0"/>
                <a:cs typeface="B Mitra" panose="00000400000000000000" pitchFamily="2" charset="-78"/>
              </a:rPr>
              <a:t>داروهای بلوک کننده گیرنده های آلدوسترون ( </a:t>
            </a:r>
            <a:r>
              <a:rPr lang="en-US" altLang="en-US" sz="2400" dirty="0">
                <a:latin typeface="Arial" panose="020B0604020202020204" pitchFamily="34" charset="0"/>
                <a:cs typeface="B Mitra" panose="00000400000000000000" pitchFamily="2" charset="-78"/>
              </a:rPr>
              <a:t>ARB</a:t>
            </a:r>
            <a:r>
              <a:rPr lang="fa-IR" altLang="en-US" sz="2400" dirty="0">
                <a:latin typeface="Arial" panose="020B0604020202020204" pitchFamily="34" charset="0"/>
                <a:cs typeface="B Mitra" panose="00000400000000000000" pitchFamily="2" charset="-78"/>
              </a:rPr>
              <a:t>) مثل </a:t>
            </a:r>
            <a:r>
              <a:rPr lang="fa-IR" altLang="en-US" sz="2400" dirty="0" smtClean="0">
                <a:latin typeface="Arial" panose="020B0604020202020204" pitchFamily="34" charset="0"/>
                <a:cs typeface="B Mitra" panose="00000400000000000000" pitchFamily="2" charset="-78"/>
              </a:rPr>
              <a:t>لوزارتان ( </a:t>
            </a:r>
            <a:r>
              <a:rPr lang="fa-IR" altLang="en-US" sz="2400" dirty="0">
                <a:latin typeface="Arial" panose="020B0604020202020204" pitchFamily="34" charset="0"/>
                <a:cs typeface="B Mitra" panose="00000400000000000000" pitchFamily="2" charset="-78"/>
              </a:rPr>
              <a:t>25 و 50 میلیگرمی ) </a:t>
            </a:r>
            <a:r>
              <a:rPr lang="fa-IR" altLang="en-US" sz="2400" dirty="0" smtClean="0">
                <a:latin typeface="Arial" panose="020B0604020202020204" pitchFamily="34" charset="0"/>
                <a:cs typeface="B Mitra" panose="00000400000000000000" pitchFamily="2" charset="-78"/>
              </a:rPr>
              <a:t>و والسارتان ( 40 و 80 و 160 میلیگرمی ) می </a:t>
            </a:r>
            <a:r>
              <a:rPr lang="fa-IR" altLang="en-US" sz="2400" dirty="0">
                <a:latin typeface="Arial" panose="020B0604020202020204" pitchFamily="34" charset="0"/>
                <a:cs typeface="B Mitra" panose="00000400000000000000" pitchFamily="2" charset="-78"/>
              </a:rPr>
              <a:t>توان استفاده کرد.</a:t>
            </a:r>
          </a:p>
          <a:p>
            <a:pPr marL="457200" indent="-457200" algn="r" rtl="1">
              <a:spcBef>
                <a:spcPts val="1200"/>
              </a:spcBef>
              <a:buClr>
                <a:srgbClr val="FBE905"/>
              </a:buClr>
              <a:buSzPct val="100000"/>
            </a:pPr>
            <a:r>
              <a:rPr lang="fa-IR" altLang="en-US" sz="2400" dirty="0" smtClean="0">
                <a:latin typeface="Arial" panose="020B0604020202020204" pitchFamily="34" charset="0"/>
                <a:cs typeface="B Mitra" panose="00000400000000000000" pitchFamily="2" charset="-78"/>
              </a:rPr>
              <a:t>قبل و یک </a:t>
            </a:r>
            <a:r>
              <a:rPr lang="fa-IR" altLang="en-US" sz="2400" dirty="0">
                <a:latin typeface="Arial" panose="020B0604020202020204" pitchFamily="34" charset="0"/>
                <a:cs typeface="B Mitra" panose="00000400000000000000" pitchFamily="2" charset="-78"/>
              </a:rPr>
              <a:t>هفته پس از شروع این داروها لازم است کراتینین و پتاسیم چک شوند.</a:t>
            </a:r>
          </a:p>
          <a:p>
            <a:pPr marL="457200" indent="-457200" algn="r" rtl="1">
              <a:spcBef>
                <a:spcPts val="1200"/>
              </a:spcBef>
              <a:buClr>
                <a:srgbClr val="FBE905"/>
              </a:buClr>
              <a:buSzPct val="100000"/>
            </a:pPr>
            <a:r>
              <a:rPr lang="fa-IR" altLang="en-US" sz="2400" dirty="0">
                <a:latin typeface="Arial" panose="020B0604020202020204" pitchFamily="34" charset="0"/>
                <a:cs typeface="B Mitra" panose="00000400000000000000" pitchFamily="2" charset="-78"/>
              </a:rPr>
              <a:t>این دو دسته دارو در بارداری ممنوعیت مصرف دارند</a:t>
            </a:r>
            <a:r>
              <a:rPr lang="fa-IR" altLang="en-US" sz="2400" dirty="0" smtClean="0">
                <a:latin typeface="Arial" panose="020B0604020202020204" pitchFamily="34" charset="0"/>
                <a:cs typeface="B Mitra" panose="00000400000000000000" pitchFamily="2" charset="-78"/>
              </a:rPr>
              <a:t>. بنابراین مصرف این داروها در زنان در دوره باروری با احتیاط کامل و اطمینان از عدم حاملگی تجویز می شود و توصیه به داشتن روش پیشگیری مناسب داده می شود.   </a:t>
            </a:r>
            <a:endParaRPr lang="fa-IR" altLang="en-US" sz="2400" dirty="0">
              <a:latin typeface="Arial" panose="020B0604020202020204" pitchFamily="34" charset="0"/>
              <a:cs typeface="B Mitra" panose="00000400000000000000" pitchFamily="2" charset="-78"/>
            </a:endParaRPr>
          </a:p>
          <a:p>
            <a:pPr marL="457200" indent="-457200" algn="r" rtl="1">
              <a:spcBef>
                <a:spcPts val="1200"/>
              </a:spcBef>
              <a:buClr>
                <a:srgbClr val="FBE905"/>
              </a:buClr>
              <a:buSzPct val="100000"/>
            </a:pPr>
            <a:r>
              <a:rPr lang="fa-IR" altLang="en-US" sz="2400" dirty="0" smtClean="0">
                <a:latin typeface="Arial" panose="020B0604020202020204" pitchFamily="34" charset="0"/>
                <a:cs typeface="B Mitra" panose="00000400000000000000" pitchFamily="2" charset="-78"/>
              </a:rPr>
              <a:t>3) گروه داروهای بلوک کننده های کانال کلسیم</a:t>
            </a:r>
            <a:r>
              <a:rPr lang="en-US" altLang="en-US" sz="2400" dirty="0" smtClean="0">
                <a:latin typeface="Arial" panose="020B0604020202020204" pitchFamily="34" charset="0"/>
                <a:cs typeface="B Mitra" panose="00000400000000000000" pitchFamily="2" charset="-78"/>
              </a:rPr>
              <a:t> (CCB )</a:t>
            </a:r>
            <a:r>
              <a:rPr lang="fa-IR" altLang="en-US" sz="2400" dirty="0" smtClean="0">
                <a:latin typeface="Arial" panose="020B0604020202020204" pitchFamily="34" charset="0"/>
                <a:cs typeface="B Mitra" panose="00000400000000000000" pitchFamily="2" charset="-78"/>
              </a:rPr>
              <a:t> مثل آملودیپین 5 </a:t>
            </a:r>
            <a:r>
              <a:rPr lang="fa-IR" altLang="en-US" sz="2400" dirty="0" smtClean="0">
                <a:latin typeface="Arial" panose="020B0604020202020204" pitchFamily="34" charset="0"/>
                <a:cs typeface="B Mitra" panose="00000400000000000000" pitchFamily="2" charset="-78"/>
              </a:rPr>
              <a:t>و 10 میلیگرمی </a:t>
            </a:r>
            <a:endParaRPr lang="fa-IR" altLang="en-US" sz="2400" dirty="0" smtClean="0">
              <a:latin typeface="Arial" panose="020B0604020202020204" pitchFamily="34" charset="0"/>
              <a:cs typeface="B Mitra" panose="00000400000000000000" pitchFamily="2" charset="-78"/>
            </a:endParaRPr>
          </a:p>
          <a:p>
            <a:pPr marL="457200" indent="-457200" algn="r" rtl="1">
              <a:spcBef>
                <a:spcPts val="1200"/>
              </a:spcBef>
              <a:buClr>
                <a:srgbClr val="FBE905"/>
              </a:buClr>
              <a:buSzPct val="100000"/>
            </a:pPr>
            <a:r>
              <a:rPr lang="fa-IR" altLang="en-US" sz="2400" dirty="0" smtClean="0">
                <a:latin typeface="Arial" panose="020B0604020202020204" pitchFamily="34" charset="0"/>
                <a:cs typeface="B Mitra" panose="00000400000000000000" pitchFamily="2" charset="-78"/>
              </a:rPr>
              <a:t>4) گروه داروهای ادرار آور یا دیورتیک</a:t>
            </a:r>
            <a:r>
              <a:rPr lang="en-US" altLang="en-US" sz="2400" dirty="0" smtClean="0">
                <a:latin typeface="Arial" panose="020B0604020202020204" pitchFamily="34" charset="0"/>
                <a:cs typeface="B Mitra" panose="00000400000000000000" pitchFamily="2" charset="-78"/>
              </a:rPr>
              <a:t> </a:t>
            </a:r>
            <a:r>
              <a:rPr lang="fa-IR" altLang="en-US" sz="2400" dirty="0" smtClean="0">
                <a:latin typeface="Arial" panose="020B0604020202020204" pitchFamily="34" charset="0"/>
                <a:cs typeface="B Mitra" panose="00000400000000000000" pitchFamily="2" charset="-78"/>
              </a:rPr>
              <a:t>ها مثل هیدروکلرتیازید </a:t>
            </a:r>
            <a:r>
              <a:rPr lang="fa-IR" altLang="en-US" sz="2400" dirty="0" smtClean="0">
                <a:latin typeface="Arial" panose="020B0604020202020204" pitchFamily="34" charset="0"/>
                <a:cs typeface="B Mitra" panose="00000400000000000000" pitchFamily="2" charset="-78"/>
              </a:rPr>
              <a:t>قرص 25 </a:t>
            </a:r>
            <a:r>
              <a:rPr lang="fa-IR" altLang="en-US" sz="2400" dirty="0" smtClean="0">
                <a:latin typeface="Arial" panose="020B0604020202020204" pitchFamily="34" charset="0"/>
                <a:cs typeface="B Mitra" panose="00000400000000000000" pitchFamily="2" charset="-78"/>
              </a:rPr>
              <a:t>و 50 میلیگرمی </a:t>
            </a:r>
          </a:p>
          <a:p>
            <a:pPr marL="457200" indent="-457200" algn="r" rtl="1">
              <a:spcBef>
                <a:spcPts val="1200"/>
              </a:spcBef>
              <a:buClr>
                <a:srgbClr val="FBE905"/>
              </a:buClr>
              <a:buSzPct val="100000"/>
            </a:pPr>
            <a:r>
              <a:rPr lang="fa-IR" altLang="en-US" sz="2400" dirty="0" smtClean="0">
                <a:latin typeface="Arial" panose="020B0604020202020204" pitchFamily="34" charset="0"/>
                <a:cs typeface="B Mitra" panose="00000400000000000000" pitchFamily="2" charset="-78"/>
              </a:rPr>
              <a:t>5) گروه داروهای بتابلوکر مثل اتنولول 50 و 100 میلیگرمی، متورال 50 میلیگرمی، </a:t>
            </a:r>
            <a:r>
              <a:rPr lang="fa-IR" altLang="en-US" sz="2400" dirty="0" smtClean="0">
                <a:latin typeface="Arial" panose="020B0604020202020204" pitchFamily="34" charset="0"/>
                <a:cs typeface="B Mitra" panose="00000400000000000000" pitchFamily="2" charset="-78"/>
              </a:rPr>
              <a:t>کارودیلول 6/5 و  12/5 و 25 میلیگرمی، بیزوپرولول 5 میلیگرمی</a:t>
            </a:r>
            <a:endParaRPr lang="en-US" altLang="en-US" sz="2400" dirty="0">
              <a:latin typeface="Arial" panose="020B0604020202020204" pitchFamily="34" charset="0"/>
              <a:cs typeface="B Mitra" panose="00000400000000000000" pitchFamily="2" charset="-78"/>
            </a:endParaRPr>
          </a:p>
          <a:p>
            <a:pPr algn="r" rtl="1">
              <a:spcBef>
                <a:spcPts val="1200"/>
              </a:spcBef>
              <a:buClr>
                <a:srgbClr val="FBE905"/>
              </a:buClr>
              <a:buSzPct val="100000"/>
              <a:buFont typeface="Verdana" panose="020B0604030504040204" pitchFamily="34" charset="0"/>
              <a:buChar char="●"/>
            </a:pPr>
            <a:endParaRPr lang="en-US" altLang="en-US" sz="2800" b="1" dirty="0">
              <a:cs typeface="Arial" panose="020B0604020202020204" pitchFamily="34" charset="0"/>
            </a:endParaRPr>
          </a:p>
          <a:p>
            <a:pPr>
              <a:spcBef>
                <a:spcPts val="1200"/>
              </a:spcBef>
              <a:buClr>
                <a:srgbClr val="FBE905"/>
              </a:buClr>
              <a:buSzPct val="100000"/>
              <a:buFont typeface="Verdana" panose="020B0604030504040204" pitchFamily="34" charset="0"/>
              <a:buChar char="●"/>
            </a:pPr>
            <a:endParaRPr lang="en-US" altLang="en-US" sz="2800" b="1" dirty="0">
              <a:cs typeface="Arial" panose="020B0604020202020204" pitchFamily="34" charset="0"/>
            </a:endParaRPr>
          </a:p>
        </p:txBody>
      </p:sp>
    </p:spTree>
    <p:extLst>
      <p:ext uri="{BB962C8B-B14F-4D97-AF65-F5344CB8AC3E}">
        <p14:creationId xmlns:p14="http://schemas.microsoft.com/office/powerpoint/2010/main" val="3517992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ChangeArrowheads="1"/>
          </p:cNvSpPr>
          <p:nvPr/>
        </p:nvSpPr>
        <p:spPr bwMode="auto">
          <a:xfrm>
            <a:off x="161365" y="1255059"/>
            <a:ext cx="9488244"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rtl="1"/>
            <a:r>
              <a:rPr lang="fa-IR" altLang="en-US" sz="2800" dirty="0">
                <a:latin typeface="Times" panose="02020603050405020304" pitchFamily="18" charset="0"/>
              </a:rPr>
              <a:t>هدف اصلی درمان فشارخون، دست یافتن به فشارخون هدف و حفظ آن در این سطح  می باشد</a:t>
            </a:r>
            <a:r>
              <a:rPr lang="fa-IR" altLang="en-US" sz="2800" dirty="0" smtClean="0">
                <a:latin typeface="Times" panose="02020603050405020304" pitchFamily="18" charset="0"/>
              </a:rPr>
              <a:t>. هدف </a:t>
            </a:r>
            <a:r>
              <a:rPr lang="fa-IR" altLang="en-US" sz="2800" dirty="0">
                <a:latin typeface="Times" panose="02020603050405020304" pitchFamily="18" charset="0"/>
              </a:rPr>
              <a:t>کنترل فشار، فشار خون کمتر از 140/90 می باشد. در بیماران با دیابت </a:t>
            </a:r>
            <a:r>
              <a:rPr lang="fa-IR" altLang="en-US" sz="2800" dirty="0" smtClean="0">
                <a:latin typeface="Times" panose="02020603050405020304" pitchFamily="18" charset="0"/>
              </a:rPr>
              <a:t>همراه با </a:t>
            </a:r>
            <a:r>
              <a:rPr lang="fa-IR" altLang="en-US" sz="2800" dirty="0">
                <a:latin typeface="Times" panose="02020603050405020304" pitchFamily="18" charset="0"/>
              </a:rPr>
              <a:t>نارسایی کلیه یا بیماران قلبی عروقی هدف کمتر از 130/80 می باشد.  در </a:t>
            </a:r>
            <a:r>
              <a:rPr lang="fa-IR" altLang="en-US" sz="2800" dirty="0" smtClean="0">
                <a:latin typeface="Times" panose="02020603050405020304" pitchFamily="18" charset="0"/>
              </a:rPr>
              <a:t>صورتی که </a:t>
            </a:r>
            <a:r>
              <a:rPr lang="fa-IR" altLang="en-US" sz="2800" dirty="0">
                <a:latin typeface="Times" panose="02020603050405020304" pitchFamily="18" charset="0"/>
              </a:rPr>
              <a:t>بعد از یک ماه درمان فشارخون، هدف بدست نیامد، دوز دارو را افزوده و یا داروی دومی از یکی از گروه ها اضافه شود. تا حصول فشار خون هدف، پزشک باید همچنان به ارزیابی فشارخون و تعدیل رژیم دارویی ادامه دهد. اگر با دو دارو فشارخون هدف بدست نیامد داروی سوم اضافه شود. </a:t>
            </a:r>
            <a:r>
              <a:rPr lang="fa-IR" altLang="en-US" sz="2800" dirty="0" smtClean="0">
                <a:latin typeface="Times" panose="02020603050405020304" pitchFamily="18" charset="0"/>
              </a:rPr>
              <a:t>استفاده از </a:t>
            </a:r>
            <a:r>
              <a:rPr lang="en-ZA" altLang="en-US" sz="2800" dirty="0" smtClean="0">
                <a:latin typeface="Times" panose="02020603050405020304" pitchFamily="18" charset="0"/>
              </a:rPr>
              <a:t>ACEI</a:t>
            </a:r>
            <a:r>
              <a:rPr lang="fa-IR" altLang="en-US" sz="2800" dirty="0" smtClean="0">
                <a:latin typeface="Times" panose="02020603050405020304" pitchFamily="18" charset="0"/>
              </a:rPr>
              <a:t> </a:t>
            </a:r>
            <a:r>
              <a:rPr lang="fa-IR" altLang="en-US" sz="2800" dirty="0">
                <a:latin typeface="Times" panose="02020603050405020304" pitchFamily="18" charset="0"/>
              </a:rPr>
              <a:t>و </a:t>
            </a:r>
            <a:r>
              <a:rPr lang="en-ZA" altLang="en-US" sz="2800" dirty="0" smtClean="0">
                <a:latin typeface="Times" panose="02020603050405020304" pitchFamily="18" charset="0"/>
              </a:rPr>
              <a:t>ARB</a:t>
            </a:r>
            <a:r>
              <a:rPr lang="fa-IR" altLang="en-US" sz="2800" dirty="0" smtClean="0">
                <a:latin typeface="Times" panose="02020603050405020304" pitchFamily="18" charset="0"/>
              </a:rPr>
              <a:t> </a:t>
            </a:r>
            <a:r>
              <a:rPr lang="fa-IR" altLang="en-US" sz="2800" dirty="0">
                <a:latin typeface="Times" panose="02020603050405020304" pitchFamily="18" charset="0"/>
              </a:rPr>
              <a:t>بطور همزمان در یک بیمار </a:t>
            </a:r>
            <a:r>
              <a:rPr lang="fa-IR" altLang="en-US" sz="2800" dirty="0" smtClean="0">
                <a:latin typeface="Times" panose="02020603050405020304" pitchFamily="18" charset="0"/>
              </a:rPr>
              <a:t>ممنوع است. </a:t>
            </a:r>
            <a:r>
              <a:rPr lang="fa-IR" altLang="en-US" sz="2800" dirty="0">
                <a:latin typeface="Times" panose="02020603050405020304" pitchFamily="18" charset="0"/>
              </a:rPr>
              <a:t>در بیمارانی که با وجود استفاده از 3 دارو فشارخون هدف حاصل نمی شود و یا در بیمارانی که به علت پیچیدگی وضعیت </a:t>
            </a:r>
            <a:r>
              <a:rPr lang="fa-IR" altLang="en-US" sz="2800" dirty="0" smtClean="0">
                <a:latin typeface="Times" panose="02020603050405020304" pitchFamily="18" charset="0"/>
              </a:rPr>
              <a:t>آن ها</a:t>
            </a:r>
            <a:r>
              <a:rPr lang="fa-IR" altLang="en-US" sz="2800" dirty="0">
                <a:latin typeface="Times" panose="02020603050405020304" pitchFamily="18" charset="0"/>
              </a:rPr>
              <a:t>، نیاز به مشاوره کلینیکی بیشتری وجود دارد، ارجاع به متخصص ممکن است لازم </a:t>
            </a:r>
            <a:r>
              <a:rPr lang="fa-IR" altLang="en-US" sz="2800" dirty="0" smtClean="0">
                <a:latin typeface="Times" panose="02020603050405020304" pitchFamily="18" charset="0"/>
              </a:rPr>
              <a:t>شود.</a:t>
            </a:r>
            <a:endParaRPr lang="fa-IR" altLang="en-US" sz="2800" dirty="0">
              <a:latin typeface="Times" panose="02020603050405020304" pitchFamily="18" charset="0"/>
            </a:endParaRPr>
          </a:p>
        </p:txBody>
      </p:sp>
    </p:spTree>
    <p:extLst>
      <p:ext uri="{BB962C8B-B14F-4D97-AF65-F5344CB8AC3E}">
        <p14:creationId xmlns:p14="http://schemas.microsoft.com/office/powerpoint/2010/main" val="1637108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9671" y="498900"/>
            <a:ext cx="8229600" cy="556696"/>
          </a:xfrm>
          <a:prstGeom prst="rect">
            <a:avLst/>
          </a:prstGeom>
        </p:spPr>
        <p:txBody>
          <a:bodyPr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rtl="1">
              <a:defRPr/>
            </a:pPr>
            <a:r>
              <a:rPr lang="fa-IR" sz="3600" dirty="0">
                <a:solidFill>
                  <a:srgbClr val="92D050"/>
                </a:solidFill>
                <a:cs typeface="B Titr" panose="00000700000000000000" pitchFamily="2" charset="-78"/>
              </a:rPr>
              <a:t>خانواده دیورتیک </a:t>
            </a:r>
            <a:r>
              <a:rPr lang="en-US" sz="3600" dirty="0">
                <a:solidFill>
                  <a:srgbClr val="92D050"/>
                </a:solidFill>
                <a:latin typeface="Times New Roman" pitchFamily="18" charset="0"/>
                <a:cs typeface="B Titr" panose="00000700000000000000" pitchFamily="2" charset="-78"/>
              </a:rPr>
              <a:t>(Diuretics) </a:t>
            </a:r>
          </a:p>
        </p:txBody>
      </p:sp>
      <p:sp>
        <p:nvSpPr>
          <p:cNvPr id="10243" name="Rectangle 2"/>
          <p:cNvSpPr>
            <a:spLocks noChangeArrowheads="1"/>
          </p:cNvSpPr>
          <p:nvPr/>
        </p:nvSpPr>
        <p:spPr bwMode="auto">
          <a:xfrm>
            <a:off x="829671" y="1190943"/>
            <a:ext cx="861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7688" indent="-411163">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just" rtl="1">
              <a:buClr>
                <a:srgbClr val="F9F9F9"/>
              </a:buClr>
              <a:buSzPct val="65000"/>
              <a:buNone/>
            </a:pPr>
            <a:r>
              <a:rPr lang="fa-IR" altLang="en-US" dirty="0" smtClean="0">
                <a:solidFill>
                  <a:srgbClr val="7030A0"/>
                </a:solidFill>
                <a:latin typeface="Book Antiqua" panose="02040602050305030304" pitchFamily="18" charset="0"/>
                <a:cs typeface="B Nazanin" panose="00000400000000000000" pitchFamily="2" charset="-78"/>
              </a:rPr>
              <a:t>    خانواده </a:t>
            </a:r>
            <a:r>
              <a:rPr lang="fa-IR" altLang="en-US" dirty="0">
                <a:solidFill>
                  <a:srgbClr val="7030A0"/>
                </a:solidFill>
                <a:latin typeface="Book Antiqua" panose="02040602050305030304" pitchFamily="18" charset="0"/>
                <a:cs typeface="B Nazanin" panose="00000400000000000000" pitchFamily="2" charset="-78"/>
              </a:rPr>
              <a:t>دارویی فشار </a:t>
            </a:r>
            <a:r>
              <a:rPr lang="fa-IR" altLang="en-US" dirty="0" smtClean="0">
                <a:solidFill>
                  <a:srgbClr val="7030A0"/>
                </a:solidFill>
                <a:latin typeface="Book Antiqua" panose="02040602050305030304" pitchFamily="18" charset="0"/>
                <a:cs typeface="B Nazanin" panose="00000400000000000000" pitchFamily="2" charset="-78"/>
              </a:rPr>
              <a:t>خون </a:t>
            </a:r>
            <a:r>
              <a:rPr lang="en-US" altLang="en-US" sz="2400" b="1" dirty="0" smtClean="0">
                <a:solidFill>
                  <a:srgbClr val="7030A0"/>
                </a:solidFill>
                <a:latin typeface="Times New Roman" panose="02020603050405020304" pitchFamily="18" charset="0"/>
                <a:cs typeface="Times New Roman" panose="02020603050405020304" pitchFamily="18" charset="0"/>
              </a:rPr>
              <a:t>Safe</a:t>
            </a:r>
            <a:r>
              <a:rPr lang="fa-IR" altLang="en-US" sz="2400" b="1" dirty="0" smtClean="0">
                <a:solidFill>
                  <a:srgbClr val="7030A0"/>
                </a:solidFill>
                <a:latin typeface="Times New Roman" panose="02020603050405020304" pitchFamily="18" charset="0"/>
                <a:cs typeface="Times New Roman" panose="02020603050405020304" pitchFamily="18" charset="0"/>
              </a:rPr>
              <a:t> و کم عارضه </a:t>
            </a:r>
            <a:r>
              <a:rPr lang="fa-IR" altLang="en-US" dirty="0" smtClean="0">
                <a:solidFill>
                  <a:srgbClr val="7030A0"/>
                </a:solidFill>
                <a:latin typeface="Book Antiqua" panose="02040602050305030304" pitchFamily="18" charset="0"/>
                <a:cs typeface="B Nazanin" panose="00000400000000000000" pitchFamily="2" charset="-78"/>
              </a:rPr>
              <a:t>که </a:t>
            </a:r>
            <a:r>
              <a:rPr lang="fa-IR" altLang="en-US" dirty="0">
                <a:solidFill>
                  <a:srgbClr val="7030A0"/>
                </a:solidFill>
                <a:latin typeface="Book Antiqua" panose="02040602050305030304" pitchFamily="18" charset="0"/>
                <a:cs typeface="B Nazanin" panose="00000400000000000000" pitchFamily="2" charset="-78"/>
              </a:rPr>
              <a:t>ادرارآور هستند و باعث بهتر </a:t>
            </a:r>
            <a:r>
              <a:rPr lang="fa-IR" altLang="en-US" dirty="0" smtClean="0">
                <a:solidFill>
                  <a:srgbClr val="7030A0"/>
                </a:solidFill>
                <a:latin typeface="Book Antiqua" panose="02040602050305030304" pitchFamily="18" charset="0"/>
                <a:cs typeface="B Nazanin" panose="00000400000000000000" pitchFamily="2" charset="-78"/>
              </a:rPr>
              <a:t>شدن </a:t>
            </a:r>
            <a:r>
              <a:rPr lang="fa-IR" altLang="en-US" dirty="0">
                <a:solidFill>
                  <a:srgbClr val="7030A0"/>
                </a:solidFill>
                <a:latin typeface="Book Antiqua" panose="02040602050305030304" pitchFamily="18" charset="0"/>
                <a:cs typeface="B Nazanin" panose="00000400000000000000" pitchFamily="2" charset="-78"/>
              </a:rPr>
              <a:t>اثرات درمانی سایر داروهای فشارخون شده و </a:t>
            </a:r>
            <a:r>
              <a:rPr lang="fa-IR" altLang="en-US" dirty="0" smtClean="0">
                <a:solidFill>
                  <a:srgbClr val="7030A0"/>
                </a:solidFill>
                <a:latin typeface="Book Antiqua" panose="02040602050305030304" pitchFamily="18" charset="0"/>
                <a:cs typeface="B Nazanin" panose="00000400000000000000" pitchFamily="2" charset="-78"/>
              </a:rPr>
              <a:t>جزو داروهای </a:t>
            </a:r>
            <a:r>
              <a:rPr lang="fa-IR" altLang="en-US" dirty="0">
                <a:solidFill>
                  <a:srgbClr val="7030A0"/>
                </a:solidFill>
                <a:latin typeface="Book Antiqua" panose="02040602050305030304" pitchFamily="18" charset="0"/>
                <a:cs typeface="B Nazanin" panose="00000400000000000000" pitchFamily="2" charset="-78"/>
              </a:rPr>
              <a:t>مناسب فشارخون </a:t>
            </a:r>
            <a:r>
              <a:rPr lang="fa-IR" altLang="en-US" dirty="0" smtClean="0">
                <a:solidFill>
                  <a:srgbClr val="7030A0"/>
                </a:solidFill>
                <a:latin typeface="Book Antiqua" panose="02040602050305030304" pitchFamily="18" charset="0"/>
                <a:cs typeface="B Nazanin" panose="00000400000000000000" pitchFamily="2" charset="-78"/>
              </a:rPr>
              <a:t>هستند و </a:t>
            </a:r>
            <a:r>
              <a:rPr lang="fa-IR" altLang="en-US" dirty="0">
                <a:solidFill>
                  <a:srgbClr val="7030A0"/>
                </a:solidFill>
                <a:latin typeface="Book Antiqua" panose="02040602050305030304" pitchFamily="18" charset="0"/>
                <a:cs typeface="B Nazanin" panose="00000400000000000000" pitchFamily="2" charset="-78"/>
              </a:rPr>
              <a:t>شامل داروهای زیر می شوند:</a:t>
            </a:r>
            <a:endParaRPr lang="en-US" altLang="en-US" dirty="0">
              <a:solidFill>
                <a:srgbClr val="7030A0"/>
              </a:solidFill>
              <a:latin typeface="Book Antiqua" panose="02040602050305030304" pitchFamily="18" charset="0"/>
              <a:cs typeface="B Nazanin"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261089230"/>
              </p:ext>
            </p:extLst>
          </p:nvPr>
        </p:nvGraphicFramePr>
        <p:xfrm>
          <a:off x="1277752" y="3037206"/>
          <a:ext cx="8072437" cy="822960"/>
        </p:xfrm>
        <a:graphic>
          <a:graphicData uri="http://schemas.openxmlformats.org/drawingml/2006/table">
            <a:tbl>
              <a:tblPr rtl="1"/>
              <a:tblGrid>
                <a:gridCol w="3396852">
                  <a:extLst>
                    <a:ext uri="{9D8B030D-6E8A-4147-A177-3AD203B41FA5}">
                      <a16:colId xmlns="" xmlns:a16="http://schemas.microsoft.com/office/drawing/2014/main" val="20000"/>
                    </a:ext>
                  </a:extLst>
                </a:gridCol>
                <a:gridCol w="3342698">
                  <a:extLst>
                    <a:ext uri="{9D8B030D-6E8A-4147-A177-3AD203B41FA5}">
                      <a16:colId xmlns="" xmlns:a16="http://schemas.microsoft.com/office/drawing/2014/main" val="20001"/>
                    </a:ext>
                  </a:extLst>
                </a:gridCol>
                <a:gridCol w="1332887">
                  <a:extLst>
                    <a:ext uri="{9D8B030D-6E8A-4147-A177-3AD203B41FA5}">
                      <a16:colId xmlns="" xmlns:a16="http://schemas.microsoft.com/office/drawing/2014/main" val="20002"/>
                    </a:ext>
                  </a:extLst>
                </a:gridCol>
              </a:tblGrid>
              <a:tr h="411163">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dirty="0">
                          <a:latin typeface="Calibri"/>
                          <a:ea typeface="Calibri"/>
                          <a:cs typeface="B Yagut"/>
                        </a:rPr>
                        <a:t>دوز</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dirty="0">
                          <a:latin typeface="Calibri"/>
                          <a:ea typeface="Calibri"/>
                          <a:cs typeface="B Yagut"/>
                        </a:rPr>
                        <a:t>نام ژنريك</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a:latin typeface="Calibri"/>
                          <a:ea typeface="Calibri"/>
                          <a:cs typeface="B Yagut"/>
                        </a:rPr>
                        <a:t>شکل دارویی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extLst>
                  <a:ext uri="{0D108BD9-81ED-4DB2-BD59-A6C34878D82A}">
                    <a16:rowId xmlns="" xmlns:a16="http://schemas.microsoft.com/office/drawing/2014/main" val="10000"/>
                  </a:ext>
                </a:extLst>
              </a:tr>
              <a:tr h="411163">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a:latin typeface="Calibri"/>
                          <a:ea typeface="Calibri"/>
                          <a:cs typeface="B Yagut"/>
                        </a:rPr>
                        <a:t>50 </a:t>
                      </a:r>
                      <a:r>
                        <a:rPr lang="en-US" sz="1800" dirty="0" smtClean="0">
                          <a:latin typeface="Calibri"/>
                          <a:ea typeface="Calibri"/>
                          <a:cs typeface="B Yagut"/>
                        </a:rPr>
                        <a:t>mg</a:t>
                      </a:r>
                      <a:r>
                        <a:rPr lang="fa-IR" sz="1800" dirty="0" smtClean="0">
                          <a:latin typeface="Calibri"/>
                          <a:ea typeface="Calibri"/>
                          <a:cs typeface="B Yagut"/>
                        </a:rPr>
                        <a:t> – </a:t>
                      </a:r>
                      <a:r>
                        <a:rPr lang="en-US" sz="1800" dirty="0" smtClean="0">
                          <a:latin typeface="Calibri"/>
                          <a:ea typeface="Calibri"/>
                          <a:cs typeface="B Yagut"/>
                        </a:rPr>
                        <a:t>25</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a:latin typeface="Calibri"/>
                          <a:ea typeface="Calibri"/>
                          <a:cs typeface="B Yagut"/>
                        </a:rPr>
                        <a:t>Hydrochlorothiazide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
        <p:nvSpPr>
          <p:cNvPr id="5" name="Rectangle 4"/>
          <p:cNvSpPr/>
          <p:nvPr/>
        </p:nvSpPr>
        <p:spPr>
          <a:xfrm>
            <a:off x="1544619" y="4013089"/>
            <a:ext cx="6291263" cy="461963"/>
          </a:xfrm>
          <a:prstGeom prst="rect">
            <a:avLst/>
          </a:prstGeom>
        </p:spPr>
        <p:txBody>
          <a:bodyPr>
            <a:spAutoFit/>
          </a:bodyPr>
          <a:lstStyle/>
          <a:p>
            <a:pPr algn="just" rtl="1">
              <a:defRPr/>
            </a:pPr>
            <a:r>
              <a:rPr lang="fa-IR" sz="2400" dirty="0">
                <a:solidFill>
                  <a:srgbClr val="7030A0"/>
                </a:solidFill>
                <a:latin typeface="Book Antiqua"/>
                <a:cs typeface="B Nazanin" pitchFamily="2" charset="-78"/>
              </a:rPr>
              <a:t>که در نسخه ها گاهی بصورت مخفف یعنی </a:t>
            </a:r>
            <a:r>
              <a:rPr lang="en-US" b="1" dirty="0">
                <a:solidFill>
                  <a:schemeClr val="tx2"/>
                </a:solidFill>
                <a:latin typeface="Book Antiqua"/>
              </a:rPr>
              <a:t>HCTZ</a:t>
            </a:r>
            <a:r>
              <a:rPr lang="fa-IR" dirty="0">
                <a:solidFill>
                  <a:srgbClr val="7030A0"/>
                </a:solidFill>
                <a:latin typeface="Book Antiqua"/>
                <a:cs typeface="Times New Roman" panose="02020603050405020304" pitchFamily="18" charset="0"/>
              </a:rPr>
              <a:t> </a:t>
            </a:r>
            <a:r>
              <a:rPr lang="fa-IR" sz="2400" dirty="0">
                <a:solidFill>
                  <a:srgbClr val="7030A0"/>
                </a:solidFill>
                <a:latin typeface="Book Antiqua"/>
                <a:cs typeface="B Nazanin" pitchFamily="2" charset="-78"/>
              </a:rPr>
              <a:t>نوشته می شود.</a:t>
            </a:r>
            <a:endParaRPr lang="en-US" dirty="0">
              <a:solidFill>
                <a:srgbClr val="7030A0"/>
              </a:solidFill>
              <a:latin typeface="Book Antiqua"/>
              <a:cs typeface="B Nazanin"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3965731453"/>
              </p:ext>
            </p:extLst>
          </p:nvPr>
        </p:nvGraphicFramePr>
        <p:xfrm>
          <a:off x="1063033" y="4475052"/>
          <a:ext cx="8143875" cy="2184400"/>
        </p:xfrm>
        <a:graphic>
          <a:graphicData uri="http://schemas.openxmlformats.org/drawingml/2006/table">
            <a:tbl>
              <a:tblPr rtl="1"/>
              <a:tblGrid>
                <a:gridCol w="3426913">
                  <a:extLst>
                    <a:ext uri="{9D8B030D-6E8A-4147-A177-3AD203B41FA5}">
                      <a16:colId xmlns="" xmlns:a16="http://schemas.microsoft.com/office/drawing/2014/main" val="20000"/>
                    </a:ext>
                  </a:extLst>
                </a:gridCol>
                <a:gridCol w="3372279">
                  <a:extLst>
                    <a:ext uri="{9D8B030D-6E8A-4147-A177-3AD203B41FA5}">
                      <a16:colId xmlns="" xmlns:a16="http://schemas.microsoft.com/office/drawing/2014/main" val="20001"/>
                    </a:ext>
                  </a:extLst>
                </a:gridCol>
                <a:gridCol w="1344683">
                  <a:extLst>
                    <a:ext uri="{9D8B030D-6E8A-4147-A177-3AD203B41FA5}">
                      <a16:colId xmlns="" xmlns:a16="http://schemas.microsoft.com/office/drawing/2014/main" val="20002"/>
                    </a:ext>
                  </a:extLst>
                </a:gridCol>
              </a:tblGrid>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fa-IR" sz="1800" b="1" dirty="0">
                          <a:latin typeface="Calibri"/>
                          <a:ea typeface="Calibri"/>
                          <a:cs typeface="B Yagut"/>
                        </a:rPr>
                        <a:t>دوز</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fa-IR" sz="1800" b="1" dirty="0">
                          <a:latin typeface="Calibri"/>
                          <a:ea typeface="Calibri"/>
                          <a:cs typeface="B Yagut"/>
                        </a:rPr>
                        <a:t>نام ژنريك</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fa-IR" sz="1800" b="1">
                          <a:latin typeface="Calibri"/>
                          <a:ea typeface="Calibri"/>
                          <a:cs typeface="B Yagut"/>
                        </a:rPr>
                        <a:t>شکل دارویی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extLst>
                  <a:ext uri="{0D108BD9-81ED-4DB2-BD59-A6C34878D82A}">
                    <a16:rowId xmlns="" xmlns:a16="http://schemas.microsoft.com/office/drawing/2014/main" val="10000"/>
                  </a:ext>
                </a:extLst>
              </a:tr>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en-US" sz="1800" dirty="0">
                          <a:latin typeface="Calibri"/>
                          <a:ea typeface="Calibri"/>
                          <a:cs typeface="B Yagut"/>
                        </a:rPr>
                        <a:t>40 mg</a:t>
                      </a:r>
                    </a:p>
                    <a:p>
                      <a:pPr algn="ctr" rtl="0">
                        <a:lnSpc>
                          <a:spcPct val="150000"/>
                        </a:lnSpc>
                        <a:spcAft>
                          <a:spcPts val="1000"/>
                        </a:spcAft>
                      </a:pPr>
                      <a:r>
                        <a:rPr lang="en-US" sz="1800" dirty="0">
                          <a:latin typeface="Calibri"/>
                          <a:ea typeface="Calibri"/>
                          <a:cs typeface="B Yagut"/>
                        </a:rPr>
                        <a:t>20 _ 40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en-US" sz="1800" dirty="0" smtClean="0">
                          <a:latin typeface="Calibri"/>
                          <a:ea typeface="Calibri"/>
                          <a:cs typeface="B Yagut"/>
                        </a:rPr>
                        <a:t>Furosemide</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en-US" sz="1800" dirty="0">
                          <a:latin typeface="Calibri"/>
                          <a:ea typeface="Calibri"/>
                          <a:cs typeface="B Yagut"/>
                        </a:rPr>
                        <a:t>Tab</a:t>
                      </a:r>
                    </a:p>
                    <a:p>
                      <a:pPr algn="ctr" rtl="0">
                        <a:lnSpc>
                          <a:spcPct val="150000"/>
                        </a:lnSpc>
                        <a:spcAft>
                          <a:spcPts val="1000"/>
                        </a:spcAft>
                      </a:pPr>
                      <a:r>
                        <a:rPr lang="en-US" sz="1800" dirty="0">
                          <a:latin typeface="Calibri"/>
                          <a:ea typeface="Calibri"/>
                          <a:cs typeface="B Yagut"/>
                        </a:rPr>
                        <a:t>Amp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fa-IR" sz="1800">
                          <a:latin typeface="Calibri"/>
                          <a:ea typeface="Calibri"/>
                          <a:cs typeface="B Yagut"/>
                        </a:rPr>
                        <a:t>کارخانه و کشور سازنده</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fa-IR" sz="1800">
                          <a:latin typeface="Calibri"/>
                          <a:ea typeface="Calibri"/>
                          <a:cs typeface="B Yagut"/>
                        </a:rPr>
                        <a:t>نام تجاری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en-US" sz="1800">
                          <a:latin typeface="Calibri"/>
                          <a:ea typeface="Calibri"/>
                          <a:cs typeface="B Yagut"/>
                        </a:rPr>
                        <a:t>Sanofi Aventis _ France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en-US" sz="1800" dirty="0" err="1">
                          <a:latin typeface="Calibri"/>
                          <a:ea typeface="Calibri"/>
                          <a:cs typeface="B Yagut"/>
                        </a:rPr>
                        <a:t>Lasix</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558306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2000"/>
                                        <p:tgtEl>
                                          <p:spTgt spid="4"/>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0"/>
                                        <p:tgtEl>
                                          <p:spTgt spid="5"/>
                                        </p:tgtEl>
                                      </p:cBhvr>
                                    </p:animEffect>
                                    <p:anim calcmode="lin" valueType="num">
                                      <p:cBhvr>
                                        <p:cTn id="14" dur="5000" fill="hold"/>
                                        <p:tgtEl>
                                          <p:spTgt spid="5"/>
                                        </p:tgtEl>
                                        <p:attrNameLst>
                                          <p:attrName>ppt_x</p:attrName>
                                        </p:attrNameLst>
                                      </p:cBhvr>
                                      <p:tavLst>
                                        <p:tav tm="0">
                                          <p:val>
                                            <p:strVal val="#ppt_x"/>
                                          </p:val>
                                        </p:tav>
                                        <p:tav tm="100000">
                                          <p:val>
                                            <p:strVal val="#ppt_x"/>
                                          </p:val>
                                        </p:tav>
                                      </p:tavLst>
                                    </p:anim>
                                    <p:anim calcmode="lin" valueType="num">
                                      <p:cBhvr>
                                        <p:cTn id="15" dur="4500" decel="100000" fill="hold"/>
                                        <p:tgtEl>
                                          <p:spTgt spid="5"/>
                                        </p:tgtEl>
                                        <p:attrNameLst>
                                          <p:attrName>ppt_y</p:attrName>
                                        </p:attrNameLst>
                                      </p:cBhvr>
                                      <p:tavLst>
                                        <p:tav tm="0">
                                          <p:val>
                                            <p:strVal val="#ppt_y+1"/>
                                          </p:val>
                                        </p:tav>
                                        <p:tav tm="100000">
                                          <p:val>
                                            <p:strVal val="#ppt_y-.03"/>
                                          </p:val>
                                        </p:tav>
                                      </p:tavLst>
                                    </p:anim>
                                    <p:anim calcmode="lin" valueType="num">
                                      <p:cBhvr>
                                        <p:cTn id="16" dur="500" accel="100000" fill="hold">
                                          <p:stCondLst>
                                            <p:cond delay="4500"/>
                                          </p:stCondLst>
                                        </p:cTn>
                                        <p:tgtEl>
                                          <p:spTgt spid="5"/>
                                        </p:tgtEl>
                                        <p:attrNameLst>
                                          <p:attrName>ppt_y</p:attrName>
                                        </p:attrNameLst>
                                      </p:cBhvr>
                                      <p:tavLst>
                                        <p:tav tm="0">
                                          <p:val>
                                            <p:strVal val="#ppt_y-.03"/>
                                          </p:val>
                                        </p:tav>
                                        <p:tav tm="100000">
                                          <p:val>
                                            <p:strVal val="#ppt_y"/>
                                          </p:val>
                                        </p:tav>
                                      </p:tavLst>
                                    </p:anim>
                                  </p:childTnLst>
                                </p:cTn>
                              </p:par>
                            </p:childTnLst>
                          </p:cTn>
                        </p:par>
                        <p:par>
                          <p:cTn id="17" fill="hold" nodeType="afterGroup">
                            <p:stCondLst>
                              <p:cond delay="5000"/>
                            </p:stCondLst>
                            <p:childTnLst>
                              <p:par>
                                <p:cTn id="18" presetID="18" presetClass="entr" presetSubtype="1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2575" y="311374"/>
            <a:ext cx="3362325" cy="723900"/>
          </a:xfrm>
          <a:prstGeom prst="rect">
            <a:avLst/>
          </a:prstGeom>
        </p:spPr>
        <p:txBody>
          <a:bodyPr wrap="none">
            <a:spAutoFit/>
          </a:bodyPr>
          <a:lstStyle/>
          <a:p>
            <a:pPr>
              <a:defRPr/>
            </a:pPr>
            <a:r>
              <a:rPr lang="fa-IR" sz="4100" b="1" kern="0" dirty="0">
                <a:ln w="6350">
                  <a:noFill/>
                </a:ln>
                <a:solidFill>
                  <a:srgbClr val="92D050"/>
                </a:solidFill>
                <a:effectLst>
                  <a:outerShdw blurRad="114300" dist="101600" dir="2700000" algn="tl" rotWithShape="0">
                    <a:srgbClr val="000000">
                      <a:alpha val="40000"/>
                    </a:srgbClr>
                  </a:outerShdw>
                </a:effectLst>
                <a:latin typeface="Lucida Sans"/>
                <a:ea typeface="+mj-ea"/>
                <a:cs typeface="B Nazanin" pitchFamily="2" charset="-78"/>
              </a:rPr>
              <a:t>تفاوت این دو دارو</a:t>
            </a:r>
            <a:endParaRPr lang="en-US" kern="0" dirty="0">
              <a:solidFill>
                <a:sysClr val="windowText" lastClr="000000"/>
              </a:solidFill>
            </a:endParaRPr>
          </a:p>
        </p:txBody>
      </p:sp>
      <p:sp>
        <p:nvSpPr>
          <p:cNvPr id="3" name="Content Placeholder 2"/>
          <p:cNvSpPr txBox="1">
            <a:spLocks/>
          </p:cNvSpPr>
          <p:nvPr/>
        </p:nvSpPr>
        <p:spPr>
          <a:xfrm>
            <a:off x="322729" y="1368762"/>
            <a:ext cx="9477487" cy="4648200"/>
          </a:xfrm>
          <a:prstGeom prst="rect">
            <a:avLst/>
          </a:prstGeom>
        </p:spPr>
        <p:txBody>
          <a:bodyP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just" rtl="1">
              <a:buClr>
                <a:sysClr val="window" lastClr="FFFFFF">
                  <a:shade val="95000"/>
                </a:sysClr>
              </a:buClr>
              <a:buNone/>
              <a:defRPr/>
            </a:pPr>
            <a:r>
              <a:rPr lang="en-US" dirty="0" smtClean="0">
                <a:solidFill>
                  <a:srgbClr val="7030A0"/>
                </a:solidFill>
                <a:latin typeface="Book Antiqua"/>
                <a:cs typeface="B Nazanin" pitchFamily="2" charset="-78"/>
              </a:rPr>
              <a:t>    </a:t>
            </a:r>
            <a:r>
              <a:rPr lang="fa-IR" dirty="0" smtClean="0">
                <a:solidFill>
                  <a:srgbClr val="7030A0"/>
                </a:solidFill>
                <a:latin typeface="Book Antiqua"/>
                <a:cs typeface="B Nazanin" pitchFamily="2" charset="-78"/>
              </a:rPr>
              <a:t>فوروزماید </a:t>
            </a:r>
            <a:r>
              <a:rPr lang="fa-IR" dirty="0">
                <a:solidFill>
                  <a:srgbClr val="7030A0"/>
                </a:solidFill>
                <a:latin typeface="Book Antiqua"/>
                <a:cs typeface="B Nazanin" pitchFamily="2" charset="-78"/>
              </a:rPr>
              <a:t>نسبت به هیدروکلروتیازید، قوی تر است و سریع تر اثر می کند. سریع تر هم دفع می شود پس کوتاه اثر است. برای همین با این دارو نمی توان ترکیب درمانی داشته باشیم. فوروزماید بیشتر در مواقع اورژانسی، مثل وقتی که فرد در مرحله ی </a:t>
            </a:r>
            <a:r>
              <a:rPr lang="en-US" dirty="0">
                <a:solidFill>
                  <a:srgbClr val="7030A0"/>
                </a:solidFill>
                <a:latin typeface="Book Antiqua"/>
                <a:cs typeface="B Nazanin" pitchFamily="2" charset="-78"/>
              </a:rPr>
              <a:t>Stage II</a:t>
            </a:r>
            <a:r>
              <a:rPr lang="fa-IR" dirty="0">
                <a:solidFill>
                  <a:srgbClr val="7030A0"/>
                </a:solidFill>
                <a:latin typeface="Book Antiqua"/>
                <a:cs typeface="B Nazanin" pitchFamily="2" charset="-78"/>
              </a:rPr>
              <a:t>، با فشار خون بیش از 180 مراجعه می کند، به صورت </a:t>
            </a:r>
            <a:r>
              <a:rPr lang="en-US" dirty="0">
                <a:solidFill>
                  <a:srgbClr val="7030A0"/>
                </a:solidFill>
                <a:latin typeface="Book Antiqua"/>
                <a:cs typeface="B Nazanin" pitchFamily="2" charset="-78"/>
              </a:rPr>
              <a:t>Amp</a:t>
            </a:r>
            <a:r>
              <a:rPr lang="fa-IR" dirty="0">
                <a:solidFill>
                  <a:srgbClr val="7030A0"/>
                </a:solidFill>
                <a:latin typeface="Book Antiqua"/>
                <a:cs typeface="B Nazanin" pitchFamily="2" charset="-78"/>
              </a:rPr>
              <a:t> تزریقی داخل رگ تجویز می شود.</a:t>
            </a:r>
            <a:endParaRPr lang="en-US" dirty="0">
              <a:solidFill>
                <a:srgbClr val="7030A0"/>
              </a:solidFill>
              <a:latin typeface="Book Antiqua"/>
              <a:cs typeface="B Nazanin" pitchFamily="2" charset="-78"/>
            </a:endParaRPr>
          </a:p>
          <a:p>
            <a:pPr algn="just" rtl="1">
              <a:buClr>
                <a:sysClr val="window" lastClr="FFFFFF">
                  <a:shade val="95000"/>
                </a:sysClr>
              </a:buClr>
              <a:buNone/>
              <a:defRPr/>
            </a:pPr>
            <a:r>
              <a:rPr lang="en-US" dirty="0" smtClean="0">
                <a:solidFill>
                  <a:srgbClr val="7030A0"/>
                </a:solidFill>
                <a:latin typeface="Book Antiqua"/>
                <a:cs typeface="B Nazanin" pitchFamily="2" charset="-78"/>
              </a:rPr>
              <a:t>    </a:t>
            </a:r>
            <a:r>
              <a:rPr lang="fa-IR" dirty="0" smtClean="0">
                <a:solidFill>
                  <a:srgbClr val="7030A0"/>
                </a:solidFill>
                <a:latin typeface="Book Antiqua"/>
                <a:cs typeface="B Nazanin" pitchFamily="2" charset="-78"/>
              </a:rPr>
              <a:t>اما </a:t>
            </a:r>
            <a:r>
              <a:rPr lang="fa-IR" dirty="0">
                <a:solidFill>
                  <a:srgbClr val="7030A0"/>
                </a:solidFill>
                <a:latin typeface="Book Antiqua"/>
                <a:cs typeface="B Nazanin" pitchFamily="2" charset="-78"/>
              </a:rPr>
              <a:t>هیدورکلروتیازید </a:t>
            </a:r>
            <a:r>
              <a:rPr lang="en-US" sz="2400" dirty="0">
                <a:solidFill>
                  <a:schemeClr val="accent1">
                    <a:lumMod val="75000"/>
                  </a:schemeClr>
                </a:solidFill>
                <a:latin typeface="Times New Roman" pitchFamily="18" charset="0"/>
                <a:cs typeface="Times New Roman" pitchFamily="18" charset="0"/>
              </a:rPr>
              <a:t>(HCTZ)</a:t>
            </a:r>
            <a:r>
              <a:rPr lang="fa-IR" sz="2400" dirty="0">
                <a:solidFill>
                  <a:srgbClr val="7030A0"/>
                </a:solidFill>
                <a:latin typeface="Book Antiqua"/>
                <a:cs typeface="B Nazanin" pitchFamily="2" charset="-78"/>
              </a:rPr>
              <a:t>، </a:t>
            </a:r>
            <a:r>
              <a:rPr lang="fa-IR" dirty="0">
                <a:solidFill>
                  <a:srgbClr val="7030A0"/>
                </a:solidFill>
                <a:latin typeface="Book Antiqua"/>
                <a:cs typeface="B Nazanin" pitchFamily="2" charset="-78"/>
              </a:rPr>
              <a:t>نگهدارنده </a:t>
            </a:r>
            <a:r>
              <a:rPr lang="en-US" sz="2400" dirty="0">
                <a:solidFill>
                  <a:schemeClr val="accent1">
                    <a:lumMod val="75000"/>
                  </a:schemeClr>
                </a:solidFill>
                <a:latin typeface="Book Antiqua"/>
              </a:rPr>
              <a:t>(</a:t>
            </a:r>
            <a:r>
              <a:rPr lang="en-US" sz="2400" dirty="0" err="1">
                <a:solidFill>
                  <a:schemeClr val="accent1">
                    <a:lumMod val="75000"/>
                  </a:schemeClr>
                </a:solidFill>
                <a:latin typeface="Book Antiqua"/>
              </a:rPr>
              <a:t>Maintanance</a:t>
            </a:r>
            <a:r>
              <a:rPr lang="en-US" sz="2400" dirty="0">
                <a:solidFill>
                  <a:schemeClr val="accent1">
                    <a:lumMod val="75000"/>
                  </a:schemeClr>
                </a:solidFill>
                <a:latin typeface="Book Antiqua"/>
              </a:rPr>
              <a:t>)</a:t>
            </a:r>
            <a:r>
              <a:rPr lang="fa-IR" sz="2400" dirty="0">
                <a:solidFill>
                  <a:schemeClr val="accent1">
                    <a:lumMod val="75000"/>
                  </a:schemeClr>
                </a:solidFill>
                <a:latin typeface="Book Antiqua"/>
                <a:cs typeface="Times New Roman" panose="02020603050405020304" pitchFamily="18" charset="0"/>
              </a:rPr>
              <a:t> </a:t>
            </a:r>
            <a:r>
              <a:rPr lang="fa-IR" dirty="0">
                <a:solidFill>
                  <a:srgbClr val="7030A0"/>
                </a:solidFill>
                <a:latin typeface="Book Antiqua"/>
                <a:cs typeface="B Nazanin" pitchFamily="2" charset="-78"/>
              </a:rPr>
              <a:t>بهتری دارد و در مواقعی که فرد در طولانی مدت تحت درمان است، تجویز می شود. چون طولانی اثر است پس فرد در روز دفعات کمتری دارو مصرف می کند.</a:t>
            </a:r>
            <a:endParaRPr lang="en-US" dirty="0">
              <a:solidFill>
                <a:srgbClr val="7030A0"/>
              </a:solidFill>
              <a:latin typeface="Book Antiqua"/>
              <a:cs typeface="B Nazanin" pitchFamily="2" charset="-78"/>
            </a:endParaRPr>
          </a:p>
          <a:p>
            <a:pPr algn="just" rtl="1">
              <a:buClr>
                <a:sysClr val="window" lastClr="FFFFFF">
                  <a:shade val="95000"/>
                </a:sysClr>
              </a:buClr>
              <a:buNone/>
              <a:defRPr/>
            </a:pPr>
            <a:r>
              <a:rPr lang="en-US" dirty="0" smtClean="0">
                <a:solidFill>
                  <a:srgbClr val="7030A0"/>
                </a:solidFill>
                <a:latin typeface="Book Antiqua"/>
                <a:cs typeface="B Nazanin" pitchFamily="2" charset="-78"/>
              </a:rPr>
              <a:t>    </a:t>
            </a:r>
            <a:r>
              <a:rPr lang="fa-IR" dirty="0">
                <a:solidFill>
                  <a:srgbClr val="7030A0"/>
                </a:solidFill>
                <a:latin typeface="Book Antiqua"/>
                <a:cs typeface="B Nazanin" pitchFamily="2" charset="-78"/>
              </a:rPr>
              <a:t>در کل این داروها را در صبح مصرف کنند. (به علت ادرار آور بودنشان)</a:t>
            </a:r>
          </a:p>
          <a:p>
            <a:pPr algn="just" rtl="1">
              <a:buClr>
                <a:sysClr val="window" lastClr="FFFFFF">
                  <a:shade val="95000"/>
                </a:sysClr>
              </a:buClr>
              <a:buNone/>
              <a:defRPr/>
            </a:pPr>
            <a:endParaRPr lang="en-US" dirty="0">
              <a:solidFill>
                <a:sysClr val="window" lastClr="FFFFFF"/>
              </a:solidFill>
              <a:latin typeface="Book Antiqua"/>
              <a:cs typeface="B Nazanin" pitchFamily="2" charset="-78"/>
            </a:endParaRPr>
          </a:p>
        </p:txBody>
      </p:sp>
    </p:spTree>
    <p:extLst>
      <p:ext uri="{BB962C8B-B14F-4D97-AF65-F5344CB8AC3E}">
        <p14:creationId xmlns:p14="http://schemas.microsoft.com/office/powerpoint/2010/main" val="3246094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8766" y="768463"/>
            <a:ext cx="8905539" cy="5293757"/>
          </a:xfrm>
          <a:prstGeom prst="rect">
            <a:avLst/>
          </a:prstGeom>
        </p:spPr>
        <p:txBody>
          <a:bodyPr wrap="square">
            <a:spAutoFit/>
          </a:bodyPr>
          <a:lstStyle/>
          <a:p>
            <a:pPr algn="ctr" rtl="1">
              <a:defRPr/>
            </a:pPr>
            <a:r>
              <a:rPr lang="fa-IR" sz="3200" b="1" dirty="0">
                <a:ln w="6350">
                  <a:noFill/>
                </a:ln>
                <a:solidFill>
                  <a:srgbClr val="92D050"/>
                </a:solidFill>
                <a:effectLst>
                  <a:outerShdw blurRad="114300" dist="101600" dir="2700000" algn="tl" rotWithShape="0">
                    <a:srgbClr val="000000">
                      <a:alpha val="40000"/>
                    </a:srgbClr>
                  </a:outerShdw>
                </a:effectLst>
                <a:latin typeface="Lucida Sans"/>
                <a:cs typeface="B Nazanin" pitchFamily="2" charset="-78"/>
              </a:rPr>
              <a:t>عوارض این </a:t>
            </a:r>
            <a:r>
              <a:rPr lang="fa-IR" sz="3200" b="1" dirty="0" smtClean="0">
                <a:ln w="6350">
                  <a:noFill/>
                </a:ln>
                <a:solidFill>
                  <a:srgbClr val="92D050"/>
                </a:solidFill>
                <a:effectLst>
                  <a:outerShdw blurRad="114300" dist="101600" dir="2700000" algn="tl" rotWithShape="0">
                    <a:srgbClr val="000000">
                      <a:alpha val="40000"/>
                    </a:srgbClr>
                  </a:outerShdw>
                </a:effectLst>
                <a:latin typeface="Lucida Sans"/>
                <a:cs typeface="B Nazanin" pitchFamily="2" charset="-78"/>
              </a:rPr>
              <a:t>داروها</a:t>
            </a:r>
            <a:endParaRPr lang="en-US" sz="3200" b="1" dirty="0" smtClean="0">
              <a:ln w="6350">
                <a:noFill/>
              </a:ln>
              <a:solidFill>
                <a:srgbClr val="92D050"/>
              </a:solidFill>
              <a:effectLst>
                <a:outerShdw blurRad="114300" dist="101600" dir="2700000" algn="tl" rotWithShape="0">
                  <a:srgbClr val="000000">
                    <a:alpha val="40000"/>
                  </a:srgbClr>
                </a:outerShdw>
              </a:effectLst>
              <a:latin typeface="Lucida Sans"/>
              <a:cs typeface="B Nazanin" pitchFamily="2" charset="-78"/>
            </a:endParaRPr>
          </a:p>
          <a:p>
            <a:pPr algn="ctr" rtl="1">
              <a:defRPr/>
            </a:pPr>
            <a:endParaRPr lang="fa-IR" dirty="0">
              <a:cs typeface="B Nazanin" pitchFamily="2" charset="-78"/>
            </a:endParaRPr>
          </a:p>
          <a:p>
            <a:pPr algn="just" rtl="1">
              <a:defRPr/>
            </a:pPr>
            <a:r>
              <a:rPr lang="fa-IR" sz="3200" dirty="0">
                <a:cs typeface="B Nazanin" pitchFamily="2" charset="-78"/>
              </a:rPr>
              <a:t>مصرف این داروها باعث دفع سدیم </a:t>
            </a:r>
            <a:r>
              <a:rPr lang="en-US" sz="3200" dirty="0">
                <a:solidFill>
                  <a:srgbClr val="FF0000"/>
                </a:solidFill>
              </a:rPr>
              <a:t>(Na</a:t>
            </a:r>
            <a:r>
              <a:rPr lang="en-US" sz="3200" baseline="30000" dirty="0">
                <a:solidFill>
                  <a:srgbClr val="FF0000"/>
                </a:solidFill>
              </a:rPr>
              <a:t>+</a:t>
            </a:r>
            <a:r>
              <a:rPr lang="en-US" sz="3200" dirty="0">
                <a:solidFill>
                  <a:srgbClr val="FF0000"/>
                </a:solidFill>
              </a:rPr>
              <a:t>)</a:t>
            </a:r>
            <a:r>
              <a:rPr lang="fa-IR" sz="3200" dirty="0">
                <a:solidFill>
                  <a:srgbClr val="FF0000"/>
                </a:solidFill>
              </a:rPr>
              <a:t> </a:t>
            </a:r>
            <a:r>
              <a:rPr lang="fa-IR" sz="3200" dirty="0">
                <a:cs typeface="B Nazanin" pitchFamily="2" charset="-78"/>
              </a:rPr>
              <a:t>و پتاسیم </a:t>
            </a:r>
            <a:r>
              <a:rPr lang="en-US" sz="3200" dirty="0">
                <a:solidFill>
                  <a:srgbClr val="FF0000"/>
                </a:solidFill>
              </a:rPr>
              <a:t>(K</a:t>
            </a:r>
            <a:r>
              <a:rPr lang="en-US" sz="3200" baseline="30000" dirty="0">
                <a:solidFill>
                  <a:srgbClr val="FF0000"/>
                </a:solidFill>
              </a:rPr>
              <a:t>+</a:t>
            </a:r>
            <a:r>
              <a:rPr lang="en-US" sz="3200" dirty="0">
                <a:solidFill>
                  <a:srgbClr val="FF0000"/>
                </a:solidFill>
              </a:rPr>
              <a:t>)</a:t>
            </a:r>
            <a:r>
              <a:rPr lang="fa-IR" sz="3200" dirty="0">
                <a:solidFill>
                  <a:srgbClr val="00B0F0"/>
                </a:solidFill>
              </a:rPr>
              <a:t> </a:t>
            </a:r>
            <a:r>
              <a:rPr lang="fa-IR" sz="3200" dirty="0">
                <a:cs typeface="B Nazanin" pitchFamily="2" charset="-78"/>
              </a:rPr>
              <a:t>از طریق ادرار می شود. از آنجایی که هر کجا نمک باشد، آب زیادی هم در آن قسمت وجود دارد، پس ازدیاد نمک و آب در مثانه باعث تکرر ادرار در فرد خواهد شد. اما از جمله عوارض مصرف این داروها می توان به دفع زیاد پتاسیم از طریق ادرار اشاره کرد که در طولانی مدت باعث </a:t>
            </a:r>
            <a:r>
              <a:rPr lang="fa-IR" sz="3200" dirty="0" smtClean="0">
                <a:cs typeface="B Nazanin" pitchFamily="2" charset="-78"/>
              </a:rPr>
              <a:t>اختلالات عصبی و اختلالات قلبی</a:t>
            </a:r>
            <a:r>
              <a:rPr lang="en-US" sz="3200" dirty="0" smtClean="0">
                <a:cs typeface="B Nazanin" pitchFamily="2" charset="-78"/>
              </a:rPr>
              <a:t> </a:t>
            </a:r>
            <a:r>
              <a:rPr lang="fa-IR" sz="3200" dirty="0" smtClean="0">
                <a:cs typeface="B Nazanin" pitchFamily="2" charset="-78"/>
              </a:rPr>
              <a:t>می شود. افزایش قند </a:t>
            </a:r>
            <a:r>
              <a:rPr lang="fa-IR" sz="3200" dirty="0" smtClean="0">
                <a:cs typeface="B Nazanin" pitchFamily="2" charset="-78"/>
              </a:rPr>
              <a:t>خون به </a:t>
            </a:r>
            <a:r>
              <a:rPr lang="fa-IR" sz="3200" dirty="0">
                <a:cs typeface="B Nazanin" pitchFamily="2" charset="-78"/>
              </a:rPr>
              <a:t>دلیل عوارض مطرح شده، داروهای خانواده دیورتیک اصلاح شده به طوری که بتوانند پتاسیم را نگه دارد. از جمله این داروهای اصلاح شده می توان به موارد زیر اشاره کرد: </a:t>
            </a:r>
            <a:endParaRPr lang="en-US" sz="3200" dirty="0">
              <a:cs typeface="B Nazanin" pitchFamily="2" charset="-78"/>
            </a:endParaRPr>
          </a:p>
        </p:txBody>
      </p:sp>
    </p:spTree>
    <p:extLst>
      <p:ext uri="{BB962C8B-B14F-4D97-AF65-F5344CB8AC3E}">
        <p14:creationId xmlns:p14="http://schemas.microsoft.com/office/powerpoint/2010/main" val="2511457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مرگ منتسب به فشارخون بالا در سطح جهان</a:t>
            </a:r>
            <a:endParaRPr lang="en-US" dirty="0">
              <a:cs typeface="B Titr" panose="00000700000000000000" pitchFamily="2" charset="-78"/>
            </a:endParaRPr>
          </a:p>
        </p:txBody>
      </p:sp>
      <p:pic>
        <p:nvPicPr>
          <p:cNvPr id="5" name="Content Placeholder 4"/>
          <p:cNvPicPr>
            <a:picLocks noGrp="1" noChangeAspect="1"/>
          </p:cNvPicPr>
          <p:nvPr>
            <p:ph idx="1"/>
          </p:nvPr>
        </p:nvPicPr>
        <p:blipFill>
          <a:blip r:embed="rId2"/>
          <a:stretch>
            <a:fillRect/>
          </a:stretch>
        </p:blipFill>
        <p:spPr>
          <a:xfrm>
            <a:off x="1077866" y="1453661"/>
            <a:ext cx="8394380" cy="4372444"/>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a:xfrm>
            <a:off x="10352542" y="295731"/>
            <a:ext cx="838199" cy="767687"/>
          </a:xfrm>
          <a:prstGeom prst="rect">
            <a:avLst/>
          </a:prstGeom>
        </p:spPr>
        <p:txBody>
          <a:bodyPr/>
          <a:lstStyle/>
          <a:p>
            <a:fld id="{D57F1E4F-1CFF-5643-939E-217C01CDF565}" type="slidenum">
              <a:rPr lang="en-US" smtClean="0"/>
              <a:pPr/>
              <a:t>5</a:t>
            </a:fld>
            <a:endParaRPr lang="en-US" dirty="0"/>
          </a:p>
        </p:txBody>
      </p:sp>
      <p:sp>
        <p:nvSpPr>
          <p:cNvPr id="6" name="TextBox 6"/>
          <p:cNvSpPr txBox="1">
            <a:spLocks noChangeArrowheads="1"/>
          </p:cNvSpPr>
          <p:nvPr/>
        </p:nvSpPr>
        <p:spPr bwMode="auto">
          <a:xfrm>
            <a:off x="2252863" y="5996210"/>
            <a:ext cx="5832475" cy="646331"/>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a-IR" altLang="en-US" dirty="0" smtClean="0">
                <a:solidFill>
                  <a:srgbClr val="FF0000"/>
                </a:solidFill>
                <a:cs typeface="B Titr" panose="00000700000000000000" pitchFamily="2" charset="-78"/>
              </a:rPr>
              <a:t>در سال 2017، بالغ بر 10 میلیون نفر در سطح جهان به علل مرتبط با </a:t>
            </a:r>
            <a:r>
              <a:rPr lang="fa-IR" altLang="en-US" dirty="0">
                <a:solidFill>
                  <a:srgbClr val="FF0000"/>
                </a:solidFill>
                <a:cs typeface="B Titr" panose="00000700000000000000" pitchFamily="2" charset="-78"/>
              </a:rPr>
              <a:t>فشار خون بالا </a:t>
            </a:r>
            <a:r>
              <a:rPr lang="fa-IR" altLang="en-US" dirty="0" smtClean="0">
                <a:cs typeface="B Titr" panose="00000700000000000000" pitchFamily="2" charset="-78"/>
              </a:rPr>
              <a:t>جان خود را از دست داده اند.</a:t>
            </a:r>
            <a:endParaRPr lang="en-US" altLang="en-US" dirty="0">
              <a:cs typeface="B Titr" panose="00000700000000000000" pitchFamily="2" charset="-78"/>
            </a:endParaRPr>
          </a:p>
        </p:txBody>
      </p:sp>
      <p:sp>
        <p:nvSpPr>
          <p:cNvPr id="7" name="Oval 6"/>
          <p:cNvSpPr/>
          <p:nvPr/>
        </p:nvSpPr>
        <p:spPr>
          <a:xfrm>
            <a:off x="6119446" y="2590800"/>
            <a:ext cx="1019908" cy="79716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3011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46030" y="258314"/>
            <a:ext cx="8740775" cy="2286000"/>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a:solidFill>
                  <a:schemeClr val="tx1"/>
                </a:solidFill>
                <a:latin typeface="+mn-lt"/>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9pPr>
          </a:lstStyle>
          <a:p>
            <a:pPr algn="just" rtl="1">
              <a:buFont typeface="Wingdings" panose="05000000000000000000" pitchFamily="2" charset="2"/>
              <a:buNone/>
              <a:defRPr/>
            </a:pPr>
            <a:r>
              <a:rPr lang="en-US" kern="0" dirty="0" err="1">
                <a:solidFill>
                  <a:srgbClr val="92D050"/>
                </a:solidFill>
                <a:latin typeface="Times New Roman" pitchFamily="18" charset="0"/>
                <a:cs typeface="Times New Roman" pitchFamily="18" charset="0"/>
              </a:rPr>
              <a:t>Triamtren</a:t>
            </a:r>
            <a:endParaRPr lang="en-US" kern="0" dirty="0">
              <a:solidFill>
                <a:srgbClr val="92D050"/>
              </a:solidFill>
              <a:latin typeface="Times New Roman" pitchFamily="18" charset="0"/>
              <a:cs typeface="Times New Roman" pitchFamily="18" charset="0"/>
            </a:endParaRPr>
          </a:p>
          <a:p>
            <a:pPr algn="just" rtl="1">
              <a:buFont typeface="Wingdings" panose="05000000000000000000" pitchFamily="2" charset="2"/>
              <a:buNone/>
              <a:defRPr/>
            </a:pPr>
            <a:r>
              <a:rPr lang="fa-IR" kern="0" dirty="0">
                <a:cs typeface="B Nazanin" pitchFamily="2" charset="-78"/>
              </a:rPr>
              <a:t>این دارو نگه دارنده پتاسیم است اما به تنهایی قدرت زیادی ندارد و با ترکیب درمانی جواب می دهد</a:t>
            </a:r>
            <a:r>
              <a:rPr lang="fa-IR" kern="0" dirty="0" smtClean="0">
                <a:cs typeface="B Nazanin" pitchFamily="2" charset="-78"/>
              </a:rPr>
              <a:t>. 50/25 میلیگرمی</a:t>
            </a:r>
            <a:endParaRPr lang="en-US" kern="0" dirty="0">
              <a:cs typeface="B Nazanin" pitchFamily="2" charset="-78"/>
            </a:endParaRPr>
          </a:p>
          <a:p>
            <a:pPr rtl="1">
              <a:buFont typeface="Wingdings" panose="05000000000000000000" pitchFamily="2" charset="2"/>
              <a:buNone/>
              <a:defRPr/>
            </a:pPr>
            <a:r>
              <a:rPr lang="en-US" sz="2400" b="1" i="1" kern="0" dirty="0">
                <a:solidFill>
                  <a:srgbClr val="92D050"/>
                </a:solidFill>
                <a:latin typeface="Times New Roman" pitchFamily="18" charset="0"/>
                <a:cs typeface="Times New Roman" pitchFamily="18" charset="0"/>
              </a:rPr>
              <a:t>Tab </a:t>
            </a:r>
            <a:r>
              <a:rPr lang="en-US" sz="2400" b="1" i="1" kern="0" dirty="0" err="1">
                <a:solidFill>
                  <a:srgbClr val="92D050"/>
                </a:solidFill>
                <a:latin typeface="Times New Roman" pitchFamily="18" charset="0"/>
                <a:cs typeface="Times New Roman" pitchFamily="18" charset="0"/>
              </a:rPr>
              <a:t>Triamtren</a:t>
            </a:r>
            <a:r>
              <a:rPr lang="en-US" sz="2400" b="1" i="1" kern="0" dirty="0">
                <a:solidFill>
                  <a:srgbClr val="92D050"/>
                </a:solidFill>
                <a:latin typeface="Times New Roman" pitchFamily="18" charset="0"/>
                <a:cs typeface="Times New Roman" pitchFamily="18" charset="0"/>
              </a:rPr>
              <a:t> - H</a:t>
            </a:r>
            <a:r>
              <a:rPr lang="en-US" sz="2400" i="1" kern="0" dirty="0">
                <a:solidFill>
                  <a:srgbClr val="92D050"/>
                </a:solidFill>
                <a:latin typeface="Times New Roman" pitchFamily="18" charset="0"/>
                <a:cs typeface="Times New Roman" pitchFamily="18" charset="0"/>
              </a:rPr>
              <a:t> →Hydrochlorothiazide</a:t>
            </a:r>
          </a:p>
          <a:p>
            <a:pPr algn="just" rtl="1">
              <a:buFont typeface="Wingdings" panose="05000000000000000000" pitchFamily="2" charset="2"/>
              <a:buNone/>
              <a:defRPr/>
            </a:pPr>
            <a:r>
              <a:rPr lang="fa-IR" sz="2000" i="1" kern="0" dirty="0">
                <a:cs typeface="B Nazanin" pitchFamily="2" charset="-78"/>
              </a:rPr>
              <a:t>که به دلیل عوارض </a:t>
            </a:r>
            <a:r>
              <a:rPr lang="fa-IR" sz="2000" kern="0" dirty="0">
                <a:cs typeface="B Nazanin" pitchFamily="2" charset="-78"/>
              </a:rPr>
              <a:t>کمتری که دارد، بهترین دارو برای حالت نگهدارنده </a:t>
            </a:r>
            <a:r>
              <a:rPr lang="en-US" sz="2000" kern="0" dirty="0">
                <a:solidFill>
                  <a:srgbClr val="00B0F0"/>
                </a:solidFill>
              </a:rPr>
              <a:t>(</a:t>
            </a:r>
            <a:r>
              <a:rPr lang="en-US" sz="2000" kern="0" dirty="0" err="1">
                <a:solidFill>
                  <a:srgbClr val="00B0F0"/>
                </a:solidFill>
              </a:rPr>
              <a:t>Maintanance</a:t>
            </a:r>
            <a:r>
              <a:rPr lang="en-US" sz="2000" kern="0" dirty="0">
                <a:solidFill>
                  <a:srgbClr val="00B0F0"/>
                </a:solidFill>
              </a:rPr>
              <a:t>)</a:t>
            </a:r>
            <a:r>
              <a:rPr lang="fa-IR" sz="2000" kern="0" dirty="0">
                <a:solidFill>
                  <a:srgbClr val="00B0F0"/>
                </a:solidFill>
              </a:rPr>
              <a:t> </a:t>
            </a:r>
            <a:r>
              <a:rPr lang="fa-IR" sz="2000" kern="0" dirty="0">
                <a:cs typeface="B Nazanin" pitchFamily="2" charset="-78"/>
              </a:rPr>
              <a:t>است.</a:t>
            </a:r>
            <a:endParaRPr lang="en-US" sz="2000" kern="0" dirty="0">
              <a:cs typeface="B Nazanin" pitchFamily="2" charset="-78"/>
            </a:endParaRPr>
          </a:p>
        </p:txBody>
      </p:sp>
      <p:graphicFrame>
        <p:nvGraphicFramePr>
          <p:cNvPr id="3" name="Table 2"/>
          <p:cNvGraphicFramePr>
            <a:graphicFrameLocks noGrp="1"/>
          </p:cNvGraphicFramePr>
          <p:nvPr>
            <p:extLst>
              <p:ext uri="{D42A27DB-BD31-4B8C-83A1-F6EECF244321}">
                <p14:modId xmlns:p14="http://schemas.microsoft.com/office/powerpoint/2010/main" val="3733070702"/>
              </p:ext>
            </p:extLst>
          </p:nvPr>
        </p:nvGraphicFramePr>
        <p:xfrm>
          <a:off x="657168" y="3125201"/>
          <a:ext cx="8143875" cy="1655816"/>
        </p:xfrm>
        <a:graphic>
          <a:graphicData uri="http://schemas.openxmlformats.org/drawingml/2006/table">
            <a:tbl>
              <a:tblPr rtl="1"/>
              <a:tblGrid>
                <a:gridCol w="3426913">
                  <a:extLst>
                    <a:ext uri="{9D8B030D-6E8A-4147-A177-3AD203B41FA5}">
                      <a16:colId xmlns="" xmlns:a16="http://schemas.microsoft.com/office/drawing/2014/main" val="20000"/>
                    </a:ext>
                  </a:extLst>
                </a:gridCol>
                <a:gridCol w="3372279">
                  <a:extLst>
                    <a:ext uri="{9D8B030D-6E8A-4147-A177-3AD203B41FA5}">
                      <a16:colId xmlns="" xmlns:a16="http://schemas.microsoft.com/office/drawing/2014/main" val="20001"/>
                    </a:ext>
                  </a:extLst>
                </a:gridCol>
                <a:gridCol w="1344683">
                  <a:extLst>
                    <a:ext uri="{9D8B030D-6E8A-4147-A177-3AD203B41FA5}">
                      <a16:colId xmlns="" xmlns:a16="http://schemas.microsoft.com/office/drawing/2014/main" val="20002"/>
                    </a:ext>
                  </a:extLst>
                </a:gridCol>
              </a:tblGrid>
              <a:tr h="411462">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dirty="0">
                          <a:latin typeface="Calibri"/>
                          <a:ea typeface="Calibri"/>
                          <a:cs typeface="B Yagut"/>
                        </a:rPr>
                        <a:t>دوز</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dirty="0">
                          <a:latin typeface="Calibri"/>
                          <a:ea typeface="Calibri"/>
                          <a:cs typeface="B Yagut"/>
                        </a:rPr>
                        <a:t>نام ژنريك</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a:latin typeface="Calibri"/>
                          <a:ea typeface="Calibri"/>
                          <a:cs typeface="B Yagut"/>
                        </a:rPr>
                        <a:t>شکل دارویی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extLst>
                  <a:ext uri="{0D108BD9-81ED-4DB2-BD59-A6C34878D82A}">
                    <a16:rowId xmlns="" xmlns:a16="http://schemas.microsoft.com/office/drawing/2014/main" val="10000"/>
                  </a:ext>
                </a:extLst>
              </a:tr>
              <a:tr h="411462">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25 _ 100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a:latin typeface="Calibri"/>
                          <a:ea typeface="Calibri"/>
                          <a:cs typeface="B Yagut"/>
                        </a:rPr>
                        <a:t>spironolactone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21376">
                <a:tc gridSpan="3">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dirty="0">
                          <a:latin typeface="Calibri"/>
                          <a:ea typeface="Calibri"/>
                          <a:cs typeface="B Yagut"/>
                        </a:rPr>
                        <a:t>نام تجاری قدیمی</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411462">
                <a:tc gridSpan="3">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err="1">
                          <a:latin typeface="Calibri"/>
                          <a:ea typeface="Calibri"/>
                          <a:cs typeface="B Yagut"/>
                        </a:rPr>
                        <a:t>Aldacton</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bl>
          </a:graphicData>
        </a:graphic>
      </p:graphicFrame>
      <p:sp>
        <p:nvSpPr>
          <p:cNvPr id="4" name="Rectangle 3"/>
          <p:cNvSpPr>
            <a:spLocks noChangeArrowheads="1"/>
          </p:cNvSpPr>
          <p:nvPr/>
        </p:nvSpPr>
        <p:spPr bwMode="auto">
          <a:xfrm>
            <a:off x="271405" y="5103720"/>
            <a:ext cx="891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just" rtl="1">
              <a:spcBef>
                <a:spcPct val="0"/>
              </a:spcBef>
              <a:buClrTx/>
              <a:buSzTx/>
              <a:buFontTx/>
              <a:buNone/>
            </a:pPr>
            <a:r>
              <a:rPr lang="fa-IR" altLang="en-US" sz="2000" dirty="0"/>
              <a:t>این داروی فشار خون، در آخرین مرحله به بیمار تجویز می شود چرا که عوارض هورمونی داشته و هورمون ها را به سمت هورمون زنانه تغییر می دهد (ژینکوماستیا)</a:t>
            </a:r>
            <a:endParaRPr lang="en-US" altLang="en-US" sz="2000" dirty="0"/>
          </a:p>
          <a:p>
            <a:pPr algn="just" rtl="1">
              <a:spcBef>
                <a:spcPct val="0"/>
              </a:spcBef>
              <a:buClrTx/>
              <a:buSzTx/>
              <a:buFontTx/>
              <a:buNone/>
            </a:pPr>
            <a:r>
              <a:rPr lang="fa-IR" altLang="en-US" sz="2000" dirty="0"/>
              <a:t>معمولاً متخصصان پوست و مو این دارو را برای خانم هایی که مبتلا به هیرسوتیسم (پرمویی</a:t>
            </a:r>
            <a:r>
              <a:rPr lang="fa-IR" altLang="en-US" sz="2000" dirty="0" smtClean="0"/>
              <a:t>) اند </a:t>
            </a:r>
            <a:r>
              <a:rPr lang="fa-IR" altLang="en-US" sz="2000" dirty="0"/>
              <a:t>تجویز می کنند.</a:t>
            </a:r>
            <a:endParaRPr lang="en-US" altLang="en-US" sz="2000" dirty="0"/>
          </a:p>
        </p:txBody>
      </p:sp>
    </p:spTree>
    <p:extLst>
      <p:ext uri="{BB962C8B-B14F-4D97-AF65-F5344CB8AC3E}">
        <p14:creationId xmlns:p14="http://schemas.microsoft.com/office/powerpoint/2010/main" val="2997701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1" end="1"/>
                                            </p:txEl>
                                          </p:spTgt>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2" end="2"/>
                                            </p:txEl>
                                          </p:spTgt>
                                        </p:tgtEl>
                                      </p:cBhvr>
                                    </p:animEffect>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3" end="3"/>
                                            </p:txEl>
                                          </p:spTgt>
                                        </p:tgtEl>
                                      </p:cBhvr>
                                    </p:animEffect>
                                  </p:childTnLst>
                                </p:cTn>
                              </p:par>
                            </p:childTnLst>
                          </p:cTn>
                        </p:par>
                        <p:par>
                          <p:cTn id="29" fill="hold" nodeType="afterGroup">
                            <p:stCondLst>
                              <p:cond delay="5300"/>
                            </p:stCondLst>
                            <p:childTnLst>
                              <p:par>
                                <p:cTn id="30" presetID="47"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anim calcmode="lin" valueType="num">
                                      <p:cBhvr>
                                        <p:cTn id="33" dur="2000" fill="hold"/>
                                        <p:tgtEl>
                                          <p:spTgt spid="3"/>
                                        </p:tgtEl>
                                        <p:attrNameLst>
                                          <p:attrName>ppt_x</p:attrName>
                                        </p:attrNameLst>
                                      </p:cBhvr>
                                      <p:tavLst>
                                        <p:tav tm="0">
                                          <p:val>
                                            <p:strVal val="#ppt_x"/>
                                          </p:val>
                                        </p:tav>
                                        <p:tav tm="100000">
                                          <p:val>
                                            <p:strVal val="#ppt_x"/>
                                          </p:val>
                                        </p:tav>
                                      </p:tavLst>
                                    </p:anim>
                                    <p:anim calcmode="lin" valueType="num">
                                      <p:cBhvr>
                                        <p:cTn id="34" dur="2000" fill="hold"/>
                                        <p:tgtEl>
                                          <p:spTgt spid="3"/>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7300"/>
                            </p:stCondLst>
                            <p:childTnLst>
                              <p:par>
                                <p:cTn id="36" presetID="12" presetClass="entr" presetSubtype="4" fill="hold" nodeType="after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slide(fromBottom)">
                                      <p:cBhvr>
                                        <p:cTn id="38" dur="5000"/>
                                        <p:tgtEl>
                                          <p:spTgt spid="4">
                                            <p:txEl>
                                              <p:pRg st="0" end="0"/>
                                            </p:txEl>
                                          </p:spTgt>
                                        </p:tgtEl>
                                      </p:cBhvr>
                                    </p:animEffect>
                                  </p:childTnLst>
                                </p:cTn>
                              </p:par>
                            </p:childTnLst>
                          </p:cTn>
                        </p:par>
                        <p:par>
                          <p:cTn id="39" fill="hold" nodeType="afterGroup">
                            <p:stCondLst>
                              <p:cond delay="12300"/>
                            </p:stCondLst>
                            <p:childTnLst>
                              <p:par>
                                <p:cTn id="40" presetID="12" presetClass="entr" presetSubtype="4" fill="hold" nodeType="after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slide(fromBottom)">
                                      <p:cBhvr>
                                        <p:cTn id="42" dur="5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411" y="230393"/>
            <a:ext cx="8991600" cy="571500"/>
          </a:xfrm>
          <a:prstGeom prst="rect">
            <a:avLst/>
          </a:prstGeom>
        </p:spPr>
        <p:txBody>
          <a:bodyPr anchor="ctr">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rtl="1">
              <a:defRPr/>
            </a:pPr>
            <a:r>
              <a:rPr lang="fa-IR" sz="2000" dirty="0">
                <a:solidFill>
                  <a:srgbClr val="FF0000"/>
                </a:solidFill>
                <a:latin typeface="Lucida Sans"/>
                <a:cs typeface="Times New Roman" panose="02020603050405020304" pitchFamily="18" charset="0"/>
              </a:rPr>
              <a:t>خانواده </a:t>
            </a:r>
            <a:r>
              <a:rPr lang="en-US" sz="2000" i="1" dirty="0" err="1">
                <a:solidFill>
                  <a:srgbClr val="FF0000"/>
                </a:solidFill>
                <a:latin typeface="Lucida Sans"/>
              </a:rPr>
              <a:t>Angiothansin</a:t>
            </a:r>
            <a:r>
              <a:rPr lang="en-US" sz="2000" i="1" dirty="0">
                <a:solidFill>
                  <a:srgbClr val="FF0000"/>
                </a:solidFill>
                <a:latin typeface="Lucida Sans"/>
              </a:rPr>
              <a:t> Convertor Enzyme Inhibitor </a:t>
            </a:r>
            <a:r>
              <a:rPr lang="en-US" sz="2000" dirty="0">
                <a:solidFill>
                  <a:srgbClr val="FF0000"/>
                </a:solidFill>
                <a:latin typeface="Lucida Sans"/>
              </a:rPr>
              <a:t/>
            </a:r>
            <a:br>
              <a:rPr lang="en-US" sz="2000" dirty="0">
                <a:solidFill>
                  <a:srgbClr val="FF0000"/>
                </a:solidFill>
                <a:latin typeface="Lucida Sans"/>
              </a:rPr>
            </a:br>
            <a:r>
              <a:rPr lang="en-US" sz="2000" dirty="0">
                <a:solidFill>
                  <a:srgbClr val="FF0000"/>
                </a:solidFill>
                <a:latin typeface="Lucida Sans"/>
              </a:rPr>
              <a:t>(ACE -I)</a:t>
            </a:r>
          </a:p>
        </p:txBody>
      </p:sp>
      <p:sp>
        <p:nvSpPr>
          <p:cNvPr id="14339" name="Rectangle 2"/>
          <p:cNvSpPr>
            <a:spLocks noChangeArrowheads="1"/>
          </p:cNvSpPr>
          <p:nvPr/>
        </p:nvSpPr>
        <p:spPr bwMode="auto">
          <a:xfrm>
            <a:off x="471001" y="1019026"/>
            <a:ext cx="8763000"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7688" indent="-411163">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just" rtl="1" eaLnBrk="1" hangingPunct="1">
              <a:buClr>
                <a:srgbClr val="F9F9F9"/>
              </a:buClr>
              <a:buSzPct val="65000"/>
              <a:buFont typeface="Wingdings 2" panose="05020102010507070707" pitchFamily="18" charset="2"/>
              <a:buNone/>
            </a:pPr>
            <a:r>
              <a:rPr lang="en-US" altLang="en-US" sz="2400" dirty="0" smtClean="0">
                <a:solidFill>
                  <a:srgbClr val="7030A0"/>
                </a:solidFill>
                <a:latin typeface="Book Antiqua" panose="02040602050305030304" pitchFamily="18" charset="0"/>
                <a:cs typeface="B Nazanin" panose="00000400000000000000" pitchFamily="2" charset="-78"/>
              </a:rPr>
              <a:t>     </a:t>
            </a:r>
            <a:r>
              <a:rPr lang="fa-IR" altLang="en-US" sz="2400" dirty="0" smtClean="0">
                <a:solidFill>
                  <a:srgbClr val="7030A0"/>
                </a:solidFill>
                <a:latin typeface="Book Antiqua" panose="02040602050305030304" pitchFamily="18" charset="0"/>
                <a:cs typeface="B Nazanin" panose="00000400000000000000" pitchFamily="2" charset="-78"/>
              </a:rPr>
              <a:t>اگر </a:t>
            </a:r>
            <a:r>
              <a:rPr lang="fa-IR" altLang="en-US" sz="2400" dirty="0">
                <a:solidFill>
                  <a:srgbClr val="7030A0"/>
                </a:solidFill>
                <a:latin typeface="Book Antiqua" panose="02040602050305030304" pitchFamily="18" charset="0"/>
                <a:cs typeface="B Nazanin" panose="00000400000000000000" pitchFamily="2" charset="-78"/>
              </a:rPr>
              <a:t>بیمار مبتلا به دیابت هم باشد این گروه داروها بسیار خوب هستند. در نارسایی قلبی همراه با فشار خون هم انتخاب بسیار مناسبی هستند. </a:t>
            </a:r>
          </a:p>
          <a:p>
            <a:pPr algn="just" rtl="1" eaLnBrk="1" hangingPunct="1">
              <a:buClr>
                <a:srgbClr val="F9F9F9"/>
              </a:buClr>
              <a:buSzPct val="65000"/>
              <a:buFont typeface="Wingdings 2" panose="05020102010507070707" pitchFamily="18" charset="2"/>
              <a:buNone/>
            </a:pPr>
            <a:r>
              <a:rPr lang="en-US" altLang="en-US" sz="2400" dirty="0" smtClean="0">
                <a:solidFill>
                  <a:srgbClr val="7030A0"/>
                </a:solidFill>
                <a:latin typeface="Book Antiqua" panose="02040602050305030304" pitchFamily="18" charset="0"/>
                <a:cs typeface="B Nazanin" panose="00000400000000000000" pitchFamily="2" charset="-78"/>
              </a:rPr>
              <a:t>     </a:t>
            </a:r>
            <a:r>
              <a:rPr lang="fa-IR" altLang="en-US" sz="2400" dirty="0" smtClean="0">
                <a:solidFill>
                  <a:srgbClr val="7030A0"/>
                </a:solidFill>
                <a:latin typeface="Book Antiqua" panose="02040602050305030304" pitchFamily="18" charset="0"/>
                <a:cs typeface="B Nazanin" panose="00000400000000000000" pitchFamily="2" charset="-78"/>
              </a:rPr>
              <a:t>در </a:t>
            </a:r>
            <a:r>
              <a:rPr lang="fa-IR" altLang="en-US" sz="2400" dirty="0">
                <a:solidFill>
                  <a:srgbClr val="7030A0"/>
                </a:solidFill>
                <a:latin typeface="Book Antiqua" panose="02040602050305030304" pitchFamily="18" charset="0"/>
                <a:cs typeface="B Nazanin" panose="00000400000000000000" pitchFamily="2" charset="-78"/>
              </a:rPr>
              <a:t>بیماری های کلیه مناسب هستند. </a:t>
            </a:r>
            <a:endParaRPr lang="en-US" altLang="en-US" sz="2400" dirty="0" smtClean="0">
              <a:solidFill>
                <a:srgbClr val="7030A0"/>
              </a:solidFill>
              <a:latin typeface="Book Antiqua" panose="02040602050305030304" pitchFamily="18" charset="0"/>
              <a:cs typeface="B Nazanin" panose="00000400000000000000" pitchFamily="2" charset="-78"/>
            </a:endParaRPr>
          </a:p>
          <a:p>
            <a:pPr algn="just" rtl="1" eaLnBrk="1" hangingPunct="1">
              <a:buClr>
                <a:srgbClr val="F9F9F9"/>
              </a:buClr>
              <a:buSzPct val="65000"/>
              <a:buFont typeface="Wingdings 2" panose="05020102010507070707" pitchFamily="18" charset="2"/>
              <a:buNone/>
            </a:pPr>
            <a:r>
              <a:rPr lang="fa-IR" altLang="en-US" sz="2400" dirty="0" smtClean="0">
                <a:solidFill>
                  <a:srgbClr val="7030A0"/>
                </a:solidFill>
                <a:latin typeface="Book Antiqua" panose="02040602050305030304" pitchFamily="18" charset="0"/>
                <a:cs typeface="B Nazanin" panose="00000400000000000000" pitchFamily="2" charset="-78"/>
              </a:rPr>
              <a:t> </a:t>
            </a:r>
            <a:endParaRPr lang="en-US" altLang="en-US" sz="2400" dirty="0">
              <a:solidFill>
                <a:srgbClr val="7030A0"/>
              </a:solidFill>
              <a:latin typeface="Book Antiqua" panose="02040602050305030304" pitchFamily="18" charset="0"/>
              <a:cs typeface="B Nazanin" panose="00000400000000000000" pitchFamily="2" charset="-78"/>
            </a:endParaRPr>
          </a:p>
        </p:txBody>
      </p:sp>
      <p:pic>
        <p:nvPicPr>
          <p:cNvPr id="3" name="Picture 2"/>
          <p:cNvPicPr>
            <a:picLocks noChangeAspect="1"/>
          </p:cNvPicPr>
          <p:nvPr/>
        </p:nvPicPr>
        <p:blipFill>
          <a:blip r:embed="rId2"/>
          <a:stretch>
            <a:fillRect/>
          </a:stretch>
        </p:blipFill>
        <p:spPr>
          <a:xfrm>
            <a:off x="921663" y="2381299"/>
            <a:ext cx="8169348" cy="1944793"/>
          </a:xfrm>
          <a:prstGeom prst="rect">
            <a:avLst/>
          </a:prstGeom>
        </p:spPr>
      </p:pic>
      <p:sp>
        <p:nvSpPr>
          <p:cNvPr id="6" name="Content Placeholder 5"/>
          <p:cNvSpPr txBox="1">
            <a:spLocks/>
          </p:cNvSpPr>
          <p:nvPr/>
        </p:nvSpPr>
        <p:spPr bwMode="auto">
          <a:xfrm>
            <a:off x="710005" y="4465941"/>
            <a:ext cx="8523996"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47688" indent="-411163">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just" rtl="1" eaLnBrk="1" hangingPunct="1">
              <a:buClr>
                <a:srgbClr val="000000"/>
              </a:buClr>
              <a:buSzPct val="65000"/>
              <a:buFont typeface="Wingdings 2" panose="05020102010507070707" pitchFamily="18" charset="2"/>
              <a:buNone/>
            </a:pPr>
            <a:r>
              <a:rPr lang="en-US" altLang="en-US" sz="2400" dirty="0" smtClean="0">
                <a:cs typeface="B Nazanin" panose="00000400000000000000" pitchFamily="2" charset="-78"/>
              </a:rPr>
              <a:t>   </a:t>
            </a:r>
            <a:r>
              <a:rPr lang="fa-IR" altLang="en-US" sz="2400" dirty="0" smtClean="0">
                <a:cs typeface="B Nazanin" panose="00000400000000000000" pitchFamily="2" charset="-78"/>
              </a:rPr>
              <a:t>همان </a:t>
            </a:r>
            <a:r>
              <a:rPr lang="fa-IR" altLang="en-US" sz="2400" dirty="0">
                <a:cs typeface="B Nazanin" panose="00000400000000000000" pitchFamily="2" charset="-78"/>
              </a:rPr>
              <a:t>طور که ذکر شد، این گروه داروها تولید آنژیوتانسین </a:t>
            </a:r>
            <a:r>
              <a:rPr lang="en-US" altLang="en-US" sz="2400" dirty="0">
                <a:cs typeface="B Nazanin" panose="00000400000000000000" pitchFamily="2" charset="-78"/>
              </a:rPr>
              <a:t>II</a:t>
            </a:r>
            <a:r>
              <a:rPr lang="fa-IR" altLang="en-US" sz="2400" dirty="0">
                <a:cs typeface="B Nazanin" panose="00000400000000000000" pitchFamily="2" charset="-78"/>
              </a:rPr>
              <a:t> را متوقف می کنند به همین دلیل فشار خون را به خوبی پایین می آورند اما از جمله عوارضی که دارند این است که منجر به سرفه های خشک می شوند. چرا که وجود آنژیوتانسین </a:t>
            </a:r>
            <a:r>
              <a:rPr lang="en-US" altLang="en-US" sz="2400" dirty="0">
                <a:cs typeface="B Nazanin" panose="00000400000000000000" pitchFamily="2" charset="-78"/>
              </a:rPr>
              <a:t>II</a:t>
            </a:r>
            <a:r>
              <a:rPr lang="fa-IR" altLang="en-US" sz="2400" dirty="0">
                <a:cs typeface="B Nazanin" panose="00000400000000000000" pitchFamily="2" charset="-78"/>
              </a:rPr>
              <a:t> به طور طبیعی در بدن جهت عدم سرفه لازم است با توقف تولید این ماده، شاهد این عوارض خواهیم برد</a:t>
            </a:r>
            <a:r>
              <a:rPr lang="fa-IR" altLang="en-US" sz="2400" dirty="0" smtClean="0">
                <a:cs typeface="B Nazanin" panose="00000400000000000000" pitchFamily="2" charset="-78"/>
              </a:rPr>
              <a:t>.</a:t>
            </a:r>
            <a:r>
              <a:rPr lang="fa-IR" altLang="en-US" sz="2400" dirty="0">
                <a:cs typeface="B Nazanin" panose="00000400000000000000" pitchFamily="2" charset="-78"/>
              </a:rPr>
              <a:t> </a:t>
            </a:r>
            <a:r>
              <a:rPr lang="fa-IR" altLang="en-US" sz="2400" dirty="0" smtClean="0">
                <a:cs typeface="B Nazanin" panose="00000400000000000000" pitchFamily="2" charset="-78"/>
              </a:rPr>
              <a:t>در صورت وجود این عارضه دارو باید سریعا قطع شود و به جای آن از گروه دارویی دیگری استفاده شود. </a:t>
            </a:r>
            <a:endParaRPr lang="en-US" altLang="en-US" sz="2400" dirty="0">
              <a:cs typeface="B Nazanin" panose="00000400000000000000" pitchFamily="2" charset="-78"/>
            </a:endParaRPr>
          </a:p>
        </p:txBody>
      </p:sp>
    </p:spTree>
    <p:extLst>
      <p:ext uri="{BB962C8B-B14F-4D97-AF65-F5344CB8AC3E}">
        <p14:creationId xmlns:p14="http://schemas.microsoft.com/office/powerpoint/2010/main" val="1751433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4828" y="303904"/>
            <a:ext cx="8229600" cy="1143000"/>
          </a:xfrm>
          <a:prstGeom prst="rect">
            <a:avLst/>
          </a:prstGeom>
        </p:spPr>
        <p:txBody>
          <a:bodyPr anchor="ctr">
            <a:normAutofit fontScale="90000" lnSpcReduction="1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rtl="1">
              <a:defRPr/>
            </a:pPr>
            <a:r>
              <a:rPr lang="fa-IR" dirty="0">
                <a:solidFill>
                  <a:srgbClr val="92D050"/>
                </a:solidFill>
                <a:latin typeface="Lucida Sans"/>
                <a:cs typeface="Times New Roman" panose="02020603050405020304" pitchFamily="18" charset="0"/>
              </a:rPr>
              <a:t>خانواده </a:t>
            </a:r>
            <a:r>
              <a:rPr lang="en-US" sz="3600" i="1" dirty="0" err="1">
                <a:solidFill>
                  <a:srgbClr val="92D050"/>
                </a:solidFill>
                <a:latin typeface="Lucida Sans"/>
              </a:rPr>
              <a:t>Angiothansin</a:t>
            </a:r>
            <a:r>
              <a:rPr lang="en-US" sz="3600" i="1" dirty="0">
                <a:solidFill>
                  <a:srgbClr val="92D050"/>
                </a:solidFill>
                <a:latin typeface="Lucida Sans"/>
              </a:rPr>
              <a:t> Receptor </a:t>
            </a:r>
            <a:r>
              <a:rPr lang="en-US" i="1" dirty="0">
                <a:solidFill>
                  <a:srgbClr val="92D050"/>
                </a:solidFill>
                <a:latin typeface="Lucida Sans"/>
              </a:rPr>
              <a:t>Blocker</a:t>
            </a:r>
            <a:r>
              <a:rPr lang="fa-IR" dirty="0">
                <a:solidFill>
                  <a:srgbClr val="92D050"/>
                </a:solidFill>
                <a:latin typeface="Lucida Sans"/>
                <a:cs typeface="Times New Roman" panose="02020603050405020304" pitchFamily="18" charset="0"/>
              </a:rPr>
              <a:t> یا </a:t>
            </a:r>
            <a:r>
              <a:rPr lang="en-US" dirty="0">
                <a:solidFill>
                  <a:srgbClr val="92D050"/>
                </a:solidFill>
                <a:latin typeface="Lucida Sans"/>
              </a:rPr>
              <a:t>ARB</a:t>
            </a:r>
          </a:p>
        </p:txBody>
      </p:sp>
      <p:sp>
        <p:nvSpPr>
          <p:cNvPr id="3" name="Content Placeholder 2"/>
          <p:cNvSpPr txBox="1">
            <a:spLocks/>
          </p:cNvSpPr>
          <p:nvPr/>
        </p:nvSpPr>
        <p:spPr>
          <a:xfrm>
            <a:off x="387275" y="1864659"/>
            <a:ext cx="9305365" cy="3652838"/>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a:solidFill>
                  <a:schemeClr val="tx1"/>
                </a:solidFill>
                <a:latin typeface="+mn-lt"/>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9pPr>
          </a:lstStyle>
          <a:p>
            <a:pPr algn="just" rtl="1">
              <a:buFont typeface="Wingdings" panose="05000000000000000000" pitchFamily="2" charset="2"/>
              <a:buNone/>
              <a:defRPr/>
            </a:pPr>
            <a:r>
              <a:rPr lang="fa-IR" kern="0" dirty="0" smtClean="0">
                <a:cs typeface="B Nazanin" pitchFamily="2" charset="-78"/>
              </a:rPr>
              <a:t>    کار </a:t>
            </a:r>
            <a:r>
              <a:rPr lang="fa-IR" kern="0" dirty="0">
                <a:cs typeface="B Nazanin" pitchFamily="2" charset="-78"/>
              </a:rPr>
              <a:t>آن ها بلوک کردن گیرنده های آنژیوتانسین است.</a:t>
            </a:r>
            <a:endParaRPr lang="en-US" kern="0" dirty="0">
              <a:cs typeface="B Nazanin" pitchFamily="2" charset="-78"/>
            </a:endParaRPr>
          </a:p>
          <a:p>
            <a:pPr algn="just" rtl="1">
              <a:buFont typeface="Wingdings" panose="05000000000000000000" pitchFamily="2" charset="2"/>
              <a:buNone/>
              <a:defRPr/>
            </a:pPr>
            <a:r>
              <a:rPr lang="fa-IR" kern="0" dirty="0" smtClean="0">
                <a:cs typeface="B Nazanin" pitchFamily="2" charset="-78"/>
              </a:rPr>
              <a:t>    این </a:t>
            </a:r>
            <a:r>
              <a:rPr lang="fa-IR" kern="0" dirty="0">
                <a:cs typeface="B Nazanin" pitchFamily="2" charset="-78"/>
              </a:rPr>
              <a:t>دسته از داروها مانع تولید آنژیوتانسین </a:t>
            </a:r>
            <a:r>
              <a:rPr lang="en-US" kern="0" dirty="0">
                <a:cs typeface="B Nazanin" pitchFamily="2" charset="-78"/>
              </a:rPr>
              <a:t>II</a:t>
            </a:r>
            <a:r>
              <a:rPr lang="fa-IR" kern="0" dirty="0">
                <a:cs typeface="B Nazanin" pitchFamily="2" charset="-78"/>
              </a:rPr>
              <a:t> نمی شوند بلکه بر روی گیرنده های این ماده در رگ ها اثر گذاشته و آن ها را مهار (بلوک) می کند </a:t>
            </a:r>
            <a:r>
              <a:rPr lang="fa-IR" kern="0" dirty="0" smtClean="0">
                <a:cs typeface="B Nazanin" pitchFamily="2" charset="-78"/>
              </a:rPr>
              <a:t>و </a:t>
            </a:r>
            <a:r>
              <a:rPr lang="fa-IR" kern="0" dirty="0">
                <a:cs typeface="B Nazanin" pitchFamily="2" charset="-78"/>
              </a:rPr>
              <a:t>بدین ترتیب مانع از انقباض رگ شده و فشار خون بالا نمی رود. در دیابت و بیماری کلیه انتخاب اول هستند. در افراد جوان مبتلا به فشار خون مناسب هستند. </a:t>
            </a:r>
            <a:r>
              <a:rPr lang="fa-IR" kern="0" dirty="0" smtClean="0">
                <a:cs typeface="B Nazanin" pitchFamily="2" charset="-78"/>
              </a:rPr>
              <a:t>از عوارض این داروها سرفه و افزایش پتاسیم هست که این مورد باعث اختلالات قلبی می شود. </a:t>
            </a:r>
            <a:endParaRPr lang="en-US" kern="0" dirty="0">
              <a:cs typeface="B Nazanin" pitchFamily="2" charset="-78"/>
            </a:endParaRPr>
          </a:p>
          <a:p>
            <a:pPr algn="just" rtl="1">
              <a:buFont typeface="Wingdings" panose="05000000000000000000" pitchFamily="2" charset="2"/>
              <a:buNone/>
              <a:defRPr/>
            </a:pPr>
            <a:r>
              <a:rPr lang="fa-IR" kern="0" dirty="0" smtClean="0">
                <a:cs typeface="B Nazanin" pitchFamily="2" charset="-78"/>
              </a:rPr>
              <a:t>    از </a:t>
            </a:r>
            <a:r>
              <a:rPr lang="fa-IR" kern="0" dirty="0">
                <a:cs typeface="B Nazanin" pitchFamily="2" charset="-78"/>
              </a:rPr>
              <a:t>داروهای این دسته می توان به موارد زیر اشاره کرد:</a:t>
            </a:r>
            <a:endParaRPr lang="en-US" kern="0" dirty="0">
              <a:cs typeface="B Nazanin" pitchFamily="2" charset="-78"/>
            </a:endParaRPr>
          </a:p>
          <a:p>
            <a:pPr algn="just" rtl="1">
              <a:buFont typeface="Wingdings" panose="05000000000000000000" pitchFamily="2" charset="2"/>
              <a:buNone/>
              <a:defRPr/>
            </a:pPr>
            <a:endParaRPr lang="en-US" kern="0" dirty="0">
              <a:cs typeface="B Nazanin" pitchFamily="2" charset="-78"/>
            </a:endParaRPr>
          </a:p>
        </p:txBody>
      </p:sp>
    </p:spTree>
    <p:extLst>
      <p:ext uri="{BB962C8B-B14F-4D97-AF65-F5344CB8AC3E}">
        <p14:creationId xmlns:p14="http://schemas.microsoft.com/office/powerpoint/2010/main" val="3997025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05"/>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 calcmode="lin" valueType="num">
                                      <p:cBhvr>
                                        <p:cTn id="9" dur="2000" fill="hold"/>
                                        <p:tgtEl>
                                          <p:spTgt spid="2"/>
                                        </p:tgtEl>
                                        <p:attrNameLst>
                                          <p:attrName>ppt_x</p:attrName>
                                        </p:attrNameLst>
                                      </p:cBhvr>
                                      <p:tavLst>
                                        <p:tav tm="0">
                                          <p:val>
                                            <p:strVal val="#ppt_x-.2"/>
                                          </p:val>
                                        </p:tav>
                                        <p:tav tm="100000">
                                          <p:val>
                                            <p:strVal val="#ppt_x"/>
                                          </p:val>
                                        </p:tav>
                                      </p:tavLst>
                                    </p:anim>
                                    <p:anim calcmode="lin" valueType="num">
                                      <p:cBhvr>
                                        <p:cTn id="10" dur="2000" fill="hold"/>
                                        <p:tgtEl>
                                          <p:spTgt spid="2"/>
                                        </p:tgtEl>
                                        <p:attrNameLst>
                                          <p:attrName>ppt_y</p:attrName>
                                        </p:attrNameLst>
                                      </p:cBhvr>
                                      <p:tavLst>
                                        <p:tav tm="0">
                                          <p:val>
                                            <p:strVal val="#ppt_y"/>
                                          </p:val>
                                        </p:tav>
                                        <p:tav tm="100000">
                                          <p:val>
                                            <p:strVal val="#ppt_y"/>
                                          </p:val>
                                        </p:tav>
                                      </p:tavLst>
                                    </p:anim>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26911720"/>
              </p:ext>
            </p:extLst>
          </p:nvPr>
        </p:nvGraphicFramePr>
        <p:xfrm>
          <a:off x="476026" y="730138"/>
          <a:ext cx="8358188" cy="2469696"/>
        </p:xfrm>
        <a:graphic>
          <a:graphicData uri="http://schemas.openxmlformats.org/drawingml/2006/table">
            <a:tbl>
              <a:tblPr rtl="1"/>
              <a:tblGrid>
                <a:gridCol w="3517095">
                  <a:extLst>
                    <a:ext uri="{9D8B030D-6E8A-4147-A177-3AD203B41FA5}">
                      <a16:colId xmlns="" xmlns:a16="http://schemas.microsoft.com/office/drawing/2014/main" val="20000"/>
                    </a:ext>
                  </a:extLst>
                </a:gridCol>
                <a:gridCol w="3461024">
                  <a:extLst>
                    <a:ext uri="{9D8B030D-6E8A-4147-A177-3AD203B41FA5}">
                      <a16:colId xmlns="" xmlns:a16="http://schemas.microsoft.com/office/drawing/2014/main" val="20001"/>
                    </a:ext>
                  </a:extLst>
                </a:gridCol>
                <a:gridCol w="1380069">
                  <a:extLst>
                    <a:ext uri="{9D8B030D-6E8A-4147-A177-3AD203B41FA5}">
                      <a16:colId xmlns="" xmlns:a16="http://schemas.microsoft.com/office/drawing/2014/main" val="20002"/>
                    </a:ext>
                  </a:extLst>
                </a:gridCol>
              </a:tblGrid>
              <a:tr h="411616">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dirty="0">
                          <a:latin typeface="Calibri"/>
                          <a:ea typeface="Calibri"/>
                          <a:cs typeface="B Yagut"/>
                        </a:rPr>
                        <a:t>دوز</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dirty="0">
                          <a:latin typeface="Calibri"/>
                          <a:ea typeface="Calibri"/>
                          <a:cs typeface="B Yagut"/>
                        </a:rPr>
                        <a:t>نام ژنريك</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a:latin typeface="Calibri"/>
                          <a:ea typeface="Calibri"/>
                          <a:cs typeface="B Yagut"/>
                        </a:rPr>
                        <a:t>شکل دارویی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extLst>
                  <a:ext uri="{0D108BD9-81ED-4DB2-BD59-A6C34878D82A}">
                    <a16:rowId xmlns="" xmlns:a16="http://schemas.microsoft.com/office/drawing/2014/main" val="10000"/>
                  </a:ext>
                </a:extLst>
              </a:tr>
              <a:tr h="411616">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25 _ 50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Losartan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11616">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a:latin typeface="Calibri"/>
                          <a:ea typeface="Calibri"/>
                          <a:cs typeface="B Yagut"/>
                        </a:rPr>
                        <a:t>کارخانه و کشور سازنده</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dirty="0">
                          <a:latin typeface="Calibri"/>
                          <a:ea typeface="Calibri"/>
                          <a:cs typeface="B Yagut"/>
                        </a:rPr>
                        <a:t>نام تجاری</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411616">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err="1">
                          <a:latin typeface="Calibri"/>
                          <a:ea typeface="Calibri"/>
                          <a:cs typeface="B Yagut"/>
                        </a:rPr>
                        <a:t>Actover.Co</a:t>
                      </a:r>
                      <a:r>
                        <a:rPr lang="en-US" sz="1800" dirty="0">
                          <a:latin typeface="Calibri"/>
                          <a:ea typeface="Calibri"/>
                          <a:cs typeface="B Yagut"/>
                        </a:rPr>
                        <a:t> _ Slovenia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err="1">
                          <a:latin typeface="Calibri"/>
                          <a:ea typeface="Calibri"/>
                          <a:cs typeface="B Yagut"/>
                        </a:rPr>
                        <a:t>Losaver</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4"/>
                  </a:ext>
                </a:extLst>
              </a:tr>
              <a:tr h="411616">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Razak _ Iran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err="1">
                          <a:latin typeface="Calibri"/>
                          <a:ea typeface="Calibri"/>
                          <a:cs typeface="B Yagut"/>
                        </a:rPr>
                        <a:t>Losar</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5"/>
                  </a:ext>
                </a:extLst>
              </a:tr>
              <a:tr h="411616">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Pursina _ Iran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err="1">
                          <a:latin typeface="Calibri"/>
                          <a:ea typeface="Calibri"/>
                          <a:cs typeface="B Yagut"/>
                        </a:rPr>
                        <a:t>Pozzarex</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6"/>
                  </a:ext>
                </a:extLst>
              </a:tr>
            </a:tbl>
          </a:graphicData>
        </a:graphic>
      </p:graphicFrame>
      <p:sp>
        <p:nvSpPr>
          <p:cNvPr id="3" name="Rectangle 2"/>
          <p:cNvSpPr>
            <a:spLocks noChangeArrowheads="1"/>
          </p:cNvSpPr>
          <p:nvPr/>
        </p:nvSpPr>
        <p:spPr bwMode="auto">
          <a:xfrm>
            <a:off x="2057400" y="3958162"/>
            <a:ext cx="5553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ctr" rtl="1">
              <a:spcBef>
                <a:spcPct val="0"/>
              </a:spcBef>
              <a:buClrTx/>
              <a:buSzTx/>
              <a:buFontTx/>
              <a:buNone/>
            </a:pPr>
            <a:r>
              <a:rPr lang="fa-IR" altLang="en-US" sz="1800" b="1" i="1" dirty="0"/>
              <a:t>داروی فوق دارای یک ترکیب درمانی نیز می باشد:</a:t>
            </a:r>
            <a:endParaRPr lang="en-US" altLang="en-US" sz="1800" b="1" i="1" dirty="0"/>
          </a:p>
        </p:txBody>
      </p:sp>
      <p:graphicFrame>
        <p:nvGraphicFramePr>
          <p:cNvPr id="4" name="Table 3"/>
          <p:cNvGraphicFramePr>
            <a:graphicFrameLocks noGrp="1"/>
          </p:cNvGraphicFramePr>
          <p:nvPr>
            <p:extLst>
              <p:ext uri="{D42A27DB-BD31-4B8C-83A1-F6EECF244321}">
                <p14:modId xmlns:p14="http://schemas.microsoft.com/office/powerpoint/2010/main" val="1620768318"/>
              </p:ext>
            </p:extLst>
          </p:nvPr>
        </p:nvGraphicFramePr>
        <p:xfrm>
          <a:off x="562087" y="4674761"/>
          <a:ext cx="8358188" cy="1646240"/>
        </p:xfrm>
        <a:graphic>
          <a:graphicData uri="http://schemas.openxmlformats.org/drawingml/2006/table">
            <a:tbl>
              <a:tblPr rtl="1"/>
              <a:tblGrid>
                <a:gridCol w="3517095">
                  <a:extLst>
                    <a:ext uri="{9D8B030D-6E8A-4147-A177-3AD203B41FA5}">
                      <a16:colId xmlns="" xmlns:a16="http://schemas.microsoft.com/office/drawing/2014/main" val="20000"/>
                    </a:ext>
                  </a:extLst>
                </a:gridCol>
                <a:gridCol w="3461024">
                  <a:extLst>
                    <a:ext uri="{9D8B030D-6E8A-4147-A177-3AD203B41FA5}">
                      <a16:colId xmlns="" xmlns:a16="http://schemas.microsoft.com/office/drawing/2014/main" val="20001"/>
                    </a:ext>
                  </a:extLst>
                </a:gridCol>
                <a:gridCol w="1380069">
                  <a:extLst>
                    <a:ext uri="{9D8B030D-6E8A-4147-A177-3AD203B41FA5}">
                      <a16:colId xmlns="" xmlns:a16="http://schemas.microsoft.com/office/drawing/2014/main" val="20002"/>
                    </a:ext>
                  </a:extLst>
                </a:gridCol>
              </a:tblGrid>
              <a:tr h="41156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dirty="0">
                          <a:latin typeface="Calibri"/>
                          <a:ea typeface="Calibri"/>
                          <a:cs typeface="B Yagut"/>
                        </a:rPr>
                        <a:t>دوز</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dirty="0">
                          <a:latin typeface="Calibri"/>
                          <a:ea typeface="Calibri"/>
                          <a:cs typeface="B Yagut"/>
                        </a:rPr>
                        <a:t>نام ژنريك</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a:latin typeface="Calibri"/>
                          <a:ea typeface="Calibri"/>
                          <a:cs typeface="B Yagut"/>
                        </a:rPr>
                        <a:t>شکل دارویی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extLst>
                  <a:ext uri="{0D108BD9-81ED-4DB2-BD59-A6C34878D82A}">
                    <a16:rowId xmlns="" xmlns:a16="http://schemas.microsoft.com/office/drawing/2014/main" val="10000"/>
                  </a:ext>
                </a:extLst>
              </a:tr>
              <a:tr h="41156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en-US" sz="1800">
                          <a:latin typeface="Calibri"/>
                          <a:ea typeface="Calibri"/>
                          <a:cs typeface="B Yagut"/>
                        </a:rPr>
                        <a:t>50 _ 100/12.5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15000"/>
                        </a:lnSpc>
                        <a:spcAft>
                          <a:spcPts val="0"/>
                        </a:spcAft>
                      </a:pPr>
                      <a:r>
                        <a:rPr lang="en-US" sz="1800">
                          <a:latin typeface="Calibri"/>
                          <a:ea typeface="Calibri"/>
                          <a:cs typeface="B Titr"/>
                        </a:rPr>
                        <a:t>Losartan+Hydrochlorothiazide</a:t>
                      </a:r>
                      <a:endParaRPr lang="en-US" sz="1400">
                        <a:latin typeface="Calibri"/>
                        <a:ea typeface="Calibri"/>
                        <a:cs typeface="B Titr"/>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1156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dirty="0">
                          <a:latin typeface="Calibri"/>
                          <a:ea typeface="Calibri"/>
                          <a:cs typeface="B Yagut"/>
                        </a:rPr>
                        <a:t>کارخانه و کشور سازنده</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dirty="0">
                          <a:latin typeface="Calibri"/>
                          <a:ea typeface="Calibri"/>
                          <a:cs typeface="B Yagut"/>
                        </a:rPr>
                        <a:t>نام تجاری</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41156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MSD _ USA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fa-IR" sz="1800" dirty="0" smtClean="0">
                          <a:latin typeface="Calibri"/>
                          <a:ea typeface="Calibri"/>
                          <a:cs typeface="B Yagut"/>
                        </a:rPr>
                        <a:t>، لوزامیکس اچ</a:t>
                      </a:r>
                      <a:r>
                        <a:rPr lang="en-US" sz="1800" dirty="0" err="1" smtClean="0">
                          <a:latin typeface="Calibri"/>
                          <a:ea typeface="Calibri"/>
                          <a:cs typeface="B Yagut"/>
                        </a:rPr>
                        <a:t>Hyzar</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261482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2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
                                        </p:tgtEl>
                                        <p:attrNameLst>
                                          <p:attrName>ppt_x</p:attrName>
                                          <p:attrName>ppt_y</p:attrName>
                                        </p:attrNameLst>
                                      </p:cBhvr>
                                    </p:animMotion>
                                    <p:animEffect transition="in" filter="fade">
                                      <p:cBhvr>
                                        <p:cTn id="9" dur="2000"/>
                                        <p:tgtEl>
                                          <p:spTgt spid="2"/>
                                        </p:tgtEl>
                                      </p:cBhvr>
                                    </p:animEffect>
                                  </p:childTnLst>
                                </p:cTn>
                              </p:par>
                            </p:childTnLst>
                          </p:cTn>
                        </p:par>
                        <p:par>
                          <p:cTn id="10" fill="hold" nodeType="afterGroup">
                            <p:stCondLst>
                              <p:cond delay="2000"/>
                            </p:stCondLst>
                            <p:childTnLst>
                              <p:par>
                                <p:cTn id="11" presetID="54" presetClass="entr" presetSubtype="0" ac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000" fill="hold"/>
                                        <p:tgtEl>
                                          <p:spTgt spid="3"/>
                                        </p:tgtEl>
                                        <p:attrNameLst>
                                          <p:attrName>ppt_w</p:attrName>
                                        </p:attrNameLst>
                                      </p:cBhvr>
                                      <p:tavLst>
                                        <p:tav tm="0">
                                          <p:val>
                                            <p:strVal val="#ppt_w*0.05"/>
                                          </p:val>
                                        </p:tav>
                                        <p:tav tm="100000">
                                          <p:val>
                                            <p:strVal val="#ppt_w"/>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anim calcmode="lin" valueType="num">
                                      <p:cBhvr>
                                        <p:cTn id="15" dur="2000" fill="hold"/>
                                        <p:tgtEl>
                                          <p:spTgt spid="3"/>
                                        </p:tgtEl>
                                        <p:attrNameLst>
                                          <p:attrName>ppt_x</p:attrName>
                                        </p:attrNameLst>
                                      </p:cBhvr>
                                      <p:tavLst>
                                        <p:tav tm="0">
                                          <p:val>
                                            <p:strVal val="#ppt_x-.2"/>
                                          </p:val>
                                        </p:tav>
                                        <p:tav tm="100000">
                                          <p:val>
                                            <p:strVal val="#ppt_x"/>
                                          </p:val>
                                        </p:tav>
                                      </p:tavLst>
                                    </p:anim>
                                    <p:anim calcmode="lin" valueType="num">
                                      <p:cBhvr>
                                        <p:cTn id="16" dur="2000" fill="hold"/>
                                        <p:tgtEl>
                                          <p:spTgt spid="3"/>
                                        </p:tgtEl>
                                        <p:attrNameLst>
                                          <p:attrName>ppt_y</p:attrName>
                                        </p:attrNameLst>
                                      </p:cBhvr>
                                      <p:tavLst>
                                        <p:tav tm="0">
                                          <p:val>
                                            <p:strVal val="#ppt_y"/>
                                          </p:val>
                                        </p:tav>
                                        <p:tav tm="100000">
                                          <p:val>
                                            <p:strVal val="#ppt_y"/>
                                          </p:val>
                                        </p:tav>
                                      </p:tavLst>
                                    </p:anim>
                                    <p:animEffect transition="in" filter="fade">
                                      <p:cBhvr>
                                        <p:cTn id="17" dur="2000"/>
                                        <p:tgtEl>
                                          <p:spTgt spid="3"/>
                                        </p:tgtEl>
                                      </p:cBhvr>
                                    </p:animEffect>
                                  </p:childTnLst>
                                </p:cTn>
                              </p:par>
                            </p:childTnLst>
                          </p:cTn>
                        </p:par>
                        <p:par>
                          <p:cTn id="18" fill="hold" nodeType="afterGroup">
                            <p:stCondLst>
                              <p:cond delay="4000"/>
                            </p:stCondLst>
                            <p:childTnLst>
                              <p:par>
                                <p:cTn id="19" presetID="15"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0" fill="hold"/>
                                        <p:tgtEl>
                                          <p:spTgt spid="4"/>
                                        </p:tgtEl>
                                        <p:attrNameLst>
                                          <p:attrName>ppt_w</p:attrName>
                                        </p:attrNameLst>
                                      </p:cBhvr>
                                      <p:tavLst>
                                        <p:tav tm="0">
                                          <p:val>
                                            <p:fltVal val="0"/>
                                          </p:val>
                                        </p:tav>
                                        <p:tav tm="100000">
                                          <p:val>
                                            <p:strVal val="#ppt_w"/>
                                          </p:val>
                                        </p:tav>
                                      </p:tavLst>
                                    </p:anim>
                                    <p:anim calcmode="lin" valueType="num">
                                      <p:cBhvr>
                                        <p:cTn id="22" dur="5000" fill="hold"/>
                                        <p:tgtEl>
                                          <p:spTgt spid="4"/>
                                        </p:tgtEl>
                                        <p:attrNameLst>
                                          <p:attrName>ppt_h</p:attrName>
                                        </p:attrNameLst>
                                      </p:cBhvr>
                                      <p:tavLst>
                                        <p:tav tm="0">
                                          <p:val>
                                            <p:fltVal val="0"/>
                                          </p:val>
                                        </p:tav>
                                        <p:tav tm="100000">
                                          <p:val>
                                            <p:strVal val="#ppt_h"/>
                                          </p:val>
                                        </p:tav>
                                      </p:tavLst>
                                    </p:anim>
                                    <p:anim calcmode="lin" valueType="num">
                                      <p:cBhvr>
                                        <p:cTn id="23" dur="5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4" dur="5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09713693"/>
              </p:ext>
            </p:extLst>
          </p:nvPr>
        </p:nvGraphicFramePr>
        <p:xfrm>
          <a:off x="812876" y="1004945"/>
          <a:ext cx="8143875" cy="2401911"/>
        </p:xfrm>
        <a:graphic>
          <a:graphicData uri="http://schemas.openxmlformats.org/drawingml/2006/table">
            <a:tbl>
              <a:tblPr rtl="1"/>
              <a:tblGrid>
                <a:gridCol w="3426913">
                  <a:extLst>
                    <a:ext uri="{9D8B030D-6E8A-4147-A177-3AD203B41FA5}">
                      <a16:colId xmlns="" xmlns:a16="http://schemas.microsoft.com/office/drawing/2014/main" val="20000"/>
                    </a:ext>
                  </a:extLst>
                </a:gridCol>
                <a:gridCol w="3372279">
                  <a:extLst>
                    <a:ext uri="{9D8B030D-6E8A-4147-A177-3AD203B41FA5}">
                      <a16:colId xmlns="" xmlns:a16="http://schemas.microsoft.com/office/drawing/2014/main" val="20001"/>
                    </a:ext>
                  </a:extLst>
                </a:gridCol>
                <a:gridCol w="1344683">
                  <a:extLst>
                    <a:ext uri="{9D8B030D-6E8A-4147-A177-3AD203B41FA5}">
                      <a16:colId xmlns="" xmlns:a16="http://schemas.microsoft.com/office/drawing/2014/main" val="20002"/>
                    </a:ext>
                  </a:extLst>
                </a:gridCol>
              </a:tblGrid>
              <a:tr h="755991">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dirty="0">
                          <a:latin typeface="Calibri"/>
                          <a:ea typeface="Calibri"/>
                          <a:cs typeface="B Yagut"/>
                        </a:rPr>
                        <a:t>دوز</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dirty="0">
                          <a:latin typeface="Calibri"/>
                          <a:ea typeface="Calibri"/>
                          <a:cs typeface="B Yagut"/>
                        </a:rPr>
                        <a:t>نام ژنريك</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b="1">
                          <a:latin typeface="Calibri"/>
                          <a:ea typeface="Calibri"/>
                          <a:cs typeface="B Yagut"/>
                        </a:rPr>
                        <a:t>شکل دارویی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extLst>
                  <a:ext uri="{0D108BD9-81ED-4DB2-BD59-A6C34878D82A}">
                    <a16:rowId xmlns="" xmlns:a16="http://schemas.microsoft.com/office/drawing/2014/main" val="10000"/>
                  </a:ext>
                </a:extLst>
              </a:tr>
              <a:tr h="411474">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a:latin typeface="Calibri"/>
                          <a:ea typeface="Calibri"/>
                          <a:cs typeface="B Yagut"/>
                        </a:rPr>
                        <a:t>80 _ 160 </a:t>
                      </a:r>
                      <a:r>
                        <a:rPr lang="en-US" sz="1800" dirty="0" smtClean="0">
                          <a:latin typeface="Calibri"/>
                          <a:ea typeface="Calibri"/>
                          <a:cs typeface="B Yagut"/>
                        </a:rPr>
                        <a:t>mg</a:t>
                      </a:r>
                      <a:r>
                        <a:rPr lang="fa-IR" sz="1800" dirty="0" smtClean="0">
                          <a:latin typeface="Calibri"/>
                          <a:ea typeface="Calibri"/>
                          <a:cs typeface="B Yagut"/>
                        </a:rPr>
                        <a:t> </a:t>
                      </a:r>
                      <a:r>
                        <a:rPr lang="en-US" sz="1800" baseline="0" dirty="0" smtClean="0">
                          <a:latin typeface="Calibri"/>
                          <a:ea typeface="Calibri"/>
                          <a:cs typeface="B Yagut"/>
                        </a:rPr>
                        <a:t> 40 _</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Valsartan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a:latin typeface="Calibri"/>
                          <a:ea typeface="Calibri"/>
                          <a:cs typeface="B Yagut"/>
                        </a:rPr>
                        <a:t>Tab/Cap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11474">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a:latin typeface="Calibri"/>
                          <a:ea typeface="Calibri"/>
                          <a:cs typeface="B Yagut"/>
                        </a:rPr>
                        <a:t>کارخانه و کشور سازنده</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1800">
                          <a:latin typeface="Calibri"/>
                          <a:ea typeface="Calibri"/>
                          <a:cs typeface="B Yagut"/>
                        </a:rPr>
                        <a:t>نام تجاری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411474">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a:latin typeface="Calibri"/>
                          <a:ea typeface="Calibri"/>
                          <a:cs typeface="B Yagut"/>
                        </a:rPr>
                        <a:t>Novartis _ Switzerland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err="1">
                          <a:latin typeface="Calibri"/>
                          <a:ea typeface="Calibri"/>
                          <a:cs typeface="B Yagut"/>
                        </a:rPr>
                        <a:t>Diovan</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3"/>
                  </a:ext>
                </a:extLst>
              </a:tr>
              <a:tr h="411474">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err="1">
                          <a:latin typeface="Calibri"/>
                          <a:ea typeface="Calibri"/>
                          <a:cs typeface="B Yagut"/>
                        </a:rPr>
                        <a:t>Actover.Co</a:t>
                      </a:r>
                      <a:r>
                        <a:rPr lang="en-US" sz="1800" dirty="0">
                          <a:latin typeface="Calibri"/>
                          <a:ea typeface="Calibri"/>
                          <a:cs typeface="B Yagut"/>
                        </a:rPr>
                        <a:t> _ Slovenia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err="1">
                          <a:latin typeface="Calibri"/>
                          <a:ea typeface="Calibri"/>
                          <a:cs typeface="B Yagut"/>
                        </a:rPr>
                        <a:t>Valsacor</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4"/>
                  </a:ext>
                </a:extLst>
              </a:tr>
            </a:tbl>
          </a:graphicData>
        </a:graphic>
      </p:graphicFrame>
      <p:sp>
        <p:nvSpPr>
          <p:cNvPr id="3" name="Rectangle 1"/>
          <p:cNvSpPr>
            <a:spLocks noChangeArrowheads="1"/>
          </p:cNvSpPr>
          <p:nvPr/>
        </p:nvSpPr>
        <p:spPr bwMode="auto">
          <a:xfrm>
            <a:off x="1548205" y="3799722"/>
            <a:ext cx="7038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ctr" rtl="1" eaLnBrk="1" hangingPunct="1">
              <a:spcBef>
                <a:spcPct val="0"/>
              </a:spcBef>
              <a:buClrTx/>
              <a:buSzTx/>
              <a:buFontTx/>
              <a:buNone/>
            </a:pPr>
            <a:r>
              <a:rPr lang="fa-IR" altLang="en-US" sz="1600" b="1" i="1">
                <a:latin typeface="Calibri" panose="020F0502020204030204" pitchFamily="34" charset="0"/>
                <a:ea typeface="Calibri" panose="020F0502020204030204" pitchFamily="34" charset="0"/>
                <a:cs typeface="B Yagut" panose="00000400000000000000" pitchFamily="2" charset="-78"/>
              </a:rPr>
              <a:t>نکته: یک ترکیب درمانی در بخش داروهای فشار خون مربوط به داروی تک نسخه ای </a:t>
            </a:r>
            <a:r>
              <a:rPr lang="fa-IR" altLang="en-US" sz="1600" b="1" i="1">
                <a:latin typeface="Calibri" panose="020F0502020204030204" pitchFamily="34" charset="0"/>
                <a:ea typeface="Times New Roman" panose="02020603050405020304" pitchFamily="18" charset="0"/>
                <a:cs typeface="B Yagut" panose="00000400000000000000" pitchFamily="2" charset="-78"/>
              </a:rPr>
              <a:t> زیر است:</a:t>
            </a:r>
            <a:endParaRPr lang="fa-IR" altLang="en-US" sz="2000" b="1" i="1">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75282645"/>
              </p:ext>
            </p:extLst>
          </p:nvPr>
        </p:nvGraphicFramePr>
        <p:xfrm>
          <a:off x="812876" y="4530725"/>
          <a:ext cx="8215313" cy="1646240"/>
        </p:xfrm>
        <a:graphic>
          <a:graphicData uri="http://schemas.openxmlformats.org/drawingml/2006/table">
            <a:tbl>
              <a:tblPr rtl="1"/>
              <a:tblGrid>
                <a:gridCol w="3456974">
                  <a:extLst>
                    <a:ext uri="{9D8B030D-6E8A-4147-A177-3AD203B41FA5}">
                      <a16:colId xmlns="" xmlns:a16="http://schemas.microsoft.com/office/drawing/2014/main" val="20000"/>
                    </a:ext>
                  </a:extLst>
                </a:gridCol>
                <a:gridCol w="3401861">
                  <a:extLst>
                    <a:ext uri="{9D8B030D-6E8A-4147-A177-3AD203B41FA5}">
                      <a16:colId xmlns="" xmlns:a16="http://schemas.microsoft.com/office/drawing/2014/main" val="20001"/>
                    </a:ext>
                  </a:extLst>
                </a:gridCol>
                <a:gridCol w="1356478">
                  <a:extLst>
                    <a:ext uri="{9D8B030D-6E8A-4147-A177-3AD203B41FA5}">
                      <a16:colId xmlns="" xmlns:a16="http://schemas.microsoft.com/office/drawing/2014/main" val="20002"/>
                    </a:ext>
                  </a:extLst>
                </a:gridCol>
              </a:tblGrid>
              <a:tr h="411560">
                <a:tc>
                  <a:txBody>
                    <a:bodyPr/>
                    <a:lstStyle/>
                    <a:p>
                      <a:pPr algn="ctr" rtl="1">
                        <a:lnSpc>
                          <a:spcPct val="150000"/>
                        </a:lnSpc>
                        <a:spcAft>
                          <a:spcPts val="1000"/>
                        </a:spcAft>
                      </a:pPr>
                      <a:r>
                        <a:rPr lang="fa-IR" sz="1800" b="1" dirty="0">
                          <a:latin typeface="Calibri"/>
                          <a:ea typeface="Calibri"/>
                          <a:cs typeface="B Yagut"/>
                        </a:rPr>
                        <a:t>دوز</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1800" b="1">
                          <a:latin typeface="Calibri"/>
                          <a:ea typeface="Calibri"/>
                          <a:cs typeface="B Yagut"/>
                        </a:rPr>
                        <a:t>نام ژنريك</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1800" b="1">
                          <a:latin typeface="Calibri"/>
                          <a:ea typeface="Calibri"/>
                          <a:cs typeface="B Yagut"/>
                        </a:rPr>
                        <a:t>شکل دارویی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 xmlns:a16="http://schemas.microsoft.com/office/drawing/2014/main" val="10000"/>
                  </a:ext>
                </a:extLst>
              </a:tr>
              <a:tr h="411560">
                <a:tc>
                  <a:txBody>
                    <a:bodyPr/>
                    <a:lstStyle/>
                    <a:p>
                      <a:pPr algn="ctr" rtl="0">
                        <a:lnSpc>
                          <a:spcPct val="150000"/>
                        </a:lnSpc>
                        <a:spcAft>
                          <a:spcPts val="1000"/>
                        </a:spcAft>
                      </a:pPr>
                      <a:r>
                        <a:rPr lang="en-US" sz="1800" dirty="0" smtClean="0">
                          <a:latin typeface="Calibri"/>
                          <a:ea typeface="Calibri"/>
                          <a:cs typeface="B Yagut"/>
                        </a:rPr>
                        <a:t>80</a:t>
                      </a:r>
                      <a:r>
                        <a:rPr lang="en-US" sz="1800" baseline="0" dirty="0" smtClean="0">
                          <a:latin typeface="Calibri"/>
                          <a:ea typeface="Calibri"/>
                          <a:cs typeface="B Yagut"/>
                        </a:rPr>
                        <a:t> _</a:t>
                      </a:r>
                      <a:r>
                        <a:rPr lang="en-US" sz="1800" dirty="0" smtClean="0">
                          <a:latin typeface="Calibri"/>
                          <a:ea typeface="Calibri"/>
                          <a:cs typeface="B Yagut"/>
                        </a:rPr>
                        <a:t>160</a:t>
                      </a:r>
                      <a:r>
                        <a:rPr lang="en-US" sz="1800" dirty="0">
                          <a:latin typeface="Calibri"/>
                          <a:ea typeface="Calibri"/>
                          <a:cs typeface="B Yagut"/>
                        </a:rPr>
                        <a:t>/ 5 _10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en-US" sz="1800" dirty="0" err="1">
                          <a:latin typeface="Calibri"/>
                          <a:ea typeface="Calibri"/>
                          <a:cs typeface="B Titr"/>
                        </a:rPr>
                        <a:t>Valsartan+amlodipine</a:t>
                      </a:r>
                      <a:endParaRPr lang="en-US" sz="1400" dirty="0">
                        <a:latin typeface="Calibri"/>
                        <a:ea typeface="Calibri"/>
                        <a:cs typeface="B Titr"/>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1000"/>
                        </a:spcAft>
                      </a:pPr>
                      <a:r>
                        <a:rPr lang="en-US" sz="180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11560">
                <a:tc>
                  <a:txBody>
                    <a:bodyPr/>
                    <a:lstStyle/>
                    <a:p>
                      <a:pPr algn="ctr" rtl="1">
                        <a:lnSpc>
                          <a:spcPct val="150000"/>
                        </a:lnSpc>
                        <a:spcAft>
                          <a:spcPts val="1000"/>
                        </a:spcAft>
                      </a:pPr>
                      <a:r>
                        <a:rPr lang="fa-IR" sz="1800" dirty="0">
                          <a:latin typeface="Calibri"/>
                          <a:ea typeface="Calibri"/>
                          <a:cs typeface="B Yagut"/>
                        </a:rPr>
                        <a:t>کارخانه و کشور سازنده</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gridSpan="2">
                  <a:txBody>
                    <a:bodyPr/>
                    <a:lstStyle/>
                    <a:p>
                      <a:pPr algn="ctr" rtl="1">
                        <a:lnSpc>
                          <a:spcPct val="150000"/>
                        </a:lnSpc>
                        <a:spcAft>
                          <a:spcPts val="1000"/>
                        </a:spcAft>
                      </a:pPr>
                      <a:r>
                        <a:rPr lang="fa-IR" sz="1800" dirty="0">
                          <a:latin typeface="Calibri"/>
                          <a:ea typeface="Calibri"/>
                          <a:cs typeface="B Yagut"/>
                        </a:rPr>
                        <a:t>نام تجاری</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411560">
                <a:tc>
                  <a:txBody>
                    <a:bodyPr/>
                    <a:lstStyle/>
                    <a:p>
                      <a:pPr algn="ctr" rtl="1">
                        <a:lnSpc>
                          <a:spcPct val="150000"/>
                        </a:lnSpc>
                        <a:spcAft>
                          <a:spcPts val="1000"/>
                        </a:spcAft>
                      </a:pPr>
                      <a:r>
                        <a:rPr lang="en-US" sz="1800">
                          <a:latin typeface="Calibri"/>
                          <a:ea typeface="Calibri"/>
                          <a:cs typeface="B Yagut"/>
                        </a:rPr>
                        <a:t>Novartis _ Switzerland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0">
                        <a:lnSpc>
                          <a:spcPct val="150000"/>
                        </a:lnSpc>
                        <a:spcAft>
                          <a:spcPts val="1000"/>
                        </a:spcAft>
                      </a:pPr>
                      <a:r>
                        <a:rPr lang="fa-IR" sz="1800" dirty="0" smtClean="0">
                          <a:latin typeface="Calibri"/>
                          <a:ea typeface="Calibri"/>
                          <a:cs typeface="B Yagut"/>
                        </a:rPr>
                        <a:t>،</a:t>
                      </a:r>
                      <a:r>
                        <a:rPr lang="fa-IR" sz="1800" baseline="0" dirty="0" smtClean="0">
                          <a:latin typeface="Calibri"/>
                          <a:ea typeface="Calibri"/>
                          <a:cs typeface="B Yagut"/>
                        </a:rPr>
                        <a:t> والزومیکس</a:t>
                      </a:r>
                      <a:r>
                        <a:rPr lang="en-US" sz="1800" dirty="0" err="1" smtClean="0">
                          <a:latin typeface="Calibri"/>
                          <a:ea typeface="Calibri"/>
                          <a:cs typeface="B Yagut"/>
                        </a:rPr>
                        <a:t>Exforge</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471224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48" presetClass="entr" presetSubtype="0" accel="5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 dur="1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12" dur="1000" fill="hold"/>
                                        <p:tgtEl>
                                          <p:spTgt spid="3"/>
                                        </p:tgtEl>
                                        <p:attrNameLst>
                                          <p:attrName>ppt_y</p:attrName>
                                        </p:attrNameLst>
                                      </p:cBhvr>
                                      <p:tavLst>
                                        <p:tav tm="0">
                                          <p:val>
                                            <p:strVal val="#ppt_y"/>
                                          </p:val>
                                        </p:tav>
                                        <p:tav tm="100000">
                                          <p:val>
                                            <p:strVal val="#ppt_y"/>
                                          </p:val>
                                        </p:tav>
                                      </p:tavLst>
                                    </p:anim>
                                    <p:animEffect transition="in" filter="fade">
                                      <p:cBhvr>
                                        <p:cTn id="13" dur="1000"/>
                                        <p:tgtEl>
                                          <p:spTgt spid="3"/>
                                        </p:tgtEl>
                                      </p:cBhvr>
                                    </p:animEffect>
                                  </p:childTnLst>
                                </p:cTn>
                              </p:par>
                            </p:childTnLst>
                          </p:cTn>
                        </p:par>
                        <p:par>
                          <p:cTn id="14" fill="hold" nodeType="afterGroup">
                            <p:stCondLst>
                              <p:cond delay="2000"/>
                            </p:stCondLst>
                            <p:childTnLst>
                              <p:par>
                                <p:cTn id="15" presetID="7"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0" fill="hold"/>
                                        <p:tgtEl>
                                          <p:spTgt spid="4"/>
                                        </p:tgtEl>
                                        <p:attrNameLst>
                                          <p:attrName>ppt_x</p:attrName>
                                        </p:attrNameLst>
                                      </p:cBhvr>
                                      <p:tavLst>
                                        <p:tav tm="0">
                                          <p:val>
                                            <p:strVal val="#ppt_x"/>
                                          </p:val>
                                        </p:tav>
                                        <p:tav tm="100000">
                                          <p:val>
                                            <p:strVal val="#ppt_x"/>
                                          </p:val>
                                        </p:tav>
                                      </p:tavLst>
                                    </p:anim>
                                    <p:anim calcmode="lin" valueType="num">
                                      <p:cBhvr additive="base">
                                        <p:cTn id="1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69963388"/>
              </p:ext>
            </p:extLst>
          </p:nvPr>
        </p:nvGraphicFramePr>
        <p:xfrm>
          <a:off x="870195" y="817413"/>
          <a:ext cx="7962899" cy="1828800"/>
        </p:xfrm>
        <a:graphic>
          <a:graphicData uri="http://schemas.openxmlformats.org/drawingml/2006/table">
            <a:tbl>
              <a:tblPr rtl="1"/>
              <a:tblGrid>
                <a:gridCol w="3350759">
                  <a:extLst>
                    <a:ext uri="{9D8B030D-6E8A-4147-A177-3AD203B41FA5}">
                      <a16:colId xmlns="" xmlns:a16="http://schemas.microsoft.com/office/drawing/2014/main" val="20000"/>
                    </a:ext>
                  </a:extLst>
                </a:gridCol>
                <a:gridCol w="3297340">
                  <a:extLst>
                    <a:ext uri="{9D8B030D-6E8A-4147-A177-3AD203B41FA5}">
                      <a16:colId xmlns="" xmlns:a16="http://schemas.microsoft.com/office/drawing/2014/main" val="20001"/>
                    </a:ext>
                  </a:extLst>
                </a:gridCol>
                <a:gridCol w="1314800">
                  <a:extLst>
                    <a:ext uri="{9D8B030D-6E8A-4147-A177-3AD203B41FA5}">
                      <a16:colId xmlns="" xmlns:a16="http://schemas.microsoft.com/office/drawing/2014/main" val="20002"/>
                    </a:ext>
                  </a:extLst>
                </a:gridCol>
              </a:tblGrid>
              <a:tr h="0">
                <a:tc>
                  <a:txBody>
                    <a:bodyPr/>
                    <a:lstStyle/>
                    <a:p>
                      <a:pPr algn="ctr" rtl="1">
                        <a:lnSpc>
                          <a:spcPct val="150000"/>
                        </a:lnSpc>
                        <a:spcAft>
                          <a:spcPts val="1000"/>
                        </a:spcAft>
                      </a:pPr>
                      <a:r>
                        <a:rPr lang="fa-IR" sz="2000" b="1" dirty="0">
                          <a:latin typeface="Calibri"/>
                          <a:ea typeface="Calibri"/>
                          <a:cs typeface="B Yagut"/>
                        </a:rPr>
                        <a:t>دوز</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2000" b="1" dirty="0">
                          <a:latin typeface="Calibri"/>
                          <a:ea typeface="Calibri"/>
                          <a:cs typeface="B Yagut"/>
                        </a:rPr>
                        <a:t>نام ژنريك</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2000" b="1">
                          <a:latin typeface="Calibri"/>
                          <a:ea typeface="Calibri"/>
                          <a:cs typeface="B Yagut"/>
                        </a:rPr>
                        <a:t>شکل دارویی</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 xmlns:a16="http://schemas.microsoft.com/office/drawing/2014/main" val="10000"/>
                  </a:ext>
                </a:extLst>
              </a:tr>
              <a:tr h="0">
                <a:tc>
                  <a:txBody>
                    <a:bodyPr/>
                    <a:lstStyle/>
                    <a:p>
                      <a:pPr algn="ctr" rtl="0">
                        <a:lnSpc>
                          <a:spcPct val="150000"/>
                        </a:lnSpc>
                        <a:spcAft>
                          <a:spcPts val="1000"/>
                        </a:spcAft>
                      </a:pPr>
                      <a:r>
                        <a:rPr lang="en-US" sz="2000">
                          <a:latin typeface="Calibri"/>
                          <a:ea typeface="Calibri"/>
                          <a:cs typeface="B Yagut"/>
                        </a:rPr>
                        <a:t>40 _ 80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en-US" sz="1800">
                          <a:latin typeface="Arial"/>
                          <a:ea typeface="Calibri"/>
                          <a:cs typeface="B Titr"/>
                        </a:rPr>
                        <a:t>Telmisartan</a:t>
                      </a:r>
                      <a:endParaRPr lang="en-US" sz="1600">
                        <a:latin typeface="Calibri"/>
                        <a:ea typeface="Calibri"/>
                        <a:cs typeface="B Titr"/>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1000"/>
                        </a:spcAft>
                      </a:pPr>
                      <a:r>
                        <a:rPr lang="en-US" sz="200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0">
                <a:tc>
                  <a:txBody>
                    <a:bodyPr/>
                    <a:lstStyle/>
                    <a:p>
                      <a:pPr algn="ctr" rtl="1">
                        <a:lnSpc>
                          <a:spcPct val="150000"/>
                        </a:lnSpc>
                        <a:spcAft>
                          <a:spcPts val="1000"/>
                        </a:spcAft>
                      </a:pPr>
                      <a:r>
                        <a:rPr lang="fa-IR" sz="2000">
                          <a:latin typeface="Calibri"/>
                          <a:ea typeface="Calibri"/>
                          <a:cs typeface="B Yagut"/>
                        </a:rPr>
                        <a:t>کارخانه و کشور سازنده</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gridSpan="2">
                  <a:txBody>
                    <a:bodyPr/>
                    <a:lstStyle/>
                    <a:p>
                      <a:pPr algn="ctr" rtl="1">
                        <a:lnSpc>
                          <a:spcPct val="150000"/>
                        </a:lnSpc>
                        <a:spcAft>
                          <a:spcPts val="1000"/>
                        </a:spcAft>
                      </a:pPr>
                      <a:r>
                        <a:rPr lang="fa-IR" sz="2000" dirty="0">
                          <a:latin typeface="Calibri"/>
                          <a:ea typeface="Calibri"/>
                          <a:cs typeface="B Yagut"/>
                        </a:rPr>
                        <a:t>نام تجاری</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0">
                <a:tc>
                  <a:txBody>
                    <a:bodyPr/>
                    <a:lstStyle/>
                    <a:p>
                      <a:pPr algn="ctr" rtl="1">
                        <a:lnSpc>
                          <a:spcPct val="150000"/>
                        </a:lnSpc>
                        <a:spcAft>
                          <a:spcPts val="1000"/>
                        </a:spcAft>
                      </a:pPr>
                      <a:r>
                        <a:rPr lang="en-US" sz="2000">
                          <a:latin typeface="Calibri"/>
                          <a:ea typeface="Calibri"/>
                          <a:cs typeface="B Yagut"/>
                        </a:rPr>
                        <a:t>Boehringer _ Germany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0">
                        <a:lnSpc>
                          <a:spcPct val="150000"/>
                        </a:lnSpc>
                        <a:spcAft>
                          <a:spcPts val="1000"/>
                        </a:spcAft>
                      </a:pPr>
                      <a:r>
                        <a:rPr lang="en-US" sz="2000" dirty="0" err="1">
                          <a:latin typeface="Calibri"/>
                          <a:ea typeface="Calibri"/>
                          <a:cs typeface="B Yagut"/>
                        </a:rPr>
                        <a:t>Micardis</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3"/>
                  </a:ext>
                </a:extLst>
              </a:tr>
            </a:tbl>
          </a:graphicData>
        </a:graphic>
      </p:graphicFrame>
      <p:sp>
        <p:nvSpPr>
          <p:cNvPr id="3" name="Rectangle 1"/>
          <p:cNvSpPr>
            <a:spLocks noChangeArrowheads="1"/>
          </p:cNvSpPr>
          <p:nvPr/>
        </p:nvSpPr>
        <p:spPr bwMode="auto">
          <a:xfrm>
            <a:off x="734434" y="3567037"/>
            <a:ext cx="7653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ctr" rtl="1" eaLnBrk="1" hangingPunct="1">
              <a:spcBef>
                <a:spcPct val="0"/>
              </a:spcBef>
              <a:buClrTx/>
              <a:buSzTx/>
              <a:buFontTx/>
              <a:buNone/>
            </a:pPr>
            <a:r>
              <a:rPr lang="fa-IR" altLang="en-US" sz="1600" b="1" i="1">
                <a:latin typeface="Calibri" panose="020F0502020204030204" pitchFamily="34" charset="0"/>
                <a:ea typeface="Calibri" panose="020F0502020204030204" pitchFamily="34" charset="0"/>
                <a:cs typeface="B Yagut" panose="00000400000000000000" pitchFamily="2" charset="-78"/>
              </a:rPr>
              <a:t>یک ترکیب درمانی در بخش داروهای فشار خون مربوط به داروی تک نسخه ای </a:t>
            </a:r>
            <a:r>
              <a:rPr lang="fa-IR" altLang="en-US" sz="1600" b="1" i="1">
                <a:latin typeface="Calibri" panose="020F0502020204030204" pitchFamily="34" charset="0"/>
                <a:ea typeface="Times New Roman" panose="02020603050405020304" pitchFamily="18" charset="0"/>
                <a:cs typeface="B Yagut" panose="00000400000000000000" pitchFamily="2" charset="-78"/>
              </a:rPr>
              <a:t> زیر است</a:t>
            </a:r>
            <a:endParaRPr lang="fa-IR" altLang="en-US" sz="2000" b="1" i="1">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59422266"/>
              </p:ext>
            </p:extLst>
          </p:nvPr>
        </p:nvGraphicFramePr>
        <p:xfrm>
          <a:off x="574920" y="4325041"/>
          <a:ext cx="8258174" cy="1828800"/>
        </p:xfrm>
        <a:graphic>
          <a:graphicData uri="http://schemas.openxmlformats.org/drawingml/2006/table">
            <a:tbl>
              <a:tblPr rtl="1"/>
              <a:tblGrid>
                <a:gridCol w="3318965">
                  <a:extLst>
                    <a:ext uri="{9D8B030D-6E8A-4147-A177-3AD203B41FA5}">
                      <a16:colId xmlns="" xmlns:a16="http://schemas.microsoft.com/office/drawing/2014/main" val="20000"/>
                    </a:ext>
                  </a:extLst>
                </a:gridCol>
                <a:gridCol w="3575654">
                  <a:extLst>
                    <a:ext uri="{9D8B030D-6E8A-4147-A177-3AD203B41FA5}">
                      <a16:colId xmlns="" xmlns:a16="http://schemas.microsoft.com/office/drawing/2014/main" val="20001"/>
                    </a:ext>
                  </a:extLst>
                </a:gridCol>
                <a:gridCol w="1363555">
                  <a:extLst>
                    <a:ext uri="{9D8B030D-6E8A-4147-A177-3AD203B41FA5}">
                      <a16:colId xmlns="" xmlns:a16="http://schemas.microsoft.com/office/drawing/2014/main" val="20002"/>
                    </a:ext>
                  </a:extLst>
                </a:gridCol>
              </a:tblGrid>
              <a:tr h="0">
                <a:tc>
                  <a:txBody>
                    <a:bodyPr/>
                    <a:lstStyle/>
                    <a:p>
                      <a:pPr algn="ctr" rtl="1">
                        <a:lnSpc>
                          <a:spcPct val="150000"/>
                        </a:lnSpc>
                        <a:spcAft>
                          <a:spcPts val="1000"/>
                        </a:spcAft>
                      </a:pPr>
                      <a:r>
                        <a:rPr lang="fa-IR" sz="2000" b="1" dirty="0">
                          <a:latin typeface="Calibri"/>
                          <a:ea typeface="Calibri"/>
                          <a:cs typeface="B Yagut"/>
                        </a:rPr>
                        <a:t>دوز</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2000" b="1" dirty="0">
                          <a:latin typeface="Calibri"/>
                          <a:ea typeface="Calibri"/>
                          <a:cs typeface="B Yagut"/>
                        </a:rPr>
                        <a:t>نام ژنريك</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2000" b="1" dirty="0">
                          <a:latin typeface="Calibri"/>
                          <a:ea typeface="Calibri"/>
                          <a:cs typeface="B Yagut"/>
                        </a:rPr>
                        <a:t>شکل دارویی</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 xmlns:a16="http://schemas.microsoft.com/office/drawing/2014/main" val="10000"/>
                  </a:ext>
                </a:extLst>
              </a:tr>
              <a:tr h="0">
                <a:tc>
                  <a:txBody>
                    <a:bodyPr/>
                    <a:lstStyle/>
                    <a:p>
                      <a:pPr algn="ctr" rtl="0">
                        <a:lnSpc>
                          <a:spcPct val="150000"/>
                        </a:lnSpc>
                        <a:spcAft>
                          <a:spcPts val="1000"/>
                        </a:spcAft>
                      </a:pPr>
                      <a:r>
                        <a:rPr lang="en-US" sz="2000">
                          <a:latin typeface="Calibri"/>
                          <a:ea typeface="Calibri"/>
                          <a:cs typeface="B Yagut"/>
                        </a:rPr>
                        <a:t>40_80/12.5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en-US" sz="1800" dirty="0" err="1">
                          <a:latin typeface="Arial"/>
                          <a:ea typeface="Calibri"/>
                          <a:cs typeface="B Titr"/>
                        </a:rPr>
                        <a:t>Telmisartan+Hydrochlorothiazide</a:t>
                      </a:r>
                      <a:endParaRPr lang="en-US" sz="1600" dirty="0">
                        <a:latin typeface="Calibri"/>
                        <a:ea typeface="Calibri"/>
                        <a:cs typeface="B Titr"/>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1000"/>
                        </a:spcAft>
                      </a:pPr>
                      <a:r>
                        <a:rPr lang="en-US" sz="2000" dirty="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0">
                <a:tc>
                  <a:txBody>
                    <a:bodyPr/>
                    <a:lstStyle/>
                    <a:p>
                      <a:pPr algn="ctr" rtl="1">
                        <a:lnSpc>
                          <a:spcPct val="150000"/>
                        </a:lnSpc>
                        <a:spcAft>
                          <a:spcPts val="1000"/>
                        </a:spcAft>
                      </a:pPr>
                      <a:r>
                        <a:rPr lang="fa-IR" sz="2000">
                          <a:latin typeface="Calibri"/>
                          <a:ea typeface="Calibri"/>
                          <a:cs typeface="B Yagut"/>
                        </a:rPr>
                        <a:t>کارخانه و کشور سازنده</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gridSpan="2">
                  <a:txBody>
                    <a:bodyPr/>
                    <a:lstStyle/>
                    <a:p>
                      <a:pPr algn="ctr" rtl="1">
                        <a:lnSpc>
                          <a:spcPct val="150000"/>
                        </a:lnSpc>
                        <a:spcAft>
                          <a:spcPts val="1000"/>
                        </a:spcAft>
                      </a:pPr>
                      <a:r>
                        <a:rPr lang="fa-IR" sz="2000">
                          <a:latin typeface="Calibri"/>
                          <a:ea typeface="Calibri"/>
                          <a:cs typeface="B Yagut"/>
                        </a:rPr>
                        <a:t>نام تجاری</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0">
                <a:tc>
                  <a:txBody>
                    <a:bodyPr/>
                    <a:lstStyle/>
                    <a:p>
                      <a:pPr algn="ctr" rtl="1">
                        <a:lnSpc>
                          <a:spcPct val="150000"/>
                        </a:lnSpc>
                        <a:spcAft>
                          <a:spcPts val="1000"/>
                        </a:spcAft>
                      </a:pPr>
                      <a:r>
                        <a:rPr lang="en-US" sz="2000">
                          <a:latin typeface="Calibri"/>
                          <a:ea typeface="Calibri"/>
                          <a:cs typeface="B Yagut"/>
                        </a:rPr>
                        <a:t>Boehringer _ Germany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0">
                        <a:lnSpc>
                          <a:spcPct val="150000"/>
                        </a:lnSpc>
                        <a:spcAft>
                          <a:spcPts val="1000"/>
                        </a:spcAft>
                      </a:pPr>
                      <a:r>
                        <a:rPr lang="en-US" sz="2000" dirty="0" err="1">
                          <a:latin typeface="Calibri"/>
                          <a:ea typeface="Calibri"/>
                          <a:cs typeface="B Yagut"/>
                        </a:rPr>
                        <a:t>Micardis</a:t>
                      </a:r>
                      <a:r>
                        <a:rPr lang="en-US" sz="2000" dirty="0">
                          <a:latin typeface="Calibri"/>
                          <a:ea typeface="Calibri"/>
                          <a:cs typeface="B Yagut"/>
                        </a:rPr>
                        <a:t> Plus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187645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20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2000"/>
                                        <p:tgtEl>
                                          <p:spTgt spid="3"/>
                                        </p:tgtEl>
                                      </p:cBhvr>
                                    </p:animEffect>
                                  </p:childTnLst>
                                </p:cTn>
                              </p:par>
                            </p:childTnLst>
                          </p:cTn>
                        </p:par>
                        <p:par>
                          <p:cTn id="11" fill="hold" nodeType="afterGroup">
                            <p:stCondLst>
                              <p:cond delay="2000"/>
                            </p:stCondLst>
                            <p:childTnLst>
                              <p:par>
                                <p:cTn id="12" presetID="37"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ppt_x</p:attrName>
                                        </p:attrNameLst>
                                      </p:cBhvr>
                                      <p:tavLst>
                                        <p:tav tm="0">
                                          <p:val>
                                            <p:strVal val="#ppt_x"/>
                                          </p:val>
                                        </p:tav>
                                        <p:tav tm="100000">
                                          <p:val>
                                            <p:strVal val="#ppt_x"/>
                                          </p:val>
                                        </p:tav>
                                      </p:tavLst>
                                    </p:anim>
                                    <p:anim calcmode="lin" valueType="num">
                                      <p:cBhvr>
                                        <p:cTn id="16" dur="1800" decel="100000" fill="hold"/>
                                        <p:tgtEl>
                                          <p:spTgt spid="4"/>
                                        </p:tgtEl>
                                        <p:attrNameLst>
                                          <p:attrName>ppt_y</p:attrName>
                                        </p:attrNameLst>
                                      </p:cBhvr>
                                      <p:tavLst>
                                        <p:tav tm="0">
                                          <p:val>
                                            <p:strVal val="#ppt_y+1"/>
                                          </p:val>
                                        </p:tav>
                                        <p:tav tm="100000">
                                          <p:val>
                                            <p:strVal val="#ppt_y-.03"/>
                                          </p:val>
                                        </p:tav>
                                      </p:tavLst>
                                    </p:anim>
                                    <p:anim calcmode="lin" valueType="num">
                                      <p:cBhvr>
                                        <p:cTn id="17" dur="200" accel="100000" fill="hold">
                                          <p:stCondLst>
                                            <p:cond delay="18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1031838" y="264459"/>
            <a:ext cx="7239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9pPr>
          </a:lstStyle>
          <a:p>
            <a:pPr algn="ctr" rtl="1">
              <a:spcBef>
                <a:spcPct val="0"/>
              </a:spcBef>
              <a:buClrTx/>
              <a:buSzTx/>
              <a:buFontTx/>
              <a:buNone/>
            </a:pPr>
            <a:r>
              <a:rPr lang="fa-IR" altLang="fa-IR" b="1" dirty="0">
                <a:solidFill>
                  <a:srgbClr val="000000"/>
                </a:solidFill>
                <a:latin typeface="Arial" panose="020B0604020202020204" pitchFamily="34" charset="0"/>
                <a:cs typeface="B Nazanin" panose="00000400000000000000" pitchFamily="2" charset="-78"/>
              </a:rPr>
              <a:t>داروهای کاهنده فشارخون موجود در ایران </a:t>
            </a:r>
          </a:p>
        </p:txBody>
      </p:sp>
      <p:graphicFrame>
        <p:nvGraphicFramePr>
          <p:cNvPr id="11" name="Table 10"/>
          <p:cNvGraphicFramePr>
            <a:graphicFrameLocks noGrp="1"/>
          </p:cNvGraphicFramePr>
          <p:nvPr>
            <p:extLst>
              <p:ext uri="{D42A27DB-BD31-4B8C-83A1-F6EECF244321}">
                <p14:modId xmlns:p14="http://schemas.microsoft.com/office/powerpoint/2010/main" val="4050220219"/>
              </p:ext>
            </p:extLst>
          </p:nvPr>
        </p:nvGraphicFramePr>
        <p:xfrm>
          <a:off x="384137" y="957428"/>
          <a:ext cx="9028803" cy="5723070"/>
        </p:xfrm>
        <a:graphic>
          <a:graphicData uri="http://schemas.openxmlformats.org/drawingml/2006/table">
            <a:tbl>
              <a:tblPr/>
              <a:tblGrid>
                <a:gridCol w="1827429">
                  <a:extLst>
                    <a:ext uri="{9D8B030D-6E8A-4147-A177-3AD203B41FA5}">
                      <a16:colId xmlns="" xmlns:a16="http://schemas.microsoft.com/office/drawing/2014/main" val="20000"/>
                    </a:ext>
                  </a:extLst>
                </a:gridCol>
                <a:gridCol w="1971891">
                  <a:extLst>
                    <a:ext uri="{9D8B030D-6E8A-4147-A177-3AD203B41FA5}">
                      <a16:colId xmlns="" xmlns:a16="http://schemas.microsoft.com/office/drawing/2014/main" val="20001"/>
                    </a:ext>
                  </a:extLst>
                </a:gridCol>
                <a:gridCol w="1426551">
                  <a:extLst>
                    <a:ext uri="{9D8B030D-6E8A-4147-A177-3AD203B41FA5}">
                      <a16:colId xmlns="" xmlns:a16="http://schemas.microsoft.com/office/drawing/2014/main" val="20002"/>
                    </a:ext>
                  </a:extLst>
                </a:gridCol>
                <a:gridCol w="1552954">
                  <a:extLst>
                    <a:ext uri="{9D8B030D-6E8A-4147-A177-3AD203B41FA5}">
                      <a16:colId xmlns="" xmlns:a16="http://schemas.microsoft.com/office/drawing/2014/main" val="20003"/>
                    </a:ext>
                  </a:extLst>
                </a:gridCol>
                <a:gridCol w="1058176">
                  <a:extLst>
                    <a:ext uri="{9D8B030D-6E8A-4147-A177-3AD203B41FA5}">
                      <a16:colId xmlns="" xmlns:a16="http://schemas.microsoft.com/office/drawing/2014/main" val="20004"/>
                    </a:ext>
                  </a:extLst>
                </a:gridCol>
                <a:gridCol w="1191802">
                  <a:extLst>
                    <a:ext uri="{9D8B030D-6E8A-4147-A177-3AD203B41FA5}">
                      <a16:colId xmlns="" xmlns:a16="http://schemas.microsoft.com/office/drawing/2014/main" val="20005"/>
                    </a:ext>
                  </a:extLst>
                </a:gridCol>
              </a:tblGrid>
              <a:tr h="508440">
                <a:tc>
                  <a:txBody>
                    <a:bodyPr/>
                    <a:lstStyle/>
                    <a:p>
                      <a:pPr algn="ctr">
                        <a:spcAft>
                          <a:spcPts val="0"/>
                        </a:spcAft>
                      </a:pPr>
                      <a:r>
                        <a:rPr lang="en-ZA" sz="1100" b="1" dirty="0">
                          <a:latin typeface="Times New Roman"/>
                          <a:cs typeface="B Lotus"/>
                        </a:rPr>
                        <a:t>Drug</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92CDDC"/>
                    </a:solidFill>
                  </a:tcPr>
                </a:tc>
                <a:tc>
                  <a:txBody>
                    <a:bodyPr/>
                    <a:lstStyle/>
                    <a:p>
                      <a:pPr algn="ctr">
                        <a:spcAft>
                          <a:spcPts val="0"/>
                        </a:spcAft>
                      </a:pPr>
                      <a:r>
                        <a:rPr lang="en-ZA" sz="1100" b="1" dirty="0">
                          <a:latin typeface="Times New Roman"/>
                          <a:cs typeface="B Lotus"/>
                        </a:rPr>
                        <a:t>Dosage forms (mg)</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92CDDC"/>
                    </a:solidFill>
                  </a:tcPr>
                </a:tc>
                <a:tc>
                  <a:txBody>
                    <a:bodyPr/>
                    <a:lstStyle/>
                    <a:p>
                      <a:pPr algn="ctr">
                        <a:spcAft>
                          <a:spcPts val="0"/>
                        </a:spcAft>
                      </a:pPr>
                      <a:r>
                        <a:rPr lang="en-ZA" sz="1100" b="1">
                          <a:latin typeface="Times New Roman"/>
                          <a:cs typeface="B Lotus"/>
                        </a:rPr>
                        <a:t>Usual starting dose (mg/day)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92CDDC"/>
                    </a:solidFill>
                  </a:tcPr>
                </a:tc>
                <a:tc>
                  <a:txBody>
                    <a:bodyPr/>
                    <a:lstStyle/>
                    <a:p>
                      <a:pPr algn="ctr">
                        <a:spcAft>
                          <a:spcPts val="0"/>
                        </a:spcAft>
                      </a:pPr>
                      <a:r>
                        <a:rPr lang="en-ZA" sz="1100" b="1">
                          <a:latin typeface="Times New Roman"/>
                          <a:cs typeface="B Lotus"/>
                        </a:rPr>
                        <a:t>Usual dosage range (mg/day)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92CDDC"/>
                    </a:solidFill>
                  </a:tcPr>
                </a:tc>
                <a:tc>
                  <a:txBody>
                    <a:bodyPr/>
                    <a:lstStyle/>
                    <a:p>
                      <a:pPr algn="ctr">
                        <a:spcAft>
                          <a:spcPts val="0"/>
                        </a:spcAft>
                      </a:pPr>
                      <a:r>
                        <a:rPr lang="en-ZA" sz="1100" b="1">
                          <a:latin typeface="Times New Roman"/>
                          <a:cs typeface="B Lotus"/>
                        </a:rPr>
                        <a:t>Max. dose (mg/day)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92CDDC"/>
                    </a:solidFill>
                  </a:tcPr>
                </a:tc>
                <a:tc>
                  <a:txBody>
                    <a:bodyPr/>
                    <a:lstStyle/>
                    <a:p>
                      <a:pPr algn="ctr">
                        <a:spcAft>
                          <a:spcPts val="0"/>
                        </a:spcAft>
                      </a:pPr>
                      <a:r>
                        <a:rPr lang="en-ZA" sz="1100" b="1">
                          <a:latin typeface="Times New Roman"/>
                          <a:cs typeface="B Lotus"/>
                        </a:rPr>
                        <a:t>dosing frequency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92CDDC"/>
                    </a:solidFill>
                  </a:tcPr>
                </a:tc>
                <a:extLst>
                  <a:ext uri="{0D108BD9-81ED-4DB2-BD59-A6C34878D82A}">
                    <a16:rowId xmlns="" xmlns:a16="http://schemas.microsoft.com/office/drawing/2014/main" val="10000"/>
                  </a:ext>
                </a:extLst>
              </a:tr>
              <a:tr h="228522">
                <a:tc gridSpan="6">
                  <a:txBody>
                    <a:bodyPr/>
                    <a:lstStyle/>
                    <a:p>
                      <a:pPr>
                        <a:spcAft>
                          <a:spcPts val="0"/>
                        </a:spcAft>
                      </a:pPr>
                      <a:r>
                        <a:rPr lang="en-ZA" sz="1100" b="1" dirty="0">
                          <a:latin typeface="Times New Roman"/>
                          <a:ea typeface="Calibri"/>
                          <a:cs typeface="B Lotus"/>
                        </a:rPr>
                        <a:t>Diuretics</a:t>
                      </a:r>
                      <a:endParaRPr lang="en-US" sz="1100" dirty="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228522">
                <a:tc>
                  <a:txBody>
                    <a:bodyPr/>
                    <a:lstStyle/>
                    <a:p>
                      <a:pPr>
                        <a:spcAft>
                          <a:spcPts val="0"/>
                        </a:spcAft>
                      </a:pPr>
                      <a:r>
                        <a:rPr lang="en-ZA" sz="1100" dirty="0">
                          <a:latin typeface="Times New Roman"/>
                          <a:cs typeface="B Lotus"/>
                        </a:rPr>
                        <a:t>Hydrochlorothiazide</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Tab (50)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12.5</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12.5-25</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50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Daily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2"/>
                  </a:ext>
                </a:extLst>
              </a:tr>
              <a:tr h="357570">
                <a:tc>
                  <a:txBody>
                    <a:bodyPr/>
                    <a:lstStyle/>
                    <a:p>
                      <a:pPr>
                        <a:spcAft>
                          <a:spcPts val="0"/>
                        </a:spcAft>
                      </a:pPr>
                      <a:r>
                        <a:rPr lang="en-US" sz="1100" dirty="0">
                          <a:latin typeface="Times New Roman"/>
                          <a:cs typeface="B Lotus"/>
                        </a:rPr>
                        <a:t>*</a:t>
                      </a:r>
                      <a:r>
                        <a:rPr lang="en-ZA" sz="1100" dirty="0" err="1">
                          <a:latin typeface="Times New Roman"/>
                          <a:cs typeface="B Lotus"/>
                        </a:rPr>
                        <a:t>Triamterene</a:t>
                      </a:r>
                      <a:r>
                        <a:rPr lang="en-ZA" sz="1100" dirty="0">
                          <a:latin typeface="Times New Roman"/>
                          <a:cs typeface="B Lotus"/>
                        </a:rPr>
                        <a:t>/HCTZ</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Tab (50/25)</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dirty="0">
                          <a:latin typeface="Times New Roman"/>
                          <a:cs typeface="B Lotus"/>
                        </a:rPr>
                        <a:t>1 Tab, daily</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1-2 Tab, daily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2 Tab, daily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Daily to BID</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3"/>
                  </a:ext>
                </a:extLst>
              </a:tr>
              <a:tr h="457044">
                <a:tc>
                  <a:txBody>
                    <a:bodyPr/>
                    <a:lstStyle/>
                    <a:p>
                      <a:pPr>
                        <a:spcAft>
                          <a:spcPts val="0"/>
                        </a:spcAft>
                      </a:pPr>
                      <a:r>
                        <a:rPr lang="en-US" sz="1100" dirty="0">
                          <a:latin typeface="Times New Roman"/>
                          <a:cs typeface="B Lotus"/>
                        </a:rPr>
                        <a:t>*</a:t>
                      </a:r>
                      <a:r>
                        <a:rPr lang="en-ZA" sz="1100" dirty="0" err="1">
                          <a:latin typeface="Times New Roman"/>
                          <a:cs typeface="B Lotus"/>
                        </a:rPr>
                        <a:t>Furosemide</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Tab (40)</a:t>
                      </a:r>
                      <a:endParaRPr lang="en-US" sz="1100">
                        <a:latin typeface="Calibri"/>
                      </a:endParaRPr>
                    </a:p>
                    <a:p>
                      <a:pPr>
                        <a:spcAft>
                          <a:spcPts val="0"/>
                        </a:spcAft>
                      </a:pPr>
                      <a:r>
                        <a:rPr lang="en-ZA" sz="1100">
                          <a:latin typeface="Times New Roman"/>
                          <a:cs typeface="B Lotus"/>
                        </a:rPr>
                        <a:t>Inj (10 mg/mL; 4 mL)</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Oral: 20-40 mg/dose</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20-80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dirty="0">
                          <a:latin typeface="Times New Roman"/>
                          <a:cs typeface="B Lotus"/>
                        </a:rPr>
                        <a:t>-</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Daily to BID</a:t>
                      </a:r>
                      <a:r>
                        <a:rPr lang="en-ZA" sz="1100" baseline="30000">
                          <a:latin typeface="Times New Roman"/>
                          <a:cs typeface="B Lotus"/>
                        </a:rPr>
                        <a:t>*</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4"/>
                  </a:ext>
                </a:extLst>
              </a:tr>
              <a:tr h="203130">
                <a:tc gridSpan="6">
                  <a:txBody>
                    <a:bodyPr/>
                    <a:lstStyle/>
                    <a:p>
                      <a:pPr>
                        <a:spcAft>
                          <a:spcPts val="0"/>
                        </a:spcAft>
                      </a:pPr>
                      <a:r>
                        <a:rPr lang="en-US" sz="1100" dirty="0">
                          <a:latin typeface="Times New Roman"/>
                          <a:cs typeface="B Lotus"/>
                        </a:rPr>
                        <a:t>* Dosing frequency may be adjusted based on patient-specific diuretic needs.</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5"/>
                  </a:ext>
                </a:extLst>
              </a:tr>
              <a:tr h="228522">
                <a:tc gridSpan="6">
                  <a:txBody>
                    <a:bodyPr/>
                    <a:lstStyle/>
                    <a:p>
                      <a:pPr>
                        <a:spcAft>
                          <a:spcPts val="0"/>
                        </a:spcAft>
                      </a:pPr>
                      <a:r>
                        <a:rPr lang="en-ZA" sz="1100" b="1">
                          <a:latin typeface="Times New Roman"/>
                          <a:ea typeface="Calibri"/>
                          <a:cs typeface="B Lotus"/>
                        </a:rPr>
                        <a:t>Angiotensin Converting Enzyme Inhibitors (ACEIs)</a:t>
                      </a:r>
                      <a:endParaRPr lang="en-US" sz="110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r h="228522">
                <a:tc>
                  <a:txBody>
                    <a:bodyPr/>
                    <a:lstStyle/>
                    <a:p>
                      <a:pPr>
                        <a:spcAft>
                          <a:spcPts val="0"/>
                        </a:spcAft>
                      </a:pPr>
                      <a:r>
                        <a:rPr lang="en-ZA" sz="1100">
                          <a:latin typeface="Times New Roman"/>
                          <a:cs typeface="B Lotus"/>
                        </a:rPr>
                        <a:t>Captopril*</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Tab (25 , 50)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25</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50-100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150-200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BID to TID</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7"/>
                  </a:ext>
                </a:extLst>
              </a:tr>
              <a:tr h="357570">
                <a:tc>
                  <a:txBody>
                    <a:bodyPr/>
                    <a:lstStyle/>
                    <a:p>
                      <a:pPr>
                        <a:spcAft>
                          <a:spcPts val="0"/>
                        </a:spcAft>
                      </a:pPr>
                      <a:r>
                        <a:rPr lang="en-ZA" sz="1100" dirty="0">
                          <a:latin typeface="Times New Roman"/>
                          <a:cs typeface="B Lotus"/>
                        </a:rPr>
                        <a:t>-</a:t>
                      </a:r>
                      <a:r>
                        <a:rPr lang="en-ZA" sz="1100" dirty="0" err="1">
                          <a:latin typeface="Times New Roman"/>
                          <a:cs typeface="B Lotus"/>
                        </a:rPr>
                        <a:t>Enalapril</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dirty="0">
                          <a:latin typeface="Times New Roman"/>
                          <a:cs typeface="B Lotus"/>
                        </a:rPr>
                        <a:t>Tab (</a:t>
                      </a:r>
                      <a:r>
                        <a:rPr lang="en-ZA" sz="1100" dirty="0" smtClean="0">
                          <a:latin typeface="Times New Roman"/>
                          <a:cs typeface="B Lotus"/>
                        </a:rPr>
                        <a:t>5,</a:t>
                      </a:r>
                      <a:r>
                        <a:rPr lang="en-US" sz="1100" dirty="0" smtClean="0">
                          <a:latin typeface="Times New Roman"/>
                          <a:cs typeface="B Lotus"/>
                        </a:rPr>
                        <a:t>10,</a:t>
                      </a:r>
                      <a:r>
                        <a:rPr lang="en-ZA" sz="1100" dirty="0" smtClean="0">
                          <a:latin typeface="B Lotus"/>
                        </a:rPr>
                        <a:t> </a:t>
                      </a:r>
                      <a:r>
                        <a:rPr lang="en-ZA" sz="1100" dirty="0">
                          <a:latin typeface="Times New Roman"/>
                          <a:cs typeface="B Lotus"/>
                        </a:rPr>
                        <a:t>20)</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rtl="0">
                        <a:spcAft>
                          <a:spcPts val="0"/>
                        </a:spcAft>
                      </a:pPr>
                      <a:r>
                        <a:rPr lang="en-ZA" sz="1100">
                          <a:latin typeface="Times New Roman"/>
                          <a:cs typeface="B Lotus"/>
                        </a:rPr>
                        <a:t>5</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10-40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40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Daily to BID</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8"/>
                  </a:ext>
                </a:extLst>
              </a:tr>
              <a:tr h="228522">
                <a:tc>
                  <a:txBody>
                    <a:bodyPr/>
                    <a:lstStyle/>
                    <a:p>
                      <a:pPr>
                        <a:spcAft>
                          <a:spcPts val="0"/>
                        </a:spcAft>
                      </a:pPr>
                      <a:r>
                        <a:rPr lang="en-ZA" sz="1100" dirty="0">
                          <a:latin typeface="Times New Roman"/>
                          <a:cs typeface="B Lotus"/>
                        </a:rPr>
                        <a:t>-</a:t>
                      </a:r>
                      <a:r>
                        <a:rPr lang="en-ZA" sz="1100" dirty="0" err="1">
                          <a:latin typeface="Times New Roman"/>
                          <a:cs typeface="B Lotus"/>
                        </a:rPr>
                        <a:t>Lisinopril</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Tab (5 , 10 , 20)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10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20-40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40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Daily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9"/>
                  </a:ext>
                </a:extLst>
              </a:tr>
              <a:tr h="536352">
                <a:tc gridSpan="6">
                  <a:txBody>
                    <a:bodyPr/>
                    <a:lstStyle/>
                    <a:p>
                      <a:pPr>
                        <a:spcAft>
                          <a:spcPts val="0"/>
                        </a:spcAft>
                      </a:pPr>
                      <a:r>
                        <a:rPr lang="en-US" sz="1100" dirty="0">
                          <a:latin typeface="Times New Roman"/>
                          <a:cs typeface="B Lotus"/>
                        </a:rPr>
                        <a:t>- Starting dose may be decreased 50% if patient is volume depleted, in acute heart failure exacerbation, or very elderly (≥ 75 year).</a:t>
                      </a:r>
                      <a:endParaRPr lang="en-US" sz="1100" dirty="0">
                        <a:latin typeface="Calibri"/>
                      </a:endParaRPr>
                    </a:p>
                    <a:p>
                      <a:pPr>
                        <a:spcAft>
                          <a:spcPts val="0"/>
                        </a:spcAft>
                      </a:pPr>
                      <a:r>
                        <a:rPr lang="en-ZA" sz="1100" dirty="0">
                          <a:latin typeface="Times New Roman"/>
                          <a:cs typeface="B Lotus"/>
                        </a:rPr>
                        <a:t>* In patients with CHF, target dose could be 50 mg, TID.</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0"/>
                  </a:ext>
                </a:extLst>
              </a:tr>
              <a:tr h="228522">
                <a:tc gridSpan="6">
                  <a:txBody>
                    <a:bodyPr/>
                    <a:lstStyle/>
                    <a:p>
                      <a:pPr>
                        <a:spcAft>
                          <a:spcPts val="0"/>
                        </a:spcAft>
                      </a:pPr>
                      <a:r>
                        <a:rPr lang="en-ZA" sz="1100" b="1" dirty="0">
                          <a:latin typeface="Times New Roman"/>
                          <a:ea typeface="Calibri"/>
                          <a:cs typeface="B Lotus"/>
                        </a:rPr>
                        <a:t>Angiotensin Receptor Blockers (ARBs)</a:t>
                      </a:r>
                      <a:endParaRPr lang="en-US" sz="1100" dirty="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1"/>
                  </a:ext>
                </a:extLst>
              </a:tr>
              <a:tr h="357570">
                <a:tc>
                  <a:txBody>
                    <a:bodyPr/>
                    <a:lstStyle/>
                    <a:p>
                      <a:pPr>
                        <a:spcAft>
                          <a:spcPts val="0"/>
                        </a:spcAft>
                      </a:pPr>
                      <a:r>
                        <a:rPr lang="en-ZA" sz="1100" dirty="0" err="1">
                          <a:latin typeface="Times New Roman"/>
                          <a:cs typeface="B Lotus"/>
                        </a:rPr>
                        <a:t>Losartan</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Tab (25 , 50)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50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25-100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100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Daily to BID</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12"/>
                  </a:ext>
                </a:extLst>
              </a:tr>
              <a:tr h="228522">
                <a:tc>
                  <a:txBody>
                    <a:bodyPr/>
                    <a:lstStyle/>
                    <a:p>
                      <a:pPr>
                        <a:spcAft>
                          <a:spcPts val="0"/>
                        </a:spcAft>
                      </a:pPr>
                      <a:r>
                        <a:rPr lang="en-ZA" sz="1100" dirty="0" err="1">
                          <a:latin typeface="Times New Roman"/>
                          <a:cs typeface="B Lotus"/>
                        </a:rPr>
                        <a:t>Losartan</a:t>
                      </a:r>
                      <a:r>
                        <a:rPr lang="en-ZA" sz="1100" dirty="0">
                          <a:latin typeface="Times New Roman"/>
                          <a:cs typeface="B Lotus"/>
                        </a:rPr>
                        <a:t>/HCTZ</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Tab (50/12.5)</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13"/>
                  </a:ext>
                </a:extLst>
              </a:tr>
              <a:tr h="457044">
                <a:tc>
                  <a:txBody>
                    <a:bodyPr/>
                    <a:lstStyle/>
                    <a:p>
                      <a:pPr>
                        <a:spcAft>
                          <a:spcPts val="0"/>
                        </a:spcAft>
                      </a:pPr>
                      <a:r>
                        <a:rPr lang="en-ZA" sz="1100" dirty="0" err="1">
                          <a:latin typeface="Times New Roman"/>
                          <a:cs typeface="B Lotus"/>
                        </a:rPr>
                        <a:t>Telmisartan</a:t>
                      </a:r>
                      <a:r>
                        <a:rPr lang="en-ZA" sz="1100" dirty="0">
                          <a:latin typeface="Times New Roman"/>
                          <a:cs typeface="B Lotus"/>
                        </a:rPr>
                        <a:t> (</a:t>
                      </a:r>
                      <a:r>
                        <a:rPr lang="en-ZA" sz="1100" dirty="0" err="1">
                          <a:latin typeface="Times New Roman"/>
                          <a:cs typeface="B Lotus"/>
                        </a:rPr>
                        <a:t>Micardis</a:t>
                      </a:r>
                      <a:r>
                        <a:rPr lang="en-ZA" sz="1100" dirty="0">
                          <a:latin typeface="Times New Roman"/>
                          <a:cs typeface="B Lotus"/>
                        </a:rPr>
                        <a:t>®)</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Tab (80)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40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20-80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80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Daily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14"/>
                  </a:ext>
                </a:extLst>
              </a:tr>
              <a:tr h="457044">
                <a:tc>
                  <a:txBody>
                    <a:bodyPr/>
                    <a:lstStyle/>
                    <a:p>
                      <a:pPr>
                        <a:spcAft>
                          <a:spcPts val="0"/>
                        </a:spcAft>
                      </a:pPr>
                      <a:r>
                        <a:rPr lang="en-ZA" sz="1100">
                          <a:latin typeface="Times New Roman"/>
                          <a:cs typeface="B Lotus"/>
                        </a:rPr>
                        <a:t>Telmisartan/HCTZ (Micardis plus®)</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dirty="0">
                          <a:latin typeface="Times New Roman"/>
                          <a:cs typeface="B Lotus"/>
                        </a:rPr>
                        <a:t>Tab (80/12.5)</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15"/>
                  </a:ext>
                </a:extLst>
              </a:tr>
              <a:tr h="228522">
                <a:tc>
                  <a:txBody>
                    <a:bodyPr/>
                    <a:lstStyle/>
                    <a:p>
                      <a:pPr>
                        <a:spcAft>
                          <a:spcPts val="0"/>
                        </a:spcAft>
                      </a:pPr>
                      <a:r>
                        <a:rPr lang="en-ZA" sz="1100">
                          <a:latin typeface="Times New Roman"/>
                          <a:cs typeface="B Lotus"/>
                        </a:rPr>
                        <a:t>Valsartan</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dirty="0">
                          <a:latin typeface="Times New Roman"/>
                          <a:cs typeface="B Lotus"/>
                        </a:rPr>
                        <a:t>Tab , Cap (80 , 160)</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dirty="0">
                          <a:latin typeface="Times New Roman"/>
                          <a:cs typeface="B Lotus"/>
                        </a:rPr>
                        <a:t>40-80</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80-320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320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Daily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16"/>
                  </a:ext>
                </a:extLst>
              </a:tr>
              <a:tr h="203130">
                <a:tc gridSpan="6">
                  <a:txBody>
                    <a:bodyPr/>
                    <a:lstStyle/>
                    <a:p>
                      <a:pPr>
                        <a:spcAft>
                          <a:spcPts val="0"/>
                        </a:spcAft>
                      </a:pPr>
                      <a:r>
                        <a:rPr lang="en-ZA" sz="1100" dirty="0">
                          <a:latin typeface="Times New Roman"/>
                          <a:cs typeface="B Lotus"/>
                        </a:rPr>
                        <a:t>Starting dose may be decreased 50% if patient is volume depleted, very elderly (≥ 75 year), or taking a diuretic.</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7"/>
                  </a:ext>
                </a:extLst>
              </a:tr>
            </a:tbl>
          </a:graphicData>
        </a:graphic>
      </p:graphicFrame>
    </p:spTree>
    <p:extLst>
      <p:ext uri="{BB962C8B-B14F-4D97-AF65-F5344CB8AC3E}">
        <p14:creationId xmlns:p14="http://schemas.microsoft.com/office/powerpoint/2010/main" val="4957032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8609"/>
                                        </p:tgtEl>
                                        <p:attrNameLst>
                                          <p:attrName>style.visibility</p:attrName>
                                        </p:attrNameLst>
                                      </p:cBhvr>
                                      <p:to>
                                        <p:strVal val="visible"/>
                                      </p:to>
                                    </p:set>
                                    <p:animEffect transition="in" filter="checkerboard(across)">
                                      <p:cBhvr>
                                        <p:cTn id="7" dur="500"/>
                                        <p:tgtEl>
                                          <p:spTgt spid="686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675" y="191846"/>
            <a:ext cx="9144000" cy="74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a:xfrm>
            <a:off x="476025" y="1707777"/>
            <a:ext cx="9259645" cy="4194175"/>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latin typeface="+mn-lt"/>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a:solidFill>
                  <a:schemeClr val="tx1"/>
                </a:solidFill>
                <a:latin typeface="+mn-lt"/>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cs typeface="+mn-cs"/>
              </a:defRPr>
            </a:lvl9pPr>
          </a:lstStyle>
          <a:p>
            <a:pPr algn="just" rtl="1">
              <a:buFont typeface="Wingdings" panose="05000000000000000000" pitchFamily="2" charset="2"/>
              <a:buNone/>
              <a:defRPr/>
            </a:pPr>
            <a:r>
              <a:rPr lang="en-US" kern="0" dirty="0" smtClean="0">
                <a:cs typeface="B Nazanin" pitchFamily="2" charset="-78"/>
              </a:rPr>
              <a:t>   </a:t>
            </a:r>
            <a:r>
              <a:rPr lang="fa-IR" kern="0" dirty="0" smtClean="0">
                <a:cs typeface="B Nazanin" pitchFamily="2" charset="-78"/>
              </a:rPr>
              <a:t>کار </a:t>
            </a:r>
            <a:r>
              <a:rPr lang="fa-IR" kern="0" dirty="0">
                <a:cs typeface="B Nazanin" pitchFamily="2" charset="-78"/>
              </a:rPr>
              <a:t>اصلی آنها انسداد کانال های کلسیم در قلب است.</a:t>
            </a:r>
            <a:endParaRPr lang="en-US" kern="0" dirty="0">
              <a:cs typeface="B Nazanin" pitchFamily="2" charset="-78"/>
            </a:endParaRPr>
          </a:p>
          <a:p>
            <a:pPr algn="just" rtl="1">
              <a:buFont typeface="Wingdings" panose="05000000000000000000" pitchFamily="2" charset="2"/>
              <a:buNone/>
              <a:defRPr/>
            </a:pPr>
            <a:r>
              <a:rPr lang="en-US" kern="0" dirty="0" smtClean="0">
                <a:cs typeface="B Nazanin" pitchFamily="2" charset="-78"/>
              </a:rPr>
              <a:t>   </a:t>
            </a:r>
            <a:r>
              <a:rPr lang="fa-IR" kern="0" dirty="0" smtClean="0">
                <a:cs typeface="B Nazanin" pitchFamily="2" charset="-78"/>
              </a:rPr>
              <a:t>ماهیچه </a:t>
            </a:r>
            <a:r>
              <a:rPr lang="fa-IR" kern="0" dirty="0">
                <a:cs typeface="B Nazanin" pitchFamily="2" charset="-78"/>
              </a:rPr>
              <a:t>ها و همچنین ماهیچه های قلب برای انقباض و انبساط، احتیاج به یون کلسیم </a:t>
            </a:r>
            <a:r>
              <a:rPr lang="en-US" kern="0" dirty="0">
                <a:cs typeface="B Nazanin" pitchFamily="2" charset="-78"/>
              </a:rPr>
              <a:t>Ca</a:t>
            </a:r>
            <a:r>
              <a:rPr lang="en-US" kern="0" baseline="30000" dirty="0">
                <a:cs typeface="B Nazanin" pitchFamily="2" charset="-78"/>
              </a:rPr>
              <a:t>2+</a:t>
            </a:r>
            <a:r>
              <a:rPr lang="fa-IR" kern="0" dirty="0">
                <a:cs typeface="B Nazanin" pitchFamily="2" charset="-78"/>
              </a:rPr>
              <a:t> دارند. اما ورود همین یون در قلب باعث افزایش ضربان قلب و در نتیجه فشار خون بالا می شود به همین دلیل گروهی از داروها </a:t>
            </a:r>
            <a:r>
              <a:rPr lang="en-US" sz="2400" kern="0" dirty="0"/>
              <a:t>Calcium channel Blockers</a:t>
            </a:r>
            <a:r>
              <a:rPr lang="fa-IR" sz="2400" kern="0" dirty="0"/>
              <a:t> </a:t>
            </a:r>
            <a:r>
              <a:rPr lang="fa-IR" kern="0" dirty="0">
                <a:cs typeface="B Nazanin" pitchFamily="2" charset="-78"/>
              </a:rPr>
              <a:t>هستند که باعث بلوک کردن کانال های کلسیم شده و بدین ترتیب ضربان قلب پایین تر و در نتیجه فشار خون را پایین می آورند</a:t>
            </a:r>
            <a:r>
              <a:rPr lang="fa-IR" kern="0" dirty="0" smtClean="0">
                <a:cs typeface="B Nazanin" pitchFamily="2" charset="-78"/>
              </a:rPr>
              <a:t>. از عوارض آن ادم در اندام تحتانی می باشد.</a:t>
            </a:r>
            <a:endParaRPr lang="en-US" kern="0" dirty="0" smtClean="0">
              <a:cs typeface="B Nazanin" pitchFamily="2" charset="-78"/>
            </a:endParaRPr>
          </a:p>
          <a:p>
            <a:pPr algn="just" rtl="1">
              <a:buFont typeface="Wingdings" panose="05000000000000000000" pitchFamily="2" charset="2"/>
              <a:buNone/>
              <a:defRPr/>
            </a:pPr>
            <a:endParaRPr lang="en-US" kern="0" dirty="0" smtClean="0">
              <a:cs typeface="B Nazanin" pitchFamily="2" charset="-78"/>
            </a:endParaRPr>
          </a:p>
          <a:p>
            <a:pPr algn="just" rtl="1">
              <a:buFont typeface="Wingdings" panose="05000000000000000000" pitchFamily="2" charset="2"/>
              <a:buNone/>
              <a:defRPr/>
            </a:pPr>
            <a:r>
              <a:rPr lang="en-US" kern="0" dirty="0" smtClean="0">
                <a:cs typeface="B Nazanin" pitchFamily="2" charset="-78"/>
              </a:rPr>
              <a:t>   </a:t>
            </a:r>
            <a:r>
              <a:rPr lang="fa-IR" kern="0" dirty="0" smtClean="0">
                <a:cs typeface="B Nazanin" pitchFamily="2" charset="-78"/>
              </a:rPr>
              <a:t>در </a:t>
            </a:r>
            <a:r>
              <a:rPr lang="fa-IR" kern="0" dirty="0">
                <a:cs typeface="B Nazanin" pitchFamily="2" charset="-78"/>
              </a:rPr>
              <a:t>این دسته داروهای زیر را می توان نام برد:</a:t>
            </a:r>
            <a:endParaRPr lang="en-US" kern="0" dirty="0">
              <a:cs typeface="B Nazanin" pitchFamily="2" charset="-78"/>
            </a:endParaRPr>
          </a:p>
        </p:txBody>
      </p:sp>
    </p:spTree>
    <p:extLst>
      <p:ext uri="{BB962C8B-B14F-4D97-AF65-F5344CB8AC3E}">
        <p14:creationId xmlns:p14="http://schemas.microsoft.com/office/powerpoint/2010/main" val="2735351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68739544"/>
              </p:ext>
            </p:extLst>
          </p:nvPr>
        </p:nvGraphicFramePr>
        <p:xfrm>
          <a:off x="448330" y="620208"/>
          <a:ext cx="8286750" cy="3200400"/>
        </p:xfrm>
        <a:graphic>
          <a:graphicData uri="http://schemas.openxmlformats.org/drawingml/2006/table">
            <a:tbl>
              <a:tblPr rtl="1"/>
              <a:tblGrid>
                <a:gridCol w="3487034">
                  <a:extLst>
                    <a:ext uri="{9D8B030D-6E8A-4147-A177-3AD203B41FA5}">
                      <a16:colId xmlns="" xmlns:a16="http://schemas.microsoft.com/office/drawing/2014/main" val="20000"/>
                    </a:ext>
                  </a:extLst>
                </a:gridCol>
                <a:gridCol w="3431443">
                  <a:extLst>
                    <a:ext uri="{9D8B030D-6E8A-4147-A177-3AD203B41FA5}">
                      <a16:colId xmlns="" xmlns:a16="http://schemas.microsoft.com/office/drawing/2014/main" val="20001"/>
                    </a:ext>
                  </a:extLst>
                </a:gridCol>
                <a:gridCol w="1368273">
                  <a:extLst>
                    <a:ext uri="{9D8B030D-6E8A-4147-A177-3AD203B41FA5}">
                      <a16:colId xmlns="" xmlns:a16="http://schemas.microsoft.com/office/drawing/2014/main" val="20002"/>
                    </a:ext>
                  </a:extLst>
                </a:gridCol>
              </a:tblGrid>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2000" b="1">
                          <a:latin typeface="Calibri"/>
                          <a:ea typeface="Calibri"/>
                          <a:cs typeface="B Yagut"/>
                        </a:rPr>
                        <a:t>دوز</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2000" b="1">
                          <a:latin typeface="Calibri"/>
                          <a:ea typeface="Calibri"/>
                          <a:cs typeface="B Yagut"/>
                        </a:rPr>
                        <a:t>نام ژنريك</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2000" b="1">
                          <a:latin typeface="Calibri"/>
                          <a:ea typeface="Calibri"/>
                          <a:cs typeface="B Yagut"/>
                        </a:rPr>
                        <a:t>شکل دارویی</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extLst>
                  <a:ext uri="{0D108BD9-81ED-4DB2-BD59-A6C34878D82A}">
                    <a16:rowId xmlns="" xmlns:a16="http://schemas.microsoft.com/office/drawing/2014/main" val="10000"/>
                  </a:ext>
                </a:extLst>
              </a:tr>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2000">
                          <a:latin typeface="Calibri"/>
                          <a:ea typeface="Calibri"/>
                          <a:cs typeface="B Yagut"/>
                        </a:rPr>
                        <a:t>5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2000">
                          <a:latin typeface="Calibri"/>
                          <a:ea typeface="Calibri"/>
                          <a:cs typeface="B Yagut"/>
                        </a:rPr>
                        <a:t>Amlodinpine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200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2000">
                          <a:latin typeface="Calibri"/>
                          <a:ea typeface="Calibri"/>
                          <a:cs typeface="B Yagut"/>
                        </a:rPr>
                        <a:t>کارخانه و کشور سازنده</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fa-IR" sz="2000">
                          <a:latin typeface="Calibri"/>
                          <a:ea typeface="Calibri"/>
                          <a:cs typeface="B Yagut"/>
                        </a:rPr>
                        <a:t>نام تجاری</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2000">
                          <a:latin typeface="Calibri"/>
                          <a:ea typeface="Calibri"/>
                          <a:cs typeface="B Yagut"/>
                        </a:rPr>
                        <a:t>Pfizer _ USA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2000">
                          <a:latin typeface="Calibri"/>
                          <a:ea typeface="Calibri"/>
                          <a:cs typeface="B Yagut"/>
                        </a:rPr>
                        <a:t>Norvasc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3"/>
                  </a:ext>
                </a:extLst>
              </a:tr>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2000">
                          <a:latin typeface="Calibri"/>
                          <a:ea typeface="Calibri"/>
                          <a:cs typeface="B Yagut"/>
                        </a:rPr>
                        <a:t>Hexal _ Germany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err="1">
                          <a:latin typeface="Calibri"/>
                          <a:ea typeface="Calibri"/>
                          <a:cs typeface="B Yagut"/>
                        </a:rPr>
                        <a:t>Amlodipin</a:t>
                      </a:r>
                      <a:r>
                        <a:rPr lang="en-US" sz="1800" dirty="0">
                          <a:latin typeface="Calibri"/>
                          <a:ea typeface="Calibri"/>
                          <a:cs typeface="B Yagut"/>
                        </a:rPr>
                        <a:t> </a:t>
                      </a:r>
                      <a:r>
                        <a:rPr lang="en-US" sz="1800" dirty="0" err="1">
                          <a:latin typeface="Calibri"/>
                          <a:ea typeface="Calibri"/>
                          <a:cs typeface="B Yagut"/>
                        </a:rPr>
                        <a:t>Hexal</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4"/>
                  </a:ext>
                </a:extLst>
              </a:tr>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2000" dirty="0" err="1">
                          <a:latin typeface="Calibri"/>
                          <a:ea typeface="Calibri"/>
                          <a:cs typeface="B Yagut"/>
                        </a:rPr>
                        <a:t>Actover.Co</a:t>
                      </a:r>
                      <a:r>
                        <a:rPr lang="en-US" sz="2000" dirty="0">
                          <a:latin typeface="Calibri"/>
                          <a:ea typeface="Calibri"/>
                          <a:cs typeface="B Yagut"/>
                        </a:rPr>
                        <a:t> _ Slovenia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2000" dirty="0" err="1">
                          <a:latin typeface="Calibri"/>
                          <a:ea typeface="Calibri"/>
                          <a:cs typeface="B Yagut"/>
                        </a:rPr>
                        <a:t>Amlober</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5"/>
                  </a:ext>
                </a:extLst>
              </a:tr>
              <a:tr h="0">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2000">
                          <a:latin typeface="Calibri"/>
                          <a:ea typeface="Calibri"/>
                          <a:cs typeface="B Yagut"/>
                        </a:rPr>
                        <a:t>Cipla _ India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1">
                        <a:lnSpc>
                          <a:spcPct val="150000"/>
                        </a:lnSpc>
                        <a:spcAft>
                          <a:spcPts val="1000"/>
                        </a:spcAft>
                      </a:pPr>
                      <a:r>
                        <a:rPr lang="en-US" sz="1800" dirty="0" err="1">
                          <a:latin typeface="Calibri"/>
                          <a:ea typeface="Calibri"/>
                          <a:cs typeface="B Yagut"/>
                        </a:rPr>
                        <a:t>Amlopress</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 xmlns:a16="http://schemas.microsoft.com/office/drawing/2014/main" val="1000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64158819"/>
              </p:ext>
            </p:extLst>
          </p:nvPr>
        </p:nvGraphicFramePr>
        <p:xfrm>
          <a:off x="448330" y="5091019"/>
          <a:ext cx="8358188" cy="822960"/>
        </p:xfrm>
        <a:graphic>
          <a:graphicData uri="http://schemas.openxmlformats.org/drawingml/2006/table">
            <a:tbl>
              <a:tblPr rtl="1"/>
              <a:tblGrid>
                <a:gridCol w="3517096">
                  <a:extLst>
                    <a:ext uri="{9D8B030D-6E8A-4147-A177-3AD203B41FA5}">
                      <a16:colId xmlns="" xmlns:a16="http://schemas.microsoft.com/office/drawing/2014/main" val="20000"/>
                    </a:ext>
                  </a:extLst>
                </a:gridCol>
                <a:gridCol w="3461024">
                  <a:extLst>
                    <a:ext uri="{9D8B030D-6E8A-4147-A177-3AD203B41FA5}">
                      <a16:colId xmlns="" xmlns:a16="http://schemas.microsoft.com/office/drawing/2014/main" val="20001"/>
                    </a:ext>
                  </a:extLst>
                </a:gridCol>
                <a:gridCol w="1380068">
                  <a:extLst>
                    <a:ext uri="{9D8B030D-6E8A-4147-A177-3AD203B41FA5}">
                      <a16:colId xmlns="" xmlns:a16="http://schemas.microsoft.com/office/drawing/2014/main" val="20002"/>
                    </a:ext>
                  </a:extLst>
                </a:gridCol>
              </a:tblGrid>
              <a:tr h="411163">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fa-IR" sz="1800" b="1" dirty="0">
                          <a:latin typeface="Calibri"/>
                          <a:ea typeface="Calibri"/>
                          <a:cs typeface="B Yagut"/>
                        </a:rPr>
                        <a:t>دوز</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fa-IR" sz="1800" b="1" dirty="0">
                          <a:latin typeface="Calibri"/>
                          <a:ea typeface="Calibri"/>
                          <a:cs typeface="B Yagut"/>
                        </a:rPr>
                        <a:t>نام ژنريك</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fa-IR" sz="1800" b="1">
                          <a:latin typeface="Calibri"/>
                          <a:ea typeface="Calibri"/>
                          <a:cs typeface="B Yagut"/>
                        </a:rPr>
                        <a:t>شکل دارویی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8DB3E2"/>
                    </a:solidFill>
                  </a:tcPr>
                </a:tc>
                <a:extLst>
                  <a:ext uri="{0D108BD9-81ED-4DB2-BD59-A6C34878D82A}">
                    <a16:rowId xmlns="" xmlns:a16="http://schemas.microsoft.com/office/drawing/2014/main" val="10000"/>
                  </a:ext>
                </a:extLst>
              </a:tr>
              <a:tr h="411163">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en-US" sz="1800" dirty="0">
                          <a:latin typeface="Calibri"/>
                          <a:ea typeface="Calibri"/>
                          <a:cs typeface="B Yagut"/>
                        </a:rPr>
                        <a:t>60 _ 120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en-US" sz="1800" dirty="0" err="1">
                          <a:latin typeface="Calibri"/>
                          <a:ea typeface="Calibri"/>
                          <a:cs typeface="B Yagut"/>
                        </a:rPr>
                        <a:t>Diltiazem</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Book Antiqua"/>
                        </a:defRPr>
                      </a:lvl1pPr>
                      <a:lvl2pPr marL="457200" algn="l" defTabSz="914400" rtl="0" eaLnBrk="1" latinLnBrk="0" hangingPunct="1">
                        <a:defRPr sz="1800" kern="1200">
                          <a:solidFill>
                            <a:schemeClr val="tx1"/>
                          </a:solidFill>
                          <a:latin typeface="Book Antiqua"/>
                        </a:defRPr>
                      </a:lvl2pPr>
                      <a:lvl3pPr marL="914400" algn="l" defTabSz="914400" rtl="0" eaLnBrk="1" latinLnBrk="0" hangingPunct="1">
                        <a:defRPr sz="1800" kern="1200">
                          <a:solidFill>
                            <a:schemeClr val="tx1"/>
                          </a:solidFill>
                          <a:latin typeface="Book Antiqua"/>
                        </a:defRPr>
                      </a:lvl3pPr>
                      <a:lvl4pPr marL="1371600" algn="l" defTabSz="914400" rtl="0" eaLnBrk="1" latinLnBrk="0" hangingPunct="1">
                        <a:defRPr sz="1800" kern="1200">
                          <a:solidFill>
                            <a:schemeClr val="tx1"/>
                          </a:solidFill>
                          <a:latin typeface="Book Antiqua"/>
                        </a:defRPr>
                      </a:lvl4pPr>
                      <a:lvl5pPr marL="1828800" algn="l" defTabSz="914400" rtl="0" eaLnBrk="1" latinLnBrk="0" hangingPunct="1">
                        <a:defRPr sz="1800" kern="1200">
                          <a:solidFill>
                            <a:schemeClr val="tx1"/>
                          </a:solidFill>
                          <a:latin typeface="Book Antiqua"/>
                        </a:defRPr>
                      </a:lvl5pPr>
                      <a:lvl6pPr marL="2286000" algn="l" defTabSz="914400" rtl="0" eaLnBrk="1" latinLnBrk="0" hangingPunct="1">
                        <a:defRPr sz="1800" kern="1200">
                          <a:solidFill>
                            <a:schemeClr val="tx1"/>
                          </a:solidFill>
                          <a:latin typeface="Book Antiqua"/>
                        </a:defRPr>
                      </a:lvl6pPr>
                      <a:lvl7pPr marL="2743200" algn="l" defTabSz="914400" rtl="0" eaLnBrk="1" latinLnBrk="0" hangingPunct="1">
                        <a:defRPr sz="1800" kern="1200">
                          <a:solidFill>
                            <a:schemeClr val="tx1"/>
                          </a:solidFill>
                          <a:latin typeface="Book Antiqua"/>
                        </a:defRPr>
                      </a:lvl7pPr>
                      <a:lvl8pPr marL="3200400" algn="l" defTabSz="914400" rtl="0" eaLnBrk="1" latinLnBrk="0" hangingPunct="1">
                        <a:defRPr sz="1800" kern="1200">
                          <a:solidFill>
                            <a:schemeClr val="tx1"/>
                          </a:solidFill>
                          <a:latin typeface="Book Antiqua"/>
                        </a:defRPr>
                      </a:lvl8pPr>
                      <a:lvl9pPr marL="3657600" algn="l" defTabSz="914400" rtl="0" eaLnBrk="1" latinLnBrk="0" hangingPunct="1">
                        <a:defRPr sz="1800" kern="1200">
                          <a:solidFill>
                            <a:schemeClr val="tx1"/>
                          </a:solidFill>
                          <a:latin typeface="Book Antiqua"/>
                        </a:defRPr>
                      </a:lvl9pPr>
                    </a:lstStyle>
                    <a:p>
                      <a:pPr algn="ctr" rtl="0">
                        <a:lnSpc>
                          <a:spcPct val="150000"/>
                        </a:lnSpc>
                        <a:spcAft>
                          <a:spcPts val="1000"/>
                        </a:spcAft>
                      </a:pPr>
                      <a:r>
                        <a:rPr lang="en-US" sz="1800" dirty="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279349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2000"/>
                                        <p:tgtEl>
                                          <p:spTgt spid="2"/>
                                        </p:tgtEl>
                                      </p:cBhvr>
                                    </p:animEffect>
                                  </p:childTnLst>
                                </p:cTn>
                              </p:par>
                              <p:par>
                                <p:cTn id="8" presetID="21"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4)">
                                      <p:cBhvr>
                                        <p:cTn id="1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5268" y="103991"/>
            <a:ext cx="8229600" cy="627529"/>
          </a:xfrm>
        </p:spPr>
        <p:txBody>
          <a:bodyPr>
            <a:normAutofit fontScale="90000"/>
          </a:bodyPr>
          <a:lstStyle/>
          <a:p>
            <a:pPr algn="ctr" rtl="1" eaLnBrk="1" hangingPunct="1"/>
            <a:r>
              <a:rPr lang="fa-IR" altLang="fa-IR" sz="3400" b="1" dirty="0">
                <a:solidFill>
                  <a:schemeClr val="tx1"/>
                </a:solidFill>
                <a:cs typeface="B Nazanin" panose="00000400000000000000" pitchFamily="2" charset="-78"/>
              </a:rPr>
              <a:t>بتابلوکرها</a:t>
            </a:r>
            <a:r>
              <a:rPr lang="en-US" altLang="fa-IR" sz="3400" b="1" dirty="0">
                <a:solidFill>
                  <a:schemeClr val="tx1"/>
                </a:solidFill>
                <a:cs typeface="B Nazanin" panose="00000400000000000000" pitchFamily="2" charset="-78"/>
              </a:rPr>
              <a:t/>
            </a:r>
            <a:br>
              <a:rPr lang="en-US" altLang="fa-IR" sz="3400" b="1" dirty="0">
                <a:solidFill>
                  <a:schemeClr val="tx1"/>
                </a:solidFill>
                <a:cs typeface="B Nazanin" panose="00000400000000000000" pitchFamily="2" charset="-78"/>
              </a:rPr>
            </a:br>
            <a:endParaRPr lang="en-US" altLang="fa-IR" sz="3400" b="1" dirty="0">
              <a:solidFill>
                <a:schemeClr val="tx1"/>
              </a:solidFill>
              <a:cs typeface="B Nazanin" panose="00000400000000000000" pitchFamily="2" charset="-78"/>
            </a:endParaRPr>
          </a:p>
        </p:txBody>
      </p:sp>
      <p:sp>
        <p:nvSpPr>
          <p:cNvPr id="7" name="Content Placeholder 6"/>
          <p:cNvSpPr>
            <a:spLocks noGrp="1"/>
          </p:cNvSpPr>
          <p:nvPr>
            <p:ph idx="1"/>
          </p:nvPr>
        </p:nvSpPr>
        <p:spPr>
          <a:xfrm>
            <a:off x="465267" y="731520"/>
            <a:ext cx="9195099" cy="5647765"/>
          </a:xfrm>
        </p:spPr>
        <p:txBody>
          <a:bodyPr>
            <a:normAutofit/>
          </a:bodyPr>
          <a:lstStyle/>
          <a:p>
            <a:pPr algn="just" rtl="1" eaLnBrk="1" hangingPunct="1"/>
            <a:r>
              <a:rPr lang="fa-IR" altLang="fa-IR" dirty="0" smtClean="0">
                <a:cs typeface="B Nazanin" panose="00000400000000000000" pitchFamily="2" charset="-78"/>
              </a:rPr>
              <a:t>بتابلوکرها دیر زمانی است که در درمان فشار خون استفاده می‌شوند. آنها به‌ویژه در بیماراني كه فشار خون همراه با آنژین هنگام فعالیت (آنژین کوششی)، تاکی‌آریتمی یا سابقه سکته قلبی دارند، مفیدند، زیرا نشان داده شده که مرگ و عوارض قلبی‌عروقی را کاهش می‌دهند.</a:t>
            </a:r>
            <a:endParaRPr lang="en-US" altLang="fa-IR" dirty="0" smtClean="0">
              <a:cs typeface="B Nazanin" panose="00000400000000000000" pitchFamily="2" charset="-78"/>
            </a:endParaRPr>
          </a:p>
          <a:p>
            <a:pPr algn="just" rtl="1" eaLnBrk="1" hangingPunct="1"/>
            <a:endParaRPr lang="fa-IR" altLang="fa-IR" dirty="0" smtClean="0">
              <a:cs typeface="B Nazanin" panose="00000400000000000000" pitchFamily="2" charset="-78"/>
            </a:endParaRPr>
          </a:p>
          <a:p>
            <a:pPr algn="just" rtl="1" eaLnBrk="1" hangingPunct="1"/>
            <a:r>
              <a:rPr lang="fa-IR" altLang="fa-IR" dirty="0" smtClean="0">
                <a:cs typeface="B Nazanin" panose="00000400000000000000" pitchFamily="2" charset="-78"/>
              </a:rPr>
              <a:t>این داروها اغلب به خوبی تحمل می‌شوند. عوارض گزارش شده آنها عبارتند از دیس‌لیپیدمی، ماسکه کردن هیپوگلیسمی، افزایش میزان بروز موارد جدید دیابت، اختلال نعوظ، کابوس‌های شبانه و سردی در انتهاها و برادی کاردی یا کاهش ضربان قلب. تغییرات متابولیکی عموماً موقتی بوده و اهمیت بالینی آنها اندک و یا ناچیز است.</a:t>
            </a:r>
            <a:endParaRPr lang="en-US" altLang="fa-IR" dirty="0" smtClean="0">
              <a:cs typeface="B Nazanin" panose="00000400000000000000" pitchFamily="2" charset="-78"/>
            </a:endParaRPr>
          </a:p>
          <a:p>
            <a:pPr algn="just" rtl="1" eaLnBrk="1" hangingPunct="1"/>
            <a:endParaRPr lang="en-US" altLang="fa-IR" dirty="0">
              <a:cs typeface="B Nazanin" panose="00000400000000000000" pitchFamily="2" charset="-78"/>
            </a:endParaRPr>
          </a:p>
          <a:p>
            <a:pPr algn="just" rtl="1" eaLnBrk="1" hangingPunct="1"/>
            <a:endParaRPr lang="en-US" altLang="fa-IR" dirty="0" smtClean="0">
              <a:cs typeface="B Nazanin" panose="00000400000000000000" pitchFamily="2" charset="-78"/>
            </a:endParaRPr>
          </a:p>
          <a:p>
            <a:pPr algn="just" rtl="1" eaLnBrk="1" hangingPunct="1"/>
            <a:endParaRPr lang="en-US" altLang="fa-IR" dirty="0">
              <a:cs typeface="B Nazanin" panose="00000400000000000000" pitchFamily="2" charset="-78"/>
            </a:endParaRPr>
          </a:p>
          <a:p>
            <a:pPr algn="just" rtl="1" eaLnBrk="1" hangingPunct="1"/>
            <a:endParaRPr lang="en-US" altLang="fa-IR" dirty="0" smtClean="0">
              <a:cs typeface="B Nazanin" panose="00000400000000000000" pitchFamily="2" charset="-78"/>
            </a:endParaRPr>
          </a:p>
          <a:p>
            <a:pPr algn="just" rtl="1" eaLnBrk="1" hangingPunct="1"/>
            <a:endParaRPr lang="en-US" altLang="fa-IR" dirty="0">
              <a:cs typeface="B Nazanin" panose="00000400000000000000" pitchFamily="2" charset="-78"/>
            </a:endParaRPr>
          </a:p>
          <a:p>
            <a:pPr algn="just" rtl="1" eaLnBrk="1" hangingPunct="1"/>
            <a:endParaRPr lang="en-US" altLang="fa-IR" dirty="0" smtClean="0">
              <a:cs typeface="B Nazanin" panose="00000400000000000000" pitchFamily="2" charset="-78"/>
            </a:endParaRPr>
          </a:p>
          <a:p>
            <a:pPr algn="just" rtl="1">
              <a:buFont typeface="Wingdings" panose="05000000000000000000" pitchFamily="2" charset="2"/>
              <a:buNone/>
              <a:defRPr/>
            </a:pPr>
            <a:r>
              <a:rPr lang="fa-IR" b="1" i="1" kern="0" dirty="0" smtClean="0">
                <a:solidFill>
                  <a:srgbClr val="92D050"/>
                </a:solidFill>
                <a:cs typeface="B Nazanin" panose="00000400000000000000" pitchFamily="2" charset="-78"/>
              </a:rPr>
              <a:t> </a:t>
            </a:r>
            <a:r>
              <a:rPr lang="fa-IR" b="1" i="1" kern="0" dirty="0">
                <a:solidFill>
                  <a:srgbClr val="92D050"/>
                </a:solidFill>
                <a:cs typeface="B Nazanin" panose="00000400000000000000" pitchFamily="2" charset="-78"/>
              </a:rPr>
              <a:t>این دارو برای افراد مبتلا به آسم، منع مصرف دارد</a:t>
            </a:r>
            <a:r>
              <a:rPr lang="fa-IR" kern="0" dirty="0">
                <a:solidFill>
                  <a:srgbClr val="92D050"/>
                </a:solidFill>
                <a:cs typeface="B Nazanin" panose="00000400000000000000" pitchFamily="2" charset="-78"/>
              </a:rPr>
              <a:t>. </a:t>
            </a:r>
            <a:r>
              <a:rPr lang="fa-IR" kern="0" dirty="0" smtClean="0">
                <a:cs typeface="B Nazanin" panose="00000400000000000000" pitchFamily="2" charset="-78"/>
              </a:rPr>
              <a:t>همچنین منجر </a:t>
            </a:r>
            <a:r>
              <a:rPr lang="fa-IR" kern="0" dirty="0">
                <a:cs typeface="B Nazanin" panose="00000400000000000000" pitchFamily="2" charset="-78"/>
              </a:rPr>
              <a:t>به خواب های آشفته و گیجی و منگی می شود.</a:t>
            </a:r>
            <a:endParaRPr lang="en-US" kern="0" dirty="0">
              <a:cs typeface="B Nazanin" pitchFamily="2" charset="-78"/>
            </a:endParaRPr>
          </a:p>
          <a:p>
            <a:pPr algn="just" rtl="1" eaLnBrk="1" hangingPunct="1"/>
            <a:endParaRPr lang="en-US" altLang="fa-IR" dirty="0" smtClean="0">
              <a:cs typeface="B Nazanin" panose="00000400000000000000" pitchFamily="2" charset="-78"/>
            </a:endParaRPr>
          </a:p>
        </p:txBody>
      </p:sp>
      <p:pic>
        <p:nvPicPr>
          <p:cNvPr id="2" name="Picture 1"/>
          <p:cNvPicPr>
            <a:picLocks noChangeAspect="1"/>
          </p:cNvPicPr>
          <p:nvPr/>
        </p:nvPicPr>
        <p:blipFill>
          <a:blip r:embed="rId2"/>
          <a:stretch>
            <a:fillRect/>
          </a:stretch>
        </p:blipFill>
        <p:spPr>
          <a:xfrm>
            <a:off x="676364" y="3051307"/>
            <a:ext cx="8772904" cy="2304488"/>
          </a:xfrm>
          <a:prstGeom prst="rect">
            <a:avLst/>
          </a:prstGeom>
        </p:spPr>
      </p:pic>
    </p:spTree>
    <p:extLst>
      <p:ext uri="{BB962C8B-B14F-4D97-AF65-F5344CB8AC3E}">
        <p14:creationId xmlns:p14="http://schemas.microsoft.com/office/powerpoint/2010/main" val="36042873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ox(out)">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ox(ou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cs typeface="B Titr" panose="00000700000000000000" pitchFamily="2" charset="-78"/>
              </a:rPr>
              <a:t>روند فزاینده مرگ </a:t>
            </a:r>
            <a:r>
              <a:rPr lang="fa-IR" dirty="0">
                <a:cs typeface="B Titr" panose="00000700000000000000" pitchFamily="2" charset="-78"/>
              </a:rPr>
              <a:t>منتسب به فشارخون بالا </a:t>
            </a:r>
            <a:r>
              <a:rPr lang="fa-IR" dirty="0" smtClean="0">
                <a:cs typeface="B Titr" panose="00000700000000000000" pitchFamily="2" charset="-78"/>
              </a:rPr>
              <a:t>در ایران</a:t>
            </a:r>
            <a:endParaRPr lang="en-US" dirty="0"/>
          </a:p>
        </p:txBody>
      </p:sp>
      <p:pic>
        <p:nvPicPr>
          <p:cNvPr id="5" name="Content Placeholder 4"/>
          <p:cNvPicPr>
            <a:picLocks noGrp="1" noChangeAspect="1"/>
          </p:cNvPicPr>
          <p:nvPr>
            <p:ph idx="1"/>
          </p:nvPr>
        </p:nvPicPr>
        <p:blipFill>
          <a:blip r:embed="rId2"/>
          <a:stretch>
            <a:fillRect/>
          </a:stretch>
        </p:blipFill>
        <p:spPr>
          <a:xfrm>
            <a:off x="393633" y="1423800"/>
            <a:ext cx="9355369" cy="497700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a:xfrm>
            <a:off x="10352542" y="295731"/>
            <a:ext cx="838199" cy="767687"/>
          </a:xfrm>
          <a:prstGeom prst="rect">
            <a:avLst/>
          </a:prstGeom>
        </p:spPr>
        <p:txBody>
          <a:bodyPr/>
          <a:lstStyle/>
          <a:p>
            <a:fld id="{D57F1E4F-1CFF-5643-939E-217C01CDF565}" type="slidenum">
              <a:rPr lang="en-US" smtClean="0"/>
              <a:pPr/>
              <a:t>6</a:t>
            </a:fld>
            <a:endParaRPr lang="en-US" dirty="0"/>
          </a:p>
        </p:txBody>
      </p:sp>
      <p:sp>
        <p:nvSpPr>
          <p:cNvPr id="6" name="TextBox 6"/>
          <p:cNvSpPr txBox="1">
            <a:spLocks noChangeArrowheads="1"/>
          </p:cNvSpPr>
          <p:nvPr/>
        </p:nvSpPr>
        <p:spPr bwMode="auto">
          <a:xfrm>
            <a:off x="10580367" y="1423800"/>
            <a:ext cx="1435899" cy="2308324"/>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fa-IR" altLang="en-US" dirty="0" smtClean="0">
                <a:solidFill>
                  <a:srgbClr val="FF0000"/>
                </a:solidFill>
                <a:cs typeface="B Titr" panose="00000700000000000000" pitchFamily="2" charset="-78"/>
              </a:rPr>
              <a:t>در ایران 97هزار نفر </a:t>
            </a:r>
            <a:r>
              <a:rPr lang="fa-IR" altLang="en-US" dirty="0" smtClean="0">
                <a:cs typeface="B Titr" panose="00000700000000000000" pitchFamily="2" charset="-78"/>
              </a:rPr>
              <a:t>در سال 2017 بر </a:t>
            </a:r>
            <a:r>
              <a:rPr lang="fa-IR" altLang="en-US" dirty="0" smtClean="0">
                <a:solidFill>
                  <a:srgbClr val="FF0000"/>
                </a:solidFill>
                <a:cs typeface="B Titr" panose="00000700000000000000" pitchFamily="2" charset="-78"/>
              </a:rPr>
              <a:t>اثر بیمارهای مرتبط به فشار </a:t>
            </a:r>
            <a:r>
              <a:rPr lang="fa-IR" altLang="en-US" dirty="0">
                <a:solidFill>
                  <a:srgbClr val="FF0000"/>
                </a:solidFill>
                <a:cs typeface="B Titr" panose="00000700000000000000" pitchFamily="2" charset="-78"/>
              </a:rPr>
              <a:t>خون بالا </a:t>
            </a:r>
            <a:r>
              <a:rPr lang="fa-IR" altLang="en-US" dirty="0" smtClean="0">
                <a:cs typeface="B Titr" panose="00000700000000000000" pitchFamily="2" charset="-78"/>
              </a:rPr>
              <a:t>جان خود را از دست داده اند.</a:t>
            </a:r>
            <a:endParaRPr lang="en-US" altLang="en-US" dirty="0">
              <a:cs typeface="B Titr" panose="00000700000000000000" pitchFamily="2" charset="-78"/>
            </a:endParaRPr>
          </a:p>
        </p:txBody>
      </p:sp>
    </p:spTree>
    <p:extLst>
      <p:ext uri="{BB962C8B-B14F-4D97-AF65-F5344CB8AC3E}">
        <p14:creationId xmlns:p14="http://schemas.microsoft.com/office/powerpoint/2010/main" val="31373828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50115965"/>
              </p:ext>
            </p:extLst>
          </p:nvPr>
        </p:nvGraphicFramePr>
        <p:xfrm>
          <a:off x="530298" y="2275618"/>
          <a:ext cx="8501063" cy="2057400"/>
        </p:xfrm>
        <a:graphic>
          <a:graphicData uri="http://schemas.openxmlformats.org/drawingml/2006/table">
            <a:tbl>
              <a:tblPr rtl="1"/>
              <a:tblGrid>
                <a:gridCol w="3577217">
                  <a:extLst>
                    <a:ext uri="{9D8B030D-6E8A-4147-A177-3AD203B41FA5}">
                      <a16:colId xmlns="" xmlns:a16="http://schemas.microsoft.com/office/drawing/2014/main" val="20000"/>
                    </a:ext>
                  </a:extLst>
                </a:gridCol>
                <a:gridCol w="3520187">
                  <a:extLst>
                    <a:ext uri="{9D8B030D-6E8A-4147-A177-3AD203B41FA5}">
                      <a16:colId xmlns="" xmlns:a16="http://schemas.microsoft.com/office/drawing/2014/main" val="20001"/>
                    </a:ext>
                  </a:extLst>
                </a:gridCol>
                <a:gridCol w="1403659">
                  <a:extLst>
                    <a:ext uri="{9D8B030D-6E8A-4147-A177-3AD203B41FA5}">
                      <a16:colId xmlns="" xmlns:a16="http://schemas.microsoft.com/office/drawing/2014/main" val="20002"/>
                    </a:ext>
                  </a:extLst>
                </a:gridCol>
              </a:tblGrid>
              <a:tr h="0">
                <a:tc>
                  <a:txBody>
                    <a:bodyPr/>
                    <a:lstStyle/>
                    <a:p>
                      <a:pPr algn="ctr" rtl="1">
                        <a:lnSpc>
                          <a:spcPct val="150000"/>
                        </a:lnSpc>
                        <a:spcAft>
                          <a:spcPts val="1000"/>
                        </a:spcAft>
                      </a:pPr>
                      <a:r>
                        <a:rPr lang="fa-IR" sz="1800" b="1" dirty="0">
                          <a:latin typeface="Calibri"/>
                          <a:ea typeface="Calibri"/>
                          <a:cs typeface="B Yagut"/>
                        </a:rPr>
                        <a:t>دوز</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1800" b="1" dirty="0">
                          <a:latin typeface="Calibri"/>
                          <a:ea typeface="Calibri"/>
                          <a:cs typeface="B Yagut"/>
                        </a:rPr>
                        <a:t>نام ژنريك</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1800" b="1">
                          <a:latin typeface="Calibri"/>
                          <a:ea typeface="Calibri"/>
                          <a:cs typeface="B Yagut"/>
                        </a:rPr>
                        <a:t>شکل دارویی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 xmlns:a16="http://schemas.microsoft.com/office/drawing/2014/main" val="10000"/>
                  </a:ext>
                </a:extLst>
              </a:tr>
              <a:tr h="0">
                <a:tc>
                  <a:txBody>
                    <a:bodyPr/>
                    <a:lstStyle/>
                    <a:p>
                      <a:pPr algn="ctr" rtl="1">
                        <a:lnSpc>
                          <a:spcPct val="150000"/>
                        </a:lnSpc>
                        <a:spcAft>
                          <a:spcPts val="1000"/>
                        </a:spcAft>
                      </a:pPr>
                      <a:r>
                        <a:rPr lang="en-US" sz="1800">
                          <a:latin typeface="Calibri"/>
                          <a:ea typeface="Calibri"/>
                          <a:cs typeface="B Yagut"/>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1000"/>
                        </a:spcAft>
                      </a:pPr>
                      <a:r>
                        <a:rPr lang="en-US" sz="1800">
                          <a:latin typeface="Calibri"/>
                          <a:ea typeface="Calibri"/>
                          <a:cs typeface="B Yagut"/>
                        </a:rPr>
                        <a:t>Metoprolol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1000"/>
                        </a:spcAft>
                      </a:pPr>
                      <a:r>
                        <a:rPr lang="en-US" sz="180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0">
                <a:tc>
                  <a:txBody>
                    <a:bodyPr/>
                    <a:lstStyle/>
                    <a:p>
                      <a:pPr algn="ctr" rtl="1">
                        <a:lnSpc>
                          <a:spcPct val="150000"/>
                        </a:lnSpc>
                        <a:spcAft>
                          <a:spcPts val="1000"/>
                        </a:spcAft>
                      </a:pPr>
                      <a:r>
                        <a:rPr lang="fa-IR" sz="1800">
                          <a:latin typeface="Calibri"/>
                          <a:ea typeface="Calibri"/>
                          <a:cs typeface="B Yagut"/>
                        </a:rPr>
                        <a:t>کارخانه و کشور سازنده</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gridSpan="2">
                  <a:txBody>
                    <a:bodyPr/>
                    <a:lstStyle/>
                    <a:p>
                      <a:pPr algn="ctr" rtl="1">
                        <a:lnSpc>
                          <a:spcPct val="150000"/>
                        </a:lnSpc>
                        <a:spcAft>
                          <a:spcPts val="1000"/>
                        </a:spcAft>
                      </a:pPr>
                      <a:r>
                        <a:rPr lang="fa-IR" sz="1800">
                          <a:latin typeface="Calibri"/>
                          <a:ea typeface="Calibri"/>
                          <a:cs typeface="B Yagut"/>
                        </a:rPr>
                        <a:t>نام تجاری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0">
                <a:tc>
                  <a:txBody>
                    <a:bodyPr/>
                    <a:lstStyle/>
                    <a:p>
                      <a:pPr algn="ctr" rtl="1">
                        <a:lnSpc>
                          <a:spcPct val="150000"/>
                        </a:lnSpc>
                        <a:spcAft>
                          <a:spcPts val="1000"/>
                        </a:spcAft>
                      </a:pPr>
                      <a:r>
                        <a:rPr lang="en-US" sz="1800">
                          <a:latin typeface="Calibri"/>
                          <a:ea typeface="Calibri"/>
                          <a:cs typeface="B Yagut"/>
                        </a:rPr>
                        <a:t>Alborz Daru _ Iran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1">
                        <a:lnSpc>
                          <a:spcPct val="150000"/>
                        </a:lnSpc>
                        <a:spcAft>
                          <a:spcPts val="1000"/>
                        </a:spcAft>
                      </a:pPr>
                      <a:r>
                        <a:rPr lang="en-US" sz="1800" dirty="0" err="1">
                          <a:latin typeface="Calibri"/>
                          <a:ea typeface="Calibri"/>
                          <a:cs typeface="B Yagut"/>
                        </a:rPr>
                        <a:t>Metoral</a:t>
                      </a:r>
                      <a:r>
                        <a:rPr lang="en-US" sz="1800" dirty="0">
                          <a:latin typeface="Calibri"/>
                          <a:ea typeface="Calibri"/>
                          <a:cs typeface="B Yagut"/>
                        </a:rPr>
                        <a:t> ( 50 mg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3"/>
                  </a:ext>
                </a:extLst>
              </a:tr>
              <a:tr h="0">
                <a:tc>
                  <a:txBody>
                    <a:bodyPr/>
                    <a:lstStyle/>
                    <a:p>
                      <a:pPr algn="ctr" rtl="1">
                        <a:lnSpc>
                          <a:spcPct val="150000"/>
                        </a:lnSpc>
                        <a:spcAft>
                          <a:spcPts val="1000"/>
                        </a:spcAft>
                      </a:pPr>
                      <a:r>
                        <a:rPr lang="en-US" sz="1800" dirty="0" err="1">
                          <a:latin typeface="Calibri"/>
                          <a:ea typeface="Calibri"/>
                          <a:cs typeface="B Yagut"/>
                        </a:rPr>
                        <a:t>Hexal</a:t>
                      </a:r>
                      <a:r>
                        <a:rPr lang="en-US" sz="1800" dirty="0">
                          <a:latin typeface="Calibri"/>
                          <a:ea typeface="Calibri"/>
                          <a:cs typeface="B Yagut"/>
                        </a:rPr>
                        <a:t> _ Germany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1">
                        <a:lnSpc>
                          <a:spcPct val="150000"/>
                        </a:lnSpc>
                        <a:spcAft>
                          <a:spcPts val="1000"/>
                        </a:spcAft>
                      </a:pPr>
                      <a:r>
                        <a:rPr lang="en-US" sz="1800" dirty="0" err="1">
                          <a:latin typeface="Calibri"/>
                          <a:ea typeface="Calibri"/>
                          <a:cs typeface="B Yagut"/>
                        </a:rPr>
                        <a:t>Meto</a:t>
                      </a:r>
                      <a:r>
                        <a:rPr lang="en-US" sz="1800" dirty="0">
                          <a:latin typeface="Calibri"/>
                          <a:ea typeface="Calibri"/>
                          <a:cs typeface="B Yagut"/>
                        </a:rPr>
                        <a:t> </a:t>
                      </a:r>
                      <a:r>
                        <a:rPr lang="en-US" sz="1800" dirty="0" err="1">
                          <a:latin typeface="Calibri"/>
                          <a:ea typeface="Calibri"/>
                          <a:cs typeface="B Yagut"/>
                        </a:rPr>
                        <a:t>Hexal</a:t>
                      </a:r>
                      <a:r>
                        <a:rPr lang="en-US" sz="1800" dirty="0">
                          <a:latin typeface="Calibri"/>
                          <a:ea typeface="Calibri"/>
                          <a:cs typeface="B Yagut"/>
                        </a:rPr>
                        <a:t> ( 47.5 _ 95 ) SR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85219214"/>
              </p:ext>
            </p:extLst>
          </p:nvPr>
        </p:nvGraphicFramePr>
        <p:xfrm>
          <a:off x="530299" y="231140"/>
          <a:ext cx="8501063" cy="1828800"/>
        </p:xfrm>
        <a:graphic>
          <a:graphicData uri="http://schemas.openxmlformats.org/drawingml/2006/table">
            <a:tbl>
              <a:tblPr rtl="1"/>
              <a:tblGrid>
                <a:gridCol w="3577216">
                  <a:extLst>
                    <a:ext uri="{9D8B030D-6E8A-4147-A177-3AD203B41FA5}">
                      <a16:colId xmlns="" xmlns:a16="http://schemas.microsoft.com/office/drawing/2014/main" val="20000"/>
                    </a:ext>
                  </a:extLst>
                </a:gridCol>
                <a:gridCol w="3520187">
                  <a:extLst>
                    <a:ext uri="{9D8B030D-6E8A-4147-A177-3AD203B41FA5}">
                      <a16:colId xmlns="" xmlns:a16="http://schemas.microsoft.com/office/drawing/2014/main" val="20001"/>
                    </a:ext>
                  </a:extLst>
                </a:gridCol>
                <a:gridCol w="1403660">
                  <a:extLst>
                    <a:ext uri="{9D8B030D-6E8A-4147-A177-3AD203B41FA5}">
                      <a16:colId xmlns="" xmlns:a16="http://schemas.microsoft.com/office/drawing/2014/main" val="20002"/>
                    </a:ext>
                  </a:extLst>
                </a:gridCol>
              </a:tblGrid>
              <a:tr h="0">
                <a:tc>
                  <a:txBody>
                    <a:bodyPr/>
                    <a:lstStyle/>
                    <a:p>
                      <a:pPr algn="ctr" rtl="1">
                        <a:lnSpc>
                          <a:spcPct val="150000"/>
                        </a:lnSpc>
                        <a:spcAft>
                          <a:spcPts val="1000"/>
                        </a:spcAft>
                      </a:pPr>
                      <a:r>
                        <a:rPr lang="fa-IR" sz="2000" b="1" dirty="0">
                          <a:latin typeface="Calibri"/>
                          <a:ea typeface="Calibri"/>
                          <a:cs typeface="B Yagut"/>
                        </a:rPr>
                        <a:t>دوز</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2000" b="1" dirty="0">
                          <a:latin typeface="Calibri"/>
                          <a:ea typeface="Calibri"/>
                          <a:cs typeface="B Yagut"/>
                        </a:rPr>
                        <a:t>نام ژنريك</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2000" b="1">
                          <a:latin typeface="Calibri"/>
                          <a:ea typeface="Calibri"/>
                          <a:cs typeface="B Yagut"/>
                        </a:rPr>
                        <a:t>شکل دارویی</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 xmlns:a16="http://schemas.microsoft.com/office/drawing/2014/main" val="10000"/>
                  </a:ext>
                </a:extLst>
              </a:tr>
              <a:tr h="0">
                <a:tc>
                  <a:txBody>
                    <a:bodyPr/>
                    <a:lstStyle/>
                    <a:p>
                      <a:pPr algn="ctr" rtl="0">
                        <a:lnSpc>
                          <a:spcPct val="150000"/>
                        </a:lnSpc>
                        <a:spcAft>
                          <a:spcPts val="1000"/>
                        </a:spcAft>
                      </a:pPr>
                      <a:r>
                        <a:rPr lang="en-US" sz="2000" dirty="0">
                          <a:latin typeface="Calibri"/>
                          <a:ea typeface="Calibri"/>
                          <a:cs typeface="B Yagut"/>
                        </a:rPr>
                        <a:t>50 _ 100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0"/>
                        </a:spcAft>
                      </a:pPr>
                      <a:r>
                        <a:rPr lang="en-US" sz="1800" dirty="0">
                          <a:latin typeface="Arial"/>
                          <a:ea typeface="Calibri"/>
                          <a:cs typeface="B Titr"/>
                        </a:rPr>
                        <a:t>Atenolol</a:t>
                      </a:r>
                      <a:endParaRPr lang="en-US" sz="1600" dirty="0">
                        <a:latin typeface="Calibri"/>
                        <a:ea typeface="Calibri"/>
                        <a:cs typeface="B Titr"/>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1000"/>
                        </a:spcAft>
                      </a:pPr>
                      <a:r>
                        <a:rPr lang="en-US" sz="200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0">
                <a:tc>
                  <a:txBody>
                    <a:bodyPr/>
                    <a:lstStyle/>
                    <a:p>
                      <a:pPr algn="ctr" rtl="1">
                        <a:lnSpc>
                          <a:spcPct val="150000"/>
                        </a:lnSpc>
                        <a:spcAft>
                          <a:spcPts val="1000"/>
                        </a:spcAft>
                      </a:pPr>
                      <a:r>
                        <a:rPr lang="fa-IR" sz="2000">
                          <a:latin typeface="Calibri"/>
                          <a:ea typeface="Calibri"/>
                          <a:cs typeface="B Yagut"/>
                        </a:rPr>
                        <a:t>کارخانه و کشور سازنده</a:t>
                      </a:r>
                      <a:endParaRPr lang="en-US" sz="20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gridSpan="2">
                  <a:txBody>
                    <a:bodyPr/>
                    <a:lstStyle/>
                    <a:p>
                      <a:pPr algn="ctr" rtl="1">
                        <a:lnSpc>
                          <a:spcPct val="150000"/>
                        </a:lnSpc>
                        <a:spcAft>
                          <a:spcPts val="1000"/>
                        </a:spcAft>
                      </a:pPr>
                      <a:r>
                        <a:rPr lang="fa-IR" sz="2000" dirty="0">
                          <a:latin typeface="Calibri"/>
                          <a:ea typeface="Calibri"/>
                          <a:cs typeface="B Yagut"/>
                        </a:rPr>
                        <a:t>نام تجاری</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0">
                <a:tc>
                  <a:txBody>
                    <a:bodyPr/>
                    <a:lstStyle/>
                    <a:p>
                      <a:pPr algn="ctr" rtl="1">
                        <a:lnSpc>
                          <a:spcPct val="150000"/>
                        </a:lnSpc>
                        <a:spcAft>
                          <a:spcPts val="1000"/>
                        </a:spcAft>
                      </a:pPr>
                      <a:r>
                        <a:rPr lang="en-US" sz="2000" dirty="0">
                          <a:latin typeface="Calibri"/>
                          <a:ea typeface="Calibri"/>
                          <a:cs typeface="B Yagut"/>
                        </a:rPr>
                        <a:t>Astra Zeneca _ Sweden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0">
                        <a:lnSpc>
                          <a:spcPct val="150000"/>
                        </a:lnSpc>
                        <a:spcAft>
                          <a:spcPts val="1000"/>
                        </a:spcAft>
                      </a:pPr>
                      <a:r>
                        <a:rPr lang="en-US" sz="2000" dirty="0" err="1">
                          <a:latin typeface="Calibri"/>
                          <a:ea typeface="Calibri"/>
                          <a:cs typeface="B Yagut"/>
                        </a:rPr>
                        <a:t>Tensinor</a:t>
                      </a:r>
                      <a:endParaRPr lang="en-US" sz="20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71762891"/>
              </p:ext>
            </p:extLst>
          </p:nvPr>
        </p:nvGraphicFramePr>
        <p:xfrm>
          <a:off x="530298" y="4548696"/>
          <a:ext cx="8286750" cy="2057400"/>
        </p:xfrm>
        <a:graphic>
          <a:graphicData uri="http://schemas.openxmlformats.org/drawingml/2006/table">
            <a:tbl>
              <a:tblPr rtl="1"/>
              <a:tblGrid>
                <a:gridCol w="3487034">
                  <a:extLst>
                    <a:ext uri="{9D8B030D-6E8A-4147-A177-3AD203B41FA5}">
                      <a16:colId xmlns="" xmlns:a16="http://schemas.microsoft.com/office/drawing/2014/main" val="20000"/>
                    </a:ext>
                  </a:extLst>
                </a:gridCol>
                <a:gridCol w="3431443">
                  <a:extLst>
                    <a:ext uri="{9D8B030D-6E8A-4147-A177-3AD203B41FA5}">
                      <a16:colId xmlns="" xmlns:a16="http://schemas.microsoft.com/office/drawing/2014/main" val="20001"/>
                    </a:ext>
                  </a:extLst>
                </a:gridCol>
                <a:gridCol w="1368273">
                  <a:extLst>
                    <a:ext uri="{9D8B030D-6E8A-4147-A177-3AD203B41FA5}">
                      <a16:colId xmlns="" xmlns:a16="http://schemas.microsoft.com/office/drawing/2014/main" val="20002"/>
                    </a:ext>
                  </a:extLst>
                </a:gridCol>
              </a:tblGrid>
              <a:tr h="0">
                <a:tc>
                  <a:txBody>
                    <a:bodyPr/>
                    <a:lstStyle/>
                    <a:p>
                      <a:pPr algn="ctr" rtl="1">
                        <a:lnSpc>
                          <a:spcPct val="150000"/>
                        </a:lnSpc>
                        <a:spcAft>
                          <a:spcPts val="1000"/>
                        </a:spcAft>
                      </a:pPr>
                      <a:r>
                        <a:rPr lang="fa-IR" sz="1800" b="1">
                          <a:latin typeface="Calibri"/>
                          <a:ea typeface="Calibri"/>
                          <a:cs typeface="B Yagut"/>
                        </a:rPr>
                        <a:t>دوز</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1800" b="1" dirty="0">
                          <a:latin typeface="Calibri"/>
                          <a:ea typeface="Calibri"/>
                          <a:cs typeface="B Yagut"/>
                        </a:rPr>
                        <a:t>نام ژنريك</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rtl="1">
                        <a:lnSpc>
                          <a:spcPct val="150000"/>
                        </a:lnSpc>
                        <a:spcAft>
                          <a:spcPts val="1000"/>
                        </a:spcAft>
                      </a:pPr>
                      <a:r>
                        <a:rPr lang="fa-IR" sz="1800" b="1">
                          <a:latin typeface="Calibri"/>
                          <a:ea typeface="Calibri"/>
                          <a:cs typeface="B Yagut"/>
                        </a:rPr>
                        <a:t>شکل دارویی</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 xmlns:a16="http://schemas.microsoft.com/office/drawing/2014/main" val="10000"/>
                  </a:ext>
                </a:extLst>
              </a:tr>
              <a:tr h="0">
                <a:tc>
                  <a:txBody>
                    <a:bodyPr/>
                    <a:lstStyle/>
                    <a:p>
                      <a:pPr algn="ctr" rtl="1">
                        <a:lnSpc>
                          <a:spcPct val="150000"/>
                        </a:lnSpc>
                        <a:spcAft>
                          <a:spcPts val="1000"/>
                        </a:spcAft>
                      </a:pPr>
                      <a:r>
                        <a:rPr lang="en-US" sz="1800">
                          <a:latin typeface="Calibri"/>
                          <a:ea typeface="Calibri"/>
                          <a:cs typeface="B Yagut"/>
                        </a:rPr>
                        <a:t>6.25 _ 12.5 _ 25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1000"/>
                        </a:spcAft>
                      </a:pPr>
                      <a:r>
                        <a:rPr lang="en-US" sz="1800" dirty="0">
                          <a:latin typeface="Calibri"/>
                          <a:ea typeface="Calibri"/>
                          <a:cs typeface="B Yagut"/>
                        </a:rPr>
                        <a:t>Carvedilol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50000"/>
                        </a:lnSpc>
                        <a:spcAft>
                          <a:spcPts val="1000"/>
                        </a:spcAft>
                      </a:pPr>
                      <a:r>
                        <a:rPr lang="en-US" sz="1800" dirty="0">
                          <a:latin typeface="Calibri"/>
                          <a:ea typeface="Calibri"/>
                          <a:cs typeface="B Yagut"/>
                        </a:rPr>
                        <a:t>Tab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0">
                <a:tc>
                  <a:txBody>
                    <a:bodyPr/>
                    <a:lstStyle/>
                    <a:p>
                      <a:pPr algn="ctr" rtl="1">
                        <a:lnSpc>
                          <a:spcPct val="150000"/>
                        </a:lnSpc>
                        <a:spcAft>
                          <a:spcPts val="1000"/>
                        </a:spcAft>
                      </a:pPr>
                      <a:r>
                        <a:rPr lang="fa-IR" sz="1800">
                          <a:latin typeface="Calibri"/>
                          <a:ea typeface="Calibri"/>
                          <a:cs typeface="B Yagut"/>
                        </a:rPr>
                        <a:t>کارخانه و کشور سازنده</a:t>
                      </a:r>
                      <a:endParaRPr lang="en-US" sz="180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gridSpan="2">
                  <a:txBody>
                    <a:bodyPr/>
                    <a:lstStyle/>
                    <a:p>
                      <a:pPr algn="ctr" rtl="1">
                        <a:lnSpc>
                          <a:spcPct val="150000"/>
                        </a:lnSpc>
                        <a:spcAft>
                          <a:spcPts val="1000"/>
                        </a:spcAft>
                      </a:pPr>
                      <a:r>
                        <a:rPr lang="fa-IR" sz="1800" dirty="0">
                          <a:latin typeface="Calibri"/>
                          <a:ea typeface="Calibri"/>
                          <a:cs typeface="B Yagut"/>
                        </a:rPr>
                        <a:t>نام تجاری</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en-US"/>
                    </a:p>
                  </a:txBody>
                  <a:tcPr/>
                </a:tc>
                <a:extLst>
                  <a:ext uri="{0D108BD9-81ED-4DB2-BD59-A6C34878D82A}">
                    <a16:rowId xmlns="" xmlns:a16="http://schemas.microsoft.com/office/drawing/2014/main" val="10002"/>
                  </a:ext>
                </a:extLst>
              </a:tr>
              <a:tr h="0">
                <a:tc>
                  <a:txBody>
                    <a:bodyPr/>
                    <a:lstStyle/>
                    <a:p>
                      <a:pPr algn="ctr" rtl="1">
                        <a:lnSpc>
                          <a:spcPct val="150000"/>
                        </a:lnSpc>
                        <a:spcAft>
                          <a:spcPts val="1000"/>
                        </a:spcAft>
                      </a:pPr>
                      <a:r>
                        <a:rPr lang="en-US" sz="1800">
                          <a:latin typeface="Calibri"/>
                          <a:ea typeface="Calibri"/>
                          <a:cs typeface="B Yagut"/>
                        </a:rPr>
                        <a:t>Actover.Co _ Slovenia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1">
                        <a:lnSpc>
                          <a:spcPct val="150000"/>
                        </a:lnSpc>
                        <a:spcAft>
                          <a:spcPts val="1000"/>
                        </a:spcAft>
                      </a:pPr>
                      <a:r>
                        <a:rPr lang="en-US" sz="1800" dirty="0" err="1">
                          <a:latin typeface="Calibri"/>
                          <a:ea typeface="Calibri"/>
                          <a:cs typeface="B Yagut"/>
                        </a:rPr>
                        <a:t>Coryol</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3"/>
                  </a:ext>
                </a:extLst>
              </a:tr>
              <a:tr h="0">
                <a:tc>
                  <a:txBody>
                    <a:bodyPr/>
                    <a:lstStyle/>
                    <a:p>
                      <a:pPr algn="ctr" rtl="1">
                        <a:lnSpc>
                          <a:spcPct val="150000"/>
                        </a:lnSpc>
                        <a:spcAft>
                          <a:spcPts val="1000"/>
                        </a:spcAft>
                      </a:pPr>
                      <a:r>
                        <a:rPr lang="en-US" sz="1800">
                          <a:latin typeface="Calibri"/>
                          <a:ea typeface="Calibri"/>
                          <a:cs typeface="B Yagut"/>
                        </a:rPr>
                        <a:t>Hexal _ Germany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1">
                        <a:lnSpc>
                          <a:spcPct val="150000"/>
                        </a:lnSpc>
                        <a:spcAft>
                          <a:spcPts val="1000"/>
                        </a:spcAft>
                      </a:pPr>
                      <a:r>
                        <a:rPr lang="en-US" sz="1800" dirty="0" err="1">
                          <a:latin typeface="Calibri"/>
                          <a:ea typeface="Calibri"/>
                          <a:cs typeface="B Yagut"/>
                        </a:rPr>
                        <a:t>Carvedilol</a:t>
                      </a:r>
                      <a:r>
                        <a:rPr lang="en-US" sz="1800" dirty="0">
                          <a:latin typeface="Calibri"/>
                          <a:ea typeface="Calibri"/>
                          <a:cs typeface="B Yagut"/>
                        </a:rPr>
                        <a:t> </a:t>
                      </a:r>
                      <a:r>
                        <a:rPr lang="en-US" sz="1800" dirty="0" err="1">
                          <a:latin typeface="Calibri"/>
                          <a:ea typeface="Calibri"/>
                          <a:cs typeface="B Yagut"/>
                        </a:rPr>
                        <a:t>Hexal</a:t>
                      </a:r>
                      <a:endParaRPr lang="en-US" sz="1800" dirty="0">
                        <a:latin typeface="Calibri"/>
                        <a:ea typeface="Calibri"/>
                        <a:cs typeface="B Yagu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86451601"/>
      </p:ext>
    </p:extLst>
  </p:cSld>
  <p:clrMapOvr>
    <a:masterClrMapping/>
  </p:clrMapOvr>
  <p:transition spd="slow">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par>
                          <p:cTn id="10" fill="hold" nodeType="afterGroup">
                            <p:stCondLst>
                              <p:cond delay="2000"/>
                            </p:stCondLst>
                            <p:childTnLst>
                              <p:par>
                                <p:cTn id="11" presetID="17"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3000" fill="hold"/>
                                        <p:tgtEl>
                                          <p:spTgt spid="6"/>
                                        </p:tgtEl>
                                        <p:attrNameLst>
                                          <p:attrName>ppt_x</p:attrName>
                                        </p:attrNameLst>
                                      </p:cBhvr>
                                      <p:tavLst>
                                        <p:tav tm="0">
                                          <p:val>
                                            <p:strVal val="#ppt_x-#ppt_w/2"/>
                                          </p:val>
                                        </p:tav>
                                        <p:tav tm="100000">
                                          <p:val>
                                            <p:strVal val="#ppt_x"/>
                                          </p:val>
                                        </p:tav>
                                      </p:tavLst>
                                    </p:anim>
                                    <p:anim calcmode="lin" valueType="num">
                                      <p:cBhvr>
                                        <p:cTn id="14" dur="3000" fill="hold"/>
                                        <p:tgtEl>
                                          <p:spTgt spid="6"/>
                                        </p:tgtEl>
                                        <p:attrNameLst>
                                          <p:attrName>ppt_y</p:attrName>
                                        </p:attrNameLst>
                                      </p:cBhvr>
                                      <p:tavLst>
                                        <p:tav tm="0">
                                          <p:val>
                                            <p:strVal val="#ppt_y"/>
                                          </p:val>
                                        </p:tav>
                                        <p:tav tm="100000">
                                          <p:val>
                                            <p:strVal val="#ppt_y"/>
                                          </p:val>
                                        </p:tav>
                                      </p:tavLst>
                                    </p:anim>
                                    <p:anim calcmode="lin" valueType="num">
                                      <p:cBhvr>
                                        <p:cTn id="15" dur="3000" fill="hold"/>
                                        <p:tgtEl>
                                          <p:spTgt spid="6"/>
                                        </p:tgtEl>
                                        <p:attrNameLst>
                                          <p:attrName>ppt_w</p:attrName>
                                        </p:attrNameLst>
                                      </p:cBhvr>
                                      <p:tavLst>
                                        <p:tav tm="0">
                                          <p:val>
                                            <p:fltVal val="0"/>
                                          </p:val>
                                        </p:tav>
                                        <p:tav tm="100000">
                                          <p:val>
                                            <p:strVal val="#ppt_w"/>
                                          </p:val>
                                        </p:tav>
                                      </p:tavLst>
                                    </p:anim>
                                    <p:anim calcmode="lin" valueType="num">
                                      <p:cBhvr>
                                        <p:cTn id="16" dur="3000"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5000"/>
                            </p:stCondLst>
                            <p:childTnLst>
                              <p:par>
                                <p:cTn id="18" presetID="17"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ppt_x</p:attrName>
                                        </p:attrNameLst>
                                      </p:cBhvr>
                                      <p:tavLst>
                                        <p:tav tm="0">
                                          <p:val>
                                            <p:strVal val="#ppt_x"/>
                                          </p:val>
                                        </p:tav>
                                        <p:tav tm="100000">
                                          <p:val>
                                            <p:strVal val="#ppt_x"/>
                                          </p:val>
                                        </p:tav>
                                      </p:tavLst>
                                    </p:anim>
                                    <p:anim calcmode="lin" valueType="num">
                                      <p:cBhvr>
                                        <p:cTn id="21" dur="2000" fill="hold"/>
                                        <p:tgtEl>
                                          <p:spTgt spid="7"/>
                                        </p:tgtEl>
                                        <p:attrNameLst>
                                          <p:attrName>ppt_y</p:attrName>
                                        </p:attrNameLst>
                                      </p:cBhvr>
                                      <p:tavLst>
                                        <p:tav tm="0">
                                          <p:val>
                                            <p:strVal val="#ppt_y+#ppt_h/2"/>
                                          </p:val>
                                        </p:tav>
                                        <p:tav tm="100000">
                                          <p:val>
                                            <p:strVal val="#ppt_y"/>
                                          </p:val>
                                        </p:tav>
                                      </p:tavLst>
                                    </p:anim>
                                    <p:anim calcmode="lin" valueType="num">
                                      <p:cBhvr>
                                        <p:cTn id="22" dur="2000" fill="hold"/>
                                        <p:tgtEl>
                                          <p:spTgt spid="7"/>
                                        </p:tgtEl>
                                        <p:attrNameLst>
                                          <p:attrName>ppt_w</p:attrName>
                                        </p:attrNameLst>
                                      </p:cBhvr>
                                      <p:tavLst>
                                        <p:tav tm="0">
                                          <p:val>
                                            <p:strVal val="#ppt_w"/>
                                          </p:val>
                                        </p:tav>
                                        <p:tav tm="100000">
                                          <p:val>
                                            <p:strVal val="#ppt_w"/>
                                          </p:val>
                                        </p:tav>
                                      </p:tavLst>
                                    </p:anim>
                                    <p:anim calcmode="lin" valueType="num">
                                      <p:cBhvr>
                                        <p:cTn id="23"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783293134"/>
              </p:ext>
            </p:extLst>
          </p:nvPr>
        </p:nvGraphicFramePr>
        <p:xfrm>
          <a:off x="604221" y="683111"/>
          <a:ext cx="8382002" cy="5486399"/>
        </p:xfrm>
        <a:graphic>
          <a:graphicData uri="http://schemas.openxmlformats.org/drawingml/2006/table">
            <a:tbl>
              <a:tblPr/>
              <a:tblGrid>
                <a:gridCol w="1696517">
                  <a:extLst>
                    <a:ext uri="{9D8B030D-6E8A-4147-A177-3AD203B41FA5}">
                      <a16:colId xmlns="" xmlns:a16="http://schemas.microsoft.com/office/drawing/2014/main" val="20000"/>
                    </a:ext>
                  </a:extLst>
                </a:gridCol>
                <a:gridCol w="1830628">
                  <a:extLst>
                    <a:ext uri="{9D8B030D-6E8A-4147-A177-3AD203B41FA5}">
                      <a16:colId xmlns="" xmlns:a16="http://schemas.microsoft.com/office/drawing/2014/main" val="20001"/>
                    </a:ext>
                  </a:extLst>
                </a:gridCol>
                <a:gridCol w="1324357">
                  <a:extLst>
                    <a:ext uri="{9D8B030D-6E8A-4147-A177-3AD203B41FA5}">
                      <a16:colId xmlns="" xmlns:a16="http://schemas.microsoft.com/office/drawing/2014/main" val="20002"/>
                    </a:ext>
                  </a:extLst>
                </a:gridCol>
                <a:gridCol w="1441705">
                  <a:extLst>
                    <a:ext uri="{9D8B030D-6E8A-4147-A177-3AD203B41FA5}">
                      <a16:colId xmlns="" xmlns:a16="http://schemas.microsoft.com/office/drawing/2014/main" val="20003"/>
                    </a:ext>
                  </a:extLst>
                </a:gridCol>
                <a:gridCol w="982371">
                  <a:extLst>
                    <a:ext uri="{9D8B030D-6E8A-4147-A177-3AD203B41FA5}">
                      <a16:colId xmlns="" xmlns:a16="http://schemas.microsoft.com/office/drawing/2014/main" val="20004"/>
                    </a:ext>
                  </a:extLst>
                </a:gridCol>
                <a:gridCol w="1106424">
                  <a:extLst>
                    <a:ext uri="{9D8B030D-6E8A-4147-A177-3AD203B41FA5}">
                      <a16:colId xmlns="" xmlns:a16="http://schemas.microsoft.com/office/drawing/2014/main" val="20005"/>
                    </a:ext>
                  </a:extLst>
                </a:gridCol>
              </a:tblGrid>
              <a:tr h="253564">
                <a:tc gridSpan="6">
                  <a:txBody>
                    <a:bodyPr/>
                    <a:lstStyle/>
                    <a:p>
                      <a:pPr>
                        <a:spcAft>
                          <a:spcPts val="0"/>
                        </a:spcAft>
                      </a:pPr>
                      <a:r>
                        <a:rPr lang="en-ZA" sz="1100" b="1" dirty="0">
                          <a:latin typeface="Times New Roman"/>
                          <a:ea typeface="Calibri"/>
                          <a:cs typeface="B Lotus"/>
                        </a:rPr>
                        <a:t>Calcium Channel Blockers (CCBs)</a:t>
                      </a:r>
                      <a:endParaRPr lang="en-US" sz="1100" dirty="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253564">
                <a:tc gridSpan="6">
                  <a:txBody>
                    <a:bodyPr/>
                    <a:lstStyle/>
                    <a:p>
                      <a:pPr>
                        <a:spcAft>
                          <a:spcPts val="0"/>
                        </a:spcAft>
                      </a:pPr>
                      <a:r>
                        <a:rPr lang="en-ZA" sz="1100" b="1" dirty="0">
                          <a:latin typeface="Times New Roman"/>
                          <a:ea typeface="Calibri"/>
                          <a:cs typeface="B Lotus"/>
                        </a:rPr>
                        <a:t>Non-</a:t>
                      </a:r>
                      <a:r>
                        <a:rPr lang="en-ZA" sz="1100" b="1" dirty="0" err="1">
                          <a:latin typeface="Times New Roman"/>
                          <a:ea typeface="Calibri"/>
                          <a:cs typeface="B Lotus"/>
                        </a:rPr>
                        <a:t>Dihydropyridines</a:t>
                      </a:r>
                      <a:r>
                        <a:rPr lang="en-ZA" sz="1100" b="1" dirty="0">
                          <a:latin typeface="Times New Roman"/>
                          <a:ea typeface="Calibri"/>
                          <a:cs typeface="B Lotus"/>
                        </a:rPr>
                        <a:t>**</a:t>
                      </a:r>
                      <a:endParaRPr lang="en-US" sz="1100" dirty="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507126">
                <a:tc>
                  <a:txBody>
                    <a:bodyPr/>
                    <a:lstStyle/>
                    <a:p>
                      <a:pPr algn="just">
                        <a:spcAft>
                          <a:spcPts val="0"/>
                        </a:spcAft>
                      </a:pPr>
                      <a:r>
                        <a:rPr lang="en-ZA" sz="1100" dirty="0" err="1">
                          <a:latin typeface="Times New Roman"/>
                          <a:cs typeface="B Lotus"/>
                        </a:rPr>
                        <a:t>Diltiazem</a:t>
                      </a:r>
                      <a:r>
                        <a:rPr lang="en-ZA" sz="1100" dirty="0">
                          <a:latin typeface="Times New Roman"/>
                          <a:cs typeface="B Lotus"/>
                        </a:rPr>
                        <a:t> (</a:t>
                      </a:r>
                      <a:r>
                        <a:rPr lang="en-ZA" sz="1100" dirty="0" err="1">
                          <a:latin typeface="Times New Roman"/>
                          <a:cs typeface="B Lotus"/>
                        </a:rPr>
                        <a:t>Cardizem</a:t>
                      </a:r>
                      <a:r>
                        <a:rPr lang="en-ZA" sz="1100" dirty="0">
                          <a:latin typeface="Times New Roman"/>
                          <a:cs typeface="B Lotus"/>
                        </a:rPr>
                        <a:t>®)</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Sustained-release Cap. (120)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120-240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180-420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480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dirty="0">
                          <a:latin typeface="Times New Roman"/>
                          <a:cs typeface="B Lotus"/>
                        </a:rPr>
                        <a:t>Daily</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2"/>
                  </a:ext>
                </a:extLst>
              </a:tr>
              <a:tr h="253564">
                <a:tc gridSpan="6">
                  <a:txBody>
                    <a:bodyPr/>
                    <a:lstStyle/>
                    <a:p>
                      <a:pPr>
                        <a:spcAft>
                          <a:spcPts val="0"/>
                        </a:spcAft>
                      </a:pPr>
                      <a:r>
                        <a:rPr lang="en-ZA" sz="1100" b="1" dirty="0" err="1">
                          <a:latin typeface="Times New Roman"/>
                          <a:ea typeface="Calibri"/>
                          <a:cs typeface="B Lotus"/>
                        </a:rPr>
                        <a:t>Dihydropyridines</a:t>
                      </a:r>
                      <a:endParaRPr lang="en-US" sz="1100" dirty="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253564">
                <a:tc>
                  <a:txBody>
                    <a:bodyPr/>
                    <a:lstStyle/>
                    <a:p>
                      <a:pPr algn="just">
                        <a:spcAft>
                          <a:spcPts val="0"/>
                        </a:spcAft>
                      </a:pPr>
                      <a:r>
                        <a:rPr lang="en-ZA" sz="1100" dirty="0" err="1">
                          <a:latin typeface="Times New Roman"/>
                          <a:cs typeface="B Lotus"/>
                        </a:rPr>
                        <a:t>Amlodipine</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Tab (5 , 10)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2.5</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dirty="0">
                          <a:latin typeface="Times New Roman"/>
                          <a:cs typeface="B Lotus"/>
                        </a:rPr>
                        <a:t>2.5-10</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10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Daily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4"/>
                  </a:ext>
                </a:extLst>
              </a:tr>
              <a:tr h="507126">
                <a:tc>
                  <a:txBody>
                    <a:bodyPr/>
                    <a:lstStyle/>
                    <a:p>
                      <a:pPr algn="just">
                        <a:spcAft>
                          <a:spcPts val="0"/>
                        </a:spcAft>
                      </a:pPr>
                      <a:r>
                        <a:rPr lang="en-ZA" sz="1100" dirty="0" err="1">
                          <a:latin typeface="Times New Roman"/>
                          <a:cs typeface="B Lotus"/>
                        </a:rPr>
                        <a:t>Nifedipine</a:t>
                      </a:r>
                      <a:r>
                        <a:rPr lang="en-ZA" sz="1100" dirty="0">
                          <a:latin typeface="Times New Roman"/>
                          <a:cs typeface="B Lotus"/>
                        </a:rPr>
                        <a:t>* (</a:t>
                      </a:r>
                      <a:r>
                        <a:rPr lang="en-ZA" sz="1100" dirty="0" err="1">
                          <a:latin typeface="Times New Roman"/>
                          <a:cs typeface="B Lotus"/>
                        </a:rPr>
                        <a:t>Adalat</a:t>
                      </a:r>
                      <a:r>
                        <a:rPr lang="en-ZA" sz="1100" dirty="0">
                          <a:latin typeface="Times New Roman"/>
                          <a:cs typeface="B Lotus"/>
                        </a:rPr>
                        <a:t> LA®)</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Sustained-release tab (30)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dirty="0">
                          <a:latin typeface="Times New Roman"/>
                          <a:cs typeface="B Lotus"/>
                        </a:rPr>
                        <a:t>30-60</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30-90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90-120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Daily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5"/>
                  </a:ext>
                </a:extLst>
              </a:tr>
              <a:tr h="450779">
                <a:tc gridSpan="6">
                  <a:txBody>
                    <a:bodyPr/>
                    <a:lstStyle/>
                    <a:p>
                      <a:pPr>
                        <a:spcAft>
                          <a:spcPts val="0"/>
                        </a:spcAft>
                      </a:pPr>
                      <a:r>
                        <a:rPr lang="en-ZA" sz="1100" dirty="0">
                          <a:latin typeface="Times New Roman"/>
                          <a:cs typeface="B Lotus"/>
                        </a:rPr>
                        <a:t>* Only sustained-release (SR) </a:t>
                      </a:r>
                      <a:r>
                        <a:rPr lang="en-ZA" sz="1100" dirty="0" err="1">
                          <a:latin typeface="Times New Roman"/>
                          <a:cs typeface="B Lotus"/>
                        </a:rPr>
                        <a:t>nifedipine</a:t>
                      </a:r>
                      <a:r>
                        <a:rPr lang="en-ZA" sz="1100" dirty="0">
                          <a:latin typeface="Times New Roman"/>
                          <a:cs typeface="B Lotus"/>
                        </a:rPr>
                        <a:t> is approved for hypertension. Immediate-release (IR) </a:t>
                      </a:r>
                      <a:r>
                        <a:rPr lang="en-ZA" sz="1100" dirty="0" err="1">
                          <a:latin typeface="Times New Roman"/>
                          <a:cs typeface="B Lotus"/>
                        </a:rPr>
                        <a:t>nifedipine</a:t>
                      </a:r>
                      <a:r>
                        <a:rPr lang="en-ZA" sz="1100" dirty="0">
                          <a:latin typeface="Times New Roman"/>
                          <a:cs typeface="B Lotus"/>
                        </a:rPr>
                        <a:t> should be avoided for the management of hypertension.</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r h="253564">
                <a:tc gridSpan="6">
                  <a:txBody>
                    <a:bodyPr/>
                    <a:lstStyle/>
                    <a:p>
                      <a:pPr>
                        <a:spcAft>
                          <a:spcPts val="0"/>
                        </a:spcAft>
                      </a:pPr>
                      <a:r>
                        <a:rPr lang="en-ZA" sz="1100" b="1" dirty="0">
                          <a:latin typeface="Times New Roman"/>
                          <a:ea typeface="Calibri"/>
                          <a:cs typeface="B Lotus"/>
                        </a:rPr>
                        <a:t>β-Blockers</a:t>
                      </a:r>
                      <a:endParaRPr lang="en-US" sz="1100" dirty="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r h="353055">
                <a:tc>
                  <a:txBody>
                    <a:bodyPr/>
                    <a:lstStyle/>
                    <a:p>
                      <a:pPr algn="just">
                        <a:spcAft>
                          <a:spcPts val="0"/>
                        </a:spcAft>
                      </a:pPr>
                      <a:r>
                        <a:rPr lang="en-ZA" sz="1100" dirty="0" err="1">
                          <a:latin typeface="Times New Roman"/>
                          <a:cs typeface="B Lotus"/>
                        </a:rPr>
                        <a:t>Atenolol</a:t>
                      </a:r>
                      <a:r>
                        <a:rPr lang="en-ZA" sz="1100" dirty="0">
                          <a:latin typeface="Times New Roman"/>
                          <a:cs typeface="B Lotus"/>
                        </a:rPr>
                        <a:t>*</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Tab (50 , 100)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25</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25-100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100*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Daily to BID</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8"/>
                  </a:ext>
                </a:extLst>
              </a:tr>
              <a:tr h="507126">
                <a:tc>
                  <a:txBody>
                    <a:bodyPr/>
                    <a:lstStyle/>
                    <a:p>
                      <a:pPr algn="just">
                        <a:spcAft>
                          <a:spcPts val="0"/>
                        </a:spcAft>
                      </a:pPr>
                      <a:r>
                        <a:rPr lang="en-ZA" sz="1100" dirty="0" err="1">
                          <a:latin typeface="Times New Roman"/>
                          <a:cs typeface="B Lotus"/>
                        </a:rPr>
                        <a:t>Metoprolol</a:t>
                      </a:r>
                      <a:r>
                        <a:rPr lang="en-ZA" sz="1100" dirty="0">
                          <a:latin typeface="Times New Roman"/>
                          <a:cs typeface="B Lotus"/>
                        </a:rPr>
                        <a:t> </a:t>
                      </a:r>
                      <a:r>
                        <a:rPr lang="en-ZA" sz="1100" dirty="0" err="1">
                          <a:latin typeface="Times New Roman"/>
                          <a:cs typeface="B Lotus"/>
                        </a:rPr>
                        <a:t>tartrate</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Immediate-release tab (50)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50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100-400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400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BID</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09"/>
                  </a:ext>
                </a:extLst>
              </a:tr>
              <a:tr h="529582">
                <a:tc>
                  <a:txBody>
                    <a:bodyPr/>
                    <a:lstStyle/>
                    <a:p>
                      <a:pPr>
                        <a:spcAft>
                          <a:spcPts val="0"/>
                        </a:spcAft>
                      </a:pPr>
                      <a:r>
                        <a:rPr lang="en-ZA" sz="1100" dirty="0" err="1">
                          <a:latin typeface="Times New Roman"/>
                          <a:cs typeface="B Lotus"/>
                        </a:rPr>
                        <a:t>Metoprolol</a:t>
                      </a:r>
                      <a:r>
                        <a:rPr lang="en-ZA" sz="1100" dirty="0">
                          <a:latin typeface="Times New Roman"/>
                          <a:cs typeface="B Lotus"/>
                        </a:rPr>
                        <a:t> </a:t>
                      </a:r>
                      <a:r>
                        <a:rPr lang="en-ZA" sz="1100" dirty="0" err="1">
                          <a:latin typeface="Times New Roman"/>
                          <a:cs typeface="B Lotus"/>
                        </a:rPr>
                        <a:t>succinate</a:t>
                      </a:r>
                      <a:r>
                        <a:rPr lang="en-ZA" sz="1100" dirty="0">
                          <a:latin typeface="Times New Roman"/>
                          <a:cs typeface="B Lotus"/>
                        </a:rPr>
                        <a:t> (</a:t>
                      </a:r>
                      <a:r>
                        <a:rPr lang="en-ZA" sz="1100" dirty="0" err="1">
                          <a:latin typeface="Times New Roman"/>
                          <a:cs typeface="B Lotus"/>
                        </a:rPr>
                        <a:t>MetoHEXAL</a:t>
                      </a:r>
                      <a:r>
                        <a:rPr lang="en-ZA" sz="1100" dirty="0">
                          <a:latin typeface="Times New Roman"/>
                          <a:cs typeface="B Lotus"/>
                        </a:rPr>
                        <a:t>®)</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spcAft>
                          <a:spcPts val="0"/>
                        </a:spcAft>
                      </a:pPr>
                      <a:r>
                        <a:rPr lang="en-ZA" sz="1100">
                          <a:latin typeface="Times New Roman"/>
                          <a:cs typeface="B Lotus"/>
                        </a:rPr>
                        <a:t>Extended-release tab (47.5 , 95 , 190)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47.5</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47.5-190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190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Daily</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10"/>
                  </a:ext>
                </a:extLst>
              </a:tr>
              <a:tr h="507126">
                <a:tc>
                  <a:txBody>
                    <a:bodyPr/>
                    <a:lstStyle/>
                    <a:p>
                      <a:pPr algn="just">
                        <a:spcAft>
                          <a:spcPts val="0"/>
                        </a:spcAft>
                      </a:pPr>
                      <a:r>
                        <a:rPr lang="en-ZA" sz="1100" dirty="0" err="1">
                          <a:latin typeface="Times New Roman"/>
                          <a:cs typeface="B Lotus"/>
                        </a:rPr>
                        <a:t>Propranolol</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Tab (10 , 20 , 40)</a:t>
                      </a:r>
                      <a:endParaRPr lang="en-US" sz="1100">
                        <a:latin typeface="Calibri"/>
                      </a:endParaRPr>
                    </a:p>
                    <a:p>
                      <a:pPr algn="just">
                        <a:spcAft>
                          <a:spcPts val="0"/>
                        </a:spcAft>
                      </a:pPr>
                      <a:r>
                        <a:rPr lang="en-ZA" sz="1100">
                          <a:latin typeface="Times New Roman"/>
                          <a:cs typeface="B Lotus"/>
                        </a:rPr>
                        <a:t>Inj (1 mg/mL)</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40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40-160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160</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a:latin typeface="Times New Roman"/>
                          <a:cs typeface="B Lotus"/>
                        </a:rPr>
                        <a:t>BID</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11"/>
                  </a:ext>
                </a:extLst>
              </a:tr>
              <a:tr h="250040">
                <a:tc gridSpan="6">
                  <a:txBody>
                    <a:bodyPr/>
                    <a:lstStyle/>
                    <a:p>
                      <a:pPr>
                        <a:spcAft>
                          <a:spcPts val="0"/>
                        </a:spcAft>
                      </a:pPr>
                      <a:r>
                        <a:rPr lang="en-ZA" sz="1100" dirty="0">
                          <a:latin typeface="Times New Roman"/>
                          <a:cs typeface="B Lotus"/>
                        </a:rPr>
                        <a:t>* Doses &gt;100 mg are unlikely to produce any further benefit.</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2"/>
                  </a:ext>
                </a:extLst>
              </a:tr>
              <a:tr h="253564">
                <a:tc gridSpan="6">
                  <a:txBody>
                    <a:bodyPr/>
                    <a:lstStyle/>
                    <a:p>
                      <a:pPr>
                        <a:spcAft>
                          <a:spcPts val="0"/>
                        </a:spcAft>
                      </a:pPr>
                      <a:r>
                        <a:rPr lang="en-ZA" sz="1100" b="1" dirty="0" err="1">
                          <a:latin typeface="Times New Roman"/>
                          <a:ea typeface="Calibri"/>
                          <a:cs typeface="B Lotus"/>
                        </a:rPr>
                        <a:t>Aldosterone</a:t>
                      </a:r>
                      <a:r>
                        <a:rPr lang="en-ZA" sz="1100" b="1" dirty="0">
                          <a:latin typeface="Times New Roman"/>
                          <a:ea typeface="Calibri"/>
                          <a:cs typeface="B Lotus"/>
                        </a:rPr>
                        <a:t> Antagonists</a:t>
                      </a:r>
                      <a:endParaRPr lang="en-US" sz="1100" dirty="0">
                        <a:latin typeface="Calibri"/>
                        <a:ea typeface="Calibri"/>
                        <a:cs typeface="Arial"/>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solidFill>
                      <a:srgbClr val="D2EA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3"/>
                  </a:ext>
                </a:extLst>
              </a:tr>
              <a:tr h="353055">
                <a:tc>
                  <a:txBody>
                    <a:bodyPr/>
                    <a:lstStyle/>
                    <a:p>
                      <a:pPr algn="just">
                        <a:spcAft>
                          <a:spcPts val="0"/>
                        </a:spcAft>
                      </a:pPr>
                      <a:r>
                        <a:rPr lang="en-ZA" sz="1100">
                          <a:latin typeface="Times New Roman"/>
                          <a:cs typeface="B Lotus"/>
                        </a:rPr>
                        <a:t>Spironolactone</a:t>
                      </a:r>
                      <a:endParaRPr lang="en-US" sz="110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dirty="0">
                          <a:latin typeface="Times New Roman"/>
                          <a:cs typeface="B Lotus"/>
                        </a:rPr>
                        <a:t>Tab (25 , 100)</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dirty="0">
                          <a:latin typeface="Times New Roman"/>
                          <a:cs typeface="B Lotus"/>
                        </a:rPr>
                        <a:t>25</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dirty="0">
                          <a:latin typeface="Times New Roman"/>
                          <a:cs typeface="B Lotus"/>
                        </a:rPr>
                        <a:t>25-50</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dirty="0">
                          <a:latin typeface="Times New Roman"/>
                          <a:cs typeface="B Lotus"/>
                        </a:rPr>
                        <a:t>50</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tc>
                  <a:txBody>
                    <a:bodyPr/>
                    <a:lstStyle/>
                    <a:p>
                      <a:pPr algn="just">
                        <a:spcAft>
                          <a:spcPts val="0"/>
                        </a:spcAft>
                      </a:pPr>
                      <a:r>
                        <a:rPr lang="en-ZA" sz="1100" dirty="0">
                          <a:latin typeface="Times New Roman"/>
                          <a:cs typeface="B Lotus"/>
                        </a:rPr>
                        <a:t>Daily to BID</a:t>
                      </a:r>
                      <a:endParaRPr lang="en-US" sz="1100" dirty="0">
                        <a:latin typeface="Calibri"/>
                      </a:endParaRPr>
                    </a:p>
                  </a:txBody>
                  <a:tcPr marL="68580" marR="68580" marT="0" marB="0" anchor="ctr">
                    <a:lnL w="19050" cap="flat" cmpd="sng" algn="ctr">
                      <a:solidFill>
                        <a:srgbClr val="78C0D4"/>
                      </a:solidFill>
                      <a:prstDash val="solid"/>
                      <a:round/>
                      <a:headEnd type="none" w="med" len="med"/>
                      <a:tailEnd type="none" w="med" len="med"/>
                    </a:lnL>
                    <a:lnR w="19050" cap="flat" cmpd="sng" algn="ctr">
                      <a:solidFill>
                        <a:srgbClr val="78C0D4"/>
                      </a:solidFill>
                      <a:prstDash val="solid"/>
                      <a:round/>
                      <a:headEnd type="none" w="med" len="med"/>
                      <a:tailEnd type="none" w="med" len="med"/>
                    </a:lnR>
                    <a:lnT w="19050" cap="flat" cmpd="sng" algn="ctr">
                      <a:solidFill>
                        <a:srgbClr val="78C0D4"/>
                      </a:solidFill>
                      <a:prstDash val="solid"/>
                      <a:round/>
                      <a:headEnd type="none" w="med" len="med"/>
                      <a:tailEnd type="none" w="med" len="med"/>
                    </a:lnT>
                    <a:lnB w="19050" cap="flat" cmpd="sng" algn="ctr">
                      <a:solidFill>
                        <a:srgbClr val="78C0D4"/>
                      </a:solidFill>
                      <a:prstDash val="solid"/>
                      <a:round/>
                      <a:headEnd type="none" w="med" len="med"/>
                      <a:tailEnd type="none" w="med" len="med"/>
                    </a:lnB>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27344704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21341" y="221206"/>
            <a:ext cx="8229600" cy="1139825"/>
          </a:xfrm>
        </p:spPr>
        <p:txBody>
          <a:bodyPr/>
          <a:lstStyle/>
          <a:p>
            <a:pPr algn="ctr" rtl="1"/>
            <a:r>
              <a:rPr lang="fa-IR" altLang="en-US" dirty="0" smtClean="0"/>
              <a:t>آلفابلوکرها</a:t>
            </a:r>
            <a:endParaRPr lang="en-US" altLang="en-US" dirty="0" smtClean="0"/>
          </a:p>
        </p:txBody>
      </p:sp>
      <p:sp>
        <p:nvSpPr>
          <p:cNvPr id="29699" name="Content Placeholder 2"/>
          <p:cNvSpPr>
            <a:spLocks noGrp="1"/>
          </p:cNvSpPr>
          <p:nvPr>
            <p:ph idx="1"/>
          </p:nvPr>
        </p:nvSpPr>
        <p:spPr>
          <a:xfrm>
            <a:off x="335280" y="1587464"/>
            <a:ext cx="8572052" cy="4530725"/>
          </a:xfrm>
        </p:spPr>
        <p:txBody>
          <a:bodyPr/>
          <a:lstStyle/>
          <a:p>
            <a:pPr algn="r" rtl="1"/>
            <a:r>
              <a:rPr lang="fa-IR" altLang="en-US" dirty="0" smtClean="0"/>
              <a:t>در مردان مسن مصرف می شود به منظور کاهش فشار خون و در صورت وجود بزرگی پروستات نقشی در جلوگیری از روند هیپرپلازی پروستات دارد. از عوارض آن هیپوتنشن ارتوستاتیک است که باید به بیمار آموزش های لازم جهت پیشگیری از این عارضه داده شود. </a:t>
            </a:r>
          </a:p>
          <a:p>
            <a:pPr algn="r" rtl="1"/>
            <a:r>
              <a:rPr lang="fa-IR" altLang="en-US" dirty="0" smtClean="0"/>
              <a:t>پرازوسین 1 و 5 میلیگرمی</a:t>
            </a:r>
          </a:p>
          <a:p>
            <a:pPr algn="r" rtl="1"/>
            <a:r>
              <a:rPr lang="fa-IR" altLang="en-US" dirty="0" smtClean="0"/>
              <a:t>ترازوسین 2 و 5 میلیگرمی</a:t>
            </a:r>
            <a:endParaRPr lang="en-US" altLang="en-US" dirty="0" smtClean="0"/>
          </a:p>
        </p:txBody>
      </p:sp>
    </p:spTree>
    <p:extLst>
      <p:ext uri="{BB962C8B-B14F-4D97-AF65-F5344CB8AC3E}">
        <p14:creationId xmlns:p14="http://schemas.microsoft.com/office/powerpoint/2010/main" val="1665058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76094" y="577328"/>
            <a:ext cx="8596668" cy="907228"/>
          </a:xfrm>
        </p:spPr>
        <p:txBody>
          <a:bodyPr/>
          <a:lstStyle/>
          <a:p>
            <a:pPr algn="ctr" rtl="1"/>
            <a:r>
              <a:rPr lang="fa-IR" altLang="en-US" dirty="0" smtClean="0"/>
              <a:t>فشار خون و بارداری</a:t>
            </a:r>
          </a:p>
        </p:txBody>
      </p:sp>
      <p:sp>
        <p:nvSpPr>
          <p:cNvPr id="30723" name="Content Placeholder 2"/>
          <p:cNvSpPr>
            <a:spLocks noGrp="1"/>
          </p:cNvSpPr>
          <p:nvPr>
            <p:ph sz="half" idx="1"/>
          </p:nvPr>
        </p:nvSpPr>
        <p:spPr>
          <a:xfrm>
            <a:off x="236668" y="1344706"/>
            <a:ext cx="9402184" cy="5190565"/>
          </a:xfrm>
        </p:spPr>
        <p:txBody>
          <a:bodyPr/>
          <a:lstStyle/>
          <a:p>
            <a:pPr marL="0" indent="0" algn="just" rtl="1"/>
            <a:r>
              <a:rPr lang="fa-IR" altLang="en-US" sz="3200" dirty="0"/>
              <a:t> </a:t>
            </a:r>
            <a:r>
              <a:rPr lang="fa-IR" altLang="en-US" sz="2400" dirty="0"/>
              <a:t>استفاده از متیل دوپا و نیفیدیپین</a:t>
            </a:r>
            <a:r>
              <a:rPr lang="en-US" altLang="en-US" sz="2400" dirty="0"/>
              <a:t> </a:t>
            </a:r>
            <a:r>
              <a:rPr lang="fa-IR" altLang="en-US" sz="2400" dirty="0"/>
              <a:t>در حاملگی قابل تأیید هستند</a:t>
            </a:r>
            <a:r>
              <a:rPr lang="fa-IR" altLang="en-US" sz="2400" dirty="0" smtClean="0"/>
              <a:t>.</a:t>
            </a:r>
          </a:p>
          <a:p>
            <a:pPr marL="0" indent="0" algn="just" rtl="1">
              <a:buNone/>
            </a:pPr>
            <a:endParaRPr lang="fa-IR" altLang="en-US" sz="2400" dirty="0"/>
          </a:p>
          <a:p>
            <a:pPr marL="0" indent="0" algn="just" rtl="1"/>
            <a:r>
              <a:rPr lang="fa-IR" altLang="en-US" sz="2400" dirty="0"/>
              <a:t> بتا بلوکرها ( در تجویز در اوایل حاملگی احتمالاً موجب تأخیر رشد جنین می شوند</a:t>
            </a:r>
            <a:r>
              <a:rPr lang="fa-IR" altLang="en-US" sz="2400" dirty="0" smtClean="0"/>
              <a:t>)</a:t>
            </a:r>
          </a:p>
          <a:p>
            <a:pPr marL="0" indent="0" algn="just" rtl="1">
              <a:buNone/>
            </a:pPr>
            <a:endParaRPr lang="fa-IR" altLang="en-US" sz="2400" dirty="0"/>
          </a:p>
          <a:p>
            <a:pPr marL="0" indent="0" algn="just" rtl="1"/>
            <a:r>
              <a:rPr lang="fa-IR" altLang="en-US" sz="2400" dirty="0"/>
              <a:t> دیورتیک ها ( درصورتیکه همزمان کاهش حجم وجود داشته باشد) باید با احتیاط تجویز </a:t>
            </a:r>
            <a:r>
              <a:rPr lang="fa-IR" altLang="en-US" sz="2400" dirty="0" smtClean="0"/>
              <a:t>شوند</a:t>
            </a:r>
          </a:p>
          <a:p>
            <a:pPr marL="0" indent="0" algn="just" rtl="1">
              <a:buNone/>
            </a:pPr>
            <a:endParaRPr lang="en-US" altLang="en-US" sz="2400" dirty="0"/>
          </a:p>
          <a:p>
            <a:pPr marL="0" indent="0" algn="just" rtl="1"/>
            <a:r>
              <a:rPr lang="en-ZA" altLang="en-US" sz="2400" dirty="0"/>
              <a:t>ACEIs</a:t>
            </a:r>
            <a:r>
              <a:rPr lang="fa-IR" altLang="en-US" sz="2400" dirty="0"/>
              <a:t>، </a:t>
            </a:r>
            <a:r>
              <a:rPr lang="en-ZA" altLang="en-US" sz="2400" dirty="0"/>
              <a:t>ARBs</a:t>
            </a:r>
            <a:r>
              <a:rPr lang="fa-IR" altLang="en-US" sz="2400" dirty="0"/>
              <a:t> و </a:t>
            </a:r>
            <a:r>
              <a:rPr lang="en-ZA" altLang="en-US" sz="2400" dirty="0"/>
              <a:t>RAS</a:t>
            </a:r>
            <a:r>
              <a:rPr lang="fa-IR" altLang="en-US" sz="2400" dirty="0"/>
              <a:t> بلوکرها بدلیل خطر بالقوه آنها برای جنین نباید در دوران حاملگی استفاده شوند. </a:t>
            </a:r>
          </a:p>
        </p:txBody>
      </p:sp>
    </p:spTree>
    <p:extLst>
      <p:ext uri="{BB962C8B-B14F-4D97-AF65-F5344CB8AC3E}">
        <p14:creationId xmlns:p14="http://schemas.microsoft.com/office/powerpoint/2010/main" val="18893874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25911" y="301214"/>
            <a:ext cx="9423697" cy="6082740"/>
          </a:xfrm>
        </p:spPr>
        <p:txBody>
          <a:bodyPr>
            <a:normAutofit/>
          </a:bodyPr>
          <a:lstStyle/>
          <a:p>
            <a:pPr algn="r" rtl="1"/>
            <a:r>
              <a:rPr lang="fa-IR" altLang="en-US" sz="2400" b="1" dirty="0">
                <a:solidFill>
                  <a:srgbClr val="FF0000"/>
                </a:solidFill>
                <a:latin typeface="Calibri" panose="020F0502020204030204" pitchFamily="34" charset="0"/>
                <a:cs typeface="B Titr" panose="00000700000000000000" pitchFamily="2" charset="-78"/>
              </a:rPr>
              <a:t>اورژانس فشار خون چیست؟</a:t>
            </a:r>
            <a:r>
              <a:rPr lang="en-US" altLang="en-US" sz="2400" b="1" dirty="0">
                <a:solidFill>
                  <a:srgbClr val="FF0000"/>
                </a:solidFill>
                <a:latin typeface="Calibri" panose="020F0502020204030204" pitchFamily="34" charset="0"/>
                <a:cs typeface="B Titr" panose="00000700000000000000" pitchFamily="2" charset="-78"/>
              </a:rPr>
              <a:t/>
            </a:r>
            <a:br>
              <a:rPr lang="en-US" altLang="en-US" sz="2400" b="1" dirty="0">
                <a:solidFill>
                  <a:srgbClr val="FF0000"/>
                </a:solidFill>
                <a:latin typeface="Calibri" panose="020F0502020204030204" pitchFamily="34" charset="0"/>
                <a:cs typeface="B Titr" panose="00000700000000000000" pitchFamily="2" charset="-78"/>
              </a:rPr>
            </a:br>
            <a:r>
              <a:rPr lang="fa-IR" altLang="en-US" sz="2400" dirty="0">
                <a:solidFill>
                  <a:srgbClr val="000000"/>
                </a:solidFill>
                <a:latin typeface="Calibri" panose="020F0502020204030204" pitchFamily="34" charset="0"/>
                <a:ea typeface="Calibri" panose="020F0502020204030204" pitchFamily="34" charset="0"/>
                <a:cs typeface="Nazanin"/>
              </a:rPr>
              <a:t>ممکن است فشار خون به شکل شدید و ناگهانی بالا رود و باعث ایجاد اورژانس فشار خون شود. زمانی که فشار خون حداکثر(سیستول) بیشتر از 180 میلیمتر جیوه و یا فشار خون حداقل(دیاستول) بیشتر از 110 میلیمتر جیوه افزایش یابد، فشار خون اورژانس نامیده میشود</a:t>
            </a:r>
            <a:r>
              <a:rPr lang="fa-IR" altLang="en-US" sz="2400" dirty="0" smtClean="0">
                <a:solidFill>
                  <a:srgbClr val="000000"/>
                </a:solidFill>
                <a:latin typeface="Calibri" panose="020F0502020204030204" pitchFamily="34" charset="0"/>
                <a:ea typeface="Calibri" panose="020F0502020204030204" pitchFamily="34" charset="0"/>
                <a:cs typeface="Nazanin"/>
              </a:rPr>
              <a:t>.</a:t>
            </a:r>
            <a:br>
              <a:rPr lang="fa-IR" altLang="en-US" sz="2400" dirty="0" smtClean="0">
                <a:solidFill>
                  <a:srgbClr val="000000"/>
                </a:solidFill>
                <a:latin typeface="Calibri" panose="020F0502020204030204" pitchFamily="34" charset="0"/>
                <a:ea typeface="Calibri" panose="020F0502020204030204" pitchFamily="34" charset="0"/>
                <a:cs typeface="Nazanin"/>
              </a:rPr>
            </a:br>
            <a:r>
              <a:rPr lang="en-US" altLang="en-US" sz="2400" dirty="0">
                <a:solidFill>
                  <a:srgbClr val="000000"/>
                </a:solidFill>
                <a:latin typeface="Calibri" panose="020F0502020204030204" pitchFamily="34" charset="0"/>
                <a:ea typeface="Calibri" panose="020F0502020204030204" pitchFamily="34" charset="0"/>
                <a:cs typeface="Nazanin"/>
              </a:rPr>
              <a:t/>
            </a:r>
            <a:br>
              <a:rPr lang="en-US" altLang="en-US" sz="2400" dirty="0">
                <a:solidFill>
                  <a:srgbClr val="000000"/>
                </a:solidFill>
                <a:latin typeface="Calibri" panose="020F0502020204030204" pitchFamily="34" charset="0"/>
                <a:ea typeface="Calibri" panose="020F0502020204030204" pitchFamily="34" charset="0"/>
                <a:cs typeface="Nazanin"/>
              </a:rPr>
            </a:br>
            <a:r>
              <a:rPr lang="fa-IR" altLang="en-US" sz="2400" b="1" dirty="0">
                <a:solidFill>
                  <a:srgbClr val="FF0000"/>
                </a:solidFill>
                <a:latin typeface="Calibri" panose="020F0502020204030204" pitchFamily="34" charset="0"/>
                <a:ea typeface="Calibri" panose="020F0502020204030204" pitchFamily="34" charset="0"/>
                <a:cs typeface="B Titr" panose="00000700000000000000" pitchFamily="2" charset="-78"/>
              </a:rPr>
              <a:t>آیا اورژانس فشار خون علامت دارد؟</a:t>
            </a:r>
            <a:r>
              <a:rPr lang="en-US" altLang="en-US" sz="2400" b="1" dirty="0">
                <a:solidFill>
                  <a:srgbClr val="FF0000"/>
                </a:solidFill>
                <a:latin typeface="Calibri" panose="020F0502020204030204" pitchFamily="34" charset="0"/>
                <a:ea typeface="Calibri" panose="020F0502020204030204" pitchFamily="34" charset="0"/>
                <a:cs typeface="B Titr" panose="00000700000000000000" pitchFamily="2" charset="-78"/>
              </a:rPr>
              <a:t/>
            </a:r>
            <a:br>
              <a:rPr lang="en-US" altLang="en-US" sz="2400" b="1" dirty="0">
                <a:solidFill>
                  <a:srgbClr val="FF0000"/>
                </a:solidFill>
                <a:latin typeface="Calibri" panose="020F0502020204030204" pitchFamily="34" charset="0"/>
                <a:ea typeface="Calibri" panose="020F0502020204030204" pitchFamily="34" charset="0"/>
                <a:cs typeface="B Titr" panose="00000700000000000000" pitchFamily="2" charset="-78"/>
              </a:rPr>
            </a:br>
            <a:r>
              <a:rPr lang="fa-IR" altLang="en-US" sz="2400" dirty="0">
                <a:solidFill>
                  <a:srgbClr val="000000"/>
                </a:solidFill>
                <a:latin typeface="Calibri" panose="020F0502020204030204" pitchFamily="34" charset="0"/>
                <a:ea typeface="Nazanin"/>
                <a:cs typeface="Nazanin"/>
              </a:rPr>
              <a:t>می تواند بدون علامت یا همراه با علامت خفیف یا شدید باشد. در اغلب موارد علائمی مانند سردرد و خونریزی از بینی دارد که علائم خفیف است که شواهدی دال برمفید بودن کاهش فوری و مجدّانه ی فشار خون نبوده و کاهش ندادن پرفشاری اورژانسی در بخش اورژانس بیمارستان، با افزایش خطر کوتاه مدت  همراه نمی باشد. بهتر است درمان را با استفاده از همان داروهایی که در دراز مدت تجویز می شود آغاز نمود.در موارد علامت دار مثل درد قفسه سینه و تنگی نفس شدید که احتمال ایجاد سکته قلبی یا مغزی وجود دارد نباید منتظر بمانید تا فشار خون پایین بیاید و فوری از اورژانس کمک درخواست کرده یا به بیمارستان مراجعه کنید.</a:t>
            </a:r>
            <a:endParaRPr lang="en-US" altLang="en-US" dirty="0" smtClean="0"/>
          </a:p>
        </p:txBody>
      </p:sp>
    </p:spTree>
    <p:extLst>
      <p:ext uri="{BB962C8B-B14F-4D97-AF65-F5344CB8AC3E}">
        <p14:creationId xmlns:p14="http://schemas.microsoft.com/office/powerpoint/2010/main" val="2120706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122" y="552225"/>
            <a:ext cx="9111727" cy="5799793"/>
          </a:xfrm>
          <a:prstGeom prst="rect">
            <a:avLst/>
          </a:prstGeom>
        </p:spPr>
        <p:txBody>
          <a:bodyPr wrap="square">
            <a:spAutoFit/>
          </a:bodyPr>
          <a:lstStyle/>
          <a:p>
            <a:pPr algn="r" rtl="1">
              <a:defRPr/>
            </a:pPr>
            <a:r>
              <a:rPr lang="fa-IR" sz="2400" b="1" dirty="0">
                <a:solidFill>
                  <a:srgbClr val="FF0000"/>
                </a:solidFill>
                <a:latin typeface="Calibri" panose="020F0502020204030204" pitchFamily="34" charset="0"/>
                <a:cs typeface="B Titr" panose="00000700000000000000" pitchFamily="2" charset="-78"/>
              </a:rPr>
              <a:t>جهت نگهداری داروها چه مواردی باید رعایت شود</a:t>
            </a:r>
            <a:r>
              <a:rPr lang="fa-IR" sz="2400" b="1" dirty="0" smtClean="0">
                <a:solidFill>
                  <a:srgbClr val="FF0000"/>
                </a:solidFill>
                <a:latin typeface="Calibri" panose="020F0502020204030204" pitchFamily="34" charset="0"/>
                <a:cs typeface="B Titr" panose="00000700000000000000" pitchFamily="2" charset="-78"/>
              </a:rPr>
              <a:t>؟</a:t>
            </a:r>
          </a:p>
          <a:p>
            <a:pPr algn="r" rtl="1">
              <a:defRPr/>
            </a:pPr>
            <a:endParaRPr lang="en-US" sz="2400" b="1" dirty="0">
              <a:solidFill>
                <a:srgbClr val="FF0000"/>
              </a:solidFill>
              <a:latin typeface="Calibri" panose="020F0502020204030204" pitchFamily="34" charset="0"/>
              <a:cs typeface="B Titr" panose="00000700000000000000" pitchFamily="2" charset="-78"/>
            </a:endParaRPr>
          </a:p>
          <a:p>
            <a:pPr marL="342900" indent="-342900" algn="r" rtl="1">
              <a:lnSpc>
                <a:spcPct val="107000"/>
              </a:lnSpc>
              <a:spcAft>
                <a:spcPts val="800"/>
              </a:spcAft>
              <a:buFont typeface="+mj-lt"/>
              <a:buAutoNum type="arabicParenR"/>
              <a:defRPr/>
            </a:pPr>
            <a:r>
              <a:rPr lang="fa-IR" dirty="0">
                <a:solidFill>
                  <a:srgbClr val="000000"/>
                </a:solidFill>
                <a:latin typeface="Calibri" panose="020F0502020204030204" pitchFamily="34" charset="0"/>
                <a:ea typeface="Calibri" panose="020F0502020204030204" pitchFamily="34" charset="0"/>
                <a:cs typeface="Nazanin"/>
              </a:rPr>
              <a:t>داروها دور از نور آفتاب و رطوبت و گرما نگهداری شوند.</a:t>
            </a:r>
            <a:endParaRPr lang="en-US" dirty="0">
              <a:solidFill>
                <a:srgbClr val="000000"/>
              </a:solidFill>
              <a:latin typeface="Calibri" panose="020F0502020204030204" pitchFamily="34" charset="0"/>
              <a:ea typeface="Calibri" panose="020F0502020204030204" pitchFamily="34" charset="0"/>
              <a:cs typeface="Nazanin"/>
            </a:endParaRPr>
          </a:p>
          <a:p>
            <a:pPr marL="342900" indent="-342900" algn="r" rtl="1">
              <a:lnSpc>
                <a:spcPct val="107000"/>
              </a:lnSpc>
              <a:spcAft>
                <a:spcPts val="800"/>
              </a:spcAft>
              <a:buFont typeface="+mj-lt"/>
              <a:buAutoNum type="arabicParenR"/>
              <a:defRPr/>
            </a:pPr>
            <a:r>
              <a:rPr lang="fa-IR" dirty="0">
                <a:solidFill>
                  <a:srgbClr val="000000"/>
                </a:solidFill>
                <a:latin typeface="Calibri" panose="020F0502020204030204" pitchFamily="34" charset="0"/>
                <a:ea typeface="Calibri" panose="020F0502020204030204" pitchFamily="34" charset="0"/>
                <a:cs typeface="Nazanin"/>
              </a:rPr>
              <a:t>خارج کردن داروها از پوشش بسته بندی باعث سایش </a:t>
            </a:r>
            <a:r>
              <a:rPr lang="fa-IR" dirty="0" smtClean="0">
                <a:solidFill>
                  <a:srgbClr val="000000"/>
                </a:solidFill>
                <a:latin typeface="Calibri" panose="020F0502020204030204" pitchFamily="34" charset="0"/>
                <a:ea typeface="Calibri" panose="020F0502020204030204" pitchFamily="34" charset="0"/>
                <a:cs typeface="Nazanin"/>
              </a:rPr>
              <a:t>داروها </a:t>
            </a:r>
            <a:r>
              <a:rPr lang="fa-IR" dirty="0">
                <a:solidFill>
                  <a:srgbClr val="000000"/>
                </a:solidFill>
                <a:latin typeface="Calibri" panose="020F0502020204030204" pitchFamily="34" charset="0"/>
                <a:ea typeface="Calibri" panose="020F0502020204030204" pitchFamily="34" charset="0"/>
                <a:cs typeface="Nazanin"/>
              </a:rPr>
              <a:t>و کاهش خواص انها میشود.</a:t>
            </a:r>
            <a:endParaRPr lang="en-US" dirty="0">
              <a:solidFill>
                <a:srgbClr val="000000"/>
              </a:solidFill>
              <a:latin typeface="Calibri" panose="020F0502020204030204" pitchFamily="34" charset="0"/>
              <a:ea typeface="Calibri" panose="020F0502020204030204" pitchFamily="34" charset="0"/>
              <a:cs typeface="Nazanin"/>
            </a:endParaRPr>
          </a:p>
          <a:p>
            <a:pPr marL="342900" indent="-342900" algn="r" rtl="1">
              <a:lnSpc>
                <a:spcPct val="107000"/>
              </a:lnSpc>
              <a:spcAft>
                <a:spcPts val="800"/>
              </a:spcAft>
              <a:buFont typeface="+mj-lt"/>
              <a:buAutoNum type="arabicParenR"/>
              <a:defRPr/>
            </a:pPr>
            <a:r>
              <a:rPr lang="fa-IR" dirty="0">
                <a:solidFill>
                  <a:srgbClr val="000000"/>
                </a:solidFill>
                <a:latin typeface="Calibri" panose="020F0502020204030204" pitchFamily="34" charset="0"/>
                <a:ea typeface="Calibri" panose="020F0502020204030204" pitchFamily="34" charset="0"/>
                <a:cs typeface="Nazanin"/>
              </a:rPr>
              <a:t>توجه به تاریخ انقضا درج شده روی دارو بسیار مهم است.</a:t>
            </a:r>
            <a:endParaRPr lang="en-US" dirty="0">
              <a:solidFill>
                <a:srgbClr val="000000"/>
              </a:solidFill>
              <a:latin typeface="Calibri" panose="020F0502020204030204" pitchFamily="34" charset="0"/>
              <a:ea typeface="Calibri" panose="020F0502020204030204" pitchFamily="34" charset="0"/>
              <a:cs typeface="Nazanin"/>
            </a:endParaRPr>
          </a:p>
          <a:p>
            <a:pPr algn="r" rtl="1">
              <a:defRPr/>
            </a:pPr>
            <a:r>
              <a:rPr lang="fa-IR" sz="2400" b="1" dirty="0">
                <a:solidFill>
                  <a:srgbClr val="FF0000"/>
                </a:solidFill>
                <a:latin typeface="Calibri" panose="020F0502020204030204" pitchFamily="34" charset="0"/>
                <a:cs typeface="B Titr" panose="00000700000000000000" pitchFamily="2" charset="-78"/>
              </a:rPr>
              <a:t> </a:t>
            </a:r>
            <a:endParaRPr lang="en-US" sz="2400" b="1" dirty="0">
              <a:solidFill>
                <a:srgbClr val="FF0000"/>
              </a:solidFill>
              <a:latin typeface="Calibri" panose="020F0502020204030204" pitchFamily="34" charset="0"/>
              <a:cs typeface="B Titr" panose="00000700000000000000" pitchFamily="2" charset="-78"/>
            </a:endParaRPr>
          </a:p>
          <a:p>
            <a:pPr algn="r" rtl="1">
              <a:defRPr/>
            </a:pPr>
            <a:r>
              <a:rPr lang="fa-IR" sz="2400" b="1" dirty="0">
                <a:solidFill>
                  <a:srgbClr val="FF0000"/>
                </a:solidFill>
                <a:latin typeface="Calibri" panose="020F0502020204030204" pitchFamily="34" charset="0"/>
                <a:cs typeface="B Titr" panose="00000700000000000000" pitchFamily="2" charset="-78"/>
              </a:rPr>
              <a:t>بهترین نوشیدنی جهت مصرف قرص های فشار خون چیست</a:t>
            </a:r>
            <a:r>
              <a:rPr lang="fa-IR" sz="2400" b="1" dirty="0" smtClean="0">
                <a:solidFill>
                  <a:srgbClr val="FF0000"/>
                </a:solidFill>
                <a:latin typeface="Calibri" panose="020F0502020204030204" pitchFamily="34" charset="0"/>
                <a:cs typeface="B Titr" panose="00000700000000000000" pitchFamily="2" charset="-78"/>
              </a:rPr>
              <a:t>؟</a:t>
            </a:r>
          </a:p>
          <a:p>
            <a:pPr algn="r" rtl="1">
              <a:defRPr/>
            </a:pPr>
            <a:endParaRPr lang="en-US" sz="2400" b="1" dirty="0">
              <a:solidFill>
                <a:srgbClr val="FF0000"/>
              </a:solidFill>
              <a:latin typeface="Calibri" panose="020F0502020204030204" pitchFamily="34" charset="0"/>
              <a:cs typeface="B Titr" panose="00000700000000000000" pitchFamily="2" charset="-78"/>
            </a:endParaRPr>
          </a:p>
          <a:p>
            <a:pPr algn="r" rtl="1">
              <a:lnSpc>
                <a:spcPct val="107000"/>
              </a:lnSpc>
              <a:spcAft>
                <a:spcPts val="800"/>
              </a:spcAft>
              <a:defRPr/>
            </a:pPr>
            <a:r>
              <a:rPr lang="fa-IR" dirty="0">
                <a:solidFill>
                  <a:srgbClr val="000000"/>
                </a:solidFill>
                <a:latin typeface="Calibri" panose="020F0502020204030204" pitchFamily="34" charset="0"/>
                <a:ea typeface="Calibri" panose="020F0502020204030204" pitchFamily="34" charset="0"/>
                <a:cs typeface="Nazanin"/>
              </a:rPr>
              <a:t>گرچه هیچ تحقیقی مبنی بر اینکه استفاده از شیر و لبنیات یا آب میوه باعث کاهش یا افزایش اثر دارو </a:t>
            </a:r>
            <a:r>
              <a:rPr lang="fa-IR" dirty="0" smtClean="0">
                <a:solidFill>
                  <a:srgbClr val="000000"/>
                </a:solidFill>
                <a:latin typeface="Calibri" panose="020F0502020204030204" pitchFamily="34" charset="0"/>
                <a:ea typeface="Calibri" panose="020F0502020204030204" pitchFamily="34" charset="0"/>
                <a:cs typeface="Nazanin"/>
              </a:rPr>
              <a:t>می شود</a:t>
            </a:r>
            <a:r>
              <a:rPr lang="fa-IR" dirty="0">
                <a:solidFill>
                  <a:srgbClr val="000000"/>
                </a:solidFill>
                <a:latin typeface="Calibri" panose="020F0502020204030204" pitchFamily="34" charset="0"/>
                <a:ea typeface="Calibri" panose="020F0502020204030204" pitchFamily="34" charset="0"/>
                <a:cs typeface="Nazanin"/>
              </a:rPr>
              <a:t>، وجود ندارد اما بهتر است قرص های ضد فشار خون همراه با یک لیوان آب مصرف شوند</a:t>
            </a:r>
            <a:r>
              <a:rPr lang="fa-IR" dirty="0" smtClean="0">
                <a:solidFill>
                  <a:srgbClr val="000000"/>
                </a:solidFill>
                <a:latin typeface="Calibri" panose="020F0502020204030204" pitchFamily="34" charset="0"/>
                <a:ea typeface="Calibri" panose="020F0502020204030204" pitchFamily="34" charset="0"/>
                <a:cs typeface="Nazanin"/>
              </a:rPr>
              <a:t>.</a:t>
            </a:r>
          </a:p>
          <a:p>
            <a:pPr algn="r" rtl="1">
              <a:lnSpc>
                <a:spcPct val="107000"/>
              </a:lnSpc>
              <a:spcAft>
                <a:spcPts val="800"/>
              </a:spcAft>
              <a:defRPr/>
            </a:pPr>
            <a:endParaRPr lang="fa-IR" dirty="0">
              <a:solidFill>
                <a:srgbClr val="000000"/>
              </a:solidFill>
              <a:latin typeface="Calibri" panose="020F0502020204030204" pitchFamily="34" charset="0"/>
              <a:ea typeface="Calibri" panose="020F0502020204030204" pitchFamily="34" charset="0"/>
              <a:cs typeface="Nazanin"/>
            </a:endParaRPr>
          </a:p>
          <a:p>
            <a:pPr algn="r" rtl="1">
              <a:defRPr/>
            </a:pPr>
            <a:r>
              <a:rPr lang="fa-IR" sz="2400" b="1" dirty="0">
                <a:solidFill>
                  <a:srgbClr val="FF0000"/>
                </a:solidFill>
                <a:latin typeface="Calibri" panose="020F0502020204030204" pitchFamily="34" charset="0"/>
                <a:cs typeface="B Titr" panose="00000700000000000000" pitchFamily="2" charset="-78"/>
              </a:rPr>
              <a:t>روش صحیح مصرف دارو های فشار خون چگونه است</a:t>
            </a:r>
            <a:r>
              <a:rPr lang="fa-IR" sz="2400" b="1" dirty="0" smtClean="0">
                <a:solidFill>
                  <a:srgbClr val="FF0000"/>
                </a:solidFill>
                <a:latin typeface="Calibri" panose="020F0502020204030204" pitchFamily="34" charset="0"/>
                <a:cs typeface="B Titr" panose="00000700000000000000" pitchFamily="2" charset="-78"/>
              </a:rPr>
              <a:t>؟</a:t>
            </a:r>
          </a:p>
          <a:p>
            <a:pPr algn="r" rtl="1">
              <a:defRPr/>
            </a:pPr>
            <a:endParaRPr lang="en-US" sz="2400" b="1" dirty="0">
              <a:solidFill>
                <a:srgbClr val="FF0000"/>
              </a:solidFill>
              <a:latin typeface="Calibri" panose="020F0502020204030204" pitchFamily="34" charset="0"/>
              <a:cs typeface="B Titr" panose="00000700000000000000" pitchFamily="2" charset="-78"/>
            </a:endParaRPr>
          </a:p>
          <a:p>
            <a:pPr algn="r" rtl="1">
              <a:defRPr/>
            </a:pPr>
            <a:r>
              <a:rPr lang="fa-IR" dirty="0">
                <a:solidFill>
                  <a:srgbClr val="000000"/>
                </a:solidFill>
                <a:latin typeface="Calibri" panose="020F0502020204030204" pitchFamily="34" charset="0"/>
                <a:ea typeface="Calibri" panose="020F0502020204030204" pitchFamily="34" charset="0"/>
                <a:cs typeface="Nazanin"/>
              </a:rPr>
              <a:t>چنانچه طبق نظر پزشک معالج برای درمان فشار خون چند دارو تجویز شده است، بهتر است هر دارو را به طور جداگانه در وقت معین خود مصرف کنید. مصرف چند قرص همراه با هم شاید باعث احتمال افت فشار خون و عوارض ناشی از ان شود</a:t>
            </a:r>
            <a:endParaRPr lang="en-US" dirty="0">
              <a:solidFill>
                <a:srgbClr val="000000"/>
              </a:solidFill>
              <a:latin typeface="Calibri" panose="020F0502020204030204" pitchFamily="34" charset="0"/>
              <a:ea typeface="Calibri" panose="020F0502020204030204" pitchFamily="34" charset="0"/>
              <a:cs typeface="Nazanin"/>
            </a:endParaRPr>
          </a:p>
        </p:txBody>
      </p:sp>
    </p:spTree>
    <p:extLst>
      <p:ext uri="{BB962C8B-B14F-4D97-AF65-F5344CB8AC3E}">
        <p14:creationId xmlns:p14="http://schemas.microsoft.com/office/powerpoint/2010/main" val="2505767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344244" y="614082"/>
            <a:ext cx="8896574" cy="574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rtl="1"/>
            <a:r>
              <a:rPr lang="fa-IR" altLang="en-US" sz="2400" b="1" dirty="0">
                <a:solidFill>
                  <a:srgbClr val="FF0000"/>
                </a:solidFill>
                <a:latin typeface="Calibri" panose="020F0502020204030204" pitchFamily="34" charset="0"/>
                <a:cs typeface="B Titr" panose="00000700000000000000" pitchFamily="2" charset="-78"/>
              </a:rPr>
              <a:t>آیا میتوان مصرف داروهای فشار خون را بعد از کنترل بیماری قطع کرد؟</a:t>
            </a:r>
            <a:endParaRPr lang="en-US" altLang="en-US" sz="2400" b="1" dirty="0">
              <a:solidFill>
                <a:srgbClr val="FF0000"/>
              </a:solidFill>
              <a:latin typeface="Calibri" panose="020F0502020204030204" pitchFamily="34" charset="0"/>
              <a:cs typeface="B Titr" panose="00000700000000000000" pitchFamily="2" charset="-78"/>
            </a:endParaRPr>
          </a:p>
          <a:p>
            <a:pPr algn="r" rtl="1">
              <a:lnSpc>
                <a:spcPct val="107000"/>
              </a:lnSpc>
              <a:spcAft>
                <a:spcPts val="800"/>
              </a:spcAft>
            </a:pPr>
            <a:r>
              <a:rPr lang="fa-IR" altLang="en-US" dirty="0">
                <a:solidFill>
                  <a:srgbClr val="000000"/>
                </a:solidFill>
                <a:latin typeface="Calibri" panose="020F0502020204030204" pitchFamily="34" charset="0"/>
                <a:ea typeface="Calibri" panose="020F0502020204030204" pitchFamily="34" charset="0"/>
                <a:cs typeface="Nazanin"/>
              </a:rPr>
              <a:t>مصرف </a:t>
            </a:r>
            <a:r>
              <a:rPr lang="fa-IR" altLang="en-US" dirty="0" smtClean="0">
                <a:solidFill>
                  <a:srgbClr val="000000"/>
                </a:solidFill>
                <a:latin typeface="Calibri" panose="020F0502020204030204" pitchFamily="34" charset="0"/>
                <a:ea typeface="Calibri" panose="020F0502020204030204" pitchFamily="34" charset="0"/>
                <a:cs typeface="Nazanin"/>
              </a:rPr>
              <a:t>داروهای </a:t>
            </a:r>
            <a:r>
              <a:rPr lang="fa-IR" altLang="en-US" dirty="0">
                <a:solidFill>
                  <a:srgbClr val="000000"/>
                </a:solidFill>
                <a:latin typeface="Calibri" panose="020F0502020204030204" pitchFamily="34" charset="0"/>
                <a:ea typeface="Calibri" panose="020F0502020204030204" pitchFamily="34" charset="0"/>
                <a:cs typeface="Nazanin"/>
              </a:rPr>
              <a:t>کاهنده </a:t>
            </a:r>
            <a:r>
              <a:rPr lang="fa-IR" altLang="en-US" dirty="0" smtClean="0">
                <a:solidFill>
                  <a:srgbClr val="000000"/>
                </a:solidFill>
                <a:latin typeface="Calibri" panose="020F0502020204030204" pitchFamily="34" charset="0"/>
                <a:ea typeface="Calibri" panose="020F0502020204030204" pitchFamily="34" charset="0"/>
                <a:cs typeface="Nazanin"/>
              </a:rPr>
              <a:t>فشارخون </a:t>
            </a:r>
            <a:r>
              <a:rPr lang="fa-IR" altLang="en-US" dirty="0">
                <a:solidFill>
                  <a:srgbClr val="000000"/>
                </a:solidFill>
                <a:latin typeface="Calibri" panose="020F0502020204030204" pitchFamily="34" charset="0"/>
                <a:ea typeface="Calibri" panose="020F0502020204030204" pitchFamily="34" charset="0"/>
                <a:cs typeface="Nazanin"/>
              </a:rPr>
              <a:t>تا پایان عمر الزامی است و باید بدانیم که قطع دارو باعث برگشتن فشار خون به میزان بالاتر از حد طبیعی میشود کنترل مجدد آن مشکل خواهد بود</a:t>
            </a:r>
            <a:r>
              <a:rPr lang="fa-IR" altLang="en-US" dirty="0" smtClean="0">
                <a:solidFill>
                  <a:srgbClr val="000000"/>
                </a:solidFill>
                <a:latin typeface="Calibri" panose="020F0502020204030204" pitchFamily="34" charset="0"/>
                <a:ea typeface="Calibri" panose="020F0502020204030204" pitchFamily="34" charset="0"/>
                <a:cs typeface="Nazanin"/>
              </a:rPr>
              <a:t>.</a:t>
            </a:r>
          </a:p>
          <a:p>
            <a:pPr algn="r" rtl="1">
              <a:lnSpc>
                <a:spcPct val="107000"/>
              </a:lnSpc>
              <a:spcAft>
                <a:spcPts val="800"/>
              </a:spcAft>
            </a:pPr>
            <a:endParaRPr lang="fa-IR" altLang="en-US" dirty="0">
              <a:solidFill>
                <a:srgbClr val="000000"/>
              </a:solidFill>
              <a:latin typeface="Calibri" panose="020F0502020204030204" pitchFamily="34" charset="0"/>
              <a:ea typeface="Calibri" panose="020F0502020204030204" pitchFamily="34" charset="0"/>
              <a:cs typeface="Nazanin"/>
            </a:endParaRPr>
          </a:p>
          <a:p>
            <a:pPr algn="r" rtl="1"/>
            <a:r>
              <a:rPr lang="fa-IR" altLang="en-US" sz="2400" b="1" dirty="0">
                <a:solidFill>
                  <a:srgbClr val="FF0000"/>
                </a:solidFill>
                <a:latin typeface="Calibri" panose="020F0502020204030204" pitchFamily="34" charset="0"/>
                <a:ea typeface="Calibri" panose="020F0502020204030204" pitchFamily="34" charset="0"/>
                <a:cs typeface="B Titr" panose="00000700000000000000" pitchFamily="2" charset="-78"/>
              </a:rPr>
              <a:t>مصرف داروهای فشار خون همزمان با کدام داروها ممنوع است؟</a:t>
            </a:r>
            <a:endParaRPr lang="en-US" altLang="en-US" sz="2400" b="1" dirty="0">
              <a:solidFill>
                <a:srgbClr val="FF0000"/>
              </a:solidFill>
              <a:latin typeface="Calibri" panose="020F0502020204030204" pitchFamily="34" charset="0"/>
              <a:ea typeface="Calibri" panose="020F0502020204030204" pitchFamily="34" charset="0"/>
              <a:cs typeface="B Titr" panose="00000700000000000000" pitchFamily="2" charset="-78"/>
            </a:endParaRPr>
          </a:p>
          <a:p>
            <a:pPr algn="r" rtl="1">
              <a:lnSpc>
                <a:spcPct val="107000"/>
              </a:lnSpc>
              <a:spcAft>
                <a:spcPts val="800"/>
              </a:spcAft>
            </a:pPr>
            <a:r>
              <a:rPr lang="fa-IR" altLang="en-US" dirty="0">
                <a:solidFill>
                  <a:srgbClr val="000000"/>
                </a:solidFill>
                <a:latin typeface="Calibri" panose="020F0502020204030204" pitchFamily="34" charset="0"/>
                <a:ea typeface="Calibri" panose="020F0502020204030204" pitchFamily="34" charset="0"/>
                <a:cs typeface="Nazanin"/>
              </a:rPr>
              <a:t>مصرف داروهای فشار خون با مسکن ها مثل استامینوفن و بروفن </a:t>
            </a:r>
            <a:r>
              <a:rPr lang="fa-IR" altLang="en-US" dirty="0">
                <a:solidFill>
                  <a:srgbClr val="000000"/>
                </a:solidFill>
                <a:latin typeface="Calibri" panose="020F0502020204030204" pitchFamily="34" charset="0"/>
                <a:cs typeface="Times New Roman" panose="02020603050405020304" pitchFamily="18" charset="0"/>
              </a:rPr>
              <a:t>–</a:t>
            </a:r>
            <a:r>
              <a:rPr lang="fa-IR" altLang="en-US" dirty="0">
                <a:solidFill>
                  <a:srgbClr val="000000"/>
                </a:solidFill>
                <a:latin typeface="Calibri" panose="020F0502020204030204" pitchFamily="34" charset="0"/>
                <a:ea typeface="Nazanin"/>
                <a:cs typeface="Nazanin"/>
              </a:rPr>
              <a:t> کورتون ها مثل آمپول دگزامتازون </a:t>
            </a:r>
            <a:r>
              <a:rPr lang="fa-IR" alt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r>
              <a:rPr lang="fa-IR" altLang="en-US" dirty="0">
                <a:solidFill>
                  <a:srgbClr val="000000"/>
                </a:solidFill>
                <a:latin typeface="Calibri" panose="020F0502020204030204" pitchFamily="34" charset="0"/>
                <a:ea typeface="Calibri" panose="020F0502020204030204" pitchFamily="34" charset="0"/>
                <a:cs typeface="Nazanin"/>
              </a:rPr>
              <a:t> داروهای سرماخوردگی </a:t>
            </a:r>
            <a:r>
              <a:rPr lang="fa-IR" altLang="en-US" dirty="0">
                <a:solidFill>
                  <a:srgbClr val="000000"/>
                </a:solidFill>
                <a:latin typeface="Calibri" panose="020F0502020204030204" pitchFamily="34" charset="0"/>
                <a:cs typeface="Times New Roman" panose="02020603050405020304" pitchFamily="18" charset="0"/>
              </a:rPr>
              <a:t>–</a:t>
            </a:r>
            <a:r>
              <a:rPr lang="fa-IR" altLang="en-US" dirty="0">
                <a:solidFill>
                  <a:srgbClr val="000000"/>
                </a:solidFill>
                <a:latin typeface="Calibri" panose="020F0502020204030204" pitchFamily="34" charset="0"/>
                <a:ea typeface="Nazanin"/>
                <a:cs typeface="Nazanin"/>
              </a:rPr>
              <a:t> داروهای اعصاب </a:t>
            </a:r>
            <a:r>
              <a:rPr lang="fa-IR" altLang="en-US" dirty="0">
                <a:solidFill>
                  <a:srgbClr val="000000"/>
                </a:solidFill>
                <a:latin typeface="Calibri" panose="020F0502020204030204" pitchFamily="34" charset="0"/>
                <a:cs typeface="Times New Roman" panose="02020603050405020304" pitchFamily="18" charset="0"/>
              </a:rPr>
              <a:t>–</a:t>
            </a:r>
            <a:r>
              <a:rPr lang="fa-IR" altLang="en-US" dirty="0">
                <a:solidFill>
                  <a:srgbClr val="000000"/>
                </a:solidFill>
                <a:latin typeface="Calibri" panose="020F0502020204030204" pitchFamily="34" charset="0"/>
                <a:ea typeface="Nazanin"/>
                <a:cs typeface="Nazanin"/>
              </a:rPr>
              <a:t> داروهای ضد بارداری ممنوع است</a:t>
            </a:r>
            <a:r>
              <a:rPr lang="fa-IR" altLang="en-US" dirty="0" smtClean="0">
                <a:solidFill>
                  <a:srgbClr val="000000"/>
                </a:solidFill>
                <a:latin typeface="Calibri" panose="020F0502020204030204" pitchFamily="34" charset="0"/>
                <a:ea typeface="Nazanin"/>
                <a:cs typeface="Nazanin"/>
              </a:rPr>
              <a:t>.</a:t>
            </a:r>
          </a:p>
          <a:p>
            <a:pPr algn="r" rtl="1">
              <a:lnSpc>
                <a:spcPct val="107000"/>
              </a:lnSpc>
              <a:spcAft>
                <a:spcPts val="800"/>
              </a:spcAft>
            </a:pPr>
            <a:endParaRPr lang="fa-IR" altLang="en-US" dirty="0">
              <a:solidFill>
                <a:srgbClr val="000000"/>
              </a:solidFill>
              <a:latin typeface="Calibri" panose="020F0502020204030204" pitchFamily="34" charset="0"/>
              <a:ea typeface="Nazanin"/>
              <a:cs typeface="Nazanin"/>
            </a:endParaRPr>
          </a:p>
          <a:p>
            <a:pPr algn="r" rtl="1"/>
            <a:r>
              <a:rPr lang="fa-IR" altLang="en-US" sz="2400" b="1" dirty="0">
                <a:solidFill>
                  <a:srgbClr val="FF0000"/>
                </a:solidFill>
                <a:latin typeface="Calibri" panose="020F0502020204030204" pitchFamily="34" charset="0"/>
                <a:cs typeface="B Titr" panose="00000700000000000000" pitchFamily="2" charset="-78"/>
              </a:rPr>
              <a:t>آیا مصرف قرص فراموش شده همزمان با قرص بعدی درست است؟</a:t>
            </a:r>
            <a:endParaRPr lang="en-US" altLang="en-US" sz="2400" b="1" dirty="0">
              <a:solidFill>
                <a:srgbClr val="FF0000"/>
              </a:solidFill>
              <a:latin typeface="Calibri" panose="020F0502020204030204" pitchFamily="34" charset="0"/>
              <a:cs typeface="B Titr" panose="00000700000000000000" pitchFamily="2" charset="-78"/>
            </a:endParaRPr>
          </a:p>
          <a:p>
            <a:pPr algn="r" rtl="1">
              <a:lnSpc>
                <a:spcPct val="107000"/>
              </a:lnSpc>
              <a:spcAft>
                <a:spcPts val="800"/>
              </a:spcAft>
            </a:pPr>
            <a:r>
              <a:rPr lang="fa-IR" altLang="en-US" dirty="0">
                <a:solidFill>
                  <a:srgbClr val="000000"/>
                </a:solidFill>
                <a:latin typeface="Calibri" panose="020F0502020204030204" pitchFamily="34" charset="0"/>
                <a:ea typeface="Nazanin"/>
                <a:cs typeface="Nazanin"/>
              </a:rPr>
              <a:t>خیر زیرا مصرف بیش از نیاز قرص فشار خون میتواند باعث خطر سرگیجه </a:t>
            </a:r>
            <a:r>
              <a:rPr lang="fa-IR" altLang="en-US" dirty="0">
                <a:solidFill>
                  <a:srgbClr val="000000"/>
                </a:solidFill>
                <a:latin typeface="Calibri" panose="020F0502020204030204" pitchFamily="34" charset="0"/>
                <a:cs typeface="Times New Roman" panose="02020603050405020304" pitchFamily="18" charset="0"/>
              </a:rPr>
              <a:t>–</a:t>
            </a:r>
            <a:r>
              <a:rPr lang="fa-IR" altLang="en-US" dirty="0">
                <a:solidFill>
                  <a:srgbClr val="000000"/>
                </a:solidFill>
                <a:latin typeface="Calibri" panose="020F0502020204030204" pitchFamily="34" charset="0"/>
                <a:ea typeface="Nazanin"/>
                <a:cs typeface="Nazanin"/>
              </a:rPr>
              <a:t> گیجی </a:t>
            </a:r>
            <a:r>
              <a:rPr lang="fa-IR" altLang="en-US" dirty="0">
                <a:solidFill>
                  <a:srgbClr val="000000"/>
                </a:solidFill>
                <a:latin typeface="Calibri" panose="020F0502020204030204" pitchFamily="34" charset="0"/>
                <a:cs typeface="Times New Roman" panose="02020603050405020304" pitchFamily="18" charset="0"/>
              </a:rPr>
              <a:t>–</a:t>
            </a:r>
            <a:r>
              <a:rPr lang="fa-IR" altLang="en-US" dirty="0">
                <a:solidFill>
                  <a:srgbClr val="000000"/>
                </a:solidFill>
                <a:latin typeface="Calibri" panose="020F0502020204030204" pitchFamily="34" charset="0"/>
                <a:ea typeface="Nazanin"/>
                <a:cs typeface="Nazanin"/>
              </a:rPr>
              <a:t> عدم تعادل شود در صورت فراموش کردن یک نوبت قرص اگر بعد از دو تا سه ساعت به یاد آورده شود میتوان دارو را مصرف کرد</a:t>
            </a:r>
            <a:r>
              <a:rPr lang="fa-IR" altLang="en-US" dirty="0" smtClean="0">
                <a:solidFill>
                  <a:srgbClr val="000000"/>
                </a:solidFill>
                <a:latin typeface="Calibri" panose="020F0502020204030204" pitchFamily="34" charset="0"/>
                <a:ea typeface="Nazanin"/>
                <a:cs typeface="Nazanin"/>
              </a:rPr>
              <a:t>.</a:t>
            </a:r>
          </a:p>
          <a:p>
            <a:pPr algn="r" rtl="1">
              <a:lnSpc>
                <a:spcPct val="107000"/>
              </a:lnSpc>
              <a:spcAft>
                <a:spcPts val="800"/>
              </a:spcAft>
            </a:pPr>
            <a:endParaRPr lang="en-US" altLang="en-US" dirty="0">
              <a:solidFill>
                <a:srgbClr val="000000"/>
              </a:solidFill>
              <a:latin typeface="Calibri" panose="020F0502020204030204" pitchFamily="34" charset="0"/>
              <a:ea typeface="Nazanin"/>
              <a:cs typeface="Nazanin"/>
            </a:endParaRPr>
          </a:p>
          <a:p>
            <a:pPr algn="r" rtl="1"/>
            <a:r>
              <a:rPr lang="fa-IR" altLang="en-US" sz="2400" b="1" dirty="0">
                <a:solidFill>
                  <a:srgbClr val="FF0000"/>
                </a:solidFill>
                <a:latin typeface="Calibri" panose="020F0502020204030204" pitchFamily="34" charset="0"/>
                <a:cs typeface="B Titr" panose="00000700000000000000" pitchFamily="2" charset="-78"/>
              </a:rPr>
              <a:t>بهترین زمان مصرف قرص های فشار خون چه زمانی است؟</a:t>
            </a:r>
            <a:endParaRPr lang="en-US" altLang="en-US" sz="2400" b="1" dirty="0">
              <a:solidFill>
                <a:srgbClr val="FF0000"/>
              </a:solidFill>
              <a:latin typeface="Calibri" panose="020F0502020204030204" pitchFamily="34" charset="0"/>
              <a:cs typeface="B Titr" panose="00000700000000000000" pitchFamily="2" charset="-78"/>
            </a:endParaRPr>
          </a:p>
          <a:p>
            <a:pPr algn="r" rtl="1">
              <a:lnSpc>
                <a:spcPct val="107000"/>
              </a:lnSpc>
              <a:spcAft>
                <a:spcPts val="800"/>
              </a:spcAft>
            </a:pPr>
            <a:r>
              <a:rPr lang="fa-IR" altLang="en-US" dirty="0">
                <a:solidFill>
                  <a:srgbClr val="000000"/>
                </a:solidFill>
                <a:latin typeface="Calibri" panose="020F0502020204030204" pitchFamily="34" charset="0"/>
                <a:ea typeface="Nazanin"/>
                <a:cs typeface="Nazanin"/>
              </a:rPr>
              <a:t>یکی از انواع داروها برای کنترل فشار خون </a:t>
            </a:r>
            <a:r>
              <a:rPr lang="fa-IR" altLang="en-US" dirty="0" smtClean="0">
                <a:solidFill>
                  <a:srgbClr val="000000"/>
                </a:solidFill>
                <a:latin typeface="Calibri" panose="020F0502020204030204" pitchFamily="34" charset="0"/>
                <a:ea typeface="Nazanin"/>
                <a:cs typeface="Nazanin"/>
              </a:rPr>
              <a:t>داروهای </a:t>
            </a:r>
            <a:r>
              <a:rPr lang="fa-IR" altLang="en-US" dirty="0">
                <a:solidFill>
                  <a:srgbClr val="000000"/>
                </a:solidFill>
                <a:latin typeface="Calibri" panose="020F0502020204030204" pitchFamily="34" charset="0"/>
                <a:ea typeface="Nazanin"/>
                <a:cs typeface="Nazanin"/>
              </a:rPr>
              <a:t>ادرار آور است و پیشنهاد میشود این داروها صبح ها مصرف شوند تا باعث اختلال در خواب شب به علت نیاز به دفع ادرار نباشد. در مورد سایر داروها اگر فقط یک نوبت است مصرف آن در عصر یا شب بهتر است. </a:t>
            </a:r>
            <a:endParaRPr lang="en-US" altLang="en-US" dirty="0">
              <a:solidFill>
                <a:srgbClr val="000000"/>
              </a:solidFill>
              <a:latin typeface="Calibri" panose="020F0502020204030204" pitchFamily="34" charset="0"/>
              <a:ea typeface="Nazanin"/>
              <a:cs typeface="Nazanin"/>
            </a:endParaRPr>
          </a:p>
        </p:txBody>
      </p:sp>
    </p:spTree>
    <p:extLst>
      <p:ext uri="{BB962C8B-B14F-4D97-AF65-F5344CB8AC3E}">
        <p14:creationId xmlns:p14="http://schemas.microsoft.com/office/powerpoint/2010/main" val="596929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81125" y="140748"/>
            <a:ext cx="8229600" cy="676834"/>
          </a:xfrm>
        </p:spPr>
        <p:txBody>
          <a:bodyPr/>
          <a:lstStyle/>
          <a:p>
            <a:pPr algn="ctr" rtl="1"/>
            <a:r>
              <a:rPr lang="fa-IR" altLang="en-US" dirty="0" smtClean="0"/>
              <a:t>پیگیری بیمار مبتلا به فشار خون بالا</a:t>
            </a:r>
            <a:endParaRPr lang="en-US" altLang="en-US" dirty="0" smtClean="0"/>
          </a:p>
        </p:txBody>
      </p:sp>
      <p:sp>
        <p:nvSpPr>
          <p:cNvPr id="3" name="Content Placeholder 2"/>
          <p:cNvSpPr>
            <a:spLocks noGrp="1"/>
          </p:cNvSpPr>
          <p:nvPr>
            <p:ph idx="1"/>
          </p:nvPr>
        </p:nvSpPr>
        <p:spPr>
          <a:xfrm>
            <a:off x="0" y="1075765"/>
            <a:ext cx="9660367" cy="4658957"/>
          </a:xfrm>
        </p:spPr>
        <p:txBody>
          <a:bodyPr/>
          <a:lstStyle/>
          <a:p>
            <a:pPr algn="r" rtl="1">
              <a:defRPr/>
            </a:pPr>
            <a:r>
              <a:rPr lang="fa-IR" dirty="0" smtClean="0"/>
              <a:t>بیمار باید از عدد فشار خون خود مطلع باشد و در هر ویزیت عدد فشار خون خود را از پزشک بپرسد. همچنین باید از هدف فشار خون نیز با اطلاع باشد که معمولا عدد کمتر از140/90  می باشد.</a:t>
            </a:r>
          </a:p>
          <a:p>
            <a:pPr marL="0" indent="0" algn="r" rtl="1">
              <a:buNone/>
              <a:defRPr/>
            </a:pPr>
            <a:endParaRPr lang="fa-IR" dirty="0" smtClean="0"/>
          </a:p>
          <a:p>
            <a:pPr algn="r" rtl="1">
              <a:defRPr/>
            </a:pPr>
            <a:r>
              <a:rPr lang="fa-IR" dirty="0" smtClean="0"/>
              <a:t>بهتر است بیماران دستگاه فشارسنج دیجیتالی در منزل داشته باشند و روش اندازه گیری صحیح و شرایط اندازه گیری صحیح را بدانند.  </a:t>
            </a:r>
          </a:p>
          <a:p>
            <a:pPr marL="0" indent="0" algn="r" rtl="1">
              <a:buNone/>
              <a:defRPr/>
            </a:pPr>
            <a:endParaRPr lang="fa-IR" dirty="0" smtClean="0"/>
          </a:p>
          <a:p>
            <a:pPr algn="r" rtl="1"/>
            <a:r>
              <a:rPr lang="fa-IR" dirty="0" smtClean="0"/>
              <a:t>  </a:t>
            </a:r>
            <a:r>
              <a:rPr lang="fa-IR" altLang="en-US" dirty="0"/>
              <a:t>پس از رسیدن اعداد فشارخون به اهداف کنترل فشار خون لازم است بیمار هر سه ماه یک بار جهت بررسی عوارض بیماری و عوارض دارویی و گرفتن نسخه دارویی به پزشک مراجعه نماید و هر ماه فشار خون خود را در منزل یا مرکز بهداشتی درمانی بگیرد چرا که فشار خون علامت ندارد و تنها راه با خبر شدن از کنترل آن، اندازه گیری می باشد. </a:t>
            </a:r>
            <a:endParaRPr lang="fa-IR" altLang="en-US" dirty="0" smtClean="0"/>
          </a:p>
          <a:p>
            <a:pPr marL="0" indent="0" algn="r" rtl="1">
              <a:buNone/>
            </a:pPr>
            <a:endParaRPr lang="fa-IR" altLang="en-US" dirty="0"/>
          </a:p>
          <a:p>
            <a:pPr algn="r" rtl="1"/>
            <a:r>
              <a:rPr lang="fa-IR" altLang="en-US" dirty="0"/>
              <a:t>در صورتی که فشار خون کنترل نیست بر حسب دستور پزشک ماهانه یا هر دو هفته یک بار یا زودتر باید به پزشک مراجعه کند تا فشارش به عدد کنترل برسد.</a:t>
            </a:r>
          </a:p>
          <a:p>
            <a:pPr algn="r" rtl="1"/>
            <a:endParaRPr lang="en-US" altLang="en-US" dirty="0"/>
          </a:p>
          <a:p>
            <a:pPr marL="0" indent="0" algn="r" rtl="1">
              <a:buNone/>
              <a:defRPr/>
            </a:pPr>
            <a:endParaRPr lang="en-US" dirty="0"/>
          </a:p>
        </p:txBody>
      </p:sp>
    </p:spTree>
    <p:extLst>
      <p:ext uri="{BB962C8B-B14F-4D97-AF65-F5344CB8AC3E}">
        <p14:creationId xmlns:p14="http://schemas.microsoft.com/office/powerpoint/2010/main" val="38948043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75130" y="415963"/>
            <a:ext cx="8229600" cy="788988"/>
          </a:xfrm>
        </p:spPr>
        <p:txBody>
          <a:bodyPr/>
          <a:lstStyle/>
          <a:p>
            <a:pPr algn="ctr"/>
            <a:r>
              <a:rPr lang="fa-IR" altLang="en-US" dirty="0" smtClean="0"/>
              <a:t>پیگیری بیمار مبتلا به فشار خون بالا</a:t>
            </a:r>
            <a:endParaRPr lang="en-US" altLang="en-US" dirty="0" smtClean="0"/>
          </a:p>
        </p:txBody>
      </p:sp>
      <p:sp>
        <p:nvSpPr>
          <p:cNvPr id="36867" name="Content Placeholder 2"/>
          <p:cNvSpPr>
            <a:spLocks noGrp="1"/>
          </p:cNvSpPr>
          <p:nvPr>
            <p:ph idx="1"/>
          </p:nvPr>
        </p:nvSpPr>
        <p:spPr>
          <a:xfrm>
            <a:off x="182880" y="1855545"/>
            <a:ext cx="8918089" cy="4419600"/>
          </a:xfrm>
        </p:spPr>
        <p:txBody>
          <a:bodyPr/>
          <a:lstStyle/>
          <a:p>
            <a:pPr algn="r" rtl="1"/>
            <a:r>
              <a:rPr lang="fa-IR" altLang="en-US" dirty="0" smtClean="0"/>
              <a:t>بررسی سالانه عوارض فشار خون بر عهده پزشک است</a:t>
            </a:r>
          </a:p>
          <a:p>
            <a:pPr algn="r" rtl="1"/>
            <a:r>
              <a:rPr lang="fa-IR" altLang="en-US" dirty="0" smtClean="0"/>
              <a:t>سالانه یک نوار قلب </a:t>
            </a:r>
          </a:p>
          <a:p>
            <a:pPr algn="r" rtl="1"/>
            <a:r>
              <a:rPr lang="fa-IR" altLang="en-US" dirty="0" smtClean="0"/>
              <a:t>سالانه آزمایش قند و چربی و ...</a:t>
            </a:r>
          </a:p>
          <a:p>
            <a:pPr algn="r" rtl="1"/>
            <a:r>
              <a:rPr lang="fa-IR" altLang="en-US" dirty="0" smtClean="0"/>
              <a:t>سالانه آزمایش بررسی کلیه جهت دفع آلبومین و تعیین </a:t>
            </a:r>
            <a:r>
              <a:rPr lang="en-US" altLang="en-US" dirty="0" smtClean="0"/>
              <a:t>GFR</a:t>
            </a:r>
            <a:r>
              <a:rPr lang="fa-IR" altLang="en-US" dirty="0" smtClean="0"/>
              <a:t> </a:t>
            </a:r>
          </a:p>
          <a:p>
            <a:pPr algn="r" rtl="1"/>
            <a:r>
              <a:rPr lang="fa-IR" altLang="en-US" dirty="0" smtClean="0"/>
              <a:t>در شروع مصرف یا افزایش دوز داروهای </a:t>
            </a:r>
            <a:r>
              <a:rPr lang="en-US" altLang="en-US" dirty="0" smtClean="0"/>
              <a:t>ACEI </a:t>
            </a:r>
            <a:r>
              <a:rPr lang="fa-IR" altLang="en-US" dirty="0" smtClean="0"/>
              <a:t> و </a:t>
            </a:r>
            <a:r>
              <a:rPr lang="en-US" altLang="en-US" dirty="0" smtClean="0"/>
              <a:t>ARB</a:t>
            </a:r>
            <a:r>
              <a:rPr lang="fa-IR" altLang="en-US" dirty="0" smtClean="0"/>
              <a:t> چک پتاسیم و کراتینین یک هفته بعد ضرورت دارد همچنین قبل از شروع باید چک شوند.  </a:t>
            </a:r>
          </a:p>
          <a:p>
            <a:pPr algn="r" rtl="1"/>
            <a:r>
              <a:rPr lang="fa-IR" altLang="en-US" dirty="0" smtClean="0"/>
              <a:t>ارجاع به چشم پزشک جهت بررسی رتینوپاتی هیپرتانسیو در صورت فشار خون مرحله 2 </a:t>
            </a:r>
            <a:endParaRPr lang="en-US" altLang="en-US" dirty="0" smtClean="0"/>
          </a:p>
        </p:txBody>
      </p:sp>
    </p:spTree>
    <p:extLst>
      <p:ext uri="{BB962C8B-B14F-4D97-AF65-F5344CB8AC3E}">
        <p14:creationId xmlns:p14="http://schemas.microsoft.com/office/powerpoint/2010/main" val="2848503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779162" cy="6858000"/>
          </a:xfrm>
          <a:prstGeom prst="rect">
            <a:avLst/>
          </a:prstGeom>
        </p:spPr>
      </p:pic>
    </p:spTree>
    <p:extLst>
      <p:ext uri="{BB962C8B-B14F-4D97-AF65-F5344CB8AC3E}">
        <p14:creationId xmlns:p14="http://schemas.microsoft.com/office/powerpoint/2010/main" val="2130570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327" y="1242508"/>
            <a:ext cx="9144000" cy="5486400"/>
          </a:xfrm>
          <a:prstGeom prst="rect">
            <a:avLst/>
          </a:prstGeom>
        </p:spPr>
      </p:pic>
      <p:sp>
        <p:nvSpPr>
          <p:cNvPr id="4" name="Title 1"/>
          <p:cNvSpPr txBox="1">
            <a:spLocks/>
          </p:cNvSpPr>
          <p:nvPr/>
        </p:nvSpPr>
        <p:spPr>
          <a:xfrm>
            <a:off x="408791" y="192490"/>
            <a:ext cx="10100039" cy="1264130"/>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2800" b="1" dirty="0" smtClean="0">
                <a:solidFill>
                  <a:srgbClr val="FF0000"/>
                </a:solidFill>
                <a:cs typeface="B Zar" panose="00000400000000000000" pitchFamily="2" charset="-78"/>
              </a:rPr>
              <a:t>روند زمانی میزان استاندارد شده سنی شیوع </a:t>
            </a:r>
          </a:p>
          <a:p>
            <a:pPr algn="ctr" rtl="1"/>
            <a:r>
              <a:rPr lang="fa-IR" sz="2800" b="1" dirty="0" smtClean="0">
                <a:solidFill>
                  <a:srgbClr val="FF0000"/>
                </a:solidFill>
                <a:cs typeface="B Zar" panose="00000400000000000000" pitchFamily="2" charset="-78"/>
              </a:rPr>
              <a:t>فشار خون بالا از سال 1990 تا 2025</a:t>
            </a:r>
            <a:endParaRPr lang="en-US" sz="2800" dirty="0">
              <a:solidFill>
                <a:srgbClr val="FF0000"/>
              </a:solidFill>
              <a:cs typeface="B Zar" panose="00000400000000000000" pitchFamily="2"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724714827"/>
              </p:ext>
            </p:extLst>
          </p:nvPr>
        </p:nvGraphicFramePr>
        <p:xfrm>
          <a:off x="1683171" y="2001965"/>
          <a:ext cx="7363212" cy="3167911"/>
        </p:xfrm>
        <a:graphic>
          <a:graphicData uri="http://schemas.openxmlformats.org/drawingml/2006/table">
            <a:tbl>
              <a:tblPr firstRow="1" bandRow="1">
                <a:tableStyleId>{5C22544A-7EE6-4342-B048-85BDC9FD1C3A}</a:tableStyleId>
              </a:tblPr>
              <a:tblGrid>
                <a:gridCol w="1980571">
                  <a:extLst>
                    <a:ext uri="{9D8B030D-6E8A-4147-A177-3AD203B41FA5}">
                      <a16:colId xmlns="" xmlns:a16="http://schemas.microsoft.com/office/drawing/2014/main" val="20000"/>
                    </a:ext>
                  </a:extLst>
                </a:gridCol>
                <a:gridCol w="1980571">
                  <a:extLst>
                    <a:ext uri="{9D8B030D-6E8A-4147-A177-3AD203B41FA5}">
                      <a16:colId xmlns="" xmlns:a16="http://schemas.microsoft.com/office/drawing/2014/main" val="20001"/>
                    </a:ext>
                  </a:extLst>
                </a:gridCol>
                <a:gridCol w="1980571">
                  <a:extLst>
                    <a:ext uri="{9D8B030D-6E8A-4147-A177-3AD203B41FA5}">
                      <a16:colId xmlns="" xmlns:a16="http://schemas.microsoft.com/office/drawing/2014/main" val="20002"/>
                    </a:ext>
                  </a:extLst>
                </a:gridCol>
                <a:gridCol w="1421499">
                  <a:extLst>
                    <a:ext uri="{9D8B030D-6E8A-4147-A177-3AD203B41FA5}">
                      <a16:colId xmlns="" xmlns:a16="http://schemas.microsoft.com/office/drawing/2014/main" val="20003"/>
                    </a:ext>
                  </a:extLst>
                </a:gridCol>
              </a:tblGrid>
              <a:tr h="707725">
                <a:tc>
                  <a:txBody>
                    <a:bodyPr/>
                    <a:lstStyle/>
                    <a:p>
                      <a:pPr algn="ctr" rtl="1"/>
                      <a:r>
                        <a:rPr lang="fa-IR" dirty="0" smtClean="0">
                          <a:cs typeface="B Zar" panose="00000400000000000000" pitchFamily="2" charset="-78"/>
                        </a:rPr>
                        <a:t>تعداد</a:t>
                      </a:r>
                      <a:endParaRPr lang="en-US" dirty="0">
                        <a:cs typeface="B Zar" panose="00000400000000000000" pitchFamily="2" charset="-78"/>
                      </a:endParaRPr>
                    </a:p>
                  </a:txBody>
                  <a:tcPr/>
                </a:tc>
                <a:tc>
                  <a:txBody>
                    <a:bodyPr/>
                    <a:lstStyle/>
                    <a:p>
                      <a:pPr algn="ctr" rtl="1"/>
                      <a:r>
                        <a:rPr lang="fa-IR" dirty="0" smtClean="0">
                          <a:cs typeface="B Zar" panose="00000400000000000000" pitchFamily="2" charset="-78"/>
                        </a:rPr>
                        <a:t>شیوع استاندارد شده سنی</a:t>
                      </a:r>
                      <a:endParaRPr lang="en-US" dirty="0">
                        <a:cs typeface="B Zar" panose="00000400000000000000" pitchFamily="2" charset="-78"/>
                      </a:endParaRPr>
                    </a:p>
                  </a:txBody>
                  <a:tcPr/>
                </a:tc>
                <a:tc>
                  <a:txBody>
                    <a:bodyPr/>
                    <a:lstStyle/>
                    <a:p>
                      <a:pPr algn="ctr" rtl="1"/>
                      <a:r>
                        <a:rPr lang="fa-IR" dirty="0" smtClean="0">
                          <a:cs typeface="B Zar" panose="00000400000000000000" pitchFamily="2" charset="-78"/>
                        </a:rPr>
                        <a:t>سال</a:t>
                      </a:r>
                      <a:endParaRPr lang="en-US" dirty="0">
                        <a:cs typeface="B Zar" panose="00000400000000000000" pitchFamily="2" charset="-78"/>
                      </a:endParaRPr>
                    </a:p>
                  </a:txBody>
                  <a:tcPr/>
                </a:tc>
                <a:tc>
                  <a:txBody>
                    <a:bodyPr/>
                    <a:lstStyle/>
                    <a:p>
                      <a:pPr algn="ctr" rtl="1"/>
                      <a:r>
                        <a:rPr lang="fa-IR" dirty="0" smtClean="0">
                          <a:cs typeface="B Zar" panose="00000400000000000000" pitchFamily="2" charset="-78"/>
                        </a:rPr>
                        <a:t>جنسیت</a:t>
                      </a:r>
                      <a:endParaRPr lang="en-US" dirty="0">
                        <a:cs typeface="B Zar" panose="00000400000000000000" pitchFamily="2" charset="-78"/>
                      </a:endParaRPr>
                    </a:p>
                  </a:txBody>
                  <a:tcPr/>
                </a:tc>
                <a:extLst>
                  <a:ext uri="{0D108BD9-81ED-4DB2-BD59-A6C34878D82A}">
                    <a16:rowId xmlns="" xmlns:a16="http://schemas.microsoft.com/office/drawing/2014/main" val="10000"/>
                  </a:ext>
                </a:extLst>
              </a:tr>
              <a:tr h="410031">
                <a:tc>
                  <a:txBody>
                    <a:bodyPr/>
                    <a:lstStyle/>
                    <a:p>
                      <a:pPr algn="ctr" rtl="0"/>
                      <a:r>
                        <a:rPr lang="en-US" sz="1800" b="1" kern="1200" dirty="0" smtClean="0">
                          <a:solidFill>
                            <a:schemeClr val="dk1"/>
                          </a:solidFill>
                          <a:latin typeface="+mn-lt"/>
                          <a:ea typeface="+mn-ea"/>
                          <a:cs typeface="B Zar" panose="00000400000000000000" pitchFamily="2" charset="-78"/>
                        </a:rPr>
                        <a:t>853,346</a:t>
                      </a:r>
                      <a:endParaRPr lang="en-US" sz="1800" b="1" kern="1200" dirty="0">
                        <a:solidFill>
                          <a:schemeClr val="dk1"/>
                        </a:solidFill>
                        <a:latin typeface="+mn-lt"/>
                        <a:ea typeface="+mn-ea"/>
                        <a:cs typeface="B Zar" panose="00000400000000000000" pitchFamily="2" charset="-78"/>
                      </a:endParaRPr>
                    </a:p>
                  </a:txBody>
                  <a:tcPr/>
                </a:tc>
                <a:tc>
                  <a:txBody>
                    <a:bodyPr/>
                    <a:lstStyle/>
                    <a:p>
                      <a:pPr algn="ctr"/>
                      <a:r>
                        <a:rPr lang="en-US" b="1" dirty="0" smtClean="0">
                          <a:cs typeface="B Zar" panose="00000400000000000000" pitchFamily="2" charset="-78"/>
                        </a:rPr>
                        <a:t>10.4%</a:t>
                      </a:r>
                      <a:endParaRPr lang="en-US" b="1" dirty="0">
                        <a:cs typeface="B Zar" panose="00000400000000000000" pitchFamily="2" charset="-78"/>
                      </a:endParaRPr>
                    </a:p>
                  </a:txBody>
                  <a:tcPr/>
                </a:tc>
                <a:tc rowSpan="2">
                  <a:txBody>
                    <a:bodyPr/>
                    <a:lstStyle/>
                    <a:p>
                      <a:pPr algn="ctr"/>
                      <a:r>
                        <a:rPr lang="en-US" b="1" dirty="0" smtClean="0">
                          <a:cs typeface="B Zar" panose="00000400000000000000" pitchFamily="2" charset="-78"/>
                        </a:rPr>
                        <a:t>1990</a:t>
                      </a:r>
                      <a:endParaRPr lang="en-US" b="1" dirty="0">
                        <a:cs typeface="B Zar" panose="00000400000000000000" pitchFamily="2" charset="-78"/>
                      </a:endParaRPr>
                    </a:p>
                  </a:txBody>
                  <a:tcPr anchor="ctr"/>
                </a:tc>
                <a:tc>
                  <a:txBody>
                    <a:bodyPr/>
                    <a:lstStyle/>
                    <a:p>
                      <a:pPr algn="ctr"/>
                      <a:r>
                        <a:rPr lang="fa-IR" b="1" dirty="0" smtClean="0">
                          <a:cs typeface="B Zar" panose="00000400000000000000" pitchFamily="2" charset="-78"/>
                        </a:rPr>
                        <a:t>زنان</a:t>
                      </a:r>
                      <a:endParaRPr lang="en-US" b="1" dirty="0">
                        <a:cs typeface="B Zar" panose="00000400000000000000" pitchFamily="2" charset="-78"/>
                      </a:endParaRPr>
                    </a:p>
                  </a:txBody>
                  <a:tcPr/>
                </a:tc>
                <a:extLst>
                  <a:ext uri="{0D108BD9-81ED-4DB2-BD59-A6C34878D82A}">
                    <a16:rowId xmlns="" xmlns:a16="http://schemas.microsoft.com/office/drawing/2014/main" val="10001"/>
                  </a:ext>
                </a:extLst>
              </a:tr>
              <a:tr h="410031">
                <a:tc>
                  <a:txBody>
                    <a:bodyPr/>
                    <a:lstStyle/>
                    <a:p>
                      <a:pPr algn="ctr" rtl="0"/>
                      <a:r>
                        <a:rPr lang="en-US" sz="1800" b="1" kern="1200" dirty="0" smtClean="0">
                          <a:solidFill>
                            <a:schemeClr val="dk1"/>
                          </a:solidFill>
                          <a:latin typeface="+mn-lt"/>
                          <a:ea typeface="+mn-ea"/>
                          <a:cs typeface="B Zar" panose="00000400000000000000" pitchFamily="2" charset="-78"/>
                        </a:rPr>
                        <a:t>790,508</a:t>
                      </a:r>
                      <a:endParaRPr lang="en-US" sz="1800" b="1" kern="1200" dirty="0">
                        <a:solidFill>
                          <a:schemeClr val="dk1"/>
                        </a:solidFill>
                        <a:latin typeface="+mn-lt"/>
                        <a:ea typeface="+mn-ea"/>
                        <a:cs typeface="B Zar" panose="00000400000000000000" pitchFamily="2" charset="-78"/>
                      </a:endParaRPr>
                    </a:p>
                  </a:txBody>
                  <a:tcPr/>
                </a:tc>
                <a:tc>
                  <a:txBody>
                    <a:bodyPr/>
                    <a:lstStyle/>
                    <a:p>
                      <a:pPr algn="ctr"/>
                      <a:r>
                        <a:rPr lang="en-US" b="1" dirty="0" smtClean="0">
                          <a:cs typeface="B Zar" panose="00000400000000000000" pitchFamily="2" charset="-78"/>
                        </a:rPr>
                        <a:t>8.9%</a:t>
                      </a:r>
                      <a:endParaRPr lang="en-US" b="1" dirty="0">
                        <a:cs typeface="B Zar" panose="00000400000000000000" pitchFamily="2" charset="-78"/>
                      </a:endParaRPr>
                    </a:p>
                  </a:txBody>
                  <a:tcPr/>
                </a:tc>
                <a:tc vMerge="1">
                  <a:txBody>
                    <a:bodyPr/>
                    <a:lstStyle/>
                    <a:p>
                      <a:endParaRPr lang="en-US" dirty="0"/>
                    </a:p>
                  </a:txBody>
                  <a:tcPr/>
                </a:tc>
                <a:tc>
                  <a:txBody>
                    <a:bodyPr/>
                    <a:lstStyle/>
                    <a:p>
                      <a:pPr algn="ctr"/>
                      <a:r>
                        <a:rPr lang="fa-IR" b="1" dirty="0" smtClean="0">
                          <a:cs typeface="B Zar" panose="00000400000000000000" pitchFamily="2" charset="-78"/>
                        </a:rPr>
                        <a:t>مردان</a:t>
                      </a:r>
                      <a:endParaRPr lang="en-US" b="1" dirty="0">
                        <a:cs typeface="B Zar" panose="00000400000000000000" pitchFamily="2" charset="-78"/>
                      </a:endParaRPr>
                    </a:p>
                  </a:txBody>
                  <a:tcPr/>
                </a:tc>
                <a:extLst>
                  <a:ext uri="{0D108BD9-81ED-4DB2-BD59-A6C34878D82A}">
                    <a16:rowId xmlns="" xmlns:a16="http://schemas.microsoft.com/office/drawing/2014/main" val="10002"/>
                  </a:ext>
                </a:extLst>
              </a:tr>
              <a:tr h="410031">
                <a:tc>
                  <a:txBody>
                    <a:bodyPr/>
                    <a:lstStyle/>
                    <a:p>
                      <a:pPr algn="ctr" rtl="0" fontAlgn="b"/>
                      <a:r>
                        <a:rPr lang="en-US" sz="1800" b="1" kern="1200" dirty="0" smtClean="0">
                          <a:solidFill>
                            <a:schemeClr val="dk1"/>
                          </a:solidFill>
                          <a:latin typeface="+mn-lt"/>
                          <a:ea typeface="+mn-ea"/>
                          <a:cs typeface="B Zar" panose="00000400000000000000" pitchFamily="2" charset="-78"/>
                        </a:rPr>
                        <a:t>6,819,117</a:t>
                      </a:r>
                      <a:endParaRPr lang="en-US" sz="1800" b="1" kern="1200" dirty="0">
                        <a:solidFill>
                          <a:schemeClr val="dk1"/>
                        </a:solidFill>
                        <a:latin typeface="+mn-lt"/>
                        <a:ea typeface="+mn-ea"/>
                        <a:cs typeface="B Zar" panose="00000400000000000000" pitchFamily="2" charset="-78"/>
                      </a:endParaRPr>
                    </a:p>
                  </a:txBody>
                  <a:tcPr marL="9525" marR="9525" marT="9525" marB="0" anchor="b"/>
                </a:tc>
                <a:tc>
                  <a:txBody>
                    <a:bodyPr/>
                    <a:lstStyle/>
                    <a:p>
                      <a:pPr algn="ctr"/>
                      <a:r>
                        <a:rPr lang="en-US" b="1" dirty="0" smtClean="0">
                          <a:cs typeface="B Zar" panose="00000400000000000000" pitchFamily="2" charset="-78"/>
                        </a:rPr>
                        <a:t>29.4%</a:t>
                      </a:r>
                      <a:endParaRPr lang="en-US" b="1" dirty="0">
                        <a:cs typeface="B Zar" panose="00000400000000000000" pitchFamily="2" charset="-78"/>
                      </a:endParaRPr>
                    </a:p>
                  </a:txBody>
                  <a:tcPr/>
                </a:tc>
                <a:tc rowSpan="2">
                  <a:txBody>
                    <a:bodyPr/>
                    <a:lstStyle/>
                    <a:p>
                      <a:pPr algn="ctr"/>
                      <a:r>
                        <a:rPr lang="en-US" b="1" dirty="0" smtClean="0">
                          <a:cs typeface="B Zar" panose="00000400000000000000" pitchFamily="2" charset="-78"/>
                        </a:rPr>
                        <a:t>2015</a:t>
                      </a:r>
                      <a:endParaRPr lang="en-US" b="1" dirty="0">
                        <a:cs typeface="B Zar" panose="00000400000000000000" pitchFamily="2" charset="-78"/>
                      </a:endParaRPr>
                    </a:p>
                  </a:txBody>
                  <a:tcPr anchor="ctr"/>
                </a:tc>
                <a:tc>
                  <a:txBody>
                    <a:bodyPr/>
                    <a:lstStyle/>
                    <a:p>
                      <a:pPr algn="ctr"/>
                      <a:r>
                        <a:rPr lang="fa-IR" b="1" dirty="0" smtClean="0">
                          <a:cs typeface="B Zar" panose="00000400000000000000" pitchFamily="2" charset="-78"/>
                        </a:rPr>
                        <a:t>زنان</a:t>
                      </a:r>
                      <a:endParaRPr lang="en-US" b="1" dirty="0">
                        <a:cs typeface="B Zar" panose="00000400000000000000" pitchFamily="2" charset="-78"/>
                      </a:endParaRPr>
                    </a:p>
                  </a:txBody>
                  <a:tcPr/>
                </a:tc>
                <a:extLst>
                  <a:ext uri="{0D108BD9-81ED-4DB2-BD59-A6C34878D82A}">
                    <a16:rowId xmlns="" xmlns:a16="http://schemas.microsoft.com/office/drawing/2014/main" val="10003"/>
                  </a:ext>
                </a:extLst>
              </a:tr>
              <a:tr h="410031">
                <a:tc>
                  <a:txBody>
                    <a:bodyPr/>
                    <a:lstStyle/>
                    <a:p>
                      <a:pPr algn="ctr" rtl="0" fontAlgn="b"/>
                      <a:r>
                        <a:rPr lang="en-US" sz="1800" b="1" kern="1200" dirty="0" smtClean="0">
                          <a:solidFill>
                            <a:schemeClr val="dk1"/>
                          </a:solidFill>
                          <a:latin typeface="+mn-lt"/>
                          <a:ea typeface="+mn-ea"/>
                          <a:cs typeface="B Zar" panose="00000400000000000000" pitchFamily="2" charset="-78"/>
                        </a:rPr>
                        <a:t>5,791,961</a:t>
                      </a:r>
                      <a:endParaRPr lang="en-US" sz="1800" b="1" kern="1200" dirty="0">
                        <a:solidFill>
                          <a:schemeClr val="dk1"/>
                        </a:solidFill>
                        <a:latin typeface="+mn-lt"/>
                        <a:ea typeface="+mn-ea"/>
                        <a:cs typeface="B Zar" panose="00000400000000000000" pitchFamily="2" charset="-78"/>
                      </a:endParaRPr>
                    </a:p>
                  </a:txBody>
                  <a:tcPr marL="9525" marR="9525" marT="9525" marB="0" anchor="b"/>
                </a:tc>
                <a:tc>
                  <a:txBody>
                    <a:bodyPr/>
                    <a:lstStyle/>
                    <a:p>
                      <a:pPr algn="ctr"/>
                      <a:r>
                        <a:rPr lang="en-US" b="1" dirty="0" smtClean="0">
                          <a:cs typeface="B Zar" panose="00000400000000000000" pitchFamily="2" charset="-78"/>
                        </a:rPr>
                        <a:t>24.7%</a:t>
                      </a:r>
                      <a:endParaRPr lang="en-US" b="1" dirty="0">
                        <a:cs typeface="B Zar" panose="00000400000000000000" pitchFamily="2" charset="-78"/>
                      </a:endParaRPr>
                    </a:p>
                  </a:txBody>
                  <a:tcPr/>
                </a:tc>
                <a:tc vMerge="1">
                  <a:txBody>
                    <a:bodyPr/>
                    <a:lstStyle/>
                    <a:p>
                      <a:endParaRPr lang="en-US" dirty="0"/>
                    </a:p>
                  </a:txBody>
                  <a:tcPr/>
                </a:tc>
                <a:tc>
                  <a:txBody>
                    <a:bodyPr/>
                    <a:lstStyle/>
                    <a:p>
                      <a:pPr algn="ctr"/>
                      <a:r>
                        <a:rPr lang="fa-IR" b="1" dirty="0" smtClean="0">
                          <a:cs typeface="B Zar" panose="00000400000000000000" pitchFamily="2" charset="-78"/>
                        </a:rPr>
                        <a:t>مردان</a:t>
                      </a:r>
                      <a:endParaRPr lang="en-US" b="1" dirty="0">
                        <a:cs typeface="B Zar" panose="00000400000000000000" pitchFamily="2" charset="-78"/>
                      </a:endParaRPr>
                    </a:p>
                  </a:txBody>
                  <a:tcPr/>
                </a:tc>
                <a:extLst>
                  <a:ext uri="{0D108BD9-81ED-4DB2-BD59-A6C34878D82A}">
                    <a16:rowId xmlns="" xmlns:a16="http://schemas.microsoft.com/office/drawing/2014/main" val="10004"/>
                  </a:ext>
                </a:extLst>
              </a:tr>
              <a:tr h="410031">
                <a:tc>
                  <a:txBody>
                    <a:bodyPr/>
                    <a:lstStyle/>
                    <a:p>
                      <a:pPr algn="ctr" rtl="0"/>
                      <a:r>
                        <a:rPr lang="en-US" sz="1800" b="1" kern="1200" dirty="0" smtClean="0">
                          <a:solidFill>
                            <a:schemeClr val="dk1"/>
                          </a:solidFill>
                          <a:latin typeface="+mn-lt"/>
                          <a:ea typeface="+mn-ea"/>
                          <a:cs typeface="B Zar" panose="00000400000000000000" pitchFamily="2" charset="-78"/>
                        </a:rPr>
                        <a:t>11,847,996</a:t>
                      </a:r>
                    </a:p>
                  </a:txBody>
                  <a:tcPr/>
                </a:tc>
                <a:tc>
                  <a:txBody>
                    <a:bodyPr/>
                    <a:lstStyle/>
                    <a:p>
                      <a:pPr algn="ctr"/>
                      <a:r>
                        <a:rPr lang="en-US" b="1" dirty="0" smtClean="0">
                          <a:solidFill>
                            <a:srgbClr val="FF0000"/>
                          </a:solidFill>
                          <a:cs typeface="B Zar" panose="00000400000000000000" pitchFamily="2" charset="-78"/>
                        </a:rPr>
                        <a:t>40.6%</a:t>
                      </a:r>
                      <a:endParaRPr lang="en-US" b="1" dirty="0">
                        <a:solidFill>
                          <a:srgbClr val="FF0000"/>
                        </a:solidFill>
                        <a:cs typeface="B Zar" panose="00000400000000000000" pitchFamily="2" charset="-78"/>
                      </a:endParaRPr>
                    </a:p>
                  </a:txBody>
                  <a:tcPr/>
                </a:tc>
                <a:tc rowSpan="2">
                  <a:txBody>
                    <a:bodyPr/>
                    <a:lstStyle/>
                    <a:p>
                      <a:pPr algn="ctr"/>
                      <a:r>
                        <a:rPr lang="en-US" b="1" dirty="0" smtClean="0">
                          <a:cs typeface="B Zar" panose="00000400000000000000" pitchFamily="2" charset="-78"/>
                        </a:rPr>
                        <a:t>2025</a:t>
                      </a:r>
                      <a:endParaRPr lang="en-US" b="1" dirty="0">
                        <a:cs typeface="B Zar" panose="00000400000000000000" pitchFamily="2" charset="-78"/>
                      </a:endParaRPr>
                    </a:p>
                  </a:txBody>
                  <a:tcPr anchor="ctr"/>
                </a:tc>
                <a:tc>
                  <a:txBody>
                    <a:bodyPr/>
                    <a:lstStyle/>
                    <a:p>
                      <a:pPr algn="ctr"/>
                      <a:r>
                        <a:rPr lang="fa-IR" b="1" dirty="0" smtClean="0">
                          <a:cs typeface="B Zar" panose="00000400000000000000" pitchFamily="2" charset="-78"/>
                        </a:rPr>
                        <a:t>زنان</a:t>
                      </a:r>
                      <a:endParaRPr lang="en-US" b="1" dirty="0">
                        <a:cs typeface="B Zar" panose="00000400000000000000" pitchFamily="2" charset="-78"/>
                      </a:endParaRPr>
                    </a:p>
                  </a:txBody>
                  <a:tcPr/>
                </a:tc>
                <a:extLst>
                  <a:ext uri="{0D108BD9-81ED-4DB2-BD59-A6C34878D82A}">
                    <a16:rowId xmlns="" xmlns:a16="http://schemas.microsoft.com/office/drawing/2014/main" val="10005"/>
                  </a:ext>
                </a:extLst>
              </a:tr>
              <a:tr h="410031">
                <a:tc>
                  <a:txBody>
                    <a:bodyPr/>
                    <a:lstStyle/>
                    <a:p>
                      <a:pPr algn="ctr" rtl="0"/>
                      <a:r>
                        <a:rPr lang="en-US" sz="1800" b="1" kern="1200" dirty="0" smtClean="0">
                          <a:solidFill>
                            <a:schemeClr val="dk1"/>
                          </a:solidFill>
                          <a:latin typeface="+mn-lt"/>
                          <a:ea typeface="+mn-ea"/>
                          <a:cs typeface="B Zar" panose="00000400000000000000" pitchFamily="2" charset="-78"/>
                        </a:rPr>
                        <a:t>10,106,661</a:t>
                      </a:r>
                      <a:endParaRPr lang="en-US" sz="1800" b="1" kern="1200" dirty="0">
                        <a:solidFill>
                          <a:schemeClr val="dk1"/>
                        </a:solidFill>
                        <a:latin typeface="+mn-lt"/>
                        <a:ea typeface="+mn-ea"/>
                        <a:cs typeface="B Zar" panose="00000400000000000000" pitchFamily="2" charset="-78"/>
                      </a:endParaRPr>
                    </a:p>
                  </a:txBody>
                  <a:tcPr/>
                </a:tc>
                <a:tc>
                  <a:txBody>
                    <a:bodyPr/>
                    <a:lstStyle/>
                    <a:p>
                      <a:pPr algn="ctr"/>
                      <a:r>
                        <a:rPr lang="en-US" b="1" dirty="0" smtClean="0">
                          <a:solidFill>
                            <a:srgbClr val="FF0000"/>
                          </a:solidFill>
                          <a:cs typeface="B Zar" panose="00000400000000000000" pitchFamily="2" charset="-78"/>
                        </a:rPr>
                        <a:t>34.5%</a:t>
                      </a:r>
                      <a:endParaRPr lang="en-US" b="1" dirty="0">
                        <a:solidFill>
                          <a:srgbClr val="FF0000"/>
                        </a:solidFill>
                        <a:cs typeface="B Zar" panose="00000400000000000000" pitchFamily="2" charset="-78"/>
                      </a:endParaRPr>
                    </a:p>
                  </a:txBody>
                  <a:tcPr/>
                </a:tc>
                <a:tc vMerge="1">
                  <a:txBody>
                    <a:bodyPr/>
                    <a:lstStyle/>
                    <a:p>
                      <a:endParaRPr lang="en-US" dirty="0"/>
                    </a:p>
                  </a:txBody>
                  <a:tcPr/>
                </a:tc>
                <a:tc>
                  <a:txBody>
                    <a:bodyPr/>
                    <a:lstStyle/>
                    <a:p>
                      <a:pPr algn="ctr"/>
                      <a:r>
                        <a:rPr lang="fa-IR" b="1" dirty="0" smtClean="0">
                          <a:cs typeface="B Zar" panose="00000400000000000000" pitchFamily="2" charset="-78"/>
                        </a:rPr>
                        <a:t>مردان</a:t>
                      </a:r>
                      <a:endParaRPr lang="en-US" b="1" dirty="0">
                        <a:cs typeface="B Zar" panose="00000400000000000000" pitchFamily="2" charset="-78"/>
                      </a:endParaRPr>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63368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92925127"/>
              </p:ext>
            </p:extLst>
          </p:nvPr>
        </p:nvGraphicFramePr>
        <p:xfrm>
          <a:off x="203200" y="304800"/>
          <a:ext cx="9672320" cy="6400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00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حقایق قابل توجه</a:t>
            </a:r>
            <a:endParaRPr lang="en-US" dirty="0">
              <a:cs typeface="B Titr" panose="00000700000000000000" pitchFamily="2" charset="-78"/>
            </a:endParaRPr>
          </a:p>
        </p:txBody>
      </p:sp>
      <p:sp>
        <p:nvSpPr>
          <p:cNvPr id="3" name="Content Placeholder 2"/>
          <p:cNvSpPr>
            <a:spLocks noGrp="1"/>
          </p:cNvSpPr>
          <p:nvPr>
            <p:ph idx="1"/>
          </p:nvPr>
        </p:nvSpPr>
        <p:spPr>
          <a:xfrm>
            <a:off x="1" y="1270000"/>
            <a:ext cx="9746427" cy="4442981"/>
          </a:xfrm>
        </p:spPr>
        <p:txBody>
          <a:bodyPr>
            <a:noAutofit/>
          </a:bodyPr>
          <a:lstStyle/>
          <a:p>
            <a:pPr algn="r" rtl="1"/>
            <a:r>
              <a:rPr lang="fa-IR" sz="2000" b="1" dirty="0">
                <a:cs typeface="B Nazanin" panose="00000400000000000000" pitchFamily="2" charset="-78"/>
              </a:rPr>
              <a:t> </a:t>
            </a:r>
            <a:r>
              <a:rPr lang="fa-IR" sz="2000" b="1" dirty="0" smtClean="0">
                <a:cs typeface="B Nazanin" panose="00000400000000000000" pitchFamily="2" charset="-78"/>
              </a:rPr>
              <a:t>                                      هیچ عامل خطری در جهان به اندازه فشار خون بالا بار بیماری ندارد. </a:t>
            </a:r>
          </a:p>
          <a:p>
            <a:pPr algn="r" rtl="1"/>
            <a:endParaRPr lang="fa-IR" sz="200" dirty="0" smtClean="0">
              <a:cs typeface="B Nazanin" panose="00000400000000000000" pitchFamily="2" charset="-78"/>
            </a:endParaRPr>
          </a:p>
          <a:p>
            <a:pPr algn="r" rtl="1"/>
            <a:endParaRPr lang="fa-IR" sz="100" dirty="0" smtClean="0">
              <a:cs typeface="B Nazanin" panose="00000400000000000000" pitchFamily="2" charset="-78"/>
            </a:endParaRPr>
          </a:p>
          <a:p>
            <a:pPr algn="r" rtl="1"/>
            <a:endParaRPr lang="fa-IR" sz="2000" dirty="0" smtClean="0">
              <a:cs typeface="B Nazanin" panose="00000400000000000000" pitchFamily="2" charset="-78"/>
            </a:endParaRPr>
          </a:p>
          <a:p>
            <a:pPr lvl="5" algn="r" rtl="1"/>
            <a:r>
              <a:rPr lang="fa-IR" sz="2000" b="1" dirty="0" smtClean="0">
                <a:solidFill>
                  <a:srgbClr val="FF0000"/>
                </a:solidFill>
                <a:cs typeface="B Nazanin" panose="00000400000000000000" pitchFamily="2" charset="-78"/>
              </a:rPr>
              <a:t>فقط</a:t>
            </a:r>
            <a:r>
              <a:rPr lang="fa-IR" sz="2000" b="1" dirty="0" smtClean="0">
                <a:solidFill>
                  <a:srgbClr val="FF0000"/>
                </a:solidFill>
                <a:effectLst>
                  <a:outerShdw blurRad="38100" dist="38100" dir="2700000" algn="tl">
                    <a:srgbClr val="000000">
                      <a:alpha val="43137"/>
                    </a:srgbClr>
                  </a:outerShdw>
                </a:effectLst>
                <a:cs typeface="B Nazanin" panose="00000400000000000000" pitchFamily="2" charset="-78"/>
              </a:rPr>
              <a:t> ۶</a:t>
            </a:r>
            <a:r>
              <a:rPr lang="fa-IR" sz="2000" b="1" dirty="0">
                <a:solidFill>
                  <a:srgbClr val="FF0000"/>
                </a:solidFill>
                <a:effectLst>
                  <a:outerShdw blurRad="38100" dist="38100" dir="2700000" algn="tl">
                    <a:srgbClr val="000000">
                      <a:alpha val="43137"/>
                    </a:srgbClr>
                  </a:outerShdw>
                </a:effectLst>
                <a:cs typeface="B Nazanin" panose="00000400000000000000" pitchFamily="2" charset="-78"/>
              </a:rPr>
              <a:t>7</a:t>
            </a:r>
            <a:r>
              <a:rPr lang="fa-IR" sz="2000" b="1" dirty="0" smtClean="0">
                <a:solidFill>
                  <a:srgbClr val="FF0000"/>
                </a:solidFill>
                <a:effectLst>
                  <a:outerShdw blurRad="38100" dist="38100" dir="2700000" algn="tl">
                    <a:srgbClr val="000000">
                      <a:alpha val="43137"/>
                    </a:srgbClr>
                  </a:outerShdw>
                </a:effectLst>
                <a:cs typeface="B Nazanin" panose="00000400000000000000" pitchFamily="2" charset="-78"/>
              </a:rPr>
              <a:t> </a:t>
            </a:r>
            <a:r>
              <a:rPr lang="fa-IR" sz="2000" b="1" dirty="0">
                <a:solidFill>
                  <a:srgbClr val="FF0000"/>
                </a:solidFill>
                <a:effectLst>
                  <a:outerShdw blurRad="38100" dist="38100" dir="2700000" algn="tl">
                    <a:srgbClr val="000000">
                      <a:alpha val="43137"/>
                    </a:srgbClr>
                  </a:outerShdw>
                </a:effectLst>
                <a:cs typeface="B Nazanin" panose="00000400000000000000" pitchFamily="2" charset="-78"/>
              </a:rPr>
              <a:t>درصد آنان از بیماری خود اطلاع </a:t>
            </a:r>
            <a:r>
              <a:rPr lang="fa-IR" sz="2000" b="1" dirty="0" smtClean="0">
                <a:solidFill>
                  <a:srgbClr val="FF0000"/>
                </a:solidFill>
                <a:effectLst>
                  <a:outerShdw blurRad="38100" dist="38100" dir="2700000" algn="tl">
                    <a:srgbClr val="000000">
                      <a:alpha val="43137"/>
                    </a:srgbClr>
                  </a:outerShdw>
                </a:effectLst>
                <a:cs typeface="B Nazanin" panose="00000400000000000000" pitchFamily="2" charset="-78"/>
              </a:rPr>
              <a:t>دارند</a:t>
            </a:r>
            <a:r>
              <a:rPr lang="fa-IR" sz="2000" b="1" dirty="0" smtClean="0">
                <a:effectLst>
                  <a:outerShdw blurRad="38100" dist="38100" dir="2700000" algn="tl">
                    <a:srgbClr val="000000">
                      <a:alpha val="43137"/>
                    </a:srgbClr>
                  </a:outerShdw>
                </a:effectLst>
                <a:cs typeface="B Nazanin" panose="00000400000000000000" pitchFamily="2" charset="-78"/>
              </a:rPr>
              <a:t>.(اصفهان:1220000 نفر بیمار مبتلا</a:t>
            </a:r>
          </a:p>
          <a:p>
            <a:pPr marL="2286000" lvl="5" indent="0" algn="r" rtl="1">
              <a:buNone/>
            </a:pPr>
            <a:r>
              <a:rPr lang="fa-IR" sz="2000" b="1" dirty="0" smtClean="0">
                <a:effectLst>
                  <a:outerShdw blurRad="38100" dist="38100" dir="2700000" algn="tl">
                    <a:srgbClr val="000000">
                      <a:alpha val="43137"/>
                    </a:srgbClr>
                  </a:outerShdw>
                </a:effectLst>
                <a:cs typeface="B Nazanin" panose="00000400000000000000" pitchFamily="2" charset="-78"/>
              </a:rPr>
              <a:t> به فشارخون بالا هستند که 800000 نفر از بیماری خود مطلعند)</a:t>
            </a:r>
          </a:p>
          <a:p>
            <a:pPr lvl="5" algn="r" rtl="1"/>
            <a:r>
              <a:rPr lang="fa-IR" sz="2000" b="1" dirty="0" smtClean="0">
                <a:cs typeface="B Nazanin" panose="00000400000000000000" pitchFamily="2" charset="-78"/>
              </a:rPr>
              <a:t> فقط</a:t>
            </a:r>
            <a:r>
              <a:rPr lang="fa-IR" sz="2000" b="1" dirty="0" smtClean="0">
                <a:solidFill>
                  <a:srgbClr val="FF0000"/>
                </a:solidFill>
                <a:effectLst>
                  <a:outerShdw blurRad="38100" dist="38100" dir="2700000" algn="tl">
                    <a:srgbClr val="000000">
                      <a:alpha val="43137"/>
                    </a:srgbClr>
                  </a:outerShdw>
                </a:effectLst>
                <a:cs typeface="B Nazanin" panose="00000400000000000000" pitchFamily="2" charset="-78"/>
              </a:rPr>
              <a:t>57 درصد از </a:t>
            </a:r>
            <a:r>
              <a:rPr lang="fa-IR" sz="2000" b="1" dirty="0">
                <a:solidFill>
                  <a:srgbClr val="FF0000"/>
                </a:solidFill>
                <a:effectLst>
                  <a:outerShdw blurRad="38100" dist="38100" dir="2700000" algn="tl">
                    <a:srgbClr val="000000">
                      <a:alpha val="43137"/>
                    </a:srgbClr>
                  </a:outerShdw>
                </a:effectLst>
                <a:cs typeface="B Nazanin" panose="00000400000000000000" pitchFamily="2" charset="-78"/>
              </a:rPr>
              <a:t>بیماران </a:t>
            </a:r>
            <a:r>
              <a:rPr lang="fa-IR" sz="2000" b="1" dirty="0">
                <a:solidFill>
                  <a:srgbClr val="FF0000"/>
                </a:solidFill>
                <a:cs typeface="B Nazanin" panose="00000400000000000000" pitchFamily="2" charset="-78"/>
              </a:rPr>
              <a:t>برای کنترل بیماری خود </a:t>
            </a:r>
            <a:r>
              <a:rPr lang="fa-IR" sz="2000" b="1" dirty="0">
                <a:solidFill>
                  <a:srgbClr val="FF0000"/>
                </a:solidFill>
                <a:effectLst>
                  <a:outerShdw blurRad="38100" dist="38100" dir="2700000" algn="tl">
                    <a:srgbClr val="000000">
                      <a:alpha val="43137"/>
                    </a:srgbClr>
                  </a:outerShdw>
                </a:effectLst>
                <a:cs typeface="B Nazanin" panose="00000400000000000000" pitchFamily="2" charset="-78"/>
              </a:rPr>
              <a:t>دارو دریافت </a:t>
            </a:r>
            <a:r>
              <a:rPr lang="fa-IR" sz="2000" b="1" dirty="0" smtClean="0">
                <a:solidFill>
                  <a:srgbClr val="FF0000"/>
                </a:solidFill>
                <a:effectLst>
                  <a:outerShdw blurRad="38100" dist="38100" dir="2700000" algn="tl">
                    <a:srgbClr val="000000">
                      <a:alpha val="43137"/>
                    </a:srgbClr>
                  </a:outerShdw>
                </a:effectLst>
                <a:cs typeface="B Nazanin" panose="00000400000000000000" pitchFamily="2" charset="-78"/>
              </a:rPr>
              <a:t>می‌کنند.</a:t>
            </a:r>
          </a:p>
          <a:p>
            <a:pPr lvl="5" algn="r" rtl="1"/>
            <a:r>
              <a:rPr lang="fa-IR" sz="2000" b="1" dirty="0" smtClean="0">
                <a:cs typeface="B Nazanin" panose="00000400000000000000" pitchFamily="2" charset="-78"/>
              </a:rPr>
              <a:t>فشار </a:t>
            </a:r>
            <a:r>
              <a:rPr lang="fa-IR" sz="2000" b="1" dirty="0">
                <a:cs typeface="B Nazanin" panose="00000400000000000000" pitchFamily="2" charset="-78"/>
              </a:rPr>
              <a:t>خون فقط </a:t>
            </a:r>
            <a:r>
              <a:rPr lang="fa-IR" sz="2000" b="1" dirty="0" smtClean="0">
                <a:solidFill>
                  <a:srgbClr val="FF0000"/>
                </a:solidFill>
                <a:effectLst>
                  <a:outerShdw blurRad="38100" dist="38100" dir="2700000" algn="tl">
                    <a:srgbClr val="000000">
                      <a:alpha val="43137"/>
                    </a:srgbClr>
                  </a:outerShdw>
                </a:effectLst>
                <a:cs typeface="B Nazanin" panose="00000400000000000000" pitchFamily="2" charset="-78"/>
              </a:rPr>
              <a:t>16درصد </a:t>
            </a:r>
            <a:r>
              <a:rPr lang="fa-IR" sz="2000" b="1" dirty="0">
                <a:solidFill>
                  <a:srgbClr val="FF0000"/>
                </a:solidFill>
                <a:effectLst>
                  <a:outerShdw blurRad="38100" dist="38100" dir="2700000" algn="tl">
                    <a:srgbClr val="000000">
                      <a:alpha val="43137"/>
                    </a:srgbClr>
                  </a:outerShdw>
                </a:effectLst>
                <a:cs typeface="B Nazanin" panose="00000400000000000000" pitchFamily="2" charset="-78"/>
              </a:rPr>
              <a:t>از این بیماران کنترل می‌شود. </a:t>
            </a:r>
            <a:endParaRPr lang="en-US" sz="2000" b="1" dirty="0" smtClean="0">
              <a:solidFill>
                <a:srgbClr val="FF0000"/>
              </a:solidFill>
              <a:effectLst>
                <a:outerShdw blurRad="38100" dist="38100" dir="2700000" algn="tl">
                  <a:srgbClr val="000000">
                    <a:alpha val="43137"/>
                  </a:srgbClr>
                </a:outerShdw>
              </a:effectLst>
              <a:cs typeface="B Nazanin" panose="00000400000000000000" pitchFamily="2" charset="-78"/>
            </a:endParaRPr>
          </a:p>
          <a:p>
            <a:pPr marL="2286000" lvl="5" indent="0" algn="r" rtl="1">
              <a:buNone/>
            </a:pPr>
            <a:endParaRPr lang="fa-IR" sz="2000" b="1" dirty="0" smtClean="0">
              <a:cs typeface="B Nazanin" panose="00000400000000000000" pitchFamily="2" charset="-78"/>
            </a:endParaRPr>
          </a:p>
          <a:p>
            <a:pPr lvl="5" algn="r" rtl="1"/>
            <a:r>
              <a:rPr lang="fa-IR" sz="2000" b="1" dirty="0" smtClean="0">
                <a:cs typeface="B Nazanin" panose="00000400000000000000" pitchFamily="2" charset="-78"/>
              </a:rPr>
              <a:t>از </a:t>
            </a:r>
            <a:r>
              <a:rPr lang="fa-IR" sz="2000" b="1" dirty="0">
                <a:cs typeface="B Nazanin" panose="00000400000000000000" pitchFamily="2" charset="-78"/>
              </a:rPr>
              <a:t>سال ۱۹۹۰ الی ۲۰۱۶، شیوع پرفشاری خون در</a:t>
            </a:r>
            <a:r>
              <a:rPr lang="fa-IR" sz="2000" b="1" dirty="0">
                <a:effectLst>
                  <a:outerShdw blurRad="38100" dist="38100" dir="2700000" algn="tl">
                    <a:srgbClr val="000000">
                      <a:alpha val="43137"/>
                    </a:srgbClr>
                  </a:outerShdw>
                </a:effectLst>
                <a:cs typeface="B Nazanin" panose="00000400000000000000" pitchFamily="2" charset="-78"/>
              </a:rPr>
              <a:t> ایران</a:t>
            </a:r>
            <a:r>
              <a:rPr lang="fa-IR" sz="2000" b="1" dirty="0">
                <a:cs typeface="B Nazanin" panose="00000400000000000000" pitchFamily="2" charset="-78"/>
              </a:rPr>
              <a:t>، </a:t>
            </a:r>
            <a:r>
              <a:rPr lang="fa-IR" sz="2000" b="1" dirty="0">
                <a:solidFill>
                  <a:srgbClr val="FF0000"/>
                </a:solidFill>
                <a:effectLst>
                  <a:outerShdw blurRad="38100" dist="38100" dir="2700000" algn="tl">
                    <a:srgbClr val="000000">
                      <a:alpha val="43137"/>
                    </a:srgbClr>
                  </a:outerShdw>
                </a:effectLst>
                <a:cs typeface="B Nazanin" panose="00000400000000000000" pitchFamily="2" charset="-78"/>
              </a:rPr>
              <a:t>حدود ۳ برابر </a:t>
            </a:r>
            <a:r>
              <a:rPr lang="fa-IR" sz="2000" b="1" dirty="0">
                <a:solidFill>
                  <a:srgbClr val="FF0000"/>
                </a:solidFill>
                <a:cs typeface="B Nazanin" panose="00000400000000000000" pitchFamily="2" charset="-78"/>
              </a:rPr>
              <a:t>شده است.</a:t>
            </a:r>
            <a:endParaRPr lang="en-US" sz="1400" b="1" dirty="0">
              <a:solidFill>
                <a:srgbClr val="FF0000"/>
              </a:solidFill>
              <a:cs typeface="B Nazanin" panose="00000400000000000000" pitchFamily="2" charset="-78"/>
            </a:endParaRPr>
          </a:p>
        </p:txBody>
      </p:sp>
      <p:sp>
        <p:nvSpPr>
          <p:cNvPr id="4" name="Slide Number Placeholder 3"/>
          <p:cNvSpPr>
            <a:spLocks noGrp="1"/>
          </p:cNvSpPr>
          <p:nvPr>
            <p:ph type="sldNum" sz="quarter" idx="12"/>
          </p:nvPr>
        </p:nvSpPr>
        <p:spPr>
          <a:xfrm>
            <a:off x="10352542" y="295731"/>
            <a:ext cx="838199" cy="767687"/>
          </a:xfrm>
          <a:prstGeom prst="rect">
            <a:avLst/>
          </a:prstGeom>
        </p:spPr>
        <p:txBody>
          <a:bodyPr/>
          <a:lstStyle/>
          <a:p>
            <a:fld id="{D57F1E4F-1CFF-5643-939E-217C01CDF565}" type="slidenum">
              <a:rPr lang="en-US" smtClean="0"/>
              <a:pPr/>
              <a:t>9</a:t>
            </a:fld>
            <a:endParaRPr lang="en-US" dirty="0"/>
          </a:p>
        </p:txBody>
      </p:sp>
      <p:sp>
        <p:nvSpPr>
          <p:cNvPr id="6" name="Rounded Rectangle 5"/>
          <p:cNvSpPr/>
          <p:nvPr/>
        </p:nvSpPr>
        <p:spPr>
          <a:xfrm>
            <a:off x="280284" y="2133192"/>
            <a:ext cx="8637805" cy="236350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30894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3205</TotalTime>
  <Words>5971</Words>
  <Application>Microsoft Office PowerPoint</Application>
  <PresentationFormat>Custom</PresentationFormat>
  <Paragraphs>619</Paragraphs>
  <Slides>69</Slides>
  <Notes>2</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Facet</vt:lpstr>
      <vt:lpstr>PowerPoint Presentation</vt:lpstr>
      <vt:lpstr>PowerPoint Presentation</vt:lpstr>
      <vt:lpstr>PowerPoint Presentation</vt:lpstr>
      <vt:lpstr>میزان مرگ منتسب به هر یک از عوامل خطر</vt:lpstr>
      <vt:lpstr>مرگ منتسب به فشارخون بالا در سطح جهان</vt:lpstr>
      <vt:lpstr>روند فزاینده مرگ منتسب به فشارخون بالا در ایران</vt:lpstr>
      <vt:lpstr>PowerPoint Presentation</vt:lpstr>
      <vt:lpstr>PowerPoint Presentation</vt:lpstr>
      <vt:lpstr>حقایق قابل توجه</vt:lpstr>
      <vt:lpstr>PowerPoint Presentation</vt:lpstr>
      <vt:lpstr>شهرستان هایی که شیوع فشار خون آن ها از شیوع فشار خون بدست آمده در استپس کمتر است باید:  </vt:lpstr>
      <vt:lpstr>PowerPoint Presentation</vt:lpstr>
      <vt:lpstr>آگاهی از فشار خون بالا</vt:lpstr>
      <vt:lpstr>PowerPoint Presentation</vt:lpstr>
      <vt:lpstr>دریافت مراقبت در بیماران </vt:lpstr>
      <vt:lpstr>PowerPoint Presentation</vt:lpstr>
      <vt:lpstr>فشار خون کنترل شده</vt:lpstr>
      <vt:lpstr>خطرسنجی قلبی عروقی</vt:lpstr>
      <vt:lpstr>PowerPoint Presentation</vt:lpstr>
      <vt:lpstr>مراقبت فشارخون پزشک</vt:lpstr>
      <vt:lpstr>PowerPoint Presentation</vt:lpstr>
      <vt:lpstr>مراقبت بیمار مبتلا به فشارخون بالا غیر پزشک</vt:lpstr>
      <vt:lpstr>مراقبت بیمار مبتلا به فشارخون بالا غیر پزشک</vt:lpstr>
      <vt:lpstr>تعريف فشارخون و فشارخون بالا</vt:lpstr>
      <vt:lpstr>PowerPoint Presentation</vt:lpstr>
      <vt:lpstr>PowerPoint Presentation</vt:lpstr>
      <vt:lpstr>PowerPoint Presentation</vt:lpstr>
      <vt:lpstr>عوامل مؤثر بر فشارخون</vt:lpstr>
      <vt:lpstr>PowerPoint Presentation</vt:lpstr>
      <vt:lpstr>انواع فشار خون بالا: </vt:lpstr>
      <vt:lpstr>عوامل مؤثر برایجاد فشارخون بالا</vt:lpstr>
      <vt:lpstr>شايع ترين عوامل مؤثر بر فشارخون بالا در نوع ثانويه </vt:lpstr>
      <vt:lpstr>علايم باليني فشار خون بالا </vt:lpstr>
      <vt:lpstr>عوارض شايع فشارخون بالا</vt:lpstr>
      <vt:lpstr>بررسی عوارض فشارخون بالا </vt:lpstr>
      <vt:lpstr>PowerPoint Presentation</vt:lpstr>
      <vt:lpstr>درمان فشارخون بالا </vt:lpstr>
      <vt:lpstr>PowerPoint Presentation</vt:lpstr>
      <vt:lpstr>درمان غيردارويي </vt:lpstr>
      <vt:lpstr>كنترل مطلوب فشارخون </vt:lpstr>
      <vt:lpstr>آموزش به بیمار مبتلا به فشار خون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بتابلوکرها </vt:lpstr>
      <vt:lpstr>PowerPoint Presentation</vt:lpstr>
      <vt:lpstr>PowerPoint Presentation</vt:lpstr>
      <vt:lpstr>آلفابلوکرها</vt:lpstr>
      <vt:lpstr>فشار خون و بارداری</vt:lpstr>
      <vt:lpstr>اورژانس فشار خون چیست؟ ممکن است فشار خون به شکل شدید و ناگهانی بالا رود و باعث ایجاد اورژانس فشار خون شود. زمانی که فشار خون حداکثر(سیستول) بیشتر از 180 میلیمتر جیوه و یا فشار خون حداقل(دیاستول) بیشتر از 110 میلیمتر جیوه افزایش یابد، فشار خون اورژانس نامیده میشود.  آیا اورژانس فشار خون علامت دارد؟ می تواند بدون علامت یا همراه با علامت خفیف یا شدید باشد. در اغلب موارد علائمی مانند سردرد و خونریزی از بینی دارد که علائم خفیف است که شواهدی دال برمفید بودن کاهش فوری و مجدّانه ی فشار خون نبوده و کاهش ندادن پرفشاری اورژانسی در بخش اورژانس بیمارستان، با افزایش خطر کوتاه مدت  همراه نمی باشد. بهتر است درمان را با استفاده از همان داروهایی که در دراز مدت تجویز می شود آغاز نمود.در موارد علامت دار مثل درد قفسه سینه و تنگی نفس شدید که احتمال ایجاد سکته قلبی یا مغزی وجود دارد نباید منتظر بمانید تا فشار خون پایین بیاید و فوری از اورژانس کمک درخواست کرده یا به بیمارستان مراجعه کنید.</vt:lpstr>
      <vt:lpstr>PowerPoint Presentation</vt:lpstr>
      <vt:lpstr>PowerPoint Presentation</vt:lpstr>
      <vt:lpstr>پیگیری بیمار مبتلا به فشار خون بالا</vt:lpstr>
      <vt:lpstr>پیگیری بیمار مبتلا به فشار خون بالا</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کارگروه پیشگیری و کنترل دیابت</dc:title>
  <dc:creator>gs</dc:creator>
  <cp:lastModifiedBy>saeid home</cp:lastModifiedBy>
  <cp:revision>182</cp:revision>
  <dcterms:created xsi:type="dcterms:W3CDTF">2019-03-04T06:18:27Z</dcterms:created>
  <dcterms:modified xsi:type="dcterms:W3CDTF">2022-10-09T18:22:33Z</dcterms:modified>
</cp:coreProperties>
</file>