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431" r:id="rId2"/>
    <p:sldMasterId id="2147484469" r:id="rId3"/>
    <p:sldMasterId id="2147484495" r:id="rId4"/>
  </p:sldMasterIdLst>
  <p:notesMasterIdLst>
    <p:notesMasterId r:id="rId56"/>
  </p:notesMasterIdLst>
  <p:handoutMasterIdLst>
    <p:handoutMasterId r:id="rId57"/>
  </p:handoutMasterIdLst>
  <p:sldIdLst>
    <p:sldId id="282" r:id="rId5"/>
    <p:sldId id="4132" r:id="rId6"/>
    <p:sldId id="4231" r:id="rId7"/>
    <p:sldId id="4133" r:id="rId8"/>
    <p:sldId id="4134" r:id="rId9"/>
    <p:sldId id="4135" r:id="rId10"/>
    <p:sldId id="4136" r:id="rId11"/>
    <p:sldId id="4137" r:id="rId12"/>
    <p:sldId id="4138" r:id="rId13"/>
    <p:sldId id="4207" r:id="rId14"/>
    <p:sldId id="4139" r:id="rId15"/>
    <p:sldId id="4208" r:id="rId16"/>
    <p:sldId id="4140" r:id="rId17"/>
    <p:sldId id="4209" r:id="rId18"/>
    <p:sldId id="4230" r:id="rId19"/>
    <p:sldId id="4141" r:id="rId20"/>
    <p:sldId id="4142" r:id="rId21"/>
    <p:sldId id="4210" r:id="rId22"/>
    <p:sldId id="4211" r:id="rId23"/>
    <p:sldId id="4212" r:id="rId24"/>
    <p:sldId id="4156" r:id="rId25"/>
    <p:sldId id="4213" r:id="rId26"/>
    <p:sldId id="4157" r:id="rId27"/>
    <p:sldId id="4158" r:id="rId28"/>
    <p:sldId id="4214" r:id="rId29"/>
    <p:sldId id="4215" r:id="rId30"/>
    <p:sldId id="4216" r:id="rId31"/>
    <p:sldId id="4162" r:id="rId32"/>
    <p:sldId id="4218" r:id="rId33"/>
    <p:sldId id="4163" r:id="rId34"/>
    <p:sldId id="4219" r:id="rId35"/>
    <p:sldId id="4232" r:id="rId36"/>
    <p:sldId id="4159" r:id="rId37"/>
    <p:sldId id="4160" r:id="rId38"/>
    <p:sldId id="4217" r:id="rId39"/>
    <p:sldId id="4161" r:id="rId40"/>
    <p:sldId id="4204" r:id="rId41"/>
    <p:sldId id="4164" r:id="rId42"/>
    <p:sldId id="4165" r:id="rId43"/>
    <p:sldId id="4206" r:id="rId44"/>
    <p:sldId id="4182" r:id="rId45"/>
    <p:sldId id="4183" r:id="rId46"/>
    <p:sldId id="4184" r:id="rId47"/>
    <p:sldId id="4225" r:id="rId48"/>
    <p:sldId id="4185" r:id="rId49"/>
    <p:sldId id="4226" r:id="rId50"/>
    <p:sldId id="4186" r:id="rId51"/>
    <p:sldId id="4227" r:id="rId52"/>
    <p:sldId id="4228" r:id="rId53"/>
    <p:sldId id="4234" r:id="rId54"/>
    <p:sldId id="4203" r:id="rId55"/>
  </p:sldIdLst>
  <p:sldSz cx="12192000" cy="6858000"/>
  <p:notesSz cx="6858000" cy="9236075"/>
  <p:defaultTextStyle>
    <a:defPPr>
      <a:defRPr lang="en-US"/>
    </a:defPPr>
    <a:lvl1pPr algn="l" rtl="0" eaLnBrk="0" fontAlgn="base" hangingPunct="0">
      <a:spcBef>
        <a:spcPct val="0"/>
      </a:spcBef>
      <a:spcAft>
        <a:spcPct val="0"/>
      </a:spcAft>
      <a:defRPr sz="2400" u="sng" kern="1200">
        <a:solidFill>
          <a:schemeClr val="tx1"/>
        </a:solidFill>
        <a:latin typeface="Arial" panose="020B0604020202020204" pitchFamily="34" charset="0"/>
        <a:ea typeface="+mn-ea"/>
        <a:cs typeface="B Titr" panose="00000700000000000000" pitchFamily="2" charset="-78"/>
      </a:defRPr>
    </a:lvl1pPr>
    <a:lvl2pPr marL="457200" algn="l" rtl="0" eaLnBrk="0" fontAlgn="base" hangingPunct="0">
      <a:spcBef>
        <a:spcPct val="0"/>
      </a:spcBef>
      <a:spcAft>
        <a:spcPct val="0"/>
      </a:spcAft>
      <a:defRPr sz="2400" u="sng" kern="1200">
        <a:solidFill>
          <a:schemeClr val="tx1"/>
        </a:solidFill>
        <a:latin typeface="Arial" panose="020B0604020202020204" pitchFamily="34" charset="0"/>
        <a:ea typeface="+mn-ea"/>
        <a:cs typeface="B Titr" panose="00000700000000000000" pitchFamily="2" charset="-78"/>
      </a:defRPr>
    </a:lvl2pPr>
    <a:lvl3pPr marL="914400" algn="l" rtl="0" eaLnBrk="0" fontAlgn="base" hangingPunct="0">
      <a:spcBef>
        <a:spcPct val="0"/>
      </a:spcBef>
      <a:spcAft>
        <a:spcPct val="0"/>
      </a:spcAft>
      <a:defRPr sz="2400" u="sng" kern="1200">
        <a:solidFill>
          <a:schemeClr val="tx1"/>
        </a:solidFill>
        <a:latin typeface="Arial" panose="020B0604020202020204" pitchFamily="34" charset="0"/>
        <a:ea typeface="+mn-ea"/>
        <a:cs typeface="B Titr" panose="00000700000000000000" pitchFamily="2" charset="-78"/>
      </a:defRPr>
    </a:lvl3pPr>
    <a:lvl4pPr marL="1371600" algn="l" rtl="0" eaLnBrk="0" fontAlgn="base" hangingPunct="0">
      <a:spcBef>
        <a:spcPct val="0"/>
      </a:spcBef>
      <a:spcAft>
        <a:spcPct val="0"/>
      </a:spcAft>
      <a:defRPr sz="2400" u="sng" kern="1200">
        <a:solidFill>
          <a:schemeClr val="tx1"/>
        </a:solidFill>
        <a:latin typeface="Arial" panose="020B0604020202020204" pitchFamily="34" charset="0"/>
        <a:ea typeface="+mn-ea"/>
        <a:cs typeface="B Titr" panose="00000700000000000000" pitchFamily="2" charset="-78"/>
      </a:defRPr>
    </a:lvl4pPr>
    <a:lvl5pPr marL="1828800" algn="l" rtl="0" eaLnBrk="0" fontAlgn="base" hangingPunct="0">
      <a:spcBef>
        <a:spcPct val="0"/>
      </a:spcBef>
      <a:spcAft>
        <a:spcPct val="0"/>
      </a:spcAft>
      <a:defRPr sz="2400" u="sng" kern="1200">
        <a:solidFill>
          <a:schemeClr val="tx1"/>
        </a:solidFill>
        <a:latin typeface="Arial" panose="020B0604020202020204" pitchFamily="34" charset="0"/>
        <a:ea typeface="+mn-ea"/>
        <a:cs typeface="B Titr" panose="00000700000000000000" pitchFamily="2" charset="-78"/>
      </a:defRPr>
    </a:lvl5pPr>
    <a:lvl6pPr marL="2286000" algn="l" defTabSz="914400" rtl="0" eaLnBrk="1" latinLnBrk="0" hangingPunct="1">
      <a:defRPr sz="2400" u="sng" kern="1200">
        <a:solidFill>
          <a:schemeClr val="tx1"/>
        </a:solidFill>
        <a:latin typeface="Arial" panose="020B0604020202020204" pitchFamily="34" charset="0"/>
        <a:ea typeface="+mn-ea"/>
        <a:cs typeface="B Titr" panose="00000700000000000000" pitchFamily="2" charset="-78"/>
      </a:defRPr>
    </a:lvl6pPr>
    <a:lvl7pPr marL="2743200" algn="l" defTabSz="914400" rtl="0" eaLnBrk="1" latinLnBrk="0" hangingPunct="1">
      <a:defRPr sz="2400" u="sng" kern="1200">
        <a:solidFill>
          <a:schemeClr val="tx1"/>
        </a:solidFill>
        <a:latin typeface="Arial" panose="020B0604020202020204" pitchFamily="34" charset="0"/>
        <a:ea typeface="+mn-ea"/>
        <a:cs typeface="B Titr" panose="00000700000000000000" pitchFamily="2" charset="-78"/>
      </a:defRPr>
    </a:lvl7pPr>
    <a:lvl8pPr marL="3200400" algn="l" defTabSz="914400" rtl="0" eaLnBrk="1" latinLnBrk="0" hangingPunct="1">
      <a:defRPr sz="2400" u="sng" kern="1200">
        <a:solidFill>
          <a:schemeClr val="tx1"/>
        </a:solidFill>
        <a:latin typeface="Arial" panose="020B0604020202020204" pitchFamily="34" charset="0"/>
        <a:ea typeface="+mn-ea"/>
        <a:cs typeface="B Titr" panose="00000700000000000000" pitchFamily="2" charset="-78"/>
      </a:defRPr>
    </a:lvl8pPr>
    <a:lvl9pPr marL="3657600" algn="l" defTabSz="914400" rtl="0" eaLnBrk="1" latinLnBrk="0" hangingPunct="1">
      <a:defRPr sz="2400" u="sng" kern="1200">
        <a:solidFill>
          <a:schemeClr val="tx1"/>
        </a:solidFill>
        <a:latin typeface="Arial" panose="020B0604020202020204" pitchFamily="34" charset="0"/>
        <a:ea typeface="+mn-ea"/>
        <a:cs typeface="B Titr" panose="00000700000000000000" pitchFamily="2" charset="-78"/>
      </a:defRPr>
    </a:lvl9pPr>
  </p:defaultTextStyle>
  <p:extLst>
    <p:ext uri="{EFAFB233-063F-42B5-8137-9DF3F51BA10A}">
      <p15:sldGuideLst xmlns:p15="http://schemas.microsoft.com/office/powerpoint/2012/main">
        <p15:guide id="1" orient="horz" pos="2160" userDrawn="1">
          <p15:clr>
            <a:srgbClr val="A4A3A4"/>
          </p15:clr>
        </p15:guide>
        <p15:guide id="2" pos="37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ECFF"/>
    <a:srgbClr val="003BB2"/>
    <a:srgbClr val="CC66FF"/>
    <a:srgbClr val="FF7C80"/>
    <a:srgbClr val="000000"/>
    <a:srgbClr val="FF9900"/>
    <a:srgbClr val="FF6600"/>
    <a:srgbClr val="0066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2" autoAdjust="0"/>
    <p:restoredTop sz="97158" autoAdjust="0"/>
  </p:normalViewPr>
  <p:slideViewPr>
    <p:cSldViewPr>
      <p:cViewPr varScale="1">
        <p:scale>
          <a:sx n="86" d="100"/>
          <a:sy n="86" d="100"/>
        </p:scale>
        <p:origin x="672" y="90"/>
      </p:cViewPr>
      <p:guideLst>
        <p:guide orient="horz" pos="2160"/>
        <p:guide pos="374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51" d="100"/>
          <a:sy n="51"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098" name="Rectangle 2">
            <a:extLst>
              <a:ext uri="{FF2B5EF4-FFF2-40B4-BE49-F238E27FC236}">
                <a16:creationId xmlns:a16="http://schemas.microsoft.com/office/drawing/2014/main" id="{70F37309-6ABC-4D7D-983A-A05BE4D7CBFF}"/>
              </a:ext>
            </a:extLst>
          </p:cNvPr>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u="none"/>
            </a:lvl1pPr>
          </a:lstStyle>
          <a:p>
            <a:pPr>
              <a:defRPr/>
            </a:pPr>
            <a:endParaRPr lang="en-US"/>
          </a:p>
        </p:txBody>
      </p:sp>
      <p:sp>
        <p:nvSpPr>
          <p:cNvPr id="1028099" name="Rectangle 3">
            <a:extLst>
              <a:ext uri="{FF2B5EF4-FFF2-40B4-BE49-F238E27FC236}">
                <a16:creationId xmlns:a16="http://schemas.microsoft.com/office/drawing/2014/main" id="{9B4491B9-1EE3-49E9-B3F7-CC70682C2F92}"/>
              </a:ext>
            </a:extLst>
          </p:cNvPr>
          <p:cNvSpPr>
            <a:spLocks noGrp="1" noChangeArrowheads="1"/>
          </p:cNvSpPr>
          <p:nvPr>
            <p:ph type="dt" sz="quarter"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u="none"/>
            </a:lvl1pPr>
          </a:lstStyle>
          <a:p>
            <a:pPr>
              <a:defRPr/>
            </a:pPr>
            <a:endParaRPr lang="en-US"/>
          </a:p>
        </p:txBody>
      </p:sp>
      <p:sp>
        <p:nvSpPr>
          <p:cNvPr id="1028100" name="Rectangle 4">
            <a:extLst>
              <a:ext uri="{FF2B5EF4-FFF2-40B4-BE49-F238E27FC236}">
                <a16:creationId xmlns:a16="http://schemas.microsoft.com/office/drawing/2014/main" id="{87DE026A-F56E-4FB3-B41B-B956F947EFD2}"/>
              </a:ext>
            </a:extLst>
          </p:cNvPr>
          <p:cNvSpPr>
            <a:spLocks noGrp="1" noChangeArrowheads="1"/>
          </p:cNvSpPr>
          <p:nvPr>
            <p:ph type="ftr" sz="quarter" idx="2"/>
          </p:nvPr>
        </p:nvSpPr>
        <p:spPr bwMode="auto">
          <a:xfrm>
            <a:off x="0"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u="none"/>
            </a:lvl1pPr>
          </a:lstStyle>
          <a:p>
            <a:pPr>
              <a:defRPr/>
            </a:pPr>
            <a:endParaRPr lang="en-US"/>
          </a:p>
        </p:txBody>
      </p:sp>
      <p:sp>
        <p:nvSpPr>
          <p:cNvPr id="1028101" name="Rectangle 5">
            <a:extLst>
              <a:ext uri="{FF2B5EF4-FFF2-40B4-BE49-F238E27FC236}">
                <a16:creationId xmlns:a16="http://schemas.microsoft.com/office/drawing/2014/main" id="{B8FE3396-BC97-4CA9-99A7-CE00086CD82D}"/>
              </a:ext>
            </a:extLst>
          </p:cNvPr>
          <p:cNvSpPr>
            <a:spLocks noGrp="1" noChangeArrowheads="1"/>
          </p:cNvSpPr>
          <p:nvPr>
            <p:ph type="sldNum" sz="quarter" idx="3"/>
          </p:nvPr>
        </p:nvSpPr>
        <p:spPr bwMode="auto">
          <a:xfrm>
            <a:off x="3884613"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u="none">
                <a:cs typeface="Arial" panose="020B0604020202020204" pitchFamily="34" charset="0"/>
              </a:defRPr>
            </a:lvl1pPr>
          </a:lstStyle>
          <a:p>
            <a:fld id="{06B2B818-89FD-4391-B123-997C4A7A06C5}" type="slidenum">
              <a:rPr lang="ar-SA" altLang="fa-IR"/>
              <a:pPr/>
              <a:t>‹#›</a:t>
            </a:fld>
            <a:endParaRPr lang="en-US" altLang="fa-I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EEA7A900-009F-420A-803D-3D970B44F13C}"/>
              </a:ext>
            </a:extLst>
          </p:cNvPr>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u="none"/>
            </a:lvl1pPr>
          </a:lstStyle>
          <a:p>
            <a:pPr>
              <a:defRPr/>
            </a:pPr>
            <a:endParaRPr lang="en-US"/>
          </a:p>
        </p:txBody>
      </p:sp>
      <p:sp>
        <p:nvSpPr>
          <p:cNvPr id="211971" name="Rectangle 3">
            <a:extLst>
              <a:ext uri="{FF2B5EF4-FFF2-40B4-BE49-F238E27FC236}">
                <a16:creationId xmlns:a16="http://schemas.microsoft.com/office/drawing/2014/main" id="{9848CB4A-43E1-4665-A45E-B527CA5D972E}"/>
              </a:ext>
            </a:extLst>
          </p:cNvPr>
          <p:cNvSpPr>
            <a:spLocks noGrp="1" noChangeArrowheads="1"/>
          </p:cNvSpPr>
          <p:nvPr>
            <p:ph type="dt" idx="1"/>
          </p:nvPr>
        </p:nvSpPr>
        <p:spPr bwMode="auto">
          <a:xfrm>
            <a:off x="3884613" y="0"/>
            <a:ext cx="2971800"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u="none"/>
            </a:lvl1pPr>
          </a:lstStyle>
          <a:p>
            <a:pPr>
              <a:defRPr/>
            </a:pPr>
            <a:endParaRPr lang="en-US"/>
          </a:p>
        </p:txBody>
      </p:sp>
      <p:sp>
        <p:nvSpPr>
          <p:cNvPr id="23556" name="Rectangle 4">
            <a:extLst>
              <a:ext uri="{FF2B5EF4-FFF2-40B4-BE49-F238E27FC236}">
                <a16:creationId xmlns:a16="http://schemas.microsoft.com/office/drawing/2014/main" id="{3C0C66F1-668D-410A-B4E9-BD31BF5B3374}"/>
              </a:ext>
            </a:extLst>
          </p:cNvPr>
          <p:cNvSpPr>
            <a:spLocks noGrp="1" noRot="1" noChangeAspect="1" noChangeArrowheads="1" noTextEdit="1"/>
          </p:cNvSpPr>
          <p:nvPr>
            <p:ph type="sldImg" idx="2"/>
          </p:nvPr>
        </p:nvSpPr>
        <p:spPr bwMode="auto">
          <a:xfrm>
            <a:off x="350838" y="692150"/>
            <a:ext cx="6157912"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3" name="Rectangle 5">
            <a:extLst>
              <a:ext uri="{FF2B5EF4-FFF2-40B4-BE49-F238E27FC236}">
                <a16:creationId xmlns:a16="http://schemas.microsoft.com/office/drawing/2014/main" id="{55FC4BFB-2E44-4FE4-A192-41B295BB8C94}"/>
              </a:ext>
            </a:extLst>
          </p:cNvPr>
          <p:cNvSpPr>
            <a:spLocks noGrp="1" noChangeArrowheads="1"/>
          </p:cNvSpPr>
          <p:nvPr>
            <p:ph type="body" sz="quarter" idx="3"/>
          </p:nvPr>
        </p:nvSpPr>
        <p:spPr bwMode="auto">
          <a:xfrm>
            <a:off x="685800" y="4387850"/>
            <a:ext cx="5486400" cy="415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1974" name="Rectangle 6">
            <a:extLst>
              <a:ext uri="{FF2B5EF4-FFF2-40B4-BE49-F238E27FC236}">
                <a16:creationId xmlns:a16="http://schemas.microsoft.com/office/drawing/2014/main" id="{0D3DADA3-69D5-4D4F-B596-616B6188321D}"/>
              </a:ext>
            </a:extLst>
          </p:cNvPr>
          <p:cNvSpPr>
            <a:spLocks noGrp="1" noChangeArrowheads="1"/>
          </p:cNvSpPr>
          <p:nvPr>
            <p:ph type="ftr" sz="quarter" idx="4"/>
          </p:nvPr>
        </p:nvSpPr>
        <p:spPr bwMode="auto">
          <a:xfrm>
            <a:off x="0"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u="none"/>
            </a:lvl1pPr>
          </a:lstStyle>
          <a:p>
            <a:pPr>
              <a:defRPr/>
            </a:pPr>
            <a:endParaRPr lang="en-US"/>
          </a:p>
        </p:txBody>
      </p:sp>
      <p:sp>
        <p:nvSpPr>
          <p:cNvPr id="211975" name="Rectangle 7">
            <a:extLst>
              <a:ext uri="{FF2B5EF4-FFF2-40B4-BE49-F238E27FC236}">
                <a16:creationId xmlns:a16="http://schemas.microsoft.com/office/drawing/2014/main" id="{F2B68EF5-60BC-4133-A6F9-AB1AB0A18C26}"/>
              </a:ext>
            </a:extLst>
          </p:cNvPr>
          <p:cNvSpPr>
            <a:spLocks noGrp="1" noChangeArrowheads="1"/>
          </p:cNvSpPr>
          <p:nvPr>
            <p:ph type="sldNum" sz="quarter" idx="5"/>
          </p:nvPr>
        </p:nvSpPr>
        <p:spPr bwMode="auto">
          <a:xfrm>
            <a:off x="3884613" y="8772525"/>
            <a:ext cx="2971800"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u="none">
                <a:cs typeface="Arial" panose="020B0604020202020204" pitchFamily="34" charset="0"/>
              </a:defRPr>
            </a:lvl1pPr>
          </a:lstStyle>
          <a:p>
            <a:fld id="{EAAE79B1-F9AF-4957-945C-A5447DD495E3}" type="slidenum">
              <a:rPr lang="ar-SA" altLang="fa-IR"/>
              <a:pPr/>
              <a:t>‹#›</a:t>
            </a:fld>
            <a:endParaRPr lang="en-US" altLang="fa-IR"/>
          </a:p>
        </p:txBody>
      </p:sp>
    </p:spTree>
    <p:extLst>
      <p:ext uri="{BB962C8B-B14F-4D97-AF65-F5344CB8AC3E}">
        <p14:creationId xmlns:p14="http://schemas.microsoft.com/office/powerpoint/2010/main" val="2568248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fa-I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a-IR"/>
          </a:p>
        </p:txBody>
      </p:sp>
    </p:spTree>
    <p:extLst>
      <p:ext uri="{BB962C8B-B14F-4D97-AF65-F5344CB8AC3E}">
        <p14:creationId xmlns:p14="http://schemas.microsoft.com/office/powerpoint/2010/main" val="154722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333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0735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Vertical Text Placeholder 2"/>
          <p:cNvSpPr>
            <a:spLocks noGrp="1"/>
          </p:cNvSpPr>
          <p:nvPr>
            <p:ph type="body" orient="vert" idx="1"/>
          </p:nvPr>
        </p:nvSpPr>
        <p:spPr>
          <a:xfrm>
            <a:off x="-817033" y="333376"/>
            <a:ext cx="10972800" cy="10080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248739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3717" y="274639"/>
            <a:ext cx="2794000" cy="2867025"/>
          </a:xfrm>
          <a:prstGeom prst="rect">
            <a:avLst/>
          </a:prstGeo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09600" y="274639"/>
            <a:ext cx="8180917" cy="2867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567308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able Placeholder 2"/>
          <p:cNvSpPr>
            <a:spLocks noGrp="1"/>
          </p:cNvSpPr>
          <p:nvPr>
            <p:ph type="tbl" idx="1"/>
          </p:nvPr>
        </p:nvSpPr>
        <p:spPr>
          <a:xfrm>
            <a:off x="814917" y="2133601"/>
            <a:ext cx="10972800" cy="1008063"/>
          </a:xfrm>
          <a:prstGeom prst="rect">
            <a:avLst/>
          </a:prstGeom>
        </p:spPr>
        <p:txBody>
          <a:bodyPr/>
          <a:lstStyle/>
          <a:p>
            <a:pPr lvl="0"/>
            <a:endParaRPr lang="fa-IR" noProof="0"/>
          </a:p>
        </p:txBody>
      </p:sp>
    </p:spTree>
    <p:extLst>
      <p:ext uri="{BB962C8B-B14F-4D97-AF65-F5344CB8AC3E}">
        <p14:creationId xmlns:p14="http://schemas.microsoft.com/office/powerpoint/2010/main" val="3196032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1178117" cy="28670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892924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4106690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ext Placeholder 2"/>
          <p:cNvSpPr>
            <a:spLocks noGrp="1"/>
          </p:cNvSpPr>
          <p:nvPr>
            <p:ph type="body"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58307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quarter" idx="1"/>
          </p:nvPr>
        </p:nvSpPr>
        <p:spPr>
          <a:xfrm>
            <a:off x="814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814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half" idx="3"/>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177820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6402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6402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23266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7663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437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ext Placeholder 2"/>
          <p:cNvSpPr>
            <a:spLocks noGrp="1"/>
          </p:cNvSpPr>
          <p:nvPr>
            <p:ph type="body"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6402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6402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464804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817033" y="333376"/>
            <a:ext cx="10972800" cy="1008063"/>
          </a:xfrm>
          <a:prstGeom prst="rect">
            <a:avLst/>
          </a:prstGeom>
        </p:spPr>
        <p:txBody>
          <a:bodyPr/>
          <a:lstStyle/>
          <a:p>
            <a:pPr lvl="0"/>
            <a:endParaRPr lang="en-US" noProof="0"/>
          </a:p>
        </p:txBody>
      </p:sp>
    </p:spTree>
    <p:extLst>
      <p:ext uri="{BB962C8B-B14F-4D97-AF65-F5344CB8AC3E}">
        <p14:creationId xmlns:p14="http://schemas.microsoft.com/office/powerpoint/2010/main" val="990999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817033" y="333376"/>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770967" y="333376"/>
            <a:ext cx="5384800" cy="1008063"/>
          </a:xfrm>
          <a:prstGeom prst="rect">
            <a:avLst/>
          </a:prstGeom>
        </p:spPr>
        <p:txBody>
          <a:bodyPr/>
          <a:lstStyle/>
          <a:p>
            <a:pPr lvl="0"/>
            <a:endParaRPr lang="en-US" noProof="0"/>
          </a:p>
        </p:txBody>
      </p:sp>
    </p:spTree>
    <p:extLst>
      <p:ext uri="{BB962C8B-B14F-4D97-AF65-F5344CB8AC3E}">
        <p14:creationId xmlns:p14="http://schemas.microsoft.com/office/powerpoint/2010/main" val="2433806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3BF5-1776-4DD8-BD51-F80B0A8328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33139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2816"/>
            <a:ext cx="10972800" cy="4353347"/>
          </a:xfrm>
          <a:ln>
            <a:solidFill>
              <a:schemeClr val="accent1">
                <a:lumMod val="75000"/>
              </a:schemeClr>
            </a:solidFill>
          </a:ln>
        </p:spPr>
        <p:txBody>
          <a:bodyPr/>
          <a:lstStyle>
            <a:lvl1pPr algn="just" rtl="1">
              <a:defRPr sz="1800" b="1">
                <a:solidFill>
                  <a:srgbClr val="336699"/>
                </a:solidFill>
                <a:cs typeface="B Yekan" panose="00000400000000000000" pitchFamily="2" charset="-78"/>
              </a:defRPr>
            </a:lvl1pPr>
            <a:lvl2pPr algn="just" rtl="1">
              <a:defRPr sz="1800" b="1">
                <a:solidFill>
                  <a:srgbClr val="336699"/>
                </a:solidFill>
                <a:cs typeface="B Yekan" panose="00000400000000000000" pitchFamily="2" charset="-78"/>
              </a:defRPr>
            </a:lvl2pPr>
            <a:lvl3pPr algn="just" rtl="1">
              <a:defRPr sz="1800" b="1">
                <a:solidFill>
                  <a:srgbClr val="336699"/>
                </a:solidFill>
                <a:cs typeface="B Yekan" panose="00000400000000000000" pitchFamily="2" charset="-78"/>
              </a:defRPr>
            </a:lvl3pPr>
            <a:lvl4pPr algn="just" rtl="1">
              <a:defRPr sz="1800" b="1">
                <a:solidFill>
                  <a:srgbClr val="336699"/>
                </a:solidFill>
                <a:cs typeface="B Yekan" panose="00000400000000000000" pitchFamily="2" charset="-78"/>
              </a:defRPr>
            </a:lvl4pPr>
            <a:lvl5pPr algn="just" rtl="1">
              <a:defRPr sz="1800" b="1">
                <a:solidFill>
                  <a:srgbClr val="336699"/>
                </a:solidFill>
                <a:cs typeface="B Yeka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1104004"/>
            <a:ext cx="10972800" cy="567679"/>
          </a:xfrm>
          <a:noFill/>
          <a:ln>
            <a:solidFill>
              <a:schemeClr val="accent1">
                <a:lumMod val="75000"/>
              </a:schemeClr>
            </a:solidFill>
          </a:ln>
        </p:spPr>
        <p:txBody>
          <a:bodyPr/>
          <a:lstStyle>
            <a:lvl1pPr algn="just" rtl="1">
              <a:defRPr sz="2800" b="1">
                <a:solidFill>
                  <a:srgbClr val="336699"/>
                </a:solidFill>
                <a:cs typeface="B Titr" pitchFamily="2" charset="-78"/>
              </a:defRPr>
            </a:lvl1pPr>
            <a:lvl2pPr algn="just" rtl="1">
              <a:defRPr sz="2800" b="1">
                <a:solidFill>
                  <a:srgbClr val="336699"/>
                </a:solidFill>
                <a:cs typeface="B Titr" pitchFamily="2" charset="-78"/>
              </a:defRPr>
            </a:lvl2pPr>
            <a:lvl3pPr algn="just" rtl="1">
              <a:defRPr sz="2800" b="1">
                <a:solidFill>
                  <a:srgbClr val="336699"/>
                </a:solidFill>
                <a:cs typeface="B Titr" pitchFamily="2" charset="-78"/>
              </a:defRPr>
            </a:lvl3pPr>
            <a:lvl4pPr algn="just" rtl="1">
              <a:defRPr sz="2800" b="1">
                <a:solidFill>
                  <a:srgbClr val="336699"/>
                </a:solidFill>
                <a:cs typeface="B Titr" pitchFamily="2" charset="-78"/>
              </a:defRPr>
            </a:lvl4pPr>
            <a:lvl5pPr algn="just" rtl="1">
              <a:defRPr sz="2800" b="1">
                <a:solidFill>
                  <a:srgbClr val="336699"/>
                </a:solidFill>
                <a:cs typeface="B Titr"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4"/>
          </p:nvPr>
        </p:nvSpPr>
        <p:spPr/>
        <p:txBody>
          <a:bodyPr/>
          <a:lstStyle/>
          <a:p>
            <a:endParaRPr lang="es-ES"/>
          </a:p>
        </p:txBody>
      </p:sp>
      <p:sp>
        <p:nvSpPr>
          <p:cNvPr id="10" name="Footer Placeholder 9"/>
          <p:cNvSpPr>
            <a:spLocks noGrp="1"/>
          </p:cNvSpPr>
          <p:nvPr>
            <p:ph type="ftr" sz="quarter" idx="15"/>
          </p:nvPr>
        </p:nvSpPr>
        <p:spPr>
          <a:xfrm>
            <a:off x="5499563" y="6409134"/>
            <a:ext cx="6453088" cy="476250"/>
          </a:xfrm>
        </p:spPr>
        <p:txBody>
          <a:bodyPr/>
          <a:lstStyle>
            <a:lvl1pPr rtl="1">
              <a:defRPr sz="1100">
                <a:cs typeface="B Yekan" panose="00000400000000000000" pitchFamily="2" charset="-78"/>
              </a:defRPr>
            </a:lvl1pPr>
          </a:lstStyle>
          <a:p>
            <a:endParaRPr lang="fa-IR" dirty="0">
              <a:solidFill>
                <a:schemeClr val="accent1">
                  <a:lumMod val="75000"/>
                </a:schemeClr>
              </a:solidFill>
            </a:endParaRPr>
          </a:p>
          <a:p>
            <a:r>
              <a:rPr lang="fa-IR" dirty="0">
                <a:solidFill>
                  <a:schemeClr val="accent1">
                    <a:lumMod val="75000"/>
                  </a:schemeClr>
                </a:solidFill>
              </a:rPr>
              <a:t>دبیرخانه هیات امنای دانشگاه های علوم پزشکی کلان منطقه هفت  </a:t>
            </a:r>
            <a:r>
              <a:rPr lang="en-US" dirty="0" err="1">
                <a:solidFill>
                  <a:schemeClr val="accent1">
                    <a:lumMod val="75000"/>
                  </a:schemeClr>
                </a:solidFill>
              </a:rPr>
              <a:t>omana.mui.ac.ir</a:t>
            </a:r>
            <a:endParaRPr lang="es-ES" dirty="0">
              <a:solidFill>
                <a:schemeClr val="accent1">
                  <a:lumMod val="75000"/>
                </a:schemeClr>
              </a:solidFill>
            </a:endParaRPr>
          </a:p>
          <a:p>
            <a:endParaRPr lang="es-ES" sz="1050" dirty="0"/>
          </a:p>
        </p:txBody>
      </p:sp>
      <p:sp>
        <p:nvSpPr>
          <p:cNvPr id="11" name="Slide Number Placeholder 10"/>
          <p:cNvSpPr>
            <a:spLocks noGrp="1"/>
          </p:cNvSpPr>
          <p:nvPr>
            <p:ph type="sldNum" sz="quarter" idx="16"/>
          </p:nvPr>
        </p:nvSpPr>
        <p:spPr/>
        <p:txBody>
          <a:bodyPr/>
          <a:lstStyle/>
          <a:p>
            <a:fld id="{A6277E22-2CAD-4EF7-B3D4-48977F543B2E}" type="slidenum">
              <a:rPr lang="es-ES" smtClean="0"/>
              <a:pPr/>
              <a:t>‹#›</a:t>
            </a:fld>
            <a:endParaRPr lang="es-ES" dirty="0"/>
          </a:p>
        </p:txBody>
      </p:sp>
      <p:sp>
        <p:nvSpPr>
          <p:cNvPr id="13" name="Footer Placeholder 4"/>
          <p:cNvSpPr txBox="1">
            <a:spLocks/>
          </p:cNvSpPr>
          <p:nvPr userDrawn="1"/>
        </p:nvSpPr>
        <p:spPr bwMode="auto">
          <a:xfrm>
            <a:off x="7536161" y="5013177"/>
            <a:ext cx="4322423"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algn="ctr" rtl="0" fontAlgn="base">
              <a:spcBef>
                <a:spcPct val="0"/>
              </a:spcBef>
              <a:spcAft>
                <a:spcPct val="0"/>
              </a:spcAft>
              <a:defRPr sz="1200" kern="1200">
                <a:solidFill>
                  <a:srgbClr val="25A2FF"/>
                </a:solidFill>
                <a:latin typeface="Arial" charset="0"/>
                <a:ea typeface="+mn-ea"/>
                <a:cs typeface="B Yekan" panose="00000400000000000000" pitchFamily="2" charset="-78"/>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1"/>
            <a:endParaRPr lang="fa-IR" sz="1200" dirty="0"/>
          </a:p>
          <a:p>
            <a:pPr algn="r" rtl="1"/>
            <a:endParaRPr lang="fa-IR" sz="1200" dirty="0"/>
          </a:p>
          <a:p>
            <a:pPr rtl="1"/>
            <a:endParaRPr lang="es-ES" sz="1100" dirty="0"/>
          </a:p>
        </p:txBody>
      </p:sp>
      <p:cxnSp>
        <p:nvCxnSpPr>
          <p:cNvPr id="15" name="Straight Connector 14"/>
          <p:cNvCxnSpPr/>
          <p:nvPr userDrawn="1"/>
        </p:nvCxnSpPr>
        <p:spPr>
          <a:xfrm flipH="1">
            <a:off x="8400256" y="6309320"/>
            <a:ext cx="3458328"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421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fa-I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a-IR"/>
          </a:p>
        </p:txBody>
      </p:sp>
    </p:spTree>
    <p:extLst>
      <p:ext uri="{BB962C8B-B14F-4D97-AF65-F5344CB8AC3E}">
        <p14:creationId xmlns:p14="http://schemas.microsoft.com/office/powerpoint/2010/main" val="1041720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6619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40DC-D220-4FC1-B924-9EE1D0430E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24430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65968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40DC-D220-4FC1-B924-9EE1D0430E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56005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6868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402917" y="2133601"/>
            <a:ext cx="5384800" cy="10080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480489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4124009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Tree>
    <p:extLst>
      <p:ext uri="{BB962C8B-B14F-4D97-AF65-F5344CB8AC3E}">
        <p14:creationId xmlns:p14="http://schemas.microsoft.com/office/powerpoint/2010/main" val="1297674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526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1881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8278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Vertical Text Placeholder 2"/>
          <p:cNvSpPr>
            <a:spLocks noGrp="1"/>
          </p:cNvSpPr>
          <p:nvPr>
            <p:ph type="body" orient="vert" idx="1"/>
          </p:nvPr>
        </p:nvSpPr>
        <p:spPr>
          <a:xfrm>
            <a:off x="-817033" y="333376"/>
            <a:ext cx="10972800" cy="10080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903589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3717" y="274639"/>
            <a:ext cx="2794000" cy="2867025"/>
          </a:xfrm>
          <a:prstGeom prst="rect">
            <a:avLst/>
          </a:prstGeo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09600" y="274639"/>
            <a:ext cx="8180917" cy="2867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910745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able Placeholder 2"/>
          <p:cNvSpPr>
            <a:spLocks noGrp="1"/>
          </p:cNvSpPr>
          <p:nvPr>
            <p:ph type="tbl" idx="1"/>
          </p:nvPr>
        </p:nvSpPr>
        <p:spPr>
          <a:xfrm>
            <a:off x="814917" y="2133601"/>
            <a:ext cx="10972800" cy="1008063"/>
          </a:xfrm>
          <a:prstGeom prst="rect">
            <a:avLst/>
          </a:prstGeom>
        </p:spPr>
        <p:txBody>
          <a:bodyPr/>
          <a:lstStyle/>
          <a:p>
            <a:pPr lvl="0"/>
            <a:endParaRPr lang="fa-IR" noProof="0"/>
          </a:p>
        </p:txBody>
      </p:sp>
    </p:spTree>
    <p:extLst>
      <p:ext uri="{BB962C8B-B14F-4D97-AF65-F5344CB8AC3E}">
        <p14:creationId xmlns:p14="http://schemas.microsoft.com/office/powerpoint/2010/main" val="328299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9065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1178117" cy="28670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969959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7684371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ext Placeholder 2"/>
          <p:cNvSpPr>
            <a:spLocks noGrp="1"/>
          </p:cNvSpPr>
          <p:nvPr>
            <p:ph type="body"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848898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quarter" idx="1"/>
          </p:nvPr>
        </p:nvSpPr>
        <p:spPr>
          <a:xfrm>
            <a:off x="814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814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half" idx="3"/>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668300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6402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6402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7029697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050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ext Placeholder 2"/>
          <p:cNvSpPr>
            <a:spLocks noGrp="1"/>
          </p:cNvSpPr>
          <p:nvPr>
            <p:ph type="body"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6402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6402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5665382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817033" y="333376"/>
            <a:ext cx="10972800" cy="1008063"/>
          </a:xfrm>
          <a:prstGeom prst="rect">
            <a:avLst/>
          </a:prstGeom>
        </p:spPr>
        <p:txBody>
          <a:bodyPr/>
          <a:lstStyle/>
          <a:p>
            <a:pPr lvl="0"/>
            <a:endParaRPr lang="en-US" noProof="0"/>
          </a:p>
        </p:txBody>
      </p:sp>
    </p:spTree>
    <p:extLst>
      <p:ext uri="{BB962C8B-B14F-4D97-AF65-F5344CB8AC3E}">
        <p14:creationId xmlns:p14="http://schemas.microsoft.com/office/powerpoint/2010/main" val="41685462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817033" y="333376"/>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770967" y="333376"/>
            <a:ext cx="5384800" cy="1008063"/>
          </a:xfrm>
          <a:prstGeom prst="rect">
            <a:avLst/>
          </a:prstGeom>
        </p:spPr>
        <p:txBody>
          <a:bodyPr/>
          <a:lstStyle/>
          <a:p>
            <a:pPr lvl="0"/>
            <a:endParaRPr lang="en-US" noProof="0"/>
          </a:p>
        </p:txBody>
      </p:sp>
    </p:spTree>
    <p:extLst>
      <p:ext uri="{BB962C8B-B14F-4D97-AF65-F5344CB8AC3E}">
        <p14:creationId xmlns:p14="http://schemas.microsoft.com/office/powerpoint/2010/main" val="1771573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3BF5-1776-4DD8-BD51-F80B0A8328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6757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87431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2816"/>
            <a:ext cx="10972800" cy="4353347"/>
          </a:xfrm>
          <a:ln>
            <a:solidFill>
              <a:schemeClr val="accent1">
                <a:lumMod val="75000"/>
              </a:schemeClr>
            </a:solidFill>
          </a:ln>
        </p:spPr>
        <p:txBody>
          <a:bodyPr/>
          <a:lstStyle>
            <a:lvl1pPr algn="just" rtl="1">
              <a:defRPr sz="1800" b="1">
                <a:solidFill>
                  <a:srgbClr val="336699"/>
                </a:solidFill>
                <a:cs typeface="B Yekan" panose="00000400000000000000" pitchFamily="2" charset="-78"/>
              </a:defRPr>
            </a:lvl1pPr>
            <a:lvl2pPr algn="just" rtl="1">
              <a:defRPr sz="1800" b="1">
                <a:solidFill>
                  <a:srgbClr val="336699"/>
                </a:solidFill>
                <a:cs typeface="B Yekan" panose="00000400000000000000" pitchFamily="2" charset="-78"/>
              </a:defRPr>
            </a:lvl2pPr>
            <a:lvl3pPr algn="just" rtl="1">
              <a:defRPr sz="1800" b="1">
                <a:solidFill>
                  <a:srgbClr val="336699"/>
                </a:solidFill>
                <a:cs typeface="B Yekan" panose="00000400000000000000" pitchFamily="2" charset="-78"/>
              </a:defRPr>
            </a:lvl3pPr>
            <a:lvl4pPr algn="just" rtl="1">
              <a:defRPr sz="1800" b="1">
                <a:solidFill>
                  <a:srgbClr val="336699"/>
                </a:solidFill>
                <a:cs typeface="B Yekan" panose="00000400000000000000" pitchFamily="2" charset="-78"/>
              </a:defRPr>
            </a:lvl4pPr>
            <a:lvl5pPr algn="just" rtl="1">
              <a:defRPr sz="1800" b="1">
                <a:solidFill>
                  <a:srgbClr val="336699"/>
                </a:solidFill>
                <a:cs typeface="B Yeka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1104004"/>
            <a:ext cx="10972800" cy="567679"/>
          </a:xfrm>
          <a:noFill/>
          <a:ln>
            <a:solidFill>
              <a:schemeClr val="accent1">
                <a:lumMod val="75000"/>
              </a:schemeClr>
            </a:solidFill>
          </a:ln>
        </p:spPr>
        <p:txBody>
          <a:bodyPr/>
          <a:lstStyle>
            <a:lvl1pPr algn="just" rtl="1">
              <a:defRPr sz="2800" b="1">
                <a:solidFill>
                  <a:srgbClr val="336699"/>
                </a:solidFill>
                <a:cs typeface="B Titr" pitchFamily="2" charset="-78"/>
              </a:defRPr>
            </a:lvl1pPr>
            <a:lvl2pPr algn="just" rtl="1">
              <a:defRPr sz="2800" b="1">
                <a:solidFill>
                  <a:srgbClr val="336699"/>
                </a:solidFill>
                <a:cs typeface="B Titr" pitchFamily="2" charset="-78"/>
              </a:defRPr>
            </a:lvl2pPr>
            <a:lvl3pPr algn="just" rtl="1">
              <a:defRPr sz="2800" b="1">
                <a:solidFill>
                  <a:srgbClr val="336699"/>
                </a:solidFill>
                <a:cs typeface="B Titr" pitchFamily="2" charset="-78"/>
              </a:defRPr>
            </a:lvl3pPr>
            <a:lvl4pPr algn="just" rtl="1">
              <a:defRPr sz="2800" b="1">
                <a:solidFill>
                  <a:srgbClr val="336699"/>
                </a:solidFill>
                <a:cs typeface="B Titr" pitchFamily="2" charset="-78"/>
              </a:defRPr>
            </a:lvl4pPr>
            <a:lvl5pPr algn="just" rtl="1">
              <a:defRPr sz="2800" b="1">
                <a:solidFill>
                  <a:srgbClr val="336699"/>
                </a:solidFill>
                <a:cs typeface="B Titr"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4"/>
          </p:nvPr>
        </p:nvSpPr>
        <p:spPr/>
        <p:txBody>
          <a:bodyPr/>
          <a:lstStyle/>
          <a:p>
            <a:endParaRPr lang="es-ES">
              <a:solidFill>
                <a:prstClr val="white"/>
              </a:solidFill>
            </a:endParaRPr>
          </a:p>
        </p:txBody>
      </p:sp>
      <p:sp>
        <p:nvSpPr>
          <p:cNvPr id="10" name="Footer Placeholder 9"/>
          <p:cNvSpPr>
            <a:spLocks noGrp="1"/>
          </p:cNvSpPr>
          <p:nvPr>
            <p:ph type="ftr" sz="quarter" idx="15"/>
          </p:nvPr>
        </p:nvSpPr>
        <p:spPr>
          <a:xfrm>
            <a:off x="5499563" y="6409134"/>
            <a:ext cx="6453088" cy="476250"/>
          </a:xfrm>
        </p:spPr>
        <p:txBody>
          <a:bodyPr/>
          <a:lstStyle>
            <a:lvl1pPr rtl="1">
              <a:defRPr sz="1100">
                <a:cs typeface="B Yekan" panose="00000400000000000000" pitchFamily="2" charset="-78"/>
              </a:defRPr>
            </a:lvl1pPr>
          </a:lstStyle>
          <a:p>
            <a:endParaRPr lang="fa-IR" dirty="0">
              <a:solidFill>
                <a:srgbClr val="4472C4">
                  <a:lumMod val="75000"/>
                </a:srgbClr>
              </a:solidFill>
            </a:endParaRPr>
          </a:p>
          <a:p>
            <a:r>
              <a:rPr lang="fa-IR" dirty="0">
                <a:solidFill>
                  <a:srgbClr val="4472C4">
                    <a:lumMod val="75000"/>
                  </a:srgbClr>
                </a:solidFill>
              </a:rPr>
              <a:t>دبیرخانه هیات امنای دانشگاه های علوم پزشکی کلان منطقه هفت  </a:t>
            </a:r>
            <a:r>
              <a:rPr lang="en-US" dirty="0" err="1">
                <a:solidFill>
                  <a:srgbClr val="4472C4">
                    <a:lumMod val="75000"/>
                  </a:srgbClr>
                </a:solidFill>
              </a:rPr>
              <a:t>omana.mui.ac.ir</a:t>
            </a:r>
            <a:endParaRPr lang="es-ES" dirty="0">
              <a:solidFill>
                <a:srgbClr val="4472C4">
                  <a:lumMod val="75000"/>
                </a:srgbClr>
              </a:solidFill>
            </a:endParaRPr>
          </a:p>
          <a:p>
            <a:endParaRPr lang="es-ES" sz="1050" dirty="0">
              <a:solidFill>
                <a:prstClr val="white"/>
              </a:solidFill>
            </a:endParaRPr>
          </a:p>
        </p:txBody>
      </p:sp>
      <p:sp>
        <p:nvSpPr>
          <p:cNvPr id="11" name="Slide Number Placeholder 10"/>
          <p:cNvSpPr>
            <a:spLocks noGrp="1"/>
          </p:cNvSpPr>
          <p:nvPr>
            <p:ph type="sldNum" sz="quarter" idx="16"/>
          </p:nvPr>
        </p:nvSpPr>
        <p:spPr/>
        <p:txBody>
          <a:bodyPr/>
          <a:lstStyle/>
          <a:p>
            <a:fld id="{A6277E22-2CAD-4EF7-B3D4-48977F543B2E}" type="slidenum">
              <a:rPr lang="es-ES" smtClean="0">
                <a:solidFill>
                  <a:prstClr val="white"/>
                </a:solidFill>
              </a:rPr>
              <a:pPr/>
              <a:t>‹#›</a:t>
            </a:fld>
            <a:endParaRPr lang="es-ES" dirty="0">
              <a:solidFill>
                <a:prstClr val="white"/>
              </a:solidFill>
            </a:endParaRPr>
          </a:p>
        </p:txBody>
      </p:sp>
      <p:sp>
        <p:nvSpPr>
          <p:cNvPr id="13" name="Footer Placeholder 4"/>
          <p:cNvSpPr txBox="1">
            <a:spLocks/>
          </p:cNvSpPr>
          <p:nvPr userDrawn="1"/>
        </p:nvSpPr>
        <p:spPr bwMode="auto">
          <a:xfrm>
            <a:off x="7536161" y="5013177"/>
            <a:ext cx="4322423"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algn="ctr" rtl="0" fontAlgn="base">
              <a:spcBef>
                <a:spcPct val="0"/>
              </a:spcBef>
              <a:spcAft>
                <a:spcPct val="0"/>
              </a:spcAft>
              <a:defRPr sz="1200" kern="1200">
                <a:solidFill>
                  <a:srgbClr val="25A2FF"/>
                </a:solidFill>
                <a:latin typeface="Arial" charset="0"/>
                <a:ea typeface="+mn-ea"/>
                <a:cs typeface="B Yekan" panose="00000400000000000000" pitchFamily="2" charset="-78"/>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1"/>
            <a:endParaRPr lang="fa-IR" dirty="0"/>
          </a:p>
          <a:p>
            <a:pPr algn="r" rtl="1"/>
            <a:endParaRPr lang="fa-IR" dirty="0"/>
          </a:p>
          <a:p>
            <a:pPr rtl="1"/>
            <a:endParaRPr lang="es-ES" sz="1100" dirty="0"/>
          </a:p>
        </p:txBody>
      </p:sp>
      <p:cxnSp>
        <p:nvCxnSpPr>
          <p:cNvPr id="15" name="Straight Connector 14"/>
          <p:cNvCxnSpPr/>
          <p:nvPr userDrawn="1"/>
        </p:nvCxnSpPr>
        <p:spPr>
          <a:xfrm flipH="1">
            <a:off x="8400256" y="6309320"/>
            <a:ext cx="3458328"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77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fa-I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a-IR"/>
          </a:p>
        </p:txBody>
      </p:sp>
    </p:spTree>
    <p:extLst>
      <p:ext uri="{BB962C8B-B14F-4D97-AF65-F5344CB8AC3E}">
        <p14:creationId xmlns:p14="http://schemas.microsoft.com/office/powerpoint/2010/main" val="1041720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6619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40DC-D220-4FC1-B924-9EE1D0430E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244307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659680"/>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6868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402917" y="2133601"/>
            <a:ext cx="5384800" cy="10080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4804896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41240092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Tree>
    <p:extLst>
      <p:ext uri="{BB962C8B-B14F-4D97-AF65-F5344CB8AC3E}">
        <p14:creationId xmlns:p14="http://schemas.microsoft.com/office/powerpoint/2010/main" val="1297674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52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402917" y="2133601"/>
            <a:ext cx="5384800" cy="10080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2112679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18816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82786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Vertical Text Placeholder 2"/>
          <p:cNvSpPr>
            <a:spLocks noGrp="1"/>
          </p:cNvSpPr>
          <p:nvPr>
            <p:ph type="body" orient="vert" idx="1"/>
          </p:nvPr>
        </p:nvSpPr>
        <p:spPr>
          <a:xfrm>
            <a:off x="-817033" y="333376"/>
            <a:ext cx="10972800" cy="10080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9035893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3717" y="274639"/>
            <a:ext cx="2794000" cy="2867025"/>
          </a:xfrm>
          <a:prstGeom prst="rect">
            <a:avLst/>
          </a:prstGeo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09600" y="274639"/>
            <a:ext cx="8180917" cy="2867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1910745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able Placeholder 2"/>
          <p:cNvSpPr>
            <a:spLocks noGrp="1"/>
          </p:cNvSpPr>
          <p:nvPr>
            <p:ph type="tbl" idx="1"/>
          </p:nvPr>
        </p:nvSpPr>
        <p:spPr>
          <a:xfrm>
            <a:off x="814917" y="2133601"/>
            <a:ext cx="10972800" cy="1008063"/>
          </a:xfrm>
          <a:prstGeom prst="rect">
            <a:avLst/>
          </a:prstGeom>
        </p:spPr>
        <p:txBody>
          <a:bodyPr/>
          <a:lstStyle/>
          <a:p>
            <a:pPr lvl="0"/>
            <a:endParaRPr lang="fa-IR" noProof="0"/>
          </a:p>
        </p:txBody>
      </p:sp>
    </p:spTree>
    <p:extLst>
      <p:ext uri="{BB962C8B-B14F-4D97-AF65-F5344CB8AC3E}">
        <p14:creationId xmlns:p14="http://schemas.microsoft.com/office/powerpoint/2010/main" val="3282996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1178117" cy="28670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9699598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7684371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ext Placeholder 2"/>
          <p:cNvSpPr>
            <a:spLocks noGrp="1"/>
          </p:cNvSpPr>
          <p:nvPr>
            <p:ph type="body"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8488981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quarter" idx="1"/>
          </p:nvPr>
        </p:nvSpPr>
        <p:spPr>
          <a:xfrm>
            <a:off x="814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814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half" idx="3"/>
          </p:nvPr>
        </p:nvSpPr>
        <p:spPr>
          <a:xfrm>
            <a:off x="6402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668300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Content Placeholder 2"/>
          <p:cNvSpPr>
            <a:spLocks noGrp="1"/>
          </p:cNvSpPr>
          <p:nvPr>
            <p:ph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6402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6402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70296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39945330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050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
        <p:nvSpPr>
          <p:cNvPr id="3" name="Text Placeholder 2"/>
          <p:cNvSpPr>
            <a:spLocks noGrp="1"/>
          </p:cNvSpPr>
          <p:nvPr>
            <p:ph type="body" sz="half" idx="1"/>
          </p:nvPr>
        </p:nvSpPr>
        <p:spPr>
          <a:xfrm>
            <a:off x="814917" y="2133601"/>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quarter" idx="2"/>
          </p:nvPr>
        </p:nvSpPr>
        <p:spPr>
          <a:xfrm>
            <a:off x="6402917" y="2133600"/>
            <a:ext cx="5384800" cy="427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Content Placeholder 4"/>
          <p:cNvSpPr>
            <a:spLocks noGrp="1"/>
          </p:cNvSpPr>
          <p:nvPr>
            <p:ph sz="quarter" idx="3"/>
          </p:nvPr>
        </p:nvSpPr>
        <p:spPr>
          <a:xfrm>
            <a:off x="6402917" y="2713039"/>
            <a:ext cx="5384800" cy="4286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Tree>
    <p:extLst>
      <p:ext uri="{BB962C8B-B14F-4D97-AF65-F5344CB8AC3E}">
        <p14:creationId xmlns:p14="http://schemas.microsoft.com/office/powerpoint/2010/main" val="2566538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817033" y="333376"/>
            <a:ext cx="10972800" cy="1008063"/>
          </a:xfrm>
          <a:prstGeom prst="rect">
            <a:avLst/>
          </a:prstGeom>
        </p:spPr>
        <p:txBody>
          <a:bodyPr/>
          <a:lstStyle/>
          <a:p>
            <a:pPr lvl="0"/>
            <a:endParaRPr lang="en-US" noProof="0"/>
          </a:p>
        </p:txBody>
      </p:sp>
    </p:spTree>
    <p:extLst>
      <p:ext uri="{BB962C8B-B14F-4D97-AF65-F5344CB8AC3E}">
        <p14:creationId xmlns:p14="http://schemas.microsoft.com/office/powerpoint/2010/main" val="41685462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817033" y="333376"/>
            <a:ext cx="5384800" cy="1008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770967" y="333376"/>
            <a:ext cx="5384800" cy="1008063"/>
          </a:xfrm>
          <a:prstGeom prst="rect">
            <a:avLst/>
          </a:prstGeom>
        </p:spPr>
        <p:txBody>
          <a:bodyPr/>
          <a:lstStyle/>
          <a:p>
            <a:pPr lvl="0"/>
            <a:endParaRPr lang="en-US" noProof="0"/>
          </a:p>
        </p:txBody>
      </p:sp>
    </p:spTree>
    <p:extLst>
      <p:ext uri="{BB962C8B-B14F-4D97-AF65-F5344CB8AC3E}">
        <p14:creationId xmlns:p14="http://schemas.microsoft.com/office/powerpoint/2010/main" val="1771573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3BF5-1776-4DD8-BD51-F80B0A8328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67573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2816"/>
            <a:ext cx="10972800" cy="4353347"/>
          </a:xfrm>
          <a:ln>
            <a:solidFill>
              <a:schemeClr val="accent1">
                <a:lumMod val="75000"/>
              </a:schemeClr>
            </a:solidFill>
          </a:ln>
        </p:spPr>
        <p:txBody>
          <a:bodyPr/>
          <a:lstStyle>
            <a:lvl1pPr algn="just" rtl="1">
              <a:defRPr sz="1800" b="1">
                <a:solidFill>
                  <a:srgbClr val="336699"/>
                </a:solidFill>
                <a:cs typeface="B Yekan" panose="00000400000000000000" pitchFamily="2" charset="-78"/>
              </a:defRPr>
            </a:lvl1pPr>
            <a:lvl2pPr algn="just" rtl="1">
              <a:defRPr sz="1800" b="1">
                <a:solidFill>
                  <a:srgbClr val="336699"/>
                </a:solidFill>
                <a:cs typeface="B Yekan" panose="00000400000000000000" pitchFamily="2" charset="-78"/>
              </a:defRPr>
            </a:lvl2pPr>
            <a:lvl3pPr algn="just" rtl="1">
              <a:defRPr sz="1800" b="1">
                <a:solidFill>
                  <a:srgbClr val="336699"/>
                </a:solidFill>
                <a:cs typeface="B Yekan" panose="00000400000000000000" pitchFamily="2" charset="-78"/>
              </a:defRPr>
            </a:lvl3pPr>
            <a:lvl4pPr algn="just" rtl="1">
              <a:defRPr sz="1800" b="1">
                <a:solidFill>
                  <a:srgbClr val="336699"/>
                </a:solidFill>
                <a:cs typeface="B Yekan" panose="00000400000000000000" pitchFamily="2" charset="-78"/>
              </a:defRPr>
            </a:lvl4pPr>
            <a:lvl5pPr algn="just" rtl="1">
              <a:defRPr sz="1800" b="1">
                <a:solidFill>
                  <a:srgbClr val="336699"/>
                </a:solidFill>
                <a:cs typeface="B Yeka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1104004"/>
            <a:ext cx="10972800" cy="567679"/>
          </a:xfrm>
          <a:noFill/>
          <a:ln>
            <a:solidFill>
              <a:schemeClr val="accent1">
                <a:lumMod val="75000"/>
              </a:schemeClr>
            </a:solidFill>
          </a:ln>
        </p:spPr>
        <p:txBody>
          <a:bodyPr/>
          <a:lstStyle>
            <a:lvl1pPr algn="just" rtl="1">
              <a:defRPr sz="2800" b="1">
                <a:solidFill>
                  <a:srgbClr val="336699"/>
                </a:solidFill>
                <a:cs typeface="B Titr" pitchFamily="2" charset="-78"/>
              </a:defRPr>
            </a:lvl1pPr>
            <a:lvl2pPr algn="just" rtl="1">
              <a:defRPr sz="2800" b="1">
                <a:solidFill>
                  <a:srgbClr val="336699"/>
                </a:solidFill>
                <a:cs typeface="B Titr" pitchFamily="2" charset="-78"/>
              </a:defRPr>
            </a:lvl2pPr>
            <a:lvl3pPr algn="just" rtl="1">
              <a:defRPr sz="2800" b="1">
                <a:solidFill>
                  <a:srgbClr val="336699"/>
                </a:solidFill>
                <a:cs typeface="B Titr" pitchFamily="2" charset="-78"/>
              </a:defRPr>
            </a:lvl3pPr>
            <a:lvl4pPr algn="just" rtl="1">
              <a:defRPr sz="2800" b="1">
                <a:solidFill>
                  <a:srgbClr val="336699"/>
                </a:solidFill>
                <a:cs typeface="B Titr" pitchFamily="2" charset="-78"/>
              </a:defRPr>
            </a:lvl4pPr>
            <a:lvl5pPr algn="just" rtl="1">
              <a:defRPr sz="2800" b="1">
                <a:solidFill>
                  <a:srgbClr val="336699"/>
                </a:solidFill>
                <a:cs typeface="B Titr"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4"/>
          </p:nvPr>
        </p:nvSpPr>
        <p:spPr/>
        <p:txBody>
          <a:bodyPr/>
          <a:lstStyle/>
          <a:p>
            <a:endParaRPr lang="es-ES">
              <a:solidFill>
                <a:prstClr val="white"/>
              </a:solidFill>
            </a:endParaRPr>
          </a:p>
        </p:txBody>
      </p:sp>
      <p:sp>
        <p:nvSpPr>
          <p:cNvPr id="10" name="Footer Placeholder 9"/>
          <p:cNvSpPr>
            <a:spLocks noGrp="1"/>
          </p:cNvSpPr>
          <p:nvPr>
            <p:ph type="ftr" sz="quarter" idx="15"/>
          </p:nvPr>
        </p:nvSpPr>
        <p:spPr>
          <a:xfrm>
            <a:off x="5499563" y="6409134"/>
            <a:ext cx="6453088" cy="476250"/>
          </a:xfrm>
        </p:spPr>
        <p:txBody>
          <a:bodyPr/>
          <a:lstStyle>
            <a:lvl1pPr rtl="1">
              <a:defRPr sz="1100">
                <a:cs typeface="B Yekan" panose="00000400000000000000" pitchFamily="2" charset="-78"/>
              </a:defRPr>
            </a:lvl1pPr>
          </a:lstStyle>
          <a:p>
            <a:endParaRPr lang="fa-IR" dirty="0">
              <a:solidFill>
                <a:srgbClr val="4472C4">
                  <a:lumMod val="75000"/>
                </a:srgbClr>
              </a:solidFill>
            </a:endParaRPr>
          </a:p>
          <a:p>
            <a:r>
              <a:rPr lang="fa-IR" dirty="0">
                <a:solidFill>
                  <a:srgbClr val="4472C4">
                    <a:lumMod val="75000"/>
                  </a:srgbClr>
                </a:solidFill>
              </a:rPr>
              <a:t>دبیرخانه هیات امنای دانشگاه های علوم پزشکی کلان منطقه هفت  </a:t>
            </a:r>
            <a:r>
              <a:rPr lang="en-US" dirty="0" err="1">
                <a:solidFill>
                  <a:srgbClr val="4472C4">
                    <a:lumMod val="75000"/>
                  </a:srgbClr>
                </a:solidFill>
              </a:rPr>
              <a:t>omana.mui.ac.ir</a:t>
            </a:r>
            <a:endParaRPr lang="es-ES" dirty="0">
              <a:solidFill>
                <a:srgbClr val="4472C4">
                  <a:lumMod val="75000"/>
                </a:srgbClr>
              </a:solidFill>
            </a:endParaRPr>
          </a:p>
          <a:p>
            <a:endParaRPr lang="es-ES" sz="1050" dirty="0">
              <a:solidFill>
                <a:prstClr val="white"/>
              </a:solidFill>
            </a:endParaRPr>
          </a:p>
        </p:txBody>
      </p:sp>
      <p:sp>
        <p:nvSpPr>
          <p:cNvPr id="11" name="Slide Number Placeholder 10"/>
          <p:cNvSpPr>
            <a:spLocks noGrp="1"/>
          </p:cNvSpPr>
          <p:nvPr>
            <p:ph type="sldNum" sz="quarter" idx="16"/>
          </p:nvPr>
        </p:nvSpPr>
        <p:spPr/>
        <p:txBody>
          <a:bodyPr/>
          <a:lstStyle/>
          <a:p>
            <a:fld id="{A6277E22-2CAD-4EF7-B3D4-48977F543B2E}" type="slidenum">
              <a:rPr lang="es-ES" smtClean="0">
                <a:solidFill>
                  <a:prstClr val="white"/>
                </a:solidFill>
              </a:rPr>
              <a:pPr/>
              <a:t>‹#›</a:t>
            </a:fld>
            <a:endParaRPr lang="es-ES" dirty="0">
              <a:solidFill>
                <a:prstClr val="white"/>
              </a:solidFill>
            </a:endParaRPr>
          </a:p>
        </p:txBody>
      </p:sp>
      <p:sp>
        <p:nvSpPr>
          <p:cNvPr id="13" name="Footer Placeholder 4"/>
          <p:cNvSpPr txBox="1">
            <a:spLocks/>
          </p:cNvSpPr>
          <p:nvPr userDrawn="1"/>
        </p:nvSpPr>
        <p:spPr bwMode="auto">
          <a:xfrm>
            <a:off x="7536161" y="5013177"/>
            <a:ext cx="4322423"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algn="ctr" rtl="0" fontAlgn="base">
              <a:spcBef>
                <a:spcPct val="0"/>
              </a:spcBef>
              <a:spcAft>
                <a:spcPct val="0"/>
              </a:spcAft>
              <a:defRPr sz="1200" kern="1200">
                <a:solidFill>
                  <a:srgbClr val="25A2FF"/>
                </a:solidFill>
                <a:latin typeface="Arial" charset="0"/>
                <a:ea typeface="+mn-ea"/>
                <a:cs typeface="B Yekan" panose="00000400000000000000" pitchFamily="2" charset="-78"/>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rtl="1"/>
            <a:endParaRPr lang="fa-IR" dirty="0"/>
          </a:p>
          <a:p>
            <a:pPr algn="r" rtl="1"/>
            <a:endParaRPr lang="fa-IR" dirty="0"/>
          </a:p>
          <a:p>
            <a:pPr rtl="1"/>
            <a:endParaRPr lang="es-ES" sz="1100" dirty="0"/>
          </a:p>
        </p:txBody>
      </p:sp>
      <p:cxnSp>
        <p:nvCxnSpPr>
          <p:cNvPr id="15" name="Straight Connector 14"/>
          <p:cNvCxnSpPr/>
          <p:nvPr userDrawn="1"/>
        </p:nvCxnSpPr>
        <p:spPr>
          <a:xfrm flipH="1">
            <a:off x="8400256" y="6309320"/>
            <a:ext cx="3458328"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777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F3D25B-8040-49A6-8A18-09E3EC515CF9}" type="datetime1">
              <a:rPr lang="en-US" smtClean="0">
                <a:solidFill>
                  <a:prstClr val="black">
                    <a:tint val="75000"/>
                  </a:prstClr>
                </a:solidFill>
              </a:rPr>
              <a:pPr/>
              <a:t>7/6/2025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8279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EA956B-377A-40BA-A58A-748F1D3BDF5E}" type="datetime1">
              <a:rPr lang="en-US" smtClean="0">
                <a:solidFill>
                  <a:prstClr val="black">
                    <a:tint val="75000"/>
                  </a:prstClr>
                </a:solidFill>
              </a:rPr>
              <a:pPr/>
              <a:t>7/6/2025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6896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A98A70-CDF3-45E7-ABDC-1B9726FC2D92}" type="datetime1">
              <a:rPr lang="en-US" smtClean="0">
                <a:solidFill>
                  <a:prstClr val="black">
                    <a:tint val="75000"/>
                  </a:prstClr>
                </a:solidFill>
              </a:rPr>
              <a:pPr/>
              <a:t>7/6/2025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5242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E7052-A8DC-4D9B-80BD-DFE65DB8B4AC}" type="datetime1">
              <a:rPr lang="en-US" smtClean="0">
                <a:solidFill>
                  <a:prstClr val="black">
                    <a:tint val="75000"/>
                  </a:prstClr>
                </a:solidFill>
              </a:rPr>
              <a:pPr/>
              <a:t>7/6/2025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04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fa-IR"/>
          </a:p>
        </p:txBody>
      </p:sp>
    </p:spTree>
    <p:extLst>
      <p:ext uri="{BB962C8B-B14F-4D97-AF65-F5344CB8AC3E}">
        <p14:creationId xmlns:p14="http://schemas.microsoft.com/office/powerpoint/2010/main" val="42312877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4A26C4-4350-46D3-926E-F4905CC32470}" type="datetime1">
              <a:rPr lang="en-US" smtClean="0">
                <a:solidFill>
                  <a:prstClr val="black">
                    <a:tint val="75000"/>
                  </a:prstClr>
                </a:solidFill>
              </a:rPr>
              <a:pPr/>
              <a:t>7/6/2025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9190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D59836-C3A3-47F9-8BA5-A8891F5EEBAF}" type="datetime1">
              <a:rPr lang="en-US" smtClean="0">
                <a:solidFill>
                  <a:prstClr val="black">
                    <a:tint val="75000"/>
                  </a:prstClr>
                </a:solidFill>
              </a:rPr>
              <a:pPr/>
              <a:t>7/6/2025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174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0A3DB-3F2B-45BC-89AB-BC1FB816A7AA}" type="datetime1">
              <a:rPr lang="en-US" smtClean="0">
                <a:solidFill>
                  <a:prstClr val="black">
                    <a:tint val="75000"/>
                  </a:prstClr>
                </a:solidFill>
              </a:rPr>
              <a:pPr/>
              <a:t>7/6/2025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7328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43A7C3-C39A-4F68-9879-985C045F287B}" type="datetime1">
              <a:rPr lang="en-US" smtClean="0">
                <a:solidFill>
                  <a:prstClr val="black">
                    <a:tint val="75000"/>
                  </a:prstClr>
                </a:solidFill>
              </a:rPr>
              <a:pPr/>
              <a:t>7/6/2025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6529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19D769-62C1-487F-9B1B-74134FEF99F0}" type="datetime1">
              <a:rPr lang="en-US" smtClean="0">
                <a:solidFill>
                  <a:prstClr val="black">
                    <a:tint val="75000"/>
                  </a:prstClr>
                </a:solidFill>
              </a:rPr>
              <a:pPr/>
              <a:t>7/6/2025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0299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AFE45-5406-40AE-A7DF-2F652623FCA7}" type="datetime1">
              <a:rPr lang="en-US" smtClean="0">
                <a:solidFill>
                  <a:prstClr val="black">
                    <a:tint val="75000"/>
                  </a:prstClr>
                </a:solidFill>
              </a:rPr>
              <a:pPr/>
              <a:t>7/6/2025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26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37798-215B-447C-B9E5-2F20FFFEBFF7}" type="datetime1">
              <a:rPr lang="en-US" smtClean="0">
                <a:solidFill>
                  <a:prstClr val="black">
                    <a:tint val="75000"/>
                  </a:prstClr>
                </a:solidFill>
              </a:rPr>
              <a:pPr/>
              <a:t>7/6/2025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48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504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microsoft.com/office/2007/relationships/hdphoto" Target="../media/hdphoto1.wdp"/><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2.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microsoft.com/office/2007/relationships/hdphoto" Target="../media/hdphoto1.wdp"/><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2.pn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4.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1041" name="Rectangle 17">
            <a:extLst>
              <a:ext uri="{FF2B5EF4-FFF2-40B4-BE49-F238E27FC236}">
                <a16:creationId xmlns:a16="http://schemas.microsoft.com/office/drawing/2014/main" id="{11531F31-23DA-4FFB-88CE-2C1A7E47995C}"/>
              </a:ext>
            </a:extLst>
          </p:cNvPr>
          <p:cNvSpPr>
            <a:spLocks noChangeArrowheads="1"/>
          </p:cNvSpPr>
          <p:nvPr/>
        </p:nvSpPr>
        <p:spPr bwMode="white">
          <a:xfrm>
            <a:off x="12170960" y="0"/>
            <a:ext cx="45719" cy="6813376"/>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eaLnBrk="1" hangingPunct="1">
              <a:defRPr/>
            </a:pPr>
            <a:endParaRPr lang="fa-IR" sz="2400" u="none" dirty="0"/>
          </a:p>
        </p:txBody>
      </p:sp>
      <p:sp>
        <p:nvSpPr>
          <p:cNvPr id="1042" name="Oval 18">
            <a:extLst>
              <a:ext uri="{FF2B5EF4-FFF2-40B4-BE49-F238E27FC236}">
                <a16:creationId xmlns:a16="http://schemas.microsoft.com/office/drawing/2014/main" id="{2468883E-BD94-44E9-B1F6-022CE998B9CC}"/>
              </a:ext>
            </a:extLst>
          </p:cNvPr>
          <p:cNvSpPr>
            <a:spLocks noChangeArrowheads="1"/>
          </p:cNvSpPr>
          <p:nvPr/>
        </p:nvSpPr>
        <p:spPr bwMode="white">
          <a:xfrm>
            <a:off x="0" y="0"/>
            <a:ext cx="7213600" cy="68707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57150">
            <a:noFill/>
            <a:round/>
            <a:headEnd/>
            <a:tailEnd/>
          </a:ln>
          <a:effectLst/>
        </p:spPr>
        <p:txBody>
          <a:bodyPr wrap="none" anchor="ctr"/>
          <a:lstStyle/>
          <a:p>
            <a:pPr eaLnBrk="1" hangingPunct="1">
              <a:defRPr/>
            </a:pPr>
            <a:endParaRPr lang="fa-IR" sz="2400" u="none"/>
          </a:p>
        </p:txBody>
      </p:sp>
      <p:sp>
        <p:nvSpPr>
          <p:cNvPr id="1039" name="Line 15">
            <a:extLst>
              <a:ext uri="{FF2B5EF4-FFF2-40B4-BE49-F238E27FC236}">
                <a16:creationId xmlns:a16="http://schemas.microsoft.com/office/drawing/2014/main" id="{3A62C1A0-A77E-4859-9DBA-7A59CCB62742}"/>
              </a:ext>
            </a:extLst>
          </p:cNvPr>
          <p:cNvSpPr>
            <a:spLocks noChangeShapeType="1"/>
          </p:cNvSpPr>
          <p:nvPr/>
        </p:nvSpPr>
        <p:spPr bwMode="auto">
          <a:xfrm>
            <a:off x="-24680" y="908720"/>
            <a:ext cx="12192000"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lstStyle/>
          <a:p>
            <a:endParaRPr lang="fa-IR" sz="2400" dirty="0"/>
          </a:p>
        </p:txBody>
      </p:sp>
      <p:sp>
        <p:nvSpPr>
          <p:cNvPr id="1044" name="Line 20">
            <a:extLst>
              <a:ext uri="{FF2B5EF4-FFF2-40B4-BE49-F238E27FC236}">
                <a16:creationId xmlns:a16="http://schemas.microsoft.com/office/drawing/2014/main" id="{5E21C474-0B7E-4F18-9EBE-FA2DB573097B}"/>
              </a:ext>
            </a:extLst>
          </p:cNvPr>
          <p:cNvSpPr>
            <a:spLocks noChangeShapeType="1"/>
          </p:cNvSpPr>
          <p:nvPr/>
        </p:nvSpPr>
        <p:spPr bwMode="auto">
          <a:xfrm flipV="1">
            <a:off x="-24680" y="6468025"/>
            <a:ext cx="12144672" cy="57319"/>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lstStyle/>
          <a:p>
            <a:endParaRPr lang="fa-IR" sz="2400"/>
          </a:p>
        </p:txBody>
      </p:sp>
      <p:pic>
        <p:nvPicPr>
          <p:cNvPr id="1032" name="Picture 25" descr="ARMNEW1">
            <a:extLst>
              <a:ext uri="{FF2B5EF4-FFF2-40B4-BE49-F238E27FC236}">
                <a16:creationId xmlns:a16="http://schemas.microsoft.com/office/drawing/2014/main" id="{F1C5A217-7087-4BEA-BA0F-55807F59190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424592" y="-56021"/>
            <a:ext cx="690821" cy="89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6" descr="arm">
            <a:extLst>
              <a:ext uri="{FF2B5EF4-FFF2-40B4-BE49-F238E27FC236}">
                <a16:creationId xmlns:a16="http://schemas.microsoft.com/office/drawing/2014/main" id="{C080FD39-C35F-4FF8-8934-C772BA8F53F7}"/>
              </a:ext>
            </a:extLst>
          </p:cNvPr>
          <p:cNvPicPr>
            <a:picLocks noChangeAspect="1" noChangeArrowheads="1"/>
          </p:cNvPicPr>
          <p:nvPr/>
        </p:nvPicPr>
        <p:blipFill>
          <a:blip r:embed="rId28">
            <a:duotone>
              <a:schemeClr val="accent1">
                <a:shade val="45000"/>
                <a:satMod val="135000"/>
              </a:schemeClr>
              <a:prstClr val="white"/>
            </a:duotone>
            <a:extLst>
              <a:ext uri="{BEBA8EAE-BF5A-486C-A8C5-ECC9F3942E4B}">
                <a14:imgProps xmlns:a14="http://schemas.microsoft.com/office/drawing/2010/main">
                  <a14:imgLayer r:embed="rId29">
                    <a14:imgEffect>
                      <a14:colorTemperature colorTemp="9465"/>
                    </a14:imgEffect>
                  </a14:imgLayer>
                </a14:imgProps>
              </a:ext>
              <a:ext uri="{28A0092B-C50C-407E-A947-70E740481C1C}">
                <a14:useLocalDpi xmlns:a14="http://schemas.microsoft.com/office/drawing/2010/main" val="0"/>
              </a:ext>
            </a:extLst>
          </a:blip>
          <a:srcRect/>
          <a:stretch>
            <a:fillRect/>
          </a:stretch>
        </p:blipFill>
        <p:spPr bwMode="auto">
          <a:xfrm>
            <a:off x="1055440" y="1089854"/>
            <a:ext cx="6632936" cy="4633667"/>
          </a:xfrm>
          <a:prstGeom prst="rect">
            <a:avLst/>
          </a:prstGeom>
          <a:noFill/>
          <a:ln>
            <a:noFill/>
          </a:ln>
          <a:effectLst/>
        </p:spPr>
      </p:pic>
      <p:sp>
        <p:nvSpPr>
          <p:cNvPr id="10" name="Rectangle 22">
            <a:extLst>
              <a:ext uri="{FF2B5EF4-FFF2-40B4-BE49-F238E27FC236}">
                <a16:creationId xmlns:a16="http://schemas.microsoft.com/office/drawing/2014/main" id="{4B83D602-16AA-43DC-984A-600BC90E4566}"/>
              </a:ext>
            </a:extLst>
          </p:cNvPr>
          <p:cNvSpPr>
            <a:spLocks noChangeArrowheads="1"/>
          </p:cNvSpPr>
          <p:nvPr userDrawn="1"/>
        </p:nvSpPr>
        <p:spPr bwMode="white">
          <a:xfrm>
            <a:off x="10776520" y="6506427"/>
            <a:ext cx="1211786" cy="306949"/>
          </a:xfrm>
          <a:prstGeom prst="rect">
            <a:avLst/>
          </a:prstGeom>
          <a:noFill/>
          <a:ln>
            <a:noFill/>
          </a:ln>
        </p:spPr>
        <p:txBody>
          <a:bodyPr/>
          <a:lstStyle>
            <a:lvl1pPr>
              <a:defRPr sz="2400" u="sng">
                <a:solidFill>
                  <a:schemeClr val="tx1"/>
                </a:solidFill>
                <a:latin typeface="Arial" panose="020B0604020202020204" pitchFamily="34" charset="0"/>
                <a:cs typeface="B Titr" panose="00000700000000000000" pitchFamily="2" charset="-78"/>
              </a:defRPr>
            </a:lvl1pPr>
            <a:lvl2pPr marL="742950" indent="-285750">
              <a:defRPr sz="2400" u="sng">
                <a:solidFill>
                  <a:schemeClr val="tx1"/>
                </a:solidFill>
                <a:latin typeface="Arial" panose="020B0604020202020204" pitchFamily="34" charset="0"/>
                <a:cs typeface="B Titr" panose="00000700000000000000" pitchFamily="2" charset="-78"/>
              </a:defRPr>
            </a:lvl2pPr>
            <a:lvl3pPr marL="1143000" indent="-228600">
              <a:defRPr sz="2400" u="sng">
                <a:solidFill>
                  <a:schemeClr val="tx1"/>
                </a:solidFill>
                <a:latin typeface="Arial" panose="020B0604020202020204" pitchFamily="34" charset="0"/>
                <a:cs typeface="B Titr" panose="00000700000000000000" pitchFamily="2" charset="-78"/>
              </a:defRPr>
            </a:lvl3pPr>
            <a:lvl4pPr marL="1600200" indent="-228600">
              <a:defRPr sz="2400" u="sng">
                <a:solidFill>
                  <a:schemeClr val="tx1"/>
                </a:solidFill>
                <a:latin typeface="Arial" panose="020B0604020202020204" pitchFamily="34" charset="0"/>
                <a:cs typeface="B Titr" panose="00000700000000000000" pitchFamily="2" charset="-78"/>
              </a:defRPr>
            </a:lvl4pPr>
            <a:lvl5pPr marL="2057400" indent="-228600">
              <a:defRPr sz="2400" u="sng">
                <a:solidFill>
                  <a:schemeClr val="tx1"/>
                </a:solidFill>
                <a:latin typeface="Arial" panose="020B0604020202020204" pitchFamily="34" charset="0"/>
                <a:cs typeface="B Titr" panose="00000700000000000000" pitchFamily="2" charset="-78"/>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9pPr>
          </a:lstStyle>
          <a:p>
            <a:pPr algn="ctr" rtl="1" eaLnBrk="1" hangingPunct="1">
              <a:spcBef>
                <a:spcPct val="20000"/>
              </a:spcBef>
              <a:buClr>
                <a:schemeClr val="hlink"/>
              </a:buClr>
              <a:buFont typeface="Wingdings" panose="05000000000000000000" pitchFamily="2" charset="2"/>
              <a:buNone/>
              <a:defRPr/>
            </a:pPr>
            <a:r>
              <a:rPr lang="en-US" sz="1800" b="1" u="none" dirty="0">
                <a:solidFill>
                  <a:srgbClr val="003BB2"/>
                </a:solidFill>
                <a:cs typeface="Arial" panose="020B0604020202020204" pitchFamily="34" charset="0"/>
              </a:rPr>
              <a:t>mui.ac.ir</a:t>
            </a:r>
          </a:p>
        </p:txBody>
      </p:sp>
    </p:spTree>
  </p:cSld>
  <p:clrMap bg1="dk2" tx1="lt1" bg2="dk1" tx2="lt2" accent1="accent1" accent2="accent2" accent3="accent3" accent4="accent4" accent5="accent5" accent6="accent6" hlink="hlink" folHlink="folHlink"/>
  <p:sldLayoutIdLst>
    <p:sldLayoutId id="2147484312" r:id="rId1"/>
    <p:sldLayoutId id="2147484313" r:id="rId2"/>
    <p:sldLayoutId id="2147484347" r:id="rId3"/>
    <p:sldLayoutId id="214748433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 id="2147484323" r:id="rId14"/>
    <p:sldLayoutId id="2147484324" r:id="rId15"/>
    <p:sldLayoutId id="2147484325" r:id="rId16"/>
    <p:sldLayoutId id="2147484326" r:id="rId17"/>
    <p:sldLayoutId id="2147484327" r:id="rId18"/>
    <p:sldLayoutId id="2147484328" r:id="rId19"/>
    <p:sldLayoutId id="2147484329" r:id="rId20"/>
    <p:sldLayoutId id="2147484330" r:id="rId21"/>
    <p:sldLayoutId id="2147484331" r:id="rId22"/>
    <p:sldLayoutId id="2147484332" r:id="rId23"/>
    <p:sldLayoutId id="2147484402" r:id="rId24"/>
    <p:sldLayoutId id="2147484404" r:id="rId2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0-#ppt_w/2"/>
                                          </p:val>
                                        </p:tav>
                                        <p:tav tm="100000">
                                          <p:val>
                                            <p:strVal val="#ppt_x"/>
                                          </p:val>
                                        </p:tav>
                                      </p:tavLst>
                                    </p:anim>
                                    <p:anim calcmode="lin" valueType="num">
                                      <p:cBhvr additive="base">
                                        <p:cTn id="8" dur="500" fill="hold"/>
                                        <p:tgtEl>
                                          <p:spTgt spid="10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044"/>
                                        </p:tgtEl>
                                        <p:attrNameLst>
                                          <p:attrName>style.visibility</p:attrName>
                                        </p:attrNameLst>
                                      </p:cBhvr>
                                      <p:to>
                                        <p:strVal val="visible"/>
                                      </p:to>
                                    </p:set>
                                    <p:anim calcmode="lin" valueType="num">
                                      <p:cBhvr additive="base">
                                        <p:cTn id="12" dur="500" fill="hold"/>
                                        <p:tgtEl>
                                          <p:spTgt spid="1044"/>
                                        </p:tgtEl>
                                        <p:attrNameLst>
                                          <p:attrName>ppt_x</p:attrName>
                                        </p:attrNameLst>
                                      </p:cBhvr>
                                      <p:tavLst>
                                        <p:tav tm="0">
                                          <p:val>
                                            <p:strVal val="1+#ppt_w/2"/>
                                          </p:val>
                                        </p:tav>
                                        <p:tav tm="100000">
                                          <p:val>
                                            <p:strVal val="#ppt_x"/>
                                          </p:val>
                                        </p:tav>
                                      </p:tavLst>
                                    </p:anim>
                                    <p:anim calcmode="lin" valueType="num">
                                      <p:cBhvr additive="base">
                                        <p:cTn id="13" dur="500" fill="hold"/>
                                        <p:tgtEl>
                                          <p:spTgt spid="1044"/>
                                        </p:tgtEl>
                                        <p:attrNameLst>
                                          <p:attrName>ppt_y</p:attrName>
                                        </p:attrNameLst>
                                      </p:cBhvr>
                                      <p:tavLst>
                                        <p:tav tm="0">
                                          <p:val>
                                            <p:strVal val="#ppt_y"/>
                                          </p:val>
                                        </p:tav>
                                        <p:tav tm="100000">
                                          <p:val>
                                            <p:strVal val="#ppt_y"/>
                                          </p:val>
                                        </p:tav>
                                      </p:tavLst>
                                    </p:anim>
                                  </p:childTnLst>
                                </p:cTn>
                              </p:par>
                              <p:par>
                                <p:cTn id="14" presetID="50" presetClass="entr" presetSubtype="0"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3"/>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txStyles>
    <p:title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p:titleStyle>
    <p:bodyStyle>
      <a:lvl1pPr marL="342900" indent="-342900" algn="r" rtl="1" eaLnBrk="0" fontAlgn="base" hangingPunct="0">
        <a:spcBef>
          <a:spcPct val="20000"/>
        </a:spcBef>
        <a:spcAft>
          <a:spcPct val="0"/>
        </a:spcAft>
        <a:buClr>
          <a:schemeClr val="hlink"/>
        </a:buClr>
        <a:buFont typeface="Wingdings" panose="05000000000000000000" pitchFamily="2" charset="2"/>
        <a:buChar char="v"/>
        <a:defRPr sz="24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Font typeface="Wingdings" panose="05000000000000000000" pitchFamily="2" charset="2"/>
        <a:buChar char="§"/>
        <a:defRPr sz="2400">
          <a:solidFill>
            <a:schemeClr val="tx2"/>
          </a:solidFill>
          <a:latin typeface="+mn-lt"/>
          <a:cs typeface="B Mitra" pitchFamily="2" charset="-78"/>
        </a:defRPr>
      </a:lvl2pPr>
      <a:lvl3pPr marL="1143000" indent="-228600" algn="r" rtl="1" eaLnBrk="0" fontAlgn="base" hangingPunct="0">
        <a:spcBef>
          <a:spcPct val="20000"/>
        </a:spcBef>
        <a:spcAft>
          <a:spcPct val="0"/>
        </a:spcAft>
        <a:buClr>
          <a:schemeClr val="tx1"/>
        </a:buClr>
        <a:buChar char="•"/>
        <a:defRPr sz="2400">
          <a:solidFill>
            <a:schemeClr val="tx2"/>
          </a:solidFill>
          <a:latin typeface="+mn-lt"/>
          <a:cs typeface="B Mitra" pitchFamily="2" charset="-78"/>
        </a:defRPr>
      </a:lvl3pPr>
      <a:lvl4pPr marL="1600200" indent="-228600" algn="r" rtl="1" eaLnBrk="0" fontAlgn="base" hangingPunct="0">
        <a:spcBef>
          <a:spcPct val="20000"/>
        </a:spcBef>
        <a:spcAft>
          <a:spcPct val="0"/>
        </a:spcAft>
        <a:buChar char="–"/>
        <a:defRPr sz="2400">
          <a:solidFill>
            <a:schemeClr val="tx2"/>
          </a:solidFill>
          <a:latin typeface="+mn-lt"/>
          <a:cs typeface="B Mitra" pitchFamily="2" charset="-78"/>
        </a:defRPr>
      </a:lvl4pPr>
      <a:lvl5pPr marL="2057400" indent="-228600" algn="r" rtl="1" eaLnBrk="0" fontAlgn="base" hangingPunct="0">
        <a:spcBef>
          <a:spcPct val="20000"/>
        </a:spcBef>
        <a:spcAft>
          <a:spcPct val="0"/>
        </a:spcAft>
        <a:buChar char="»"/>
        <a:defRPr sz="2400">
          <a:solidFill>
            <a:schemeClr val="tx2"/>
          </a:solidFill>
          <a:latin typeface="+mn-lt"/>
          <a:cs typeface="B Mitra" pitchFamily="2" charset="-78"/>
        </a:defRPr>
      </a:lvl5pPr>
      <a:lvl6pPr marL="2514600" indent="-228600" algn="r" rtl="1" fontAlgn="base">
        <a:spcBef>
          <a:spcPct val="20000"/>
        </a:spcBef>
        <a:spcAft>
          <a:spcPct val="0"/>
        </a:spcAft>
        <a:buChar char="»"/>
        <a:defRPr sz="2400">
          <a:solidFill>
            <a:schemeClr val="tx2"/>
          </a:solidFill>
          <a:latin typeface="+mn-lt"/>
          <a:cs typeface="B Mitra" pitchFamily="2" charset="-78"/>
        </a:defRPr>
      </a:lvl6pPr>
      <a:lvl7pPr marL="2971800" indent="-228600" algn="r" rtl="1" fontAlgn="base">
        <a:spcBef>
          <a:spcPct val="20000"/>
        </a:spcBef>
        <a:spcAft>
          <a:spcPct val="0"/>
        </a:spcAft>
        <a:buChar char="»"/>
        <a:defRPr sz="2400">
          <a:solidFill>
            <a:schemeClr val="tx2"/>
          </a:solidFill>
          <a:latin typeface="+mn-lt"/>
          <a:cs typeface="B Mitra" pitchFamily="2" charset="-78"/>
        </a:defRPr>
      </a:lvl7pPr>
      <a:lvl8pPr marL="3429000" indent="-228600" algn="r" rtl="1" fontAlgn="base">
        <a:spcBef>
          <a:spcPct val="20000"/>
        </a:spcBef>
        <a:spcAft>
          <a:spcPct val="0"/>
        </a:spcAft>
        <a:buChar char="»"/>
        <a:defRPr sz="2400">
          <a:solidFill>
            <a:schemeClr val="tx2"/>
          </a:solidFill>
          <a:latin typeface="+mn-lt"/>
          <a:cs typeface="B Mitra" pitchFamily="2" charset="-78"/>
        </a:defRPr>
      </a:lvl8pPr>
      <a:lvl9pPr marL="3886200" indent="-228600" algn="r" rtl="1" fontAlgn="base">
        <a:spcBef>
          <a:spcPct val="20000"/>
        </a:spcBef>
        <a:spcAft>
          <a:spcPct val="0"/>
        </a:spcAft>
        <a:buChar char="»"/>
        <a:defRPr sz="2400">
          <a:solidFill>
            <a:schemeClr val="tx2"/>
          </a:solidFill>
          <a:latin typeface="+mn-lt"/>
          <a:cs typeface="B Mitra" pitchFamily="2" charset="-78"/>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1041" name="Rectangle 17">
            <a:extLst>
              <a:ext uri="{FF2B5EF4-FFF2-40B4-BE49-F238E27FC236}">
                <a16:creationId xmlns:a16="http://schemas.microsoft.com/office/drawing/2014/main" id="{11531F31-23DA-4FFB-88CE-2C1A7E47995C}"/>
              </a:ext>
            </a:extLst>
          </p:cNvPr>
          <p:cNvSpPr>
            <a:spLocks noChangeArrowheads="1"/>
          </p:cNvSpPr>
          <p:nvPr/>
        </p:nvSpPr>
        <p:spPr bwMode="white">
          <a:xfrm>
            <a:off x="12170960" y="0"/>
            <a:ext cx="45719" cy="6813376"/>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eaLnBrk="1" hangingPunct="1">
              <a:defRPr/>
            </a:pPr>
            <a:endParaRPr lang="fa-IR" u="none" dirty="0">
              <a:solidFill>
                <a:prstClr val="white"/>
              </a:solidFill>
            </a:endParaRPr>
          </a:p>
        </p:txBody>
      </p:sp>
      <p:sp>
        <p:nvSpPr>
          <p:cNvPr id="1042" name="Oval 18">
            <a:extLst>
              <a:ext uri="{FF2B5EF4-FFF2-40B4-BE49-F238E27FC236}">
                <a16:creationId xmlns:a16="http://schemas.microsoft.com/office/drawing/2014/main" id="{2468883E-BD94-44E9-B1F6-022CE998B9CC}"/>
              </a:ext>
            </a:extLst>
          </p:cNvPr>
          <p:cNvSpPr>
            <a:spLocks noChangeArrowheads="1"/>
          </p:cNvSpPr>
          <p:nvPr/>
        </p:nvSpPr>
        <p:spPr bwMode="white">
          <a:xfrm>
            <a:off x="0" y="0"/>
            <a:ext cx="7213600" cy="68707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57150">
            <a:noFill/>
            <a:round/>
            <a:headEnd/>
            <a:tailEnd/>
          </a:ln>
          <a:effectLst/>
        </p:spPr>
        <p:txBody>
          <a:bodyPr wrap="none" anchor="ctr"/>
          <a:lstStyle/>
          <a:p>
            <a:pPr eaLnBrk="1" hangingPunct="1">
              <a:defRPr/>
            </a:pPr>
            <a:endParaRPr lang="fa-IR" u="none">
              <a:solidFill>
                <a:prstClr val="white"/>
              </a:solidFill>
            </a:endParaRPr>
          </a:p>
        </p:txBody>
      </p:sp>
      <p:sp>
        <p:nvSpPr>
          <p:cNvPr id="1039" name="Line 15">
            <a:extLst>
              <a:ext uri="{FF2B5EF4-FFF2-40B4-BE49-F238E27FC236}">
                <a16:creationId xmlns:a16="http://schemas.microsoft.com/office/drawing/2014/main" id="{3A62C1A0-A77E-4859-9DBA-7A59CCB62742}"/>
              </a:ext>
            </a:extLst>
          </p:cNvPr>
          <p:cNvSpPr>
            <a:spLocks noChangeShapeType="1"/>
          </p:cNvSpPr>
          <p:nvPr/>
        </p:nvSpPr>
        <p:spPr bwMode="auto">
          <a:xfrm>
            <a:off x="-24680" y="908720"/>
            <a:ext cx="12192000"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lstStyle/>
          <a:p>
            <a:endParaRPr lang="fa-IR" dirty="0">
              <a:solidFill>
                <a:prstClr val="white"/>
              </a:solidFill>
            </a:endParaRPr>
          </a:p>
        </p:txBody>
      </p:sp>
      <p:sp>
        <p:nvSpPr>
          <p:cNvPr id="1044" name="Line 20">
            <a:extLst>
              <a:ext uri="{FF2B5EF4-FFF2-40B4-BE49-F238E27FC236}">
                <a16:creationId xmlns:a16="http://schemas.microsoft.com/office/drawing/2014/main" id="{5E21C474-0B7E-4F18-9EBE-FA2DB573097B}"/>
              </a:ext>
            </a:extLst>
          </p:cNvPr>
          <p:cNvSpPr>
            <a:spLocks noChangeShapeType="1"/>
          </p:cNvSpPr>
          <p:nvPr/>
        </p:nvSpPr>
        <p:spPr bwMode="auto">
          <a:xfrm flipV="1">
            <a:off x="-24680" y="6468025"/>
            <a:ext cx="12144672" cy="57319"/>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lstStyle/>
          <a:p>
            <a:endParaRPr lang="fa-IR">
              <a:solidFill>
                <a:prstClr val="white"/>
              </a:solidFill>
            </a:endParaRPr>
          </a:p>
        </p:txBody>
      </p:sp>
      <p:pic>
        <p:nvPicPr>
          <p:cNvPr id="1032" name="Picture 25" descr="ARMNEW1">
            <a:extLst>
              <a:ext uri="{FF2B5EF4-FFF2-40B4-BE49-F238E27FC236}">
                <a16:creationId xmlns:a16="http://schemas.microsoft.com/office/drawing/2014/main" id="{F1C5A217-7087-4BEA-BA0F-55807F59190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424592" y="-56021"/>
            <a:ext cx="690821" cy="89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6" descr="arm">
            <a:extLst>
              <a:ext uri="{FF2B5EF4-FFF2-40B4-BE49-F238E27FC236}">
                <a16:creationId xmlns:a16="http://schemas.microsoft.com/office/drawing/2014/main" id="{C080FD39-C35F-4FF8-8934-C772BA8F53F7}"/>
              </a:ext>
            </a:extLst>
          </p:cNvPr>
          <p:cNvPicPr>
            <a:picLocks noChangeAspect="1" noChangeArrowheads="1"/>
          </p:cNvPicPr>
          <p:nvPr/>
        </p:nvPicPr>
        <p:blipFill>
          <a:blip r:embed="rId28">
            <a:duotone>
              <a:schemeClr val="accent1">
                <a:shade val="45000"/>
                <a:satMod val="135000"/>
              </a:schemeClr>
              <a:prstClr val="white"/>
            </a:duotone>
            <a:extLst>
              <a:ext uri="{BEBA8EAE-BF5A-486C-A8C5-ECC9F3942E4B}">
                <a14:imgProps xmlns:a14="http://schemas.microsoft.com/office/drawing/2010/main">
                  <a14:imgLayer r:embed="rId29">
                    <a14:imgEffect>
                      <a14:colorTemperature colorTemp="9465"/>
                    </a14:imgEffect>
                  </a14:imgLayer>
                </a14:imgProps>
              </a:ext>
              <a:ext uri="{28A0092B-C50C-407E-A947-70E740481C1C}">
                <a14:useLocalDpi xmlns:a14="http://schemas.microsoft.com/office/drawing/2010/main" val="0"/>
              </a:ext>
            </a:extLst>
          </a:blip>
          <a:srcRect/>
          <a:stretch>
            <a:fillRect/>
          </a:stretch>
        </p:blipFill>
        <p:spPr bwMode="auto">
          <a:xfrm>
            <a:off x="1055440" y="1089854"/>
            <a:ext cx="6632936" cy="4633667"/>
          </a:xfrm>
          <a:prstGeom prst="rect">
            <a:avLst/>
          </a:prstGeom>
          <a:noFill/>
          <a:ln>
            <a:noFill/>
          </a:ln>
          <a:effectLst/>
        </p:spPr>
      </p:pic>
      <p:sp>
        <p:nvSpPr>
          <p:cNvPr id="10" name="Rectangle 22">
            <a:extLst>
              <a:ext uri="{FF2B5EF4-FFF2-40B4-BE49-F238E27FC236}">
                <a16:creationId xmlns:a16="http://schemas.microsoft.com/office/drawing/2014/main" id="{4B83D602-16AA-43DC-984A-600BC90E4566}"/>
              </a:ext>
            </a:extLst>
          </p:cNvPr>
          <p:cNvSpPr>
            <a:spLocks noChangeArrowheads="1"/>
          </p:cNvSpPr>
          <p:nvPr userDrawn="1"/>
        </p:nvSpPr>
        <p:spPr bwMode="white">
          <a:xfrm>
            <a:off x="10776520" y="6506427"/>
            <a:ext cx="1211786" cy="306949"/>
          </a:xfrm>
          <a:prstGeom prst="rect">
            <a:avLst/>
          </a:prstGeom>
          <a:noFill/>
          <a:ln>
            <a:noFill/>
          </a:ln>
        </p:spPr>
        <p:txBody>
          <a:bodyPr/>
          <a:lstStyle>
            <a:lvl1pPr>
              <a:defRPr sz="2400" u="sng">
                <a:solidFill>
                  <a:schemeClr val="tx1"/>
                </a:solidFill>
                <a:latin typeface="Arial" panose="020B0604020202020204" pitchFamily="34" charset="0"/>
                <a:cs typeface="B Titr" panose="00000700000000000000" pitchFamily="2" charset="-78"/>
              </a:defRPr>
            </a:lvl1pPr>
            <a:lvl2pPr marL="742950" indent="-285750">
              <a:defRPr sz="2400" u="sng">
                <a:solidFill>
                  <a:schemeClr val="tx1"/>
                </a:solidFill>
                <a:latin typeface="Arial" panose="020B0604020202020204" pitchFamily="34" charset="0"/>
                <a:cs typeface="B Titr" panose="00000700000000000000" pitchFamily="2" charset="-78"/>
              </a:defRPr>
            </a:lvl2pPr>
            <a:lvl3pPr marL="1143000" indent="-228600">
              <a:defRPr sz="2400" u="sng">
                <a:solidFill>
                  <a:schemeClr val="tx1"/>
                </a:solidFill>
                <a:latin typeface="Arial" panose="020B0604020202020204" pitchFamily="34" charset="0"/>
                <a:cs typeface="B Titr" panose="00000700000000000000" pitchFamily="2" charset="-78"/>
              </a:defRPr>
            </a:lvl3pPr>
            <a:lvl4pPr marL="1600200" indent="-228600">
              <a:defRPr sz="2400" u="sng">
                <a:solidFill>
                  <a:schemeClr val="tx1"/>
                </a:solidFill>
                <a:latin typeface="Arial" panose="020B0604020202020204" pitchFamily="34" charset="0"/>
                <a:cs typeface="B Titr" panose="00000700000000000000" pitchFamily="2" charset="-78"/>
              </a:defRPr>
            </a:lvl4pPr>
            <a:lvl5pPr marL="2057400" indent="-228600">
              <a:defRPr sz="2400" u="sng">
                <a:solidFill>
                  <a:schemeClr val="tx1"/>
                </a:solidFill>
                <a:latin typeface="Arial" panose="020B0604020202020204" pitchFamily="34" charset="0"/>
                <a:cs typeface="B Titr" panose="00000700000000000000" pitchFamily="2" charset="-78"/>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9pPr>
          </a:lstStyle>
          <a:p>
            <a:pPr algn="ctr" rtl="1" eaLnBrk="1" hangingPunct="1">
              <a:spcBef>
                <a:spcPct val="20000"/>
              </a:spcBef>
              <a:buClr>
                <a:srgbClr val="0563C1"/>
              </a:buClr>
              <a:buFont typeface="Wingdings" panose="05000000000000000000" pitchFamily="2" charset="2"/>
              <a:buNone/>
              <a:defRPr/>
            </a:pPr>
            <a:r>
              <a:rPr lang="en-US" sz="1800" b="1" u="none" dirty="0">
                <a:solidFill>
                  <a:srgbClr val="003BB2"/>
                </a:solidFill>
                <a:cs typeface="Arial" panose="020B0604020202020204" pitchFamily="34" charset="0"/>
              </a:rPr>
              <a:t>mui.ac.ir</a:t>
            </a:r>
          </a:p>
        </p:txBody>
      </p:sp>
    </p:spTree>
    <p:extLst>
      <p:ext uri="{BB962C8B-B14F-4D97-AF65-F5344CB8AC3E}">
        <p14:creationId xmlns:p14="http://schemas.microsoft.com/office/powerpoint/2010/main" val="3797208148"/>
      </p:ext>
    </p:extLst>
  </p:cSld>
  <p:clrMap bg1="dk2" tx1="lt1" bg2="dk1" tx2="lt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 id="2147484445" r:id="rId14"/>
    <p:sldLayoutId id="2147484446" r:id="rId15"/>
    <p:sldLayoutId id="2147484447" r:id="rId16"/>
    <p:sldLayoutId id="2147484448" r:id="rId17"/>
    <p:sldLayoutId id="2147484449" r:id="rId18"/>
    <p:sldLayoutId id="2147484450" r:id="rId19"/>
    <p:sldLayoutId id="2147484451" r:id="rId20"/>
    <p:sldLayoutId id="2147484452" r:id="rId21"/>
    <p:sldLayoutId id="2147484453" r:id="rId22"/>
    <p:sldLayoutId id="2147484454" r:id="rId23"/>
    <p:sldLayoutId id="2147484455" r:id="rId24"/>
    <p:sldLayoutId id="2147484456" r:id="rId2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0-#ppt_w/2"/>
                                          </p:val>
                                        </p:tav>
                                        <p:tav tm="100000">
                                          <p:val>
                                            <p:strVal val="#ppt_x"/>
                                          </p:val>
                                        </p:tav>
                                      </p:tavLst>
                                    </p:anim>
                                    <p:anim calcmode="lin" valueType="num">
                                      <p:cBhvr additive="base">
                                        <p:cTn id="8" dur="500" fill="hold"/>
                                        <p:tgtEl>
                                          <p:spTgt spid="10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044"/>
                                        </p:tgtEl>
                                        <p:attrNameLst>
                                          <p:attrName>style.visibility</p:attrName>
                                        </p:attrNameLst>
                                      </p:cBhvr>
                                      <p:to>
                                        <p:strVal val="visible"/>
                                      </p:to>
                                    </p:set>
                                    <p:anim calcmode="lin" valueType="num">
                                      <p:cBhvr additive="base">
                                        <p:cTn id="12" dur="500" fill="hold"/>
                                        <p:tgtEl>
                                          <p:spTgt spid="1044"/>
                                        </p:tgtEl>
                                        <p:attrNameLst>
                                          <p:attrName>ppt_x</p:attrName>
                                        </p:attrNameLst>
                                      </p:cBhvr>
                                      <p:tavLst>
                                        <p:tav tm="0">
                                          <p:val>
                                            <p:strVal val="1+#ppt_w/2"/>
                                          </p:val>
                                        </p:tav>
                                        <p:tav tm="100000">
                                          <p:val>
                                            <p:strVal val="#ppt_x"/>
                                          </p:val>
                                        </p:tav>
                                      </p:tavLst>
                                    </p:anim>
                                    <p:anim calcmode="lin" valueType="num">
                                      <p:cBhvr additive="base">
                                        <p:cTn id="13" dur="500" fill="hold"/>
                                        <p:tgtEl>
                                          <p:spTgt spid="1044"/>
                                        </p:tgtEl>
                                        <p:attrNameLst>
                                          <p:attrName>ppt_y</p:attrName>
                                        </p:attrNameLst>
                                      </p:cBhvr>
                                      <p:tavLst>
                                        <p:tav tm="0">
                                          <p:val>
                                            <p:strVal val="#ppt_y"/>
                                          </p:val>
                                        </p:tav>
                                        <p:tav tm="100000">
                                          <p:val>
                                            <p:strVal val="#ppt_y"/>
                                          </p:val>
                                        </p:tav>
                                      </p:tavLst>
                                    </p:anim>
                                  </p:childTnLst>
                                </p:cTn>
                              </p:par>
                              <p:par>
                                <p:cTn id="14" presetID="50" presetClass="entr" presetSubtype="0"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3"/>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txStyles>
    <p:title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p:titleStyle>
    <p:bodyStyle>
      <a:lvl1pPr marL="342900" indent="-342900" algn="r" rtl="1" eaLnBrk="0" fontAlgn="base" hangingPunct="0">
        <a:spcBef>
          <a:spcPct val="20000"/>
        </a:spcBef>
        <a:spcAft>
          <a:spcPct val="0"/>
        </a:spcAft>
        <a:buClr>
          <a:schemeClr val="hlink"/>
        </a:buClr>
        <a:buFont typeface="Wingdings" panose="05000000000000000000" pitchFamily="2" charset="2"/>
        <a:buChar char="v"/>
        <a:defRPr sz="24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Font typeface="Wingdings" panose="05000000000000000000" pitchFamily="2" charset="2"/>
        <a:buChar char="§"/>
        <a:defRPr sz="2400">
          <a:solidFill>
            <a:schemeClr val="tx2"/>
          </a:solidFill>
          <a:latin typeface="+mn-lt"/>
          <a:cs typeface="B Mitra" pitchFamily="2" charset="-78"/>
        </a:defRPr>
      </a:lvl2pPr>
      <a:lvl3pPr marL="1143000" indent="-228600" algn="r" rtl="1" eaLnBrk="0" fontAlgn="base" hangingPunct="0">
        <a:spcBef>
          <a:spcPct val="20000"/>
        </a:spcBef>
        <a:spcAft>
          <a:spcPct val="0"/>
        </a:spcAft>
        <a:buClr>
          <a:schemeClr val="tx1"/>
        </a:buClr>
        <a:buChar char="•"/>
        <a:defRPr sz="2400">
          <a:solidFill>
            <a:schemeClr val="tx2"/>
          </a:solidFill>
          <a:latin typeface="+mn-lt"/>
          <a:cs typeface="B Mitra" pitchFamily="2" charset="-78"/>
        </a:defRPr>
      </a:lvl3pPr>
      <a:lvl4pPr marL="1600200" indent="-228600" algn="r" rtl="1" eaLnBrk="0" fontAlgn="base" hangingPunct="0">
        <a:spcBef>
          <a:spcPct val="20000"/>
        </a:spcBef>
        <a:spcAft>
          <a:spcPct val="0"/>
        </a:spcAft>
        <a:buChar char="–"/>
        <a:defRPr sz="2400">
          <a:solidFill>
            <a:schemeClr val="tx2"/>
          </a:solidFill>
          <a:latin typeface="+mn-lt"/>
          <a:cs typeface="B Mitra" pitchFamily="2" charset="-78"/>
        </a:defRPr>
      </a:lvl4pPr>
      <a:lvl5pPr marL="2057400" indent="-228600" algn="r" rtl="1" eaLnBrk="0" fontAlgn="base" hangingPunct="0">
        <a:spcBef>
          <a:spcPct val="20000"/>
        </a:spcBef>
        <a:spcAft>
          <a:spcPct val="0"/>
        </a:spcAft>
        <a:buChar char="»"/>
        <a:defRPr sz="2400">
          <a:solidFill>
            <a:schemeClr val="tx2"/>
          </a:solidFill>
          <a:latin typeface="+mn-lt"/>
          <a:cs typeface="B Mitra" pitchFamily="2" charset="-78"/>
        </a:defRPr>
      </a:lvl5pPr>
      <a:lvl6pPr marL="2514600" indent="-228600" algn="r" rtl="1" fontAlgn="base">
        <a:spcBef>
          <a:spcPct val="20000"/>
        </a:spcBef>
        <a:spcAft>
          <a:spcPct val="0"/>
        </a:spcAft>
        <a:buChar char="»"/>
        <a:defRPr sz="2400">
          <a:solidFill>
            <a:schemeClr val="tx2"/>
          </a:solidFill>
          <a:latin typeface="+mn-lt"/>
          <a:cs typeface="B Mitra" pitchFamily="2" charset="-78"/>
        </a:defRPr>
      </a:lvl6pPr>
      <a:lvl7pPr marL="2971800" indent="-228600" algn="r" rtl="1" fontAlgn="base">
        <a:spcBef>
          <a:spcPct val="20000"/>
        </a:spcBef>
        <a:spcAft>
          <a:spcPct val="0"/>
        </a:spcAft>
        <a:buChar char="»"/>
        <a:defRPr sz="2400">
          <a:solidFill>
            <a:schemeClr val="tx2"/>
          </a:solidFill>
          <a:latin typeface="+mn-lt"/>
          <a:cs typeface="B Mitra" pitchFamily="2" charset="-78"/>
        </a:defRPr>
      </a:lvl7pPr>
      <a:lvl8pPr marL="3429000" indent="-228600" algn="r" rtl="1" fontAlgn="base">
        <a:spcBef>
          <a:spcPct val="20000"/>
        </a:spcBef>
        <a:spcAft>
          <a:spcPct val="0"/>
        </a:spcAft>
        <a:buChar char="»"/>
        <a:defRPr sz="2400">
          <a:solidFill>
            <a:schemeClr val="tx2"/>
          </a:solidFill>
          <a:latin typeface="+mn-lt"/>
          <a:cs typeface="B Mitra" pitchFamily="2" charset="-78"/>
        </a:defRPr>
      </a:lvl8pPr>
      <a:lvl9pPr marL="3886200" indent="-228600" algn="r" rtl="1" fontAlgn="base">
        <a:spcBef>
          <a:spcPct val="20000"/>
        </a:spcBef>
        <a:spcAft>
          <a:spcPct val="0"/>
        </a:spcAft>
        <a:buChar char="»"/>
        <a:defRPr sz="2400">
          <a:solidFill>
            <a:schemeClr val="tx2"/>
          </a:solidFill>
          <a:latin typeface="+mn-lt"/>
          <a:cs typeface="B Mitra" pitchFamily="2" charset="-78"/>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pattFill prst="pct50">
          <a:fgClr>
            <a:schemeClr val="accent1"/>
          </a:fgClr>
          <a:bgClr>
            <a:schemeClr val="bg1"/>
          </a:bgClr>
        </a:pattFill>
        <a:effectLst/>
      </p:bgPr>
    </p:bg>
    <p:spTree>
      <p:nvGrpSpPr>
        <p:cNvPr id="1" name=""/>
        <p:cNvGrpSpPr/>
        <p:nvPr/>
      </p:nvGrpSpPr>
      <p:grpSpPr>
        <a:xfrm>
          <a:off x="0" y="0"/>
          <a:ext cx="0" cy="0"/>
          <a:chOff x="0" y="0"/>
          <a:chExt cx="0" cy="0"/>
        </a:xfrm>
      </p:grpSpPr>
      <p:sp>
        <p:nvSpPr>
          <p:cNvPr id="1041" name="Rectangle 17">
            <a:extLst>
              <a:ext uri="{FF2B5EF4-FFF2-40B4-BE49-F238E27FC236}">
                <a16:creationId xmlns:a16="http://schemas.microsoft.com/office/drawing/2014/main" id="{11531F31-23DA-4FFB-88CE-2C1A7E47995C}"/>
              </a:ext>
            </a:extLst>
          </p:cNvPr>
          <p:cNvSpPr>
            <a:spLocks noChangeArrowheads="1"/>
          </p:cNvSpPr>
          <p:nvPr/>
        </p:nvSpPr>
        <p:spPr bwMode="white">
          <a:xfrm>
            <a:off x="12170960" y="0"/>
            <a:ext cx="45719" cy="6813376"/>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eaLnBrk="1" hangingPunct="1">
              <a:defRPr/>
            </a:pPr>
            <a:endParaRPr lang="fa-IR" u="none" dirty="0">
              <a:solidFill>
                <a:prstClr val="white"/>
              </a:solidFill>
            </a:endParaRPr>
          </a:p>
        </p:txBody>
      </p:sp>
      <p:sp>
        <p:nvSpPr>
          <p:cNvPr id="1042" name="Oval 18">
            <a:extLst>
              <a:ext uri="{FF2B5EF4-FFF2-40B4-BE49-F238E27FC236}">
                <a16:creationId xmlns:a16="http://schemas.microsoft.com/office/drawing/2014/main" id="{2468883E-BD94-44E9-B1F6-022CE998B9CC}"/>
              </a:ext>
            </a:extLst>
          </p:cNvPr>
          <p:cNvSpPr>
            <a:spLocks noChangeArrowheads="1"/>
          </p:cNvSpPr>
          <p:nvPr/>
        </p:nvSpPr>
        <p:spPr bwMode="white">
          <a:xfrm>
            <a:off x="0" y="0"/>
            <a:ext cx="7213600" cy="687070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57150">
            <a:noFill/>
            <a:round/>
            <a:headEnd/>
            <a:tailEnd/>
          </a:ln>
          <a:effectLst/>
        </p:spPr>
        <p:txBody>
          <a:bodyPr wrap="none" anchor="ctr"/>
          <a:lstStyle/>
          <a:p>
            <a:pPr eaLnBrk="1" hangingPunct="1">
              <a:defRPr/>
            </a:pPr>
            <a:endParaRPr lang="fa-IR" u="none">
              <a:solidFill>
                <a:prstClr val="white"/>
              </a:solidFill>
            </a:endParaRPr>
          </a:p>
        </p:txBody>
      </p:sp>
      <p:sp>
        <p:nvSpPr>
          <p:cNvPr id="1039" name="Line 15">
            <a:extLst>
              <a:ext uri="{FF2B5EF4-FFF2-40B4-BE49-F238E27FC236}">
                <a16:creationId xmlns:a16="http://schemas.microsoft.com/office/drawing/2014/main" id="{3A62C1A0-A77E-4859-9DBA-7A59CCB62742}"/>
              </a:ext>
            </a:extLst>
          </p:cNvPr>
          <p:cNvSpPr>
            <a:spLocks noChangeShapeType="1"/>
          </p:cNvSpPr>
          <p:nvPr/>
        </p:nvSpPr>
        <p:spPr bwMode="auto">
          <a:xfrm>
            <a:off x="-24680" y="908720"/>
            <a:ext cx="12192000" cy="0"/>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lstStyle/>
          <a:p>
            <a:endParaRPr lang="fa-IR" dirty="0">
              <a:solidFill>
                <a:prstClr val="white"/>
              </a:solidFill>
            </a:endParaRPr>
          </a:p>
        </p:txBody>
      </p:sp>
      <p:sp>
        <p:nvSpPr>
          <p:cNvPr id="1044" name="Line 20">
            <a:extLst>
              <a:ext uri="{FF2B5EF4-FFF2-40B4-BE49-F238E27FC236}">
                <a16:creationId xmlns:a16="http://schemas.microsoft.com/office/drawing/2014/main" id="{5E21C474-0B7E-4F18-9EBE-FA2DB573097B}"/>
              </a:ext>
            </a:extLst>
          </p:cNvPr>
          <p:cNvSpPr>
            <a:spLocks noChangeShapeType="1"/>
          </p:cNvSpPr>
          <p:nvPr/>
        </p:nvSpPr>
        <p:spPr bwMode="auto">
          <a:xfrm flipV="1">
            <a:off x="-24680" y="6468025"/>
            <a:ext cx="12144672" cy="57319"/>
          </a:xfrm>
          <a:prstGeom prst="line">
            <a:avLst/>
          </a:prstGeom>
          <a:noFill/>
          <a:ln w="19050">
            <a:solidFill>
              <a:srgbClr val="00B050"/>
            </a:solidFill>
            <a:round/>
            <a:headEnd/>
            <a:tailEnd/>
          </a:ln>
          <a:extLst>
            <a:ext uri="{909E8E84-426E-40DD-AFC4-6F175D3DCCD1}">
              <a14:hiddenFill xmlns:a14="http://schemas.microsoft.com/office/drawing/2010/main">
                <a:noFill/>
              </a14:hiddenFill>
            </a:ext>
          </a:extLst>
        </p:spPr>
        <p:txBody>
          <a:bodyPr wrap="none"/>
          <a:lstStyle/>
          <a:p>
            <a:endParaRPr lang="fa-IR">
              <a:solidFill>
                <a:prstClr val="white"/>
              </a:solidFill>
            </a:endParaRPr>
          </a:p>
        </p:txBody>
      </p:sp>
      <p:pic>
        <p:nvPicPr>
          <p:cNvPr id="1032" name="Picture 25" descr="ARMNEW1">
            <a:extLst>
              <a:ext uri="{FF2B5EF4-FFF2-40B4-BE49-F238E27FC236}">
                <a16:creationId xmlns:a16="http://schemas.microsoft.com/office/drawing/2014/main" id="{F1C5A217-7087-4BEA-BA0F-55807F59190F}"/>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424592" y="-56021"/>
            <a:ext cx="690821" cy="892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6" descr="arm">
            <a:extLst>
              <a:ext uri="{FF2B5EF4-FFF2-40B4-BE49-F238E27FC236}">
                <a16:creationId xmlns:a16="http://schemas.microsoft.com/office/drawing/2014/main" id="{C080FD39-C35F-4FF8-8934-C772BA8F53F7}"/>
              </a:ext>
            </a:extLst>
          </p:cNvPr>
          <p:cNvPicPr>
            <a:picLocks noChangeAspect="1" noChangeArrowheads="1"/>
          </p:cNvPicPr>
          <p:nvPr/>
        </p:nvPicPr>
        <p:blipFill>
          <a:blip r:embed="rId28">
            <a:duotone>
              <a:schemeClr val="accent1">
                <a:shade val="45000"/>
                <a:satMod val="135000"/>
              </a:schemeClr>
              <a:prstClr val="white"/>
            </a:duotone>
            <a:extLst>
              <a:ext uri="{BEBA8EAE-BF5A-486C-A8C5-ECC9F3942E4B}">
                <a14:imgProps xmlns:a14="http://schemas.microsoft.com/office/drawing/2010/main">
                  <a14:imgLayer r:embed="rId29">
                    <a14:imgEffect>
                      <a14:colorTemperature colorTemp="9465"/>
                    </a14:imgEffect>
                  </a14:imgLayer>
                </a14:imgProps>
              </a:ext>
              <a:ext uri="{28A0092B-C50C-407E-A947-70E740481C1C}">
                <a14:useLocalDpi xmlns:a14="http://schemas.microsoft.com/office/drawing/2010/main" val="0"/>
              </a:ext>
            </a:extLst>
          </a:blip>
          <a:srcRect/>
          <a:stretch>
            <a:fillRect/>
          </a:stretch>
        </p:blipFill>
        <p:spPr bwMode="auto">
          <a:xfrm>
            <a:off x="1055440" y="1089854"/>
            <a:ext cx="6632936" cy="4633667"/>
          </a:xfrm>
          <a:prstGeom prst="rect">
            <a:avLst/>
          </a:prstGeom>
          <a:noFill/>
          <a:ln>
            <a:noFill/>
          </a:ln>
          <a:effectLst/>
        </p:spPr>
      </p:pic>
      <p:sp>
        <p:nvSpPr>
          <p:cNvPr id="10" name="Rectangle 22">
            <a:extLst>
              <a:ext uri="{FF2B5EF4-FFF2-40B4-BE49-F238E27FC236}">
                <a16:creationId xmlns:a16="http://schemas.microsoft.com/office/drawing/2014/main" id="{4B83D602-16AA-43DC-984A-600BC90E4566}"/>
              </a:ext>
            </a:extLst>
          </p:cNvPr>
          <p:cNvSpPr>
            <a:spLocks noChangeArrowheads="1"/>
          </p:cNvSpPr>
          <p:nvPr userDrawn="1"/>
        </p:nvSpPr>
        <p:spPr bwMode="white">
          <a:xfrm>
            <a:off x="10776520" y="6506427"/>
            <a:ext cx="1211786" cy="306949"/>
          </a:xfrm>
          <a:prstGeom prst="rect">
            <a:avLst/>
          </a:prstGeom>
          <a:noFill/>
          <a:ln>
            <a:noFill/>
          </a:ln>
        </p:spPr>
        <p:txBody>
          <a:bodyPr/>
          <a:lstStyle>
            <a:lvl1pPr>
              <a:defRPr sz="2400" u="sng">
                <a:solidFill>
                  <a:schemeClr val="tx1"/>
                </a:solidFill>
                <a:latin typeface="Arial" panose="020B0604020202020204" pitchFamily="34" charset="0"/>
                <a:cs typeface="B Titr" panose="00000700000000000000" pitchFamily="2" charset="-78"/>
              </a:defRPr>
            </a:lvl1pPr>
            <a:lvl2pPr marL="742950" indent="-285750">
              <a:defRPr sz="2400" u="sng">
                <a:solidFill>
                  <a:schemeClr val="tx1"/>
                </a:solidFill>
                <a:latin typeface="Arial" panose="020B0604020202020204" pitchFamily="34" charset="0"/>
                <a:cs typeface="B Titr" panose="00000700000000000000" pitchFamily="2" charset="-78"/>
              </a:defRPr>
            </a:lvl2pPr>
            <a:lvl3pPr marL="1143000" indent="-228600">
              <a:defRPr sz="2400" u="sng">
                <a:solidFill>
                  <a:schemeClr val="tx1"/>
                </a:solidFill>
                <a:latin typeface="Arial" panose="020B0604020202020204" pitchFamily="34" charset="0"/>
                <a:cs typeface="B Titr" panose="00000700000000000000" pitchFamily="2" charset="-78"/>
              </a:defRPr>
            </a:lvl3pPr>
            <a:lvl4pPr marL="1600200" indent="-228600">
              <a:defRPr sz="2400" u="sng">
                <a:solidFill>
                  <a:schemeClr val="tx1"/>
                </a:solidFill>
                <a:latin typeface="Arial" panose="020B0604020202020204" pitchFamily="34" charset="0"/>
                <a:cs typeface="B Titr" panose="00000700000000000000" pitchFamily="2" charset="-78"/>
              </a:defRPr>
            </a:lvl4pPr>
            <a:lvl5pPr marL="2057400" indent="-228600">
              <a:defRPr sz="2400" u="sng">
                <a:solidFill>
                  <a:schemeClr val="tx1"/>
                </a:solidFill>
                <a:latin typeface="Arial" panose="020B0604020202020204" pitchFamily="34" charset="0"/>
                <a:cs typeface="B Titr" panose="00000700000000000000" pitchFamily="2" charset="-78"/>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B Titr" panose="00000700000000000000" pitchFamily="2" charset="-78"/>
              </a:defRPr>
            </a:lvl9pPr>
          </a:lstStyle>
          <a:p>
            <a:pPr algn="ctr" rtl="1" eaLnBrk="1" hangingPunct="1">
              <a:spcBef>
                <a:spcPct val="20000"/>
              </a:spcBef>
              <a:buClr>
                <a:srgbClr val="0563C1"/>
              </a:buClr>
              <a:buFont typeface="Wingdings" panose="05000000000000000000" pitchFamily="2" charset="2"/>
              <a:buNone/>
              <a:defRPr/>
            </a:pPr>
            <a:r>
              <a:rPr lang="en-US" sz="1800" b="1" u="none" dirty="0">
                <a:solidFill>
                  <a:srgbClr val="003BB2"/>
                </a:solidFill>
                <a:cs typeface="Arial" panose="020B0604020202020204" pitchFamily="34" charset="0"/>
              </a:rPr>
              <a:t>mui.ac.ir</a:t>
            </a:r>
          </a:p>
        </p:txBody>
      </p:sp>
    </p:spTree>
    <p:extLst>
      <p:ext uri="{BB962C8B-B14F-4D97-AF65-F5344CB8AC3E}">
        <p14:creationId xmlns:p14="http://schemas.microsoft.com/office/powerpoint/2010/main" val="3797208148"/>
      </p:ext>
    </p:extLst>
  </p:cSld>
  <p:clrMap bg1="dk2" tx1="lt1" bg2="dk1" tx2="lt2" accent1="accent1" accent2="accent2" accent3="accent3" accent4="accent4" accent5="accent5" accent6="accent6" hlink="hlink" folHlink="folHlink"/>
  <p:sldLayoutIdLst>
    <p:sldLayoutId id="2147484470" r:id="rId1"/>
    <p:sldLayoutId id="2147484471" r:id="rId2"/>
    <p:sldLayoutId id="2147484472" r:id="rId3"/>
    <p:sldLayoutId id="2147484473" r:id="rId4"/>
    <p:sldLayoutId id="2147484474" r:id="rId5"/>
    <p:sldLayoutId id="2147484475" r:id="rId6"/>
    <p:sldLayoutId id="2147484476" r:id="rId7"/>
    <p:sldLayoutId id="2147484477" r:id="rId8"/>
    <p:sldLayoutId id="2147484478" r:id="rId9"/>
    <p:sldLayoutId id="2147484479" r:id="rId10"/>
    <p:sldLayoutId id="2147484480" r:id="rId11"/>
    <p:sldLayoutId id="2147484481" r:id="rId12"/>
    <p:sldLayoutId id="2147484482" r:id="rId13"/>
    <p:sldLayoutId id="2147484483" r:id="rId14"/>
    <p:sldLayoutId id="2147484484" r:id="rId15"/>
    <p:sldLayoutId id="2147484485" r:id="rId16"/>
    <p:sldLayoutId id="2147484486" r:id="rId17"/>
    <p:sldLayoutId id="2147484487" r:id="rId18"/>
    <p:sldLayoutId id="2147484488" r:id="rId19"/>
    <p:sldLayoutId id="2147484489" r:id="rId20"/>
    <p:sldLayoutId id="2147484490" r:id="rId21"/>
    <p:sldLayoutId id="2147484491" r:id="rId22"/>
    <p:sldLayoutId id="2147484492" r:id="rId23"/>
    <p:sldLayoutId id="2147484493" r:id="rId24"/>
    <p:sldLayoutId id="2147484494" r:id="rId2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039"/>
                                        </p:tgtEl>
                                        <p:attrNameLst>
                                          <p:attrName>style.visibility</p:attrName>
                                        </p:attrNameLst>
                                      </p:cBhvr>
                                      <p:to>
                                        <p:strVal val="visible"/>
                                      </p:to>
                                    </p:set>
                                    <p:anim calcmode="lin" valueType="num">
                                      <p:cBhvr additive="base">
                                        <p:cTn id="7" dur="500" fill="hold"/>
                                        <p:tgtEl>
                                          <p:spTgt spid="1039"/>
                                        </p:tgtEl>
                                        <p:attrNameLst>
                                          <p:attrName>ppt_x</p:attrName>
                                        </p:attrNameLst>
                                      </p:cBhvr>
                                      <p:tavLst>
                                        <p:tav tm="0">
                                          <p:val>
                                            <p:strVal val="0-#ppt_w/2"/>
                                          </p:val>
                                        </p:tav>
                                        <p:tav tm="100000">
                                          <p:val>
                                            <p:strVal val="#ppt_x"/>
                                          </p:val>
                                        </p:tav>
                                      </p:tavLst>
                                    </p:anim>
                                    <p:anim calcmode="lin" valueType="num">
                                      <p:cBhvr additive="base">
                                        <p:cTn id="8" dur="500" fill="hold"/>
                                        <p:tgtEl>
                                          <p:spTgt spid="10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044"/>
                                        </p:tgtEl>
                                        <p:attrNameLst>
                                          <p:attrName>style.visibility</p:attrName>
                                        </p:attrNameLst>
                                      </p:cBhvr>
                                      <p:to>
                                        <p:strVal val="visible"/>
                                      </p:to>
                                    </p:set>
                                    <p:anim calcmode="lin" valueType="num">
                                      <p:cBhvr additive="base">
                                        <p:cTn id="12" dur="500" fill="hold"/>
                                        <p:tgtEl>
                                          <p:spTgt spid="1044"/>
                                        </p:tgtEl>
                                        <p:attrNameLst>
                                          <p:attrName>ppt_x</p:attrName>
                                        </p:attrNameLst>
                                      </p:cBhvr>
                                      <p:tavLst>
                                        <p:tav tm="0">
                                          <p:val>
                                            <p:strVal val="1+#ppt_w/2"/>
                                          </p:val>
                                        </p:tav>
                                        <p:tav tm="100000">
                                          <p:val>
                                            <p:strVal val="#ppt_x"/>
                                          </p:val>
                                        </p:tav>
                                      </p:tavLst>
                                    </p:anim>
                                    <p:anim calcmode="lin" valueType="num">
                                      <p:cBhvr additive="base">
                                        <p:cTn id="13" dur="500" fill="hold"/>
                                        <p:tgtEl>
                                          <p:spTgt spid="1044"/>
                                        </p:tgtEl>
                                        <p:attrNameLst>
                                          <p:attrName>ppt_y</p:attrName>
                                        </p:attrNameLst>
                                      </p:cBhvr>
                                      <p:tavLst>
                                        <p:tav tm="0">
                                          <p:val>
                                            <p:strVal val="#ppt_y"/>
                                          </p:val>
                                        </p:tav>
                                        <p:tav tm="100000">
                                          <p:val>
                                            <p:strVal val="#ppt_y"/>
                                          </p:val>
                                        </p:tav>
                                      </p:tavLst>
                                    </p:anim>
                                  </p:childTnLst>
                                </p:cTn>
                              </p:par>
                              <p:par>
                                <p:cTn id="14" presetID="50" presetClass="entr" presetSubtype="0"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strVal val="#ppt_w+.3"/>
                                          </p:val>
                                        </p:tav>
                                        <p:tav tm="100000">
                                          <p:val>
                                            <p:strVal val="#ppt_w"/>
                                          </p:val>
                                        </p:tav>
                                      </p:tavLst>
                                    </p:anim>
                                    <p:anim calcmode="lin" valueType="num">
                                      <p:cBhvr>
                                        <p:cTn id="17" dur="1000" fill="hold"/>
                                        <p:tgtEl>
                                          <p:spTgt spid="10"/>
                                        </p:tgtEl>
                                        <p:attrNameLst>
                                          <p:attrName>ppt_h</p:attrName>
                                        </p:attrNameLst>
                                      </p:cBhvr>
                                      <p:tavLst>
                                        <p:tav tm="0">
                                          <p:val>
                                            <p:strVal val="#ppt_h"/>
                                          </p:val>
                                        </p:tav>
                                        <p:tav tm="100000">
                                          <p:val>
                                            <p:strVal val="#ppt_h"/>
                                          </p:val>
                                        </p:tav>
                                      </p:tavLst>
                                    </p:anim>
                                    <p:animEffect transition="in" filter="fade">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txStyles>
    <p:title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p:titleStyle>
    <p:bodyStyle>
      <a:lvl1pPr marL="342900" indent="-342900" algn="r" rtl="1" eaLnBrk="0" fontAlgn="base" hangingPunct="0">
        <a:spcBef>
          <a:spcPct val="20000"/>
        </a:spcBef>
        <a:spcAft>
          <a:spcPct val="0"/>
        </a:spcAft>
        <a:buClr>
          <a:schemeClr val="hlink"/>
        </a:buClr>
        <a:buFont typeface="Wingdings" panose="05000000000000000000" pitchFamily="2" charset="2"/>
        <a:buChar char="v"/>
        <a:defRPr sz="24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Font typeface="Wingdings" panose="05000000000000000000" pitchFamily="2" charset="2"/>
        <a:buChar char="§"/>
        <a:defRPr sz="2400">
          <a:solidFill>
            <a:schemeClr val="tx2"/>
          </a:solidFill>
          <a:latin typeface="+mn-lt"/>
          <a:cs typeface="B Mitra" pitchFamily="2" charset="-78"/>
        </a:defRPr>
      </a:lvl2pPr>
      <a:lvl3pPr marL="1143000" indent="-228600" algn="r" rtl="1" eaLnBrk="0" fontAlgn="base" hangingPunct="0">
        <a:spcBef>
          <a:spcPct val="20000"/>
        </a:spcBef>
        <a:spcAft>
          <a:spcPct val="0"/>
        </a:spcAft>
        <a:buClr>
          <a:schemeClr val="tx1"/>
        </a:buClr>
        <a:buChar char="•"/>
        <a:defRPr sz="2400">
          <a:solidFill>
            <a:schemeClr val="tx2"/>
          </a:solidFill>
          <a:latin typeface="+mn-lt"/>
          <a:cs typeface="B Mitra" pitchFamily="2" charset="-78"/>
        </a:defRPr>
      </a:lvl3pPr>
      <a:lvl4pPr marL="1600200" indent="-228600" algn="r" rtl="1" eaLnBrk="0" fontAlgn="base" hangingPunct="0">
        <a:spcBef>
          <a:spcPct val="20000"/>
        </a:spcBef>
        <a:spcAft>
          <a:spcPct val="0"/>
        </a:spcAft>
        <a:buChar char="–"/>
        <a:defRPr sz="2400">
          <a:solidFill>
            <a:schemeClr val="tx2"/>
          </a:solidFill>
          <a:latin typeface="+mn-lt"/>
          <a:cs typeface="B Mitra" pitchFamily="2" charset="-78"/>
        </a:defRPr>
      </a:lvl4pPr>
      <a:lvl5pPr marL="2057400" indent="-228600" algn="r" rtl="1" eaLnBrk="0" fontAlgn="base" hangingPunct="0">
        <a:spcBef>
          <a:spcPct val="20000"/>
        </a:spcBef>
        <a:spcAft>
          <a:spcPct val="0"/>
        </a:spcAft>
        <a:buChar char="»"/>
        <a:defRPr sz="2400">
          <a:solidFill>
            <a:schemeClr val="tx2"/>
          </a:solidFill>
          <a:latin typeface="+mn-lt"/>
          <a:cs typeface="B Mitra" pitchFamily="2" charset="-78"/>
        </a:defRPr>
      </a:lvl5pPr>
      <a:lvl6pPr marL="2514600" indent="-228600" algn="r" rtl="1" fontAlgn="base">
        <a:spcBef>
          <a:spcPct val="20000"/>
        </a:spcBef>
        <a:spcAft>
          <a:spcPct val="0"/>
        </a:spcAft>
        <a:buChar char="»"/>
        <a:defRPr sz="2400">
          <a:solidFill>
            <a:schemeClr val="tx2"/>
          </a:solidFill>
          <a:latin typeface="+mn-lt"/>
          <a:cs typeface="B Mitra" pitchFamily="2" charset="-78"/>
        </a:defRPr>
      </a:lvl6pPr>
      <a:lvl7pPr marL="2971800" indent="-228600" algn="r" rtl="1" fontAlgn="base">
        <a:spcBef>
          <a:spcPct val="20000"/>
        </a:spcBef>
        <a:spcAft>
          <a:spcPct val="0"/>
        </a:spcAft>
        <a:buChar char="»"/>
        <a:defRPr sz="2400">
          <a:solidFill>
            <a:schemeClr val="tx2"/>
          </a:solidFill>
          <a:latin typeface="+mn-lt"/>
          <a:cs typeface="B Mitra" pitchFamily="2" charset="-78"/>
        </a:defRPr>
      </a:lvl7pPr>
      <a:lvl8pPr marL="3429000" indent="-228600" algn="r" rtl="1" fontAlgn="base">
        <a:spcBef>
          <a:spcPct val="20000"/>
        </a:spcBef>
        <a:spcAft>
          <a:spcPct val="0"/>
        </a:spcAft>
        <a:buChar char="»"/>
        <a:defRPr sz="2400">
          <a:solidFill>
            <a:schemeClr val="tx2"/>
          </a:solidFill>
          <a:latin typeface="+mn-lt"/>
          <a:cs typeface="B Mitra" pitchFamily="2" charset="-78"/>
        </a:defRPr>
      </a:lvl8pPr>
      <a:lvl9pPr marL="3886200" indent="-228600" algn="r" rtl="1" fontAlgn="base">
        <a:spcBef>
          <a:spcPct val="20000"/>
        </a:spcBef>
        <a:spcAft>
          <a:spcPct val="0"/>
        </a:spcAft>
        <a:buChar char="»"/>
        <a:defRPr sz="2400">
          <a:solidFill>
            <a:schemeClr val="tx2"/>
          </a:solidFill>
          <a:latin typeface="+mn-lt"/>
          <a:cs typeface="B Mitra" pitchFamily="2" charset="-78"/>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9127C-1172-4FBA-863B-1A40ACF411CF}" type="datetime1">
              <a:rPr lang="en-US" smtClean="0">
                <a:solidFill>
                  <a:prstClr val="black">
                    <a:tint val="75000"/>
                  </a:prstClr>
                </a:solidFill>
              </a:rPr>
              <a:pPr/>
              <a:t>7/6/2025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FBAA5-C783-4827-B882-84646A79E1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55984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3d_PersianGraphic102">
            <a:extLst>
              <a:ext uri="{FF2B5EF4-FFF2-40B4-BE49-F238E27FC236}">
                <a16:creationId xmlns:a16="http://schemas.microsoft.com/office/drawing/2014/main" id="{FC035193-A177-400B-BDDB-A3400348EE07}"/>
              </a:ext>
            </a:extLst>
          </p:cNvPr>
          <p:cNvPicPr>
            <a:picLocks noChangeAspect="1" noChangeArrowheads="1"/>
          </p:cNvPicPr>
          <p:nvPr/>
        </p:nvPicPr>
        <p:blipFill rotWithShape="1">
          <a:blip r:embed="rId2">
            <a:lum bright="12000"/>
            <a:extLst>
              <a:ext uri="{28A0092B-C50C-407E-A947-70E740481C1C}">
                <a14:useLocalDpi xmlns:a14="http://schemas.microsoft.com/office/drawing/2010/main" val="0"/>
              </a:ext>
            </a:extLst>
          </a:blip>
          <a:srcRect b="9546"/>
          <a:stretch/>
        </p:blipFill>
        <p:spPr bwMode="auto">
          <a:xfrm>
            <a:off x="1343472" y="908721"/>
            <a:ext cx="9073008" cy="556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23">
            <a:extLst>
              <a:ext uri="{FF2B5EF4-FFF2-40B4-BE49-F238E27FC236}">
                <a16:creationId xmlns:a16="http://schemas.microsoft.com/office/drawing/2014/main" id="{7BED7C79-019E-47A2-9900-77B82F2B9BA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9776" y="1340768"/>
            <a:ext cx="4384251" cy="382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ارتباطات فرایندی دوسویه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0" y="1052736"/>
            <a:ext cx="12192000" cy="5805264"/>
          </a:xfrm>
        </p:spPr>
        <p:txBody>
          <a:bodyPr>
            <a:noAutofit/>
          </a:bodyPr>
          <a:lstStyle/>
          <a:p>
            <a:pPr marL="0" indent="0" algn="r">
              <a:buNone/>
            </a:pPr>
            <a:r>
              <a:rPr lang="fa-IR" sz="3600" b="0" kern="1200" dirty="0">
                <a:solidFill>
                  <a:srgbClr val="FFFF00"/>
                </a:solidFill>
                <a:latin typeface="Calibri" panose="020F0502020204030204" pitchFamily="34" charset="0"/>
                <a:ea typeface="+mj-ea"/>
                <a:cs typeface="B Nazanin" panose="00000400000000000000" pitchFamily="2" charset="-78"/>
              </a:rPr>
              <a:t>در هسته‌ اصلی، ارتباط یعنی این‌که افراد چگونه پیام‌ها را دریافت، ادراک و تفسیر می‌کنند تا به معنایی مشترک دست یابند.</a:t>
            </a:r>
          </a:p>
          <a:p>
            <a:pPr marL="0" indent="0" algn="r">
              <a:buNone/>
            </a:pPr>
            <a:r>
              <a:rPr lang="fa-IR" sz="3600" b="0" kern="1200" dirty="0">
                <a:solidFill>
                  <a:srgbClr val="FFFF00"/>
                </a:solidFill>
                <a:latin typeface="Calibri" panose="020F0502020204030204" pitchFamily="34" charset="0"/>
                <a:ea typeface="+mj-ea"/>
                <a:cs typeface="B Nazanin" panose="00000400000000000000" pitchFamily="2" charset="-78"/>
              </a:rPr>
              <a:t>اما واژه‌ی «معنا» همان‌جایی است که معمولاً دچار سوءبرداشت می‌شویم.</a:t>
            </a:r>
          </a:p>
          <a:p>
            <a:pPr marL="0" indent="0" algn="r">
              <a:buNone/>
            </a:pPr>
            <a:r>
              <a:rPr lang="fa-IR" sz="3600" b="0" kern="1200" dirty="0">
                <a:solidFill>
                  <a:srgbClr val="FFFF00"/>
                </a:solidFill>
                <a:latin typeface="Calibri" panose="020F0502020204030204" pitchFamily="34" charset="0"/>
                <a:ea typeface="+mj-ea"/>
                <a:cs typeface="B Nazanin" panose="00000400000000000000" pitchFamily="2" charset="-78"/>
              </a:rPr>
              <a:t>معنا بسته به فرهنگ، و کانال انتقال پیام می‌تواند تغییر کند.</a:t>
            </a:r>
          </a:p>
          <a:p>
            <a:pPr marL="0" indent="0" algn="r">
              <a:buNone/>
            </a:pPr>
            <a:r>
              <a:rPr lang="fa-IR" sz="3600" b="0" kern="1200" dirty="0">
                <a:solidFill>
                  <a:srgbClr val="FFFF00"/>
                </a:solidFill>
                <a:latin typeface="Calibri" panose="020F0502020204030204" pitchFamily="34" charset="0"/>
                <a:ea typeface="+mj-ea"/>
                <a:cs typeface="B Nazanin" panose="00000400000000000000" pitchFamily="2" charset="-78"/>
              </a:rPr>
              <a:t>اگر مراجعین تماس چشمی نداشته باشد ممکن  است تفسیر بی‌ادب شود.</a:t>
            </a:r>
          </a:p>
          <a:p>
            <a:pPr marL="0" indent="0" algn="r">
              <a:buNone/>
            </a:pPr>
            <a:r>
              <a:rPr lang="fa-IR" sz="3600" b="0" kern="1200" dirty="0">
                <a:solidFill>
                  <a:srgbClr val="FFFF00"/>
                </a:solidFill>
                <a:latin typeface="Calibri" panose="020F0502020204030204" pitchFamily="34" charset="0"/>
                <a:ea typeface="+mj-ea"/>
                <a:cs typeface="B Nazanin" panose="00000400000000000000" pitchFamily="2" charset="-78"/>
              </a:rPr>
              <a:t>حالا تصور کنید شما کارشناس تغذیه هستید و آن فرد، مادری جوان از کشور افغانستان است که برای نخستین بار شما را ملاقات می‌کند.</a:t>
            </a:r>
          </a:p>
          <a:p>
            <a:pPr marL="0" indent="0" algn="r">
              <a:buNone/>
            </a:pPr>
            <a:r>
              <a:rPr lang="fa-IR" sz="3600" b="0" kern="1200" dirty="0">
                <a:solidFill>
                  <a:srgbClr val="FFFF00"/>
                </a:solidFill>
                <a:latin typeface="Calibri" panose="020F0502020204030204" pitchFamily="34" charset="0"/>
                <a:ea typeface="+mj-ea"/>
                <a:cs typeface="B Nazanin" panose="00000400000000000000" pitchFamily="2" charset="-78"/>
              </a:rPr>
              <a:t>در فرهنگ او، عدم تماس چشمی و صحبت نکردن مگر در پاسخ به سؤال، نشانه‌ای از احترام است.</a:t>
            </a:r>
          </a:p>
        </p:txBody>
      </p:sp>
    </p:spTree>
    <p:extLst>
      <p:ext uri="{BB962C8B-B14F-4D97-AF65-F5344CB8AC3E}">
        <p14:creationId xmlns:p14="http://schemas.microsoft.com/office/powerpoint/2010/main" val="206190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فرایند ایجاد معنا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اگر بخواهیم ساده‌سازی کنیم، فرایند ایجاد معنا به شکل زیر اتفاق می‌افتد: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فرد اول (فرستنده)، افکار خود را رمزگذاری (</a:t>
            </a:r>
            <a:r>
              <a:rPr lang="en-US" sz="4300" b="0" kern="1200" dirty="0">
                <a:solidFill>
                  <a:srgbClr val="FFFF00"/>
                </a:solidFill>
                <a:latin typeface="Calibri" panose="020F0502020204030204" pitchFamily="34" charset="0"/>
                <a:ea typeface="+mj-ea"/>
                <a:cs typeface="B Nazanin" panose="00000400000000000000" pitchFamily="2" charset="-78"/>
              </a:rPr>
              <a:t>encode </a:t>
            </a:r>
            <a:r>
              <a:rPr lang="fa-IR" sz="4300" b="0" kern="1200" dirty="0">
                <a:solidFill>
                  <a:srgbClr val="FFFF00"/>
                </a:solidFill>
                <a:latin typeface="Calibri" panose="020F0502020204030204" pitchFamily="34" charset="0"/>
                <a:ea typeface="+mj-ea"/>
                <a:cs typeface="B Nazanin" panose="00000400000000000000" pitchFamily="2" charset="-78"/>
              </a:rPr>
              <a:t> )کرده و آن‌ها را به کلمات، نمادها یا حرکات تبدیل می‌کند.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این پیام رمزگذاری‌شده، از طریق کانالی مانند گفتار، نوشتار، اشاره یا علائم دیگر به فرد دوم منتقل می‌شود.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فرد دوم (گیرنده)، پس از دریافت پیام، آن را رمزگشایی ( </a:t>
            </a:r>
            <a:r>
              <a:rPr lang="en-US" sz="4300" b="0" kern="1200" dirty="0">
                <a:solidFill>
                  <a:srgbClr val="FFFF00"/>
                </a:solidFill>
                <a:latin typeface="Calibri" panose="020F0502020204030204" pitchFamily="34" charset="0"/>
                <a:ea typeface="+mj-ea"/>
                <a:cs typeface="B Nazanin" panose="00000400000000000000" pitchFamily="2" charset="-78"/>
              </a:rPr>
              <a:t>decode</a:t>
            </a:r>
            <a:r>
              <a:rPr lang="fa-IR" sz="4300" b="0" kern="1200" dirty="0">
                <a:solidFill>
                  <a:srgbClr val="FFFF00"/>
                </a:solidFill>
                <a:latin typeface="Calibri" panose="020F0502020204030204" pitchFamily="34" charset="0"/>
                <a:ea typeface="+mj-ea"/>
                <a:cs typeface="B Nazanin" panose="00000400000000000000" pitchFamily="2" charset="-78"/>
              </a:rPr>
              <a:t> ) کرده و معنا می‌بخشد.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اما ماجرا به همین سادگی نیست، چون پیام ممکن است با چیزی به نام «نویز» (</a:t>
            </a:r>
            <a:r>
              <a:rPr lang="en-US" sz="4300" b="0" kern="1200" dirty="0">
                <a:solidFill>
                  <a:srgbClr val="FFFF00"/>
                </a:solidFill>
                <a:latin typeface="Calibri" panose="020F0502020204030204" pitchFamily="34" charset="0"/>
                <a:ea typeface="+mj-ea"/>
                <a:cs typeface="B Nazanin" panose="00000400000000000000" pitchFamily="2" charset="-78"/>
              </a:rPr>
              <a:t>noise </a:t>
            </a:r>
            <a:r>
              <a:rPr lang="fa-IR" sz="4300" b="0" kern="1200" dirty="0">
                <a:solidFill>
                  <a:srgbClr val="FFFF00"/>
                </a:solidFill>
                <a:latin typeface="Calibri" panose="020F0502020204030204" pitchFamily="34" charset="0"/>
                <a:ea typeface="+mj-ea"/>
                <a:cs typeface="B Nazanin" panose="00000400000000000000" pitchFamily="2" charset="-78"/>
              </a:rPr>
              <a:t> )مواجه شود.</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68319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فرایند ایجاد معنا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85000" lnSpcReduction="20000"/>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نویز چیست؟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نویز، هرگونه اختلال یا حواس‌پرتی است که بر دریافت یا درک پیام اثر می‌گذارد.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مثال‌هایی از نویز برای شما به‌عنوان گیرنده: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صدای بلند مهمانی که باعث می‌شود پیام را نشنوید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مشغول بودن ذهن‌تان با فکر بیماری یکی از دوستان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صحبت کردن به زبانی متفاوت با زبان فرستنده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یا مثلاً در کشوری ممکن است بالا بردن انگشت معنی زشتی بدهد، نه «سلام!» — تفاوت‌های فرهنگی این‌گونه خود را نشان می‌دهند.</a:t>
            </a:r>
          </a:p>
        </p:txBody>
      </p:sp>
    </p:spTree>
    <p:extLst>
      <p:ext uri="{BB962C8B-B14F-4D97-AF65-F5344CB8AC3E}">
        <p14:creationId xmlns:p14="http://schemas.microsoft.com/office/powerpoint/2010/main" val="239082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415480" y="0"/>
            <a:ext cx="8784976"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رمزگذاری و رمزگشایی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20000"/>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رمزگذاری و رمزگشایی، همزمان رخ می‌دهند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یعنی هم فرستنده و هم گیرنده در آنِ واحد در حال تفسیر و معنا‌بخشی هستند، که این موضوع ارتباط را پیچیده‌تر می‌کند.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چنین موانعی ممکن است باعث شوند که: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پیام اصلاً دریافت نشود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یا به درستی درک نشود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و در نتیجه، سوءتفاهم و ارتباط ناموفق رخ دهد.</a:t>
            </a:r>
          </a:p>
        </p:txBody>
      </p:sp>
    </p:spTree>
    <p:extLst>
      <p:ext uri="{BB962C8B-B14F-4D97-AF65-F5344CB8AC3E}">
        <p14:creationId xmlns:p14="http://schemas.microsoft.com/office/powerpoint/2010/main" val="68319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415480" y="0"/>
            <a:ext cx="8784976"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رمزگذاری و رمزگشایی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Autofit/>
          </a:bodyPr>
          <a:lstStyle/>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ارتباط را می‌توان به‌صورت انتقال اطلاعات نمادین در یک نظام نمادین مشترک تعریف کرد.</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به همین دلیل، لازم است که نمادها به شکل یکسانی بین طرفین ارتباط درک شوند.</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اما اگر نمادها تغییر یابند یا متفاوت استفاده شوند، درک مشترک دشوار می‌شود.</a:t>
            </a:r>
          </a:p>
        </p:txBody>
      </p:sp>
    </p:spTree>
    <p:extLst>
      <p:ext uri="{BB962C8B-B14F-4D97-AF65-F5344CB8AC3E}">
        <p14:creationId xmlns:p14="http://schemas.microsoft.com/office/powerpoint/2010/main" val="112168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415480" y="0"/>
            <a:ext cx="8784976"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رمزگذاری و رمزگشایی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Autofit/>
          </a:bodyPr>
          <a:lstStyle/>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مثلاً زبان محاوره‌ای یا زبان پیامکی می‌تواند برای افراد مختلف معانی متفاوتی داشته باشد. نمونه: نوشتن با تمام حروف بزرگ </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	ممکن است برای تأکید باشد</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	اما در شبکه‌های اجتماعی این‌گونه برداشت شود که فرد عصبانی یا در حال فریاد زدن است!</a:t>
            </a:r>
          </a:p>
          <a:p>
            <a:pPr marL="0" indent="0" algn="r">
              <a:buNone/>
            </a:pPr>
            <a:endParaRPr lang="fa-IR" sz="40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183997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مثلث معناشناسی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6168008" y="1268760"/>
            <a:ext cx="5616624"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این مثلث نشان می‌دهد که مفهومی که یک واژه القا می‌کند، ممکن است بسته به گیرنده متفاوت باشد.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اگر واژه‌ی «سمند» را بشنوید،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آیا اول به اسب  فکر می‌کنید یا به خودرو؟</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این بستگی به زمینه‌ی استفاده از واژه دارد—و اینکه شما بدانید «سمند» نام یک ماشین هم هست یا نه.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نکته‌ی کلیدی: اگر افراد نظام نمادین مشترکی نداشته باشند، ارتباط برقرار کردن بسیار دشوار خواهد بود. </a:t>
            </a: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b="1" dirty="0">
              <a:cs typeface="B Nazanin"/>
            </a:endParaRPr>
          </a:p>
          <a:p>
            <a:pPr algn="just">
              <a:buFontTx/>
              <a:buChar char="-"/>
            </a:pPr>
            <a:endParaRPr lang="fa-IR"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19336" y="1196752"/>
            <a:ext cx="5472608" cy="5112568"/>
          </a:xfrm>
          <a:prstGeom prst="rect">
            <a:avLst/>
          </a:prstGeom>
        </p:spPr>
      </p:pic>
    </p:spTree>
    <p:extLst>
      <p:ext uri="{BB962C8B-B14F-4D97-AF65-F5344CB8AC3E}">
        <p14:creationId xmlns:p14="http://schemas.microsoft.com/office/powerpoint/2010/main" val="68319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مثلث معناشناسی</a:t>
            </a: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850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همه چیز در ذهن شماست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نحوه‌ای که ما به محرک‌ها توجه کرده و آن‌ها را پردازش می‌کنیم—یعنی درک ما از جهان پیرامون—و شیوه‌ای که آن‌ها را به خاطر می‌سپاریم و به آن‌ها معنا می‌بخشیم، همگی بر توانایی ما در برقراری ارتباط مؤثر تأثیر دارند.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ما چیزها را آنگونه که هستند نمی‌بینیم، بلکه آنگونه که خودمان هستیم، می‌بینیم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تصور کنید دو نفر در حال تماشای رودخانه‌ی «زاینده رود » در اصفهان هستند: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یکی مسیر درخشان و زیبای آب را می‌بیند، دیگری فقط زباله‌های شناور را.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ممکن است یکی شاد باشد و دیگری نه‌چندان شاد و افسرده .</a:t>
            </a:r>
          </a:p>
        </p:txBody>
      </p:sp>
    </p:spTree>
    <p:extLst>
      <p:ext uri="{BB962C8B-B14F-4D97-AF65-F5344CB8AC3E}">
        <p14:creationId xmlns:p14="http://schemas.microsoft.com/office/powerpoint/2010/main" val="683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مثلث معناشناسی</a:t>
            </a: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ادراک ما تحت تأثیر عوامل درونی مانند: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نگرش‌ها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انگیزه‌ها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تجربیات گذشته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انتظارات</a:t>
            </a:r>
          </a:p>
        </p:txBody>
      </p:sp>
    </p:spTree>
    <p:extLst>
      <p:ext uri="{BB962C8B-B14F-4D97-AF65-F5344CB8AC3E}">
        <p14:creationId xmlns:p14="http://schemas.microsoft.com/office/powerpoint/2010/main" val="1680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مثلث معناشناسی</a:t>
            </a: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lnSpcReduction="1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تحت تأثیر ویژگی‌های خارجی مانند: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حرکت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صدا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اندازه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تازگی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زمینه‌ی وقوع (مثلاً زمان و مکان)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قرار می‌گیرد.</a:t>
            </a:r>
          </a:p>
        </p:txBody>
      </p:sp>
    </p:spTree>
    <p:extLst>
      <p:ext uri="{BB962C8B-B14F-4D97-AF65-F5344CB8AC3E}">
        <p14:creationId xmlns:p14="http://schemas.microsoft.com/office/powerpoint/2010/main" val="304489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191344" y="1772816"/>
            <a:ext cx="11577966" cy="3312368"/>
          </a:xfrm>
        </p:spPr>
        <p:txBody>
          <a:bodyPr>
            <a:normAutofit fontScale="62500" lnSpcReduction="20000"/>
          </a:bodyPr>
          <a:lstStyle/>
          <a:p>
            <a:pPr marL="0" indent="0" algn="ctr">
              <a:buNone/>
            </a:pPr>
            <a:r>
              <a:rPr lang="fa-IR" sz="7700" kern="1200" dirty="0">
                <a:solidFill>
                  <a:srgbClr val="FFFF00"/>
                </a:solidFill>
                <a:latin typeface="Calibri" panose="020F0502020204030204" pitchFamily="34" charset="0"/>
                <a:ea typeface="+mj-ea"/>
                <a:cs typeface="B Nazanin" panose="00000400000000000000" pitchFamily="2" charset="-78"/>
              </a:rPr>
              <a:t> کارگاه آموزشی ارتباطات سلامت برای جوامع محلی</a:t>
            </a:r>
          </a:p>
          <a:p>
            <a:pPr marL="0" indent="0" algn="ctr">
              <a:buNone/>
            </a:pPr>
            <a:endParaRPr lang="fa-IR" sz="6000" kern="1200" dirty="0">
              <a:solidFill>
                <a:srgbClr val="FFFF00"/>
              </a:solidFill>
              <a:latin typeface="Calibri" panose="020F0502020204030204" pitchFamily="34" charset="0"/>
              <a:ea typeface="+mj-ea"/>
              <a:cs typeface="B Nazanin" panose="00000400000000000000" pitchFamily="2" charset="-78"/>
            </a:endParaRPr>
          </a:p>
          <a:p>
            <a:pPr marL="0" indent="0" algn="ctr">
              <a:buNone/>
            </a:pPr>
            <a:endParaRPr lang="fa-IR" sz="6000" kern="1200" dirty="0">
              <a:solidFill>
                <a:srgbClr val="FFFF00"/>
              </a:solidFill>
              <a:latin typeface="Calibri" panose="020F0502020204030204" pitchFamily="34" charset="0"/>
              <a:ea typeface="+mj-ea"/>
              <a:cs typeface="B Nazanin" panose="00000400000000000000" pitchFamily="2" charset="-78"/>
            </a:endParaRPr>
          </a:p>
          <a:p>
            <a:pPr marL="0" indent="0" algn="ctr">
              <a:buNone/>
            </a:pPr>
            <a:r>
              <a:rPr lang="fa-IR" sz="2800" kern="1200" dirty="0">
                <a:solidFill>
                  <a:srgbClr val="FFFF00"/>
                </a:solidFill>
                <a:latin typeface="Calibri" panose="020F0502020204030204" pitchFamily="34" charset="0"/>
                <a:ea typeface="+mj-ea"/>
                <a:cs typeface="B Nazanin" panose="00000400000000000000" pitchFamily="2" charset="-78"/>
              </a:rPr>
              <a:t>امیرعلی حیدری </a:t>
            </a:r>
          </a:p>
          <a:p>
            <a:pPr marL="0" indent="0" algn="ctr">
              <a:buNone/>
            </a:pPr>
            <a:r>
              <a:rPr lang="fa-IR" sz="2800" kern="1200" dirty="0">
                <a:solidFill>
                  <a:srgbClr val="FFFF00"/>
                </a:solidFill>
                <a:latin typeface="Calibri" panose="020F0502020204030204" pitchFamily="34" charset="0"/>
                <a:ea typeface="+mj-ea"/>
                <a:cs typeface="B Nazanin" panose="00000400000000000000" pitchFamily="2" charset="-78"/>
              </a:rPr>
              <a:t>مسئول واحد آموزش و ارتقای سلامت مرکز بهداشت استان اصفهان</a:t>
            </a:r>
          </a:p>
          <a:p>
            <a:pPr marL="0" indent="0" algn="ctr">
              <a:buNone/>
            </a:pPr>
            <a:r>
              <a:rPr lang="fa-IR" sz="2800" kern="1200" dirty="0">
                <a:solidFill>
                  <a:srgbClr val="FFFF00"/>
                </a:solidFill>
                <a:latin typeface="Calibri" panose="020F0502020204030204" pitchFamily="34" charset="0"/>
                <a:ea typeface="+mj-ea"/>
                <a:cs typeface="B Nazanin" panose="00000400000000000000" pitchFamily="2" charset="-78"/>
              </a:rPr>
              <a:t>1404/3/28</a:t>
            </a:r>
          </a:p>
          <a:p>
            <a:pPr marL="0" indent="0" algn="ctr">
              <a:buNone/>
            </a:pPr>
            <a:endParaRPr lang="fa-IR" sz="2800" kern="1200" dirty="0">
              <a:solidFill>
                <a:srgbClr val="FFFF00"/>
              </a:solidFill>
              <a:latin typeface="Calibri" panose="020F0502020204030204" pitchFamily="34" charset="0"/>
              <a:ea typeface="+mj-ea"/>
              <a:cs typeface="B Nazanin" panose="00000400000000000000" pitchFamily="2" charset="-78"/>
            </a:endParaRPr>
          </a:p>
          <a:p>
            <a:pPr marL="0" indent="0" algn="ctr">
              <a:buNone/>
            </a:pPr>
            <a:r>
              <a:rPr lang="en-US" sz="2800" kern="1200" dirty="0" err="1">
                <a:solidFill>
                  <a:srgbClr val="FFFF00"/>
                </a:solidFill>
                <a:latin typeface="Calibri" panose="020F0502020204030204" pitchFamily="34" charset="0"/>
                <a:ea typeface="+mj-ea"/>
                <a:cs typeface="B Nazanin" panose="00000400000000000000" pitchFamily="2" charset="-78"/>
              </a:rPr>
              <a:t>Ph.D</a:t>
            </a:r>
            <a:endParaRPr lang="fa-IR" sz="2800" kern="1200" dirty="0">
              <a:solidFill>
                <a:srgbClr val="FFFF00"/>
              </a:solidFill>
              <a:latin typeface="Calibri" panose="020F0502020204030204" pitchFamily="34" charset="0"/>
              <a:ea typeface="+mj-ea"/>
              <a:cs typeface="B Nazanin" panose="00000400000000000000" pitchFamily="2" charset="-78"/>
            </a:endParaRPr>
          </a:p>
          <a:p>
            <a:pPr marL="0" indent="0" algn="ctr">
              <a:buNone/>
            </a:pPr>
            <a:endParaRPr lang="fa-IR" b="1" dirty="0">
              <a:cs typeface="B Nazanin"/>
            </a:endParaRPr>
          </a:p>
          <a:p>
            <a:pPr algn="ctr">
              <a:buFontTx/>
              <a:buChar char="-"/>
            </a:pPr>
            <a:endParaRPr lang="fa-IR" dirty="0"/>
          </a:p>
        </p:txBody>
      </p:sp>
    </p:spTree>
    <p:extLst>
      <p:ext uri="{BB962C8B-B14F-4D97-AF65-F5344CB8AC3E}">
        <p14:creationId xmlns:p14="http://schemas.microsoft.com/office/powerpoint/2010/main" val="3954001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ارتباطات مؤثر باید:</a:t>
            </a: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ساده باشد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مختصر باشد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روابط علت و معلولی را به وضوح نشان دهد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توجه مخاطب را جلب 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از قواعد تصمیم‌گیری و میان‌برهای ذهنی بهره بگیرد</a:t>
            </a:r>
          </a:p>
        </p:txBody>
      </p:sp>
    </p:spTree>
    <p:extLst>
      <p:ext uri="{BB962C8B-B14F-4D97-AF65-F5344CB8AC3E}">
        <p14:creationId xmlns:p14="http://schemas.microsoft.com/office/powerpoint/2010/main" val="13744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ارتباط درباره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نمونه‌هایی از ارتباطات سلامت در زندگی روزمره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تماس تلفنی با مادرتان برای گرفتن مشورت درباره گلودرد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دیدن پوسترهایی در داروخانه که شما را به دریافت واکسن آنفلوانزا ترغیب می‌کنند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جست‌وجو در اینترنت برای یافتن اطلاعات درباره علائمی که تجربه می‌کنید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خواندن بروشوری که همراه دارو به شما داده شده تا نحوه مصرف صحیح آن را بدانید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توجه به تابلوهایی در غذاخوری که تعداد کالری هر غذا را نشان می‌دهند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شنیدن پیام‌های اضطراری از تلویزیون یا رادیو که توسط مقام بهداشت عمومی درباره اقدامات لازم در زمان طوفان، سیل یا کولاک اعلام می‌شود</a:t>
            </a:r>
          </a:p>
        </p:txBody>
      </p:sp>
    </p:spTree>
    <p:extLst>
      <p:ext uri="{BB962C8B-B14F-4D97-AF65-F5344CB8AC3E}">
        <p14:creationId xmlns:p14="http://schemas.microsoft.com/office/powerpoint/2010/main" val="188128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ارتباط درباره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1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مشارکت در شبکه‌های اجتماعی که درباره روش‌های پیشگیری از سالک گفت‌وگو می‌کنند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تماشای برنامه تلویزیونی یا فیلمی که در آن فردی به دلیل رفتارهای سالم به موفقیت می‌رسد یا بر اثر رفتارهای ناسالم با مشکل روبرو می‌شود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خواندن توییت‌های یک فرد مشهور درباره فرزندش با نیازهای ویژه و پیشرفت‌های او</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استفاده از اینترنت و دوربین برای نشان دادن ضایعه پوستی‌تان به پزشک از یک منطقه روستایی (مانند خدمات پزشکی از راه دور)</a:t>
            </a:r>
          </a:p>
        </p:txBody>
      </p:sp>
    </p:spTree>
    <p:extLst>
      <p:ext uri="{BB962C8B-B14F-4D97-AF65-F5344CB8AC3E}">
        <p14:creationId xmlns:p14="http://schemas.microsoft.com/office/powerpoint/2010/main" val="34270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703512" y="0"/>
            <a:ext cx="763284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تعریف ارتباطات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متخصصان آموزش و ارتقای سلامت، با بهره‌گیری از دانش و اصول ارتباطات راهبردی در قالب‌های گوناگون، تلاش می‌کنند تا مردم را به تفکر درباره سلامت خود وادارند، آنها را نسبت به گزینه‌های سالم آگاه سازند، و به پذیرش رفتارهای ایمن و سالم ترغیب کنند.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تعریف پایه‌ای از ارتباطات سلامت چنین 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مطالعه و استفاده از راهبردهای ارتباطی برای آگاه‌سازی و تأثیرگذاری بر تصمیمات فردی و اجتماعی که به بهبود سلامت منجر می‌شوند.</a:t>
            </a:r>
          </a:p>
        </p:txBody>
      </p:sp>
    </p:spTree>
    <p:extLst>
      <p:ext uri="{BB962C8B-B14F-4D97-AF65-F5344CB8AC3E}">
        <p14:creationId xmlns:p14="http://schemas.microsoft.com/office/powerpoint/2010/main" val="333897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91276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سطوح عملکرد ارتباطات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۱. سطح فردی: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ارتباطات سلامت مؤثر می‌تواند: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آگاهی فرد را نسبت به خطرات و راهکارهای سلامت افزایش دهد؛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انگیزه و مهارت‌های لازم را فراهم آورد؛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فرد را به شبکه‌های حمایتی متصل 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نگرش‌های مثبت را ایجاد یا تقویت نماید.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این ارتباطات، بسته به جایگاه فرد در «زنجیره مراقبت» سلامت، از پیشگیری (که بهترین موقعیت است) تا تشخیص، درمان، بقا و حتی مراقبت در پایان زندگی را در بر می‌گیرد. معمولاً این نوع ارتباط در تعامل بین مراجعین و ارائه‌دهنده خدمت سلامت صورت می‌گیرد.</a:t>
            </a:r>
          </a:p>
        </p:txBody>
      </p:sp>
    </p:spTree>
    <p:extLst>
      <p:ext uri="{BB962C8B-B14F-4D97-AF65-F5344CB8AC3E}">
        <p14:creationId xmlns:p14="http://schemas.microsoft.com/office/powerpoint/2010/main" val="23598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91276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سطوح عملکرد ارتباطات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55000" lnSpcReduction="20000"/>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۲. سطح گروهی: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امروزه از گروه‌های اجتماعی مانند: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اجتماعات مذهبی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مشتریان آرایشگاه‌ها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باشگاه‌های ورزشی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مدارس</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محیط‌های کاری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گروه‌های آنلاین و شبکه‌های اجتماعی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گروهای خودیار</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برای اجرای برنامه‌های آموزش و ارتقای سلامت پویایی اشتراک‌گذاری پیام در گروه و تقویت رفتارهای مثبت، مداخلات را اثربخش می‌سازد. همچنین مشارکت سازمان‌های دولتی و غیر دولتی موجب گسترش پوشش برنامه های آموزش و ارتقای سلامت می‌شود.</a:t>
            </a:r>
          </a:p>
        </p:txBody>
      </p:sp>
    </p:spTree>
    <p:extLst>
      <p:ext uri="{BB962C8B-B14F-4D97-AF65-F5344CB8AC3E}">
        <p14:creationId xmlns:p14="http://schemas.microsoft.com/office/powerpoint/2010/main" val="235730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6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91276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سطوح عملکرد ارتباطات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۳. سطح جامعه: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ارتباطات سلامت در این سطح می‌تواند: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بر سیاست‌گذاران و افکار عمومی تأثیر بگذارد؛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به بهبود محیط فیزیکی کمک 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امکان‌ دسترسی به انتخاب‌های سالم را در بازار افزایش دهد؛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و ارائه خدمات سلامت را ارتقاء دهد.</a:t>
            </a:r>
          </a:p>
        </p:txBody>
      </p:sp>
    </p:spTree>
    <p:extLst>
      <p:ext uri="{BB962C8B-B14F-4D97-AF65-F5344CB8AC3E}">
        <p14:creationId xmlns:p14="http://schemas.microsoft.com/office/powerpoint/2010/main" val="235730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91276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سطوح عملکرد ارتباطات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۴. سطح اجتماعی (ملی/فراملی):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با تغییر نگرش‌ها و ارزش‌های فردی و اجتماعی، ارتباطات سلامت به تدریج هنجارهای رفتاری جدید و استانداردهای کیفیت را شکل می‌دهد.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نمونه‌هایی از این تغییرات شامل:</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قوانین منع استعمال دخانیات در اماکن بسته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استفاده اجباری از صندلی ایمنی کودک در خودرو</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قوانین مربوط به مقابله با ریخت‌وپاش زباله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همچنین، تغییر نگرش جهانی درباره تغییرات اقلیمی و استانداردهای ملی و محلی برای صرفه‌جویی در انرژی و بازیافت نیز نمونه‌هایی از تأثیر ارتباطات سلامت در سطح اجتماعی است.</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235730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84076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مخاطبان اولیه، ثانویه و ثالث</a:t>
            </a:r>
            <a:endParaRPr kumimoji="0" lang="fa-IR" sz="4800" b="1" i="0" u="none" strike="noStrike" kern="1200" cap="none" spc="0" normalizeH="0" baseline="0" noProof="0" dirty="0">
              <a:ln>
                <a:noFill/>
              </a:ln>
              <a:solidFill>
                <a:srgbClr val="FFFF00"/>
              </a:solidFill>
              <a:effectLst/>
              <a:uLnTx/>
              <a:uFillTx/>
              <a:latin typeface="Calibri" panose="020F0502020204030204" pitchFamily="34" charset="0"/>
              <a:ea typeface="+mj-ea"/>
              <a:cs typeface="B Titr"/>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62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از نخستین مراحل برنامه‌ریزی ارتباطات سلامت، تعیین ذی‌نفع اصلی  است؛ یعنی گروهی که بیشترین تأثیر را از مسأله سلامت موردنظر می‌پذیرد.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اما گاهی ذی‌نفعان قادر به تصمیم‌گیری یا اقدام نیستند — برای مثال، نوزادان، کودکان خردسال یا افراد دارای ناتوانی ذهنی. در چنین شرایطی، مخاطب اصلی کسانی هستند که تصمیم‌گیری و اقدام آن‌ها مستقیماً بر نتیجه سلامت تأثیر می‌گذارد.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تصمیم‌گیری برای عمل</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اگر شما والدین را به واکسیناسیون فرزندانشان علیه سیاه‌سرفه  تشویق می‌کنید، یا توصیه‌هایی برای آمادگی در شرایط اضطراری برای افراد دارای معلولیت ارائه می‌دهید، مخاطب اصلی شما مراقبان هستند یعنی کسانی که تغییر رفتار آن‌ها هدف مداخله ارتباطی شماست. اما ذی‌نفعان نهایی، کودکان یا افراد دارای ناتوانی ذهنی هستند.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افزون بر مخاطب اصلی، ممکن است لازم باشد با مخاطبان ثانویه یا ثالث نیز کار کنید تا بر مخاطب اصلی اثر بگذارید. این افراد می‌توانند به‌عنوان حامیان تغییر رفتار عمل کنند، اما گاهی اوقات خود آن‌ها نیز باید متقاعد شوند تا دیدگاه یا رفتارشان تغییر کند، تا مخاطب اصلی بتواند آزادانه تصمیم بگیرد و عمل کند.</a:t>
            </a:r>
          </a:p>
        </p:txBody>
      </p:sp>
    </p:spTree>
    <p:extLst>
      <p:ext uri="{BB962C8B-B14F-4D97-AF65-F5344CB8AC3E}">
        <p14:creationId xmlns:p14="http://schemas.microsoft.com/office/powerpoint/2010/main" val="121038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84076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مخاطبان اولیه، ثانویه و ثالث</a:t>
            </a:r>
            <a:endParaRPr kumimoji="0" lang="fa-IR" sz="4800" b="1" i="0" u="none" strike="noStrike" kern="1200" cap="none" spc="0" normalizeH="0" baseline="0" noProof="0" dirty="0">
              <a:ln>
                <a:noFill/>
              </a:ln>
              <a:solidFill>
                <a:srgbClr val="FFFF00"/>
              </a:solidFill>
              <a:effectLst/>
              <a:uLnTx/>
              <a:uFillTx/>
              <a:latin typeface="Calibri" panose="020F0502020204030204" pitchFamily="34" charset="0"/>
              <a:ea typeface="+mj-ea"/>
              <a:cs typeface="B Titr"/>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مخاطبان ثانویه ممکن است شامل اعضای خانواده یا دوستانی باشند که بر مخاطب اصلی تأثیر دارند.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مثلاً اگر می‌خواهید فردی را به ترک سیگار ترغیب کنید، لازم است حمایت همسر یا شریک زندگی‌اش را جلب کنید، به‌ویژه اگر نظر آن شخص برای فرد سیگاری اهمیت دارد.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به‌طور مشابه، برای تشویق مادران نخست‌زا به شیردهی، پدر نوزاد یا مادربزرگ‌ها می‌توانند نقش تأثیرگذاری داشته باشند.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مخاطبان ثالث نیز ممکن است اهمیت داشته باشند. این گروه‌ها اغلب شامل دروازه‌بانان (</a:t>
            </a:r>
            <a:r>
              <a:rPr lang="en-US" sz="4300" b="0" kern="1200" dirty="0">
                <a:solidFill>
                  <a:srgbClr val="FFFF00"/>
                </a:solidFill>
                <a:latin typeface="Calibri" panose="020F0502020204030204" pitchFamily="34" charset="0"/>
                <a:ea typeface="+mj-ea"/>
                <a:cs typeface="B Nazanin" panose="00000400000000000000" pitchFamily="2" charset="-78"/>
              </a:rPr>
              <a:t>Gatekeepers </a:t>
            </a:r>
            <a:r>
              <a:rPr lang="fa-IR" sz="4300" b="0" kern="1200" dirty="0">
                <a:solidFill>
                  <a:srgbClr val="FFFF00"/>
                </a:solidFill>
                <a:latin typeface="Calibri" panose="020F0502020204030204" pitchFamily="34" charset="0"/>
                <a:ea typeface="+mj-ea"/>
                <a:cs typeface="B Nazanin" panose="00000400000000000000" pitchFamily="2" charset="-78"/>
              </a:rPr>
              <a:t> ) هستند رهبران اجتماعی، متخصصان سلامت، و فعالان جامعه. اگر با هدف‌تان موافق باشند، می‌توانند تغییر رفتار را تقویت کنند؛ ولی در صورت مخالفت، ممکن است مانعی در برابر پذیرش آن باشند.</a:t>
            </a:r>
          </a:p>
        </p:txBody>
      </p:sp>
    </p:spTree>
    <p:extLst>
      <p:ext uri="{BB962C8B-B14F-4D97-AF65-F5344CB8AC3E}">
        <p14:creationId xmlns:p14="http://schemas.microsoft.com/office/powerpoint/2010/main" val="151454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35CE0-47B2-0DF6-0C74-CBE4D21125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8F00F5-7C38-AB8E-E5D9-9A4D24F49FA3}"/>
              </a:ext>
            </a:extLst>
          </p:cNvPr>
          <p:cNvSpPr txBox="1">
            <a:spLocks/>
          </p:cNvSpPr>
          <p:nvPr/>
        </p:nvSpPr>
        <p:spPr>
          <a:xfrm>
            <a:off x="1343472" y="0"/>
            <a:ext cx="921702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اهداف آموزشی کارگاه </a:t>
            </a:r>
          </a:p>
        </p:txBody>
      </p:sp>
      <p:sp>
        <p:nvSpPr>
          <p:cNvPr id="4" name="Content Placeholder 2">
            <a:extLst>
              <a:ext uri="{FF2B5EF4-FFF2-40B4-BE49-F238E27FC236}">
                <a16:creationId xmlns:a16="http://schemas.microsoft.com/office/drawing/2014/main" id="{B95CB127-13D7-BC8C-3631-AFEE6E1FC30F}"/>
              </a:ext>
            </a:extLst>
          </p:cNvPr>
          <p:cNvSpPr>
            <a:spLocks noGrp="1"/>
          </p:cNvSpPr>
          <p:nvPr>
            <p:ph idx="1"/>
          </p:nvPr>
        </p:nvSpPr>
        <p:spPr>
          <a:xfrm>
            <a:off x="263352" y="1268760"/>
            <a:ext cx="11521280" cy="5184576"/>
          </a:xfrm>
        </p:spPr>
        <p:txBody>
          <a:bodyPr>
            <a:normAutofit fontScale="92500" lnSpcReduction="20000"/>
          </a:bodyPr>
          <a:lstStyle/>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عوامل خطر و تحلیل سهم آن‌ها در مرگ زود رس</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فرآیند ارتباطات  و مثلث معنا شناسی </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ارتباطات سلامت و سطوح آن </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تحلیل مخاطب و کانال ارتباطی</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نقشه نگاری پیام و طراحی یک پیام اثر بخش </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ارتباطات بین فردی موثر </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چارچوب </a:t>
            </a:r>
            <a:r>
              <a:rPr lang="en-US" sz="4000" kern="1200" dirty="0">
                <a:solidFill>
                  <a:srgbClr val="FFFF00"/>
                </a:solidFill>
                <a:latin typeface="Calibri" panose="020F0502020204030204" pitchFamily="34" charset="0"/>
                <a:ea typeface="+mj-ea"/>
                <a:cs typeface="B Nazanin" panose="00000400000000000000" pitchFamily="2" charset="-78"/>
              </a:rPr>
              <a:t>E.M.P.A.T.H.Y. </a:t>
            </a:r>
            <a:r>
              <a:rPr lang="fa-IR" sz="4000" kern="1200" dirty="0">
                <a:solidFill>
                  <a:srgbClr val="FFFF00"/>
                </a:solidFill>
                <a:latin typeface="Calibri" panose="020F0502020204030204" pitchFamily="34" charset="0"/>
                <a:ea typeface="+mj-ea"/>
                <a:cs typeface="B Nazanin" panose="00000400000000000000" pitchFamily="2" charset="-78"/>
              </a:rPr>
              <a:t>برای آموزش همدلی</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مهارت گوش‌دادن</a:t>
            </a:r>
          </a:p>
          <a:p>
            <a:pPr marL="0" indent="0" algn="r">
              <a:buNone/>
            </a:pPr>
            <a:r>
              <a:rPr lang="fa-IR" sz="4000" kern="1200" dirty="0">
                <a:solidFill>
                  <a:srgbClr val="FFFF00"/>
                </a:solidFill>
                <a:latin typeface="Calibri" panose="020F0502020204030204" pitchFamily="34" charset="0"/>
                <a:ea typeface="+mj-ea"/>
                <a:cs typeface="B Nazanin" panose="00000400000000000000" pitchFamily="2" charset="-78"/>
              </a:rPr>
              <a:t>پروتکل </a:t>
            </a:r>
            <a:r>
              <a:rPr lang="en-US" sz="4000" kern="1200" dirty="0">
                <a:solidFill>
                  <a:srgbClr val="FFFF00"/>
                </a:solidFill>
                <a:latin typeface="Calibri" panose="020F0502020204030204" pitchFamily="34" charset="0"/>
                <a:ea typeface="+mj-ea"/>
                <a:cs typeface="B Nazanin" panose="00000400000000000000" pitchFamily="2" charset="-78"/>
              </a:rPr>
              <a:t>SPIKES   </a:t>
            </a:r>
            <a:r>
              <a:rPr lang="fa-IR" sz="4000" kern="1200" dirty="0">
                <a:solidFill>
                  <a:srgbClr val="FFFF00"/>
                </a:solidFill>
                <a:latin typeface="Calibri" panose="020F0502020204030204" pitchFamily="34" charset="0"/>
                <a:ea typeface="+mj-ea"/>
                <a:cs typeface="B Nazanin" panose="00000400000000000000" pitchFamily="2" charset="-78"/>
              </a:rPr>
              <a:t>برای ارائه‌ی </a:t>
            </a: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b="1" dirty="0">
              <a:cs typeface="B Nazanin"/>
            </a:endParaRPr>
          </a:p>
          <a:p>
            <a:pPr algn="just">
              <a:buFontTx/>
              <a:buChar char="-"/>
            </a:pPr>
            <a:endParaRPr lang="fa-IR" dirty="0"/>
          </a:p>
        </p:txBody>
      </p:sp>
    </p:spTree>
    <p:extLst>
      <p:ext uri="{BB962C8B-B14F-4D97-AF65-F5344CB8AC3E}">
        <p14:creationId xmlns:p14="http://schemas.microsoft.com/office/powerpoint/2010/main" val="57388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40704" y="0"/>
            <a:ext cx="1152128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بخش‌بندی مخاطب </a:t>
            </a:r>
            <a:r>
              <a:rPr kumimoji="0" lang="en-US" sz="4800" b="0" i="0" u="none" strike="noStrike" kern="1200" cap="none" spc="0" normalizeH="0" baseline="0" noProof="0" dirty="0">
                <a:ln>
                  <a:noFill/>
                </a:ln>
                <a:solidFill>
                  <a:srgbClr val="FFFF00"/>
                </a:solidFill>
                <a:effectLst/>
                <a:uLnTx/>
                <a:uFillTx/>
                <a:latin typeface="Arial"/>
                <a:ea typeface="+mj-ea"/>
                <a:cs typeface="B Titr"/>
              </a:rPr>
              <a:t>Audience Segmentation</a:t>
            </a:r>
            <a:endParaRPr kumimoji="0" lang="fa-IR" sz="4800" b="1" i="0" u="none" strike="noStrike" kern="1200" cap="none" spc="0" normalizeH="0" baseline="0" noProof="0" dirty="0">
              <a:ln>
                <a:noFill/>
              </a:ln>
              <a:solidFill>
                <a:srgbClr val="FFFF00"/>
              </a:solidFill>
              <a:effectLst/>
              <a:uLnTx/>
              <a:uFillTx/>
              <a:latin typeface="Calibri" panose="020F0502020204030204" pitchFamily="34" charset="0"/>
              <a:ea typeface="+mj-ea"/>
              <a:cs typeface="B Titr"/>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بخش‌بندی مخاطب یک راهبرد مؤثر برگرفته از بازاریابی تجاری است که به شما اجازه می‌دهد پیام‌های خود را برای زیرگروه‌های مشخصی از جمعیت طراحی و فردی‌سازی کنید.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معیارهای بخش‌بندی: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جمعیت‌شناختی: سن، جنس، وضعیت تأهل، تعداد فرزندان، سطح تحصیلات، شغل</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جغرافیایی: شهری، روستایی، حاشیه‌ای؛ مناطق با نرخ واکسیناسیون بالا یا پایین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فرهنگی-اجتماعی: زبان، باورهای فرهنگی درباره واکسن، قومیت، طبقه اجتماعی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روان‌نگاری : نگرش نسبت به واکسیناسیون یا مراقبت سلامت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مرحله تغییر رفتار : آگاهی از </a:t>
            </a:r>
            <a:r>
              <a:rPr lang="en-US" sz="4300" b="0" kern="1200" dirty="0">
                <a:solidFill>
                  <a:srgbClr val="FFFF00"/>
                </a:solidFill>
                <a:latin typeface="Calibri" panose="020F0502020204030204" pitchFamily="34" charset="0"/>
                <a:ea typeface="+mj-ea"/>
                <a:cs typeface="B Nazanin" panose="00000400000000000000" pitchFamily="2" charset="-78"/>
              </a:rPr>
              <a:t>HPV، </a:t>
            </a:r>
            <a:r>
              <a:rPr lang="fa-IR" sz="4300" b="0" kern="1200" dirty="0">
                <a:solidFill>
                  <a:srgbClr val="FFFF00"/>
                </a:solidFill>
                <a:latin typeface="Calibri" panose="020F0502020204030204" pitchFamily="34" charset="0"/>
                <a:ea typeface="+mj-ea"/>
                <a:cs typeface="B Nazanin" panose="00000400000000000000" pitchFamily="2" charset="-78"/>
              </a:rPr>
              <a:t>پذیرش واکسن، قصد واکسیناسیون، اعتماد به توانایی انجام آن</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242520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40704" y="0"/>
            <a:ext cx="1152128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بخش‌بندی مخاطب </a:t>
            </a:r>
            <a:r>
              <a:rPr kumimoji="0" lang="en-US" sz="4800" b="0" i="0" u="none" strike="noStrike" kern="1200" cap="none" spc="0" normalizeH="0" baseline="0" noProof="0" dirty="0">
                <a:ln>
                  <a:noFill/>
                </a:ln>
                <a:solidFill>
                  <a:srgbClr val="FFFF00"/>
                </a:solidFill>
                <a:effectLst/>
                <a:uLnTx/>
                <a:uFillTx/>
                <a:latin typeface="Arial"/>
                <a:ea typeface="+mj-ea"/>
                <a:cs typeface="B Titr"/>
              </a:rPr>
              <a:t>Audience Segmentation</a:t>
            </a:r>
            <a:endParaRPr kumimoji="0" lang="fa-IR" sz="4800" b="1" i="0" u="none" strike="noStrike" kern="1200" cap="none" spc="0" normalizeH="0" baseline="0" noProof="0" dirty="0">
              <a:ln>
                <a:noFill/>
              </a:ln>
              <a:solidFill>
                <a:srgbClr val="FFFF00"/>
              </a:solidFill>
              <a:effectLst/>
              <a:uLnTx/>
              <a:uFillTx/>
              <a:latin typeface="Calibri" panose="020F0502020204030204" pitchFamily="34" charset="0"/>
              <a:ea typeface="+mj-ea"/>
              <a:cs typeface="B Titr"/>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هدف‌گیری (</a:t>
            </a:r>
            <a:r>
              <a:rPr lang="en-US" sz="4300" b="0" kern="1200" dirty="0">
                <a:solidFill>
                  <a:srgbClr val="FFFF00"/>
                </a:solidFill>
                <a:latin typeface="Calibri" panose="020F0502020204030204" pitchFamily="34" charset="0"/>
                <a:ea typeface="+mj-ea"/>
                <a:cs typeface="B Nazanin" panose="00000400000000000000" pitchFamily="2" charset="-78"/>
              </a:rPr>
              <a:t>Targeting</a:t>
            </a:r>
            <a:r>
              <a:rPr lang="fa-IR" sz="4300" b="0" kern="1200" dirty="0">
                <a:solidFill>
                  <a:srgbClr val="FFFF00"/>
                </a:solidFill>
                <a:latin typeface="Calibri" panose="020F0502020204030204" pitchFamily="34" charset="0"/>
                <a:ea typeface="+mj-ea"/>
                <a:cs typeface="B Nazanin" panose="00000400000000000000" pitchFamily="2" charset="-78"/>
              </a:rPr>
              <a:t> )</a:t>
            </a: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هدف‌گیری در واقع راهی مختصر برای بیان این موضوع است که در استراتژی ارتباطی، از عواملی مانند ویژگی‌های جمعیت‌شناختی، رفتاری، فرهنگی یا سایر خصوصیات مشترک استفاده می‌کنیم تا به مخاطبان خاصی دست یابیم.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شخصی‌سازی (</a:t>
            </a:r>
            <a:r>
              <a:rPr lang="en-US" sz="4300" b="0" kern="1200" dirty="0">
                <a:solidFill>
                  <a:srgbClr val="FFFF00"/>
                </a:solidFill>
                <a:latin typeface="Calibri" panose="020F0502020204030204" pitchFamily="34" charset="0"/>
                <a:ea typeface="+mj-ea"/>
                <a:cs typeface="B Nazanin" panose="00000400000000000000" pitchFamily="2" charset="-78"/>
              </a:rPr>
              <a:t>Tailoring </a:t>
            </a:r>
            <a:r>
              <a:rPr lang="fa-IR" sz="4300" b="0" kern="1200" dirty="0">
                <a:solidFill>
                  <a:srgbClr val="FFFF00"/>
                </a:solidFill>
                <a:latin typeface="Calibri" panose="020F0502020204030204" pitchFamily="34" charset="0"/>
                <a:ea typeface="+mj-ea"/>
                <a:cs typeface="B Nazanin" panose="00000400000000000000" pitchFamily="2" charset="-78"/>
              </a:rPr>
              <a:t> )</a:t>
            </a: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شخصی‌سازی به معنای تنظیم دقیق پیام برای هر فرد، بر پایه‌ی اطلاعات خاصی است که به‌طور مستقیم از او جمع‌آوری شده 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هرچند ممکن است این پیام‌ها به‌صورت انبوه توزیع شوند، اما باز هم بازتاب‌دهنده‌ی علایق و شرایط خاص فرد هستند—بر خلاف هدف‌گیری که بر این فرض استوار است که «هم‌نوعان با هم پرواز می‌کنند» (یعنی اعضای یک گروه ویژگی‌های مشابهی دارند).</a:t>
            </a:r>
          </a:p>
        </p:txBody>
      </p:sp>
    </p:spTree>
    <p:extLst>
      <p:ext uri="{BB962C8B-B14F-4D97-AF65-F5344CB8AC3E}">
        <p14:creationId xmlns:p14="http://schemas.microsoft.com/office/powerpoint/2010/main" val="2976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D235C-F174-DD7D-8BBF-7D5336EEE5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C2319-3F72-26C6-7CAF-2B4F9F245030}"/>
              </a:ext>
            </a:extLst>
          </p:cNvPr>
          <p:cNvSpPr txBox="1">
            <a:spLocks/>
          </p:cNvSpPr>
          <p:nvPr/>
        </p:nvSpPr>
        <p:spPr>
          <a:xfrm>
            <a:off x="-240704" y="0"/>
            <a:ext cx="1152128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تحلیل کانال </a:t>
            </a:r>
            <a:endParaRPr kumimoji="0" lang="fa-IR" sz="4800" b="1" i="0" u="none" strike="noStrike" kern="1200" cap="none" spc="0" normalizeH="0" baseline="0" noProof="0" dirty="0">
              <a:ln>
                <a:noFill/>
              </a:ln>
              <a:solidFill>
                <a:srgbClr val="FFFF00"/>
              </a:solidFill>
              <a:effectLst/>
              <a:uLnTx/>
              <a:uFillTx/>
              <a:latin typeface="Calibri" panose="020F0502020204030204" pitchFamily="34" charset="0"/>
              <a:ea typeface="+mj-ea"/>
              <a:cs typeface="B Titr"/>
            </a:endParaRPr>
          </a:p>
        </p:txBody>
      </p:sp>
      <p:sp>
        <p:nvSpPr>
          <p:cNvPr id="4" name="Content Placeholder 2">
            <a:extLst>
              <a:ext uri="{FF2B5EF4-FFF2-40B4-BE49-F238E27FC236}">
                <a16:creationId xmlns:a16="http://schemas.microsoft.com/office/drawing/2014/main" id="{8E81B7A2-A908-5113-9DE7-30F3B30418F9}"/>
              </a:ext>
            </a:extLst>
          </p:cNvPr>
          <p:cNvSpPr>
            <a:spLocks noGrp="1"/>
          </p:cNvSpPr>
          <p:nvPr>
            <p:ph idx="1"/>
          </p:nvPr>
        </p:nvSpPr>
        <p:spPr>
          <a:xfrm>
            <a:off x="263352" y="1268760"/>
            <a:ext cx="11521280" cy="5184576"/>
          </a:xfrm>
        </p:spPr>
        <p:txBody>
          <a:bodyPr>
            <a:normAutofit/>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کانال‌های سنتی : ارتباط حضوری ، تلفن نامه یا فکس ، رسانه‌های چاپی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کانال های دیجیتال:  ایمیل ، پیامک</a:t>
            </a:r>
            <a:r>
              <a:rPr lang="en-US" sz="4300" b="0" kern="1200" dirty="0">
                <a:solidFill>
                  <a:srgbClr val="FFFF00"/>
                </a:solidFill>
                <a:latin typeface="Calibri" panose="020F0502020204030204" pitchFamily="34" charset="0"/>
                <a:ea typeface="+mj-ea"/>
                <a:cs typeface="B Nazanin" panose="00000400000000000000" pitchFamily="2" charset="-78"/>
              </a:rPr>
              <a:t>، </a:t>
            </a:r>
            <a:r>
              <a:rPr lang="fa-IR" sz="4300" b="0" kern="1200" dirty="0">
                <a:solidFill>
                  <a:srgbClr val="FFFF00"/>
                </a:solidFill>
                <a:latin typeface="Calibri" panose="020F0502020204030204" pitchFamily="34" charset="0"/>
                <a:ea typeface="+mj-ea"/>
                <a:cs typeface="B Nazanin" panose="00000400000000000000" pitchFamily="2" charset="-78"/>
              </a:rPr>
              <a:t>شبکه‌های اجتماعی ( ایتا ، بله ، اینستاگرام، تلگرام، توییتر، و...)  ، چت آنلاین ، چت‌بات </a:t>
            </a:r>
            <a:r>
              <a:rPr lang="en-US" sz="4300" b="0" kern="1200" dirty="0">
                <a:solidFill>
                  <a:srgbClr val="FFFF00"/>
                </a:solidFill>
                <a:latin typeface="Calibri" panose="020F0502020204030204" pitchFamily="34" charset="0"/>
                <a:ea typeface="+mj-ea"/>
                <a:cs typeface="B Nazanin" panose="00000400000000000000" pitchFamily="2" charset="-78"/>
              </a:rPr>
              <a:t>، </a:t>
            </a:r>
            <a:r>
              <a:rPr lang="fa-IR" sz="4300" b="0" kern="1200" dirty="0">
                <a:solidFill>
                  <a:srgbClr val="FFFF00"/>
                </a:solidFill>
                <a:latin typeface="Calibri" panose="020F0502020204030204" pitchFamily="34" charset="0"/>
                <a:ea typeface="+mj-ea"/>
                <a:cs typeface="B Nazanin" panose="00000400000000000000" pitchFamily="2" charset="-78"/>
              </a:rPr>
              <a:t>وبینار و ویدئو کنفرانس ، وب‌سایت و بلاگ</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104808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727280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نقش کلیدی ارتباطات سلامت</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نقش کلیدی ارتباطات سلامت، ترجمه علم به عمل و ارتباط دادن اطلاعات درباره مشکلات سلامت با راه‌حل‌های ممکن است. این فرآیند در سطوح گوناگون (درون‌فردی، بین‌فردی، گروهی/سازمانی، اجتماعی)، از طریق کانال‌های مختلف (رو در رو، رسانه‌های جمعی، رسانه‌های اجتماعی، نوشتاری) و در زمینه‌های اجتماعی متنوع (خانه، مدرسه، محیط کار، بیمارستان، گروه‌های اجتماعی، جمعیت‌ها) رخ می‌دهد.</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p:txBody>
      </p:sp>
    </p:spTree>
    <p:extLst>
      <p:ext uri="{BB962C8B-B14F-4D97-AF65-F5344CB8AC3E}">
        <p14:creationId xmlns:p14="http://schemas.microsoft.com/office/powerpoint/2010/main" val="14381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نقشه‌نگاری پیام</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850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نقشه‌ نگاری پیام ابزاری است که می‌توان از آن برای ساده‌سازی گفت‌وگو با مراجعین استفاده کرد. نقشه پیام به شما کمک می‌کند که: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پیام‌ها را سازمان‌دهی، اولویت‌بندی و ساده‌سازی کنید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برای هر پیام کلیدی، پشتیبان‌هایی از شواهد یا مثال‌ها ارائه دهید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ارتباط را روشن، مختصر و مؤثر نگه دارید</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نقشه پیام ابزاری کاربردی برای سازماندهی مؤثر اطلاعات است، به‌ویژه زمانی که بیش از یک نفر قرار است پیام‌ها را منتقل کند یا زمانی که باید اطلاعاتی ساده، ثابت و به‌یادماندنی به مخاطب داده شود.</a:t>
            </a:r>
          </a:p>
        </p:txBody>
      </p:sp>
    </p:spTree>
    <p:extLst>
      <p:ext uri="{BB962C8B-B14F-4D97-AF65-F5344CB8AC3E}">
        <p14:creationId xmlns:p14="http://schemas.microsoft.com/office/powerpoint/2010/main" val="425822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نقشه‌نگاری پیام</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1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مزایای نقشه پیام: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بر سه پیام کلیدی تمرکز می‌کند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از جملات ساده، کوتاه و سطح خواندن کلاس ششم استفاده می‌شود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مناسب برای ارتباطات عمومی، به‌ویژه در شرایط اضطراری سلامت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قابل استفاده در آموزش گیرنده خدمات، جلسات اطلاع‌رسانی و رسانه‌ها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هر پیام کلیدی با ۳ پیام پشتیبان تکمیل می‌شود : سه جمله، حدود ۲۷ کلمه</a:t>
            </a:r>
          </a:p>
        </p:txBody>
      </p:sp>
    </p:spTree>
    <p:extLst>
      <p:ext uri="{BB962C8B-B14F-4D97-AF65-F5344CB8AC3E}">
        <p14:creationId xmlns:p14="http://schemas.microsoft.com/office/powerpoint/2010/main" val="139277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847528" y="75259"/>
            <a:ext cx="871296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نمونه نقشه پیام: پیشگیری از تب دنگی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algn="just">
              <a:buFontTx/>
              <a:buChar char="-"/>
            </a:pPr>
            <a:endParaRPr lang="fa-IR" dirty="0"/>
          </a:p>
          <a:p>
            <a:pPr algn="just">
              <a:buFontTx/>
              <a:buChar char="-"/>
            </a:pPr>
            <a:endParaRPr lang="fa-IR" dirty="0"/>
          </a:p>
        </p:txBody>
      </p:sp>
      <p:graphicFrame>
        <p:nvGraphicFramePr>
          <p:cNvPr id="5" name="Table 4"/>
          <p:cNvGraphicFramePr>
            <a:graphicFrameLocks noGrp="1"/>
          </p:cNvGraphicFramePr>
          <p:nvPr>
            <p:extLst>
              <p:ext uri="{D42A27DB-BD31-4B8C-83A1-F6EECF244321}">
                <p14:modId xmlns:p14="http://schemas.microsoft.com/office/powerpoint/2010/main" val="4272411670"/>
              </p:ext>
            </p:extLst>
          </p:nvPr>
        </p:nvGraphicFramePr>
        <p:xfrm>
          <a:off x="407368" y="1052736"/>
          <a:ext cx="11103024" cy="5398008"/>
        </p:xfrm>
        <a:graphic>
          <a:graphicData uri="http://schemas.openxmlformats.org/drawingml/2006/table">
            <a:tbl>
              <a:tblPr firstRow="1" firstCol="1" bandRow="1">
                <a:tableStyleId>{35758FB7-9AC5-4552-8A53-C91805E547FA}</a:tableStyleId>
              </a:tblPr>
              <a:tblGrid>
                <a:gridCol w="3701008">
                  <a:extLst>
                    <a:ext uri="{9D8B030D-6E8A-4147-A177-3AD203B41FA5}">
                      <a16:colId xmlns:a16="http://schemas.microsoft.com/office/drawing/2014/main" val="20000"/>
                    </a:ext>
                  </a:extLst>
                </a:gridCol>
                <a:gridCol w="3701008">
                  <a:extLst>
                    <a:ext uri="{9D8B030D-6E8A-4147-A177-3AD203B41FA5}">
                      <a16:colId xmlns:a16="http://schemas.microsoft.com/office/drawing/2014/main" val="20001"/>
                    </a:ext>
                  </a:extLst>
                </a:gridCol>
                <a:gridCol w="3701008">
                  <a:extLst>
                    <a:ext uri="{9D8B030D-6E8A-4147-A177-3AD203B41FA5}">
                      <a16:colId xmlns:a16="http://schemas.microsoft.com/office/drawing/2014/main" val="20002"/>
                    </a:ext>
                  </a:extLst>
                </a:gridCol>
              </a:tblGrid>
              <a:tr h="1385026">
                <a:tc>
                  <a:txBody>
                    <a:bodyPr/>
                    <a:lstStyle/>
                    <a:p>
                      <a:pPr algn="r" rtl="1">
                        <a:lnSpc>
                          <a:spcPct val="115000"/>
                        </a:lnSpc>
                        <a:spcAft>
                          <a:spcPts val="0"/>
                        </a:spcAft>
                      </a:pPr>
                      <a:r>
                        <a:rPr lang="fa-IR" sz="2800" dirty="0">
                          <a:solidFill>
                            <a:srgbClr val="FFFF00"/>
                          </a:solidFill>
                          <a:effectLst/>
                          <a:cs typeface="B Nazanin" panose="00000400000000000000" pitchFamily="2" charset="-78"/>
                        </a:rPr>
                        <a:t>ویروس تب دنگی می‌تواند به نوزادان یا بزرگسالان آسیب برساند</a:t>
                      </a:r>
                      <a:endParaRPr lang="en-US" sz="280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dirty="0">
                          <a:solidFill>
                            <a:srgbClr val="FFFF00"/>
                          </a:solidFill>
                          <a:effectLst/>
                          <a:cs typeface="B Nazanin" panose="00000400000000000000" pitchFamily="2" charset="-78"/>
                        </a:rPr>
                        <a:t>با دوری از پشه‌ها یا افراد آلوده، از تب دنگی پیشگیری کنید</a:t>
                      </a:r>
                      <a:endParaRPr lang="en-US" sz="280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dirty="0">
                          <a:solidFill>
                            <a:srgbClr val="FFFF00"/>
                          </a:solidFill>
                          <a:effectLst/>
                          <a:cs typeface="B Nazanin" panose="00000400000000000000" pitchFamily="2" charset="-78"/>
                        </a:rPr>
                        <a:t>از کودکان در برابر تب دنگی محافظت کنید</a:t>
                      </a:r>
                      <a:endParaRPr lang="en-US" sz="28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1385026">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در صورت گزش مادر باردار، ممکن است نوزاد دچار نقایص مادرزادی شود</a:t>
                      </a:r>
                      <a:endParaRPr lang="en-US" sz="2800" b="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بررسی کنید که آیا پشه‌های آلوده در منطقه شما وجود دارند</a:t>
                      </a:r>
                      <a:endParaRPr lang="en-US" sz="2800" b="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درها و پنجره‌ها را توری‌دار کنید</a:t>
                      </a:r>
                      <a:endParaRPr lang="en-US" sz="2800" b="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1385026">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بزرگسالان ممکن است علائمی نداشته باشند یا فقط شبیه سرماخوردگی</a:t>
                      </a:r>
                      <a:endParaRPr lang="en-US" sz="2800" b="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از اسپری ضد حشره و لباس پوشیده هنگام بیرون‌رفتن استفاده کنید</a:t>
                      </a:r>
                      <a:endParaRPr lang="en-US" sz="2800" b="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b="0">
                          <a:solidFill>
                            <a:srgbClr val="FFFF00"/>
                          </a:solidFill>
                          <a:effectLst/>
                          <a:cs typeface="B Nazanin" panose="00000400000000000000" pitchFamily="2" charset="-78"/>
                        </a:rPr>
                        <a:t>از کولر یا پنکه استفاده کنید</a:t>
                      </a:r>
                      <a:endParaRPr lang="en-US" sz="2800" b="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669458">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احتمال وجود تب دنگی در منطقه خود را پیگیری کنید</a:t>
                      </a:r>
                      <a:endParaRPr lang="en-US" sz="2800" b="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برای پیشگیری از گزش، از پماد دورکنند استفاده کنید</a:t>
                      </a:r>
                      <a:endParaRPr lang="en-US" sz="2800" b="0" dirty="0">
                        <a:solidFill>
                          <a:srgbClr val="FFFF00"/>
                        </a:solidFill>
                        <a:effectLst/>
                        <a:latin typeface="Calibri"/>
                        <a:ea typeface="Calibri"/>
                        <a:cs typeface="B Nazanin" panose="00000400000000000000" pitchFamily="2" charset="-78"/>
                      </a:endParaRPr>
                    </a:p>
                  </a:txBody>
                  <a:tcPr marL="68580" marR="68580" marT="0" marB="0"/>
                </a:tc>
                <a:tc>
                  <a:txBody>
                    <a:bodyPr/>
                    <a:lstStyle/>
                    <a:p>
                      <a:pPr algn="r" rtl="1">
                        <a:lnSpc>
                          <a:spcPct val="115000"/>
                        </a:lnSpc>
                        <a:spcAft>
                          <a:spcPts val="0"/>
                        </a:spcAft>
                      </a:pPr>
                      <a:r>
                        <a:rPr lang="fa-IR" sz="2800" b="0" dirty="0">
                          <a:solidFill>
                            <a:srgbClr val="FFFF00"/>
                          </a:solidFill>
                          <a:effectLst/>
                          <a:cs typeface="B Nazanin" panose="00000400000000000000" pitchFamily="2" charset="-78"/>
                        </a:rPr>
                        <a:t>برای نوزادان زیر دو ماه از اسپری استفاده نکنید</a:t>
                      </a:r>
                      <a:endParaRPr lang="en-US" sz="2800" b="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33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127448" y="0"/>
            <a:ext cx="885698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طراحی یک پیام ارتباطی اثربخش</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00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متغیرهای کلیدی برای طراحی یک پیام ارتباطی اثربخش</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علاوه بر طراحی مناسب خود پیام، برخی ویژگی‌های بیرونی نقش مهمی در موفقیت آن دارند: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1.	جذابیت و اعتبار منبع پیام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اگر منبع پیام، معتبر به‌نظر نرسد، چرا مخاطب باید به آن اعتماد 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2.	سبک و سازمان‌دهی پیام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نحوه بیان، تصویرسازی، ترتیب اطلاعات و انسجام منطقی پیام، بر نحوه درک و واکنش مخاطب تأثیر دارد.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3.	ویژگی‌های کانال ارتباطی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به‌ویژه میزان مستقیم بودن پیام. آیا از طریق مکالمه مستقیم منتقل شده؟ رسانه تصویری؟ شبکه اجتماعی؟ هرکدام مزایا و محدودیت خاص خود را دارند.</a:t>
            </a:r>
          </a:p>
        </p:txBody>
      </p:sp>
    </p:spTree>
    <p:extLst>
      <p:ext uri="{BB962C8B-B14F-4D97-AF65-F5344CB8AC3E}">
        <p14:creationId xmlns:p14="http://schemas.microsoft.com/office/powerpoint/2010/main" val="217671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127448" y="0"/>
            <a:ext cx="885698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طراحی یک پیام ارتباطی اثربخش</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850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4.	ویژگی‌های مخاطب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شامل:</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o	</a:t>
            </a:r>
            <a:r>
              <a:rPr lang="fa-IR" sz="4300" b="0" kern="1200" dirty="0">
                <a:solidFill>
                  <a:srgbClr val="FFFF00"/>
                </a:solidFill>
                <a:latin typeface="Calibri" panose="020F0502020204030204" pitchFamily="34" charset="0"/>
                <a:ea typeface="+mj-ea"/>
                <a:cs typeface="B Nazanin" panose="00000400000000000000" pitchFamily="2" charset="-78"/>
              </a:rPr>
              <a:t>فرهنگ</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o	</a:t>
            </a:r>
            <a:r>
              <a:rPr lang="fa-IR" sz="4300" b="0" kern="1200" dirty="0">
                <a:solidFill>
                  <a:srgbClr val="FFFF00"/>
                </a:solidFill>
                <a:latin typeface="Calibri" panose="020F0502020204030204" pitchFamily="34" charset="0"/>
                <a:ea typeface="+mj-ea"/>
                <a:cs typeface="B Nazanin" panose="00000400000000000000" pitchFamily="2" charset="-78"/>
              </a:rPr>
              <a:t>سواد و سطح تحصیلات</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o	</a:t>
            </a:r>
            <a:r>
              <a:rPr lang="fa-IR" sz="4300" b="0" kern="1200" dirty="0">
                <a:solidFill>
                  <a:srgbClr val="FFFF00"/>
                </a:solidFill>
                <a:latin typeface="Calibri" panose="020F0502020204030204" pitchFamily="34" charset="0"/>
                <a:ea typeface="+mj-ea"/>
                <a:cs typeface="B Nazanin" panose="00000400000000000000" pitchFamily="2" charset="-78"/>
              </a:rPr>
              <a:t>وضعیت احساسی یا روحی (خلق‌وخو)</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o	</a:t>
            </a:r>
            <a:r>
              <a:rPr lang="fa-IR" sz="4300" b="0" kern="1200" dirty="0">
                <a:solidFill>
                  <a:srgbClr val="FFFF00"/>
                </a:solidFill>
                <a:latin typeface="Calibri" panose="020F0502020204030204" pitchFamily="34" charset="0"/>
                <a:ea typeface="+mj-ea"/>
                <a:cs typeface="B Nazanin" panose="00000400000000000000" pitchFamily="2" charset="-78"/>
              </a:rPr>
              <a:t>تجارب پیشین با موضوع</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5.	تناسب فرهنگی و سطح سواد پیام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اگر پیام از نظر فرهنگی با مخاطب هماهنگ نباشد یا از سطح سوادی بالاتر از درک او نوشته شده باشد، تأثیرگذار نخواهد بود.</a:t>
            </a:r>
          </a:p>
        </p:txBody>
      </p:sp>
    </p:spTree>
    <p:extLst>
      <p:ext uri="{BB962C8B-B14F-4D97-AF65-F5344CB8AC3E}">
        <p14:creationId xmlns:p14="http://schemas.microsoft.com/office/powerpoint/2010/main" val="135735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911424" y="0"/>
            <a:ext cx="900100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 ۱۲ اصل کلیدی پیام‌های مؤثر سلامت</a:t>
            </a:r>
            <a:endParaRPr lang="fa-IR" sz="4800" b="1" u="none" dirty="0">
              <a:solidFill>
                <a:srgbClr val="FFFF00"/>
              </a:solidFill>
              <a:latin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76010966"/>
              </p:ext>
            </p:extLst>
          </p:nvPr>
        </p:nvGraphicFramePr>
        <p:xfrm>
          <a:off x="119337" y="1124744"/>
          <a:ext cx="11809312" cy="5382773"/>
        </p:xfrm>
        <a:graphic>
          <a:graphicData uri="http://schemas.openxmlformats.org/drawingml/2006/table">
            <a:tbl>
              <a:tblPr firstRow="1" firstCol="1" bandRow="1">
                <a:tableStyleId>{5C22544A-7EE6-4342-B048-85BDC9FD1C3A}</a:tableStyleId>
              </a:tblPr>
              <a:tblGrid>
                <a:gridCol w="11809312">
                  <a:extLst>
                    <a:ext uri="{9D8B030D-6E8A-4147-A177-3AD203B41FA5}">
                      <a16:colId xmlns:a16="http://schemas.microsoft.com/office/drawing/2014/main" val="20000"/>
                    </a:ext>
                  </a:extLst>
                </a:gridCol>
              </a:tblGrid>
              <a:tr h="619148">
                <a:tc>
                  <a:txBody>
                    <a:bodyPr/>
                    <a:lstStyle/>
                    <a:p>
                      <a:pPr algn="r" rtl="1">
                        <a:lnSpc>
                          <a:spcPct val="115000"/>
                        </a:lnSpc>
                        <a:spcAft>
                          <a:spcPts val="0"/>
                        </a:spcAft>
                      </a:pPr>
                      <a:r>
                        <a:rPr lang="fa-IR" sz="4000" dirty="0">
                          <a:solidFill>
                            <a:srgbClr val="FFFF00"/>
                          </a:solidFill>
                          <a:effectLst/>
                          <a:cs typeface="B Nazanin" panose="00000400000000000000" pitchFamily="2" charset="-78"/>
                        </a:rPr>
                        <a:t>اصل کلیدی</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619148">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پیام‌ها باید ساده و شفاف باشند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619148">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باید مرتبط با زندگی مخاطب باشد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619148">
                <a:tc>
                  <a:txBody>
                    <a:bodyPr/>
                    <a:lstStyle/>
                    <a:p>
                      <a:pPr algn="r" rtl="1">
                        <a:lnSpc>
                          <a:spcPct val="115000"/>
                        </a:lnSpc>
                        <a:spcAft>
                          <a:spcPts val="0"/>
                        </a:spcAft>
                      </a:pPr>
                      <a:r>
                        <a:rPr lang="fa-IR" sz="4000" dirty="0">
                          <a:solidFill>
                            <a:srgbClr val="FFFF00"/>
                          </a:solidFill>
                          <a:effectLst/>
                          <a:cs typeface="B Nazanin" panose="00000400000000000000" pitchFamily="2" charset="-78"/>
                        </a:rPr>
                        <a:t>باید عمل‌گرایانه و با نتیجه‌ی ملموس باشد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619148">
                <a:tc>
                  <a:txBody>
                    <a:bodyPr/>
                    <a:lstStyle/>
                    <a:p>
                      <a:pPr algn="r" rtl="1">
                        <a:lnSpc>
                          <a:spcPct val="115000"/>
                        </a:lnSpc>
                        <a:spcAft>
                          <a:spcPts val="0"/>
                        </a:spcAft>
                      </a:pPr>
                      <a:r>
                        <a:rPr lang="fa-IR" sz="4000" dirty="0">
                          <a:solidFill>
                            <a:srgbClr val="FFFF00"/>
                          </a:solidFill>
                          <a:effectLst/>
                          <a:cs typeface="B Nazanin" panose="00000400000000000000" pitchFamily="2" charset="-78"/>
                        </a:rPr>
                        <a:t>انجام پیام باید نسبتاً آسان باشد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4"/>
                  </a:ext>
                </a:extLst>
              </a:tr>
              <a:tr h="619148">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باید از مشوق‌های مؤثر استفاده کند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5"/>
                  </a:ext>
                </a:extLst>
              </a:tr>
              <a:tr h="1176533">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باید شواهد معتبر برای تهدید و فایده ارائه دهد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9830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343472" y="0"/>
            <a:ext cx="921702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عوامل خطر مرگ زودهنگام و سهم آن‌ها</a:t>
            </a: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میکی مانتل جمله مشهوری دارد: اگر می‌دانستم این‌قدر عمر می‌کنم، بهتر از خودم مراقبت می‌کردم</a:t>
            </a: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•مراقبت‌های سلامت(خدمات گرانقیمت) : ۱۰٪</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•ژنتیک: ۳۰٪</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•عوامل اجتماعی و محیطی: ۲۰٪</a:t>
            </a:r>
          </a:p>
          <a:p>
            <a:pPr marL="0" indent="0" algn="r">
              <a:buNone/>
            </a:pPr>
            <a:r>
              <a:rPr lang="fa-IR" sz="4000" b="0" kern="1200" dirty="0">
                <a:solidFill>
                  <a:srgbClr val="FFFF00"/>
                </a:solidFill>
                <a:latin typeface="Calibri" panose="020F0502020204030204" pitchFamily="34" charset="0"/>
                <a:ea typeface="+mj-ea"/>
                <a:cs typeface="B Nazanin" panose="00000400000000000000" pitchFamily="2" charset="-78"/>
              </a:rPr>
              <a:t>•رفتارهای فردی: ۴۰٪</a:t>
            </a: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b="1" dirty="0">
              <a:cs typeface="B Nazanin"/>
            </a:endParaRPr>
          </a:p>
          <a:p>
            <a:pPr algn="just">
              <a:buFontTx/>
              <a:buChar char="-"/>
            </a:pPr>
            <a:endParaRPr lang="fa-IR"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830" y="2255237"/>
            <a:ext cx="4136547" cy="4104456"/>
          </a:xfrm>
          <a:prstGeom prst="rect">
            <a:avLst/>
          </a:prstGeom>
        </p:spPr>
      </p:pic>
    </p:spTree>
    <p:extLst>
      <p:ext uri="{BB962C8B-B14F-4D97-AF65-F5344CB8AC3E}">
        <p14:creationId xmlns:p14="http://schemas.microsoft.com/office/powerpoint/2010/main" val="146697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911424" y="0"/>
            <a:ext cx="9001000"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 ۱۲ اصل کلیدی پیام‌های مؤثر سلامت</a:t>
            </a:r>
            <a:endParaRPr lang="fa-IR" sz="4800" b="1" u="none" dirty="0">
              <a:solidFill>
                <a:srgbClr val="FFFF00"/>
              </a:solidFill>
              <a:latin typeface="Calibri" panose="020F0502020204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0278973"/>
              </p:ext>
            </p:extLst>
          </p:nvPr>
        </p:nvGraphicFramePr>
        <p:xfrm>
          <a:off x="335360" y="1124744"/>
          <a:ext cx="11449272" cy="5407586"/>
        </p:xfrm>
        <a:graphic>
          <a:graphicData uri="http://schemas.openxmlformats.org/drawingml/2006/table">
            <a:tbl>
              <a:tblPr firstRow="1" firstCol="1" bandRow="1">
                <a:tableStyleId>{5C22544A-7EE6-4342-B048-85BDC9FD1C3A}</a:tableStyleId>
              </a:tblPr>
              <a:tblGrid>
                <a:gridCol w="11449272">
                  <a:extLst>
                    <a:ext uri="{9D8B030D-6E8A-4147-A177-3AD203B41FA5}">
                      <a16:colId xmlns:a16="http://schemas.microsoft.com/office/drawing/2014/main" val="20000"/>
                    </a:ext>
                  </a:extLst>
                </a:gridCol>
              </a:tblGrid>
              <a:tr h="598832">
                <a:tc>
                  <a:txBody>
                    <a:bodyPr/>
                    <a:lstStyle/>
                    <a:p>
                      <a:pPr algn="r" rtl="1">
                        <a:lnSpc>
                          <a:spcPct val="115000"/>
                        </a:lnSpc>
                        <a:spcAft>
                          <a:spcPts val="0"/>
                        </a:spcAft>
                      </a:pPr>
                      <a:r>
                        <a:rPr lang="fa-IR" sz="4000" dirty="0">
                          <a:solidFill>
                            <a:srgbClr val="FFFF00"/>
                          </a:solidFill>
                          <a:effectLst/>
                          <a:cs typeface="B Nazanin" panose="00000400000000000000" pitchFamily="2" charset="-78"/>
                        </a:rPr>
                        <a:t>اصل کلیدی</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0"/>
                  </a:ext>
                </a:extLst>
              </a:tr>
              <a:tr h="598832">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باید از طرف منبعی معتبر منتقل شود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1"/>
                  </a:ext>
                </a:extLst>
              </a:tr>
              <a:tr h="598832">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باید واقع‌گرایانه و باورپذیر باشد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2"/>
                  </a:ext>
                </a:extLst>
              </a:tr>
              <a:tr h="598832">
                <a:tc>
                  <a:txBody>
                    <a:bodyPr/>
                    <a:lstStyle/>
                    <a:p>
                      <a:pPr algn="r" rtl="1">
                        <a:lnSpc>
                          <a:spcPct val="115000"/>
                        </a:lnSpc>
                        <a:spcAft>
                          <a:spcPts val="0"/>
                        </a:spcAft>
                      </a:pPr>
                      <a:r>
                        <a:rPr lang="fa-IR" sz="4000" dirty="0">
                          <a:solidFill>
                            <a:srgbClr val="FFFF00"/>
                          </a:solidFill>
                          <a:effectLst/>
                          <a:cs typeface="B Nazanin" panose="00000400000000000000" pitchFamily="2" charset="-78"/>
                        </a:rPr>
                        <a:t>لحن پیام باید متناسب با مخاطب باشد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3"/>
                  </a:ext>
                </a:extLst>
              </a:tr>
              <a:tr h="951193">
                <a:tc>
                  <a:txBody>
                    <a:bodyPr/>
                    <a:lstStyle/>
                    <a:p>
                      <a:pPr algn="r" rtl="1">
                        <a:lnSpc>
                          <a:spcPct val="115000"/>
                        </a:lnSpc>
                        <a:spcAft>
                          <a:spcPts val="0"/>
                        </a:spcAft>
                      </a:pPr>
                      <a:r>
                        <a:rPr lang="fa-IR" sz="4000" dirty="0">
                          <a:solidFill>
                            <a:srgbClr val="FFFF00"/>
                          </a:solidFill>
                          <a:effectLst/>
                          <a:cs typeface="B Nazanin" panose="00000400000000000000" pitchFamily="2" charset="-78"/>
                        </a:rPr>
                        <a:t>از جاذبه‌ی مناسب (احساسی/عقلانی) استفاده شود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4"/>
                  </a:ext>
                </a:extLst>
              </a:tr>
              <a:tr h="598832">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نباید موجب آسیب، شرم یا سرزنش شود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5"/>
                  </a:ext>
                </a:extLst>
              </a:tr>
              <a:tr h="951193">
                <a:tc>
                  <a:txBody>
                    <a:bodyPr/>
                    <a:lstStyle/>
                    <a:p>
                      <a:pPr algn="r" rtl="1">
                        <a:lnSpc>
                          <a:spcPct val="115000"/>
                        </a:lnSpc>
                        <a:spcAft>
                          <a:spcPts val="0"/>
                        </a:spcAft>
                      </a:pPr>
                      <a:r>
                        <a:rPr lang="fa-IR" sz="4000" dirty="0">
                          <a:solidFill>
                            <a:srgbClr val="FFFF00"/>
                          </a:solidFill>
                          <a:effectLst/>
                          <a:cs typeface="B Nazanin" panose="00000400000000000000" pitchFamily="2" charset="-78"/>
                        </a:rPr>
                        <a:t>پیام باید دارای هویت بصری و برند مشخص باشد</a:t>
                      </a:r>
                      <a:endParaRPr lang="en-US" sz="4000" dirty="0">
                        <a:solidFill>
                          <a:srgbClr val="FFFF00"/>
                        </a:solidFill>
                        <a:effectLst/>
                        <a:latin typeface="Calibri"/>
                        <a:ea typeface="Calibri"/>
                        <a:cs typeface="B Nazanin" panose="00000400000000000000" pitchFamily="2" charset="-78"/>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81304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91344" y="0"/>
            <a:ext cx="1123324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مهارت‌های کلیدی در ارتباط بین‌فردی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مهارت‌های کلیدی در ارتباط بین‌فردی در مراقبت سلامت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برای آنکه ارائه‌دهندگان مراقبت سلامت بتوانند مؤثر ارتباط برقرار کنند، به دو دسته کلی از مهارت‌ها نیاز دارند: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۱. مهارت‌های ایجاد رابطه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۲. مهارت‌های تبادل اطلاعات</a:t>
            </a:r>
          </a:p>
        </p:txBody>
      </p:sp>
    </p:spTree>
    <p:extLst>
      <p:ext uri="{BB962C8B-B14F-4D97-AF65-F5344CB8AC3E}">
        <p14:creationId xmlns:p14="http://schemas.microsoft.com/office/powerpoint/2010/main" val="23598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همدلی در برابر همدردی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همدلی ( </a:t>
            </a:r>
            <a:r>
              <a:rPr lang="en-US" sz="4300" b="0" kern="1200" dirty="0">
                <a:solidFill>
                  <a:srgbClr val="FFFF00"/>
                </a:solidFill>
                <a:latin typeface="Calibri" panose="020F0502020204030204" pitchFamily="34" charset="0"/>
                <a:ea typeface="+mj-ea"/>
                <a:cs typeface="B Nazanin" panose="00000400000000000000" pitchFamily="2" charset="-78"/>
              </a:rPr>
              <a:t> Empathy </a:t>
            </a:r>
            <a:r>
              <a:rPr lang="fa-IR" sz="4300" b="0" kern="1200" dirty="0">
                <a:solidFill>
                  <a:srgbClr val="FFFF00"/>
                </a:solidFill>
                <a:latin typeface="Calibri" panose="020F0502020204030204" pitchFamily="34" charset="0"/>
                <a:ea typeface="+mj-ea"/>
                <a:cs typeface="B Nazanin" panose="00000400000000000000" pitchFamily="2" charset="-78"/>
              </a:rPr>
              <a:t> ) عبارت است از درک نیازها، اهداف، خواسته‌ها و احساسات فرد دیگر، از طریق دیدن موقعیت از دیدگاه او</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ارائه‌دهندگان همدل، حساسیت عاطفی لازم برای شناسایی، درک، و تفسیر دقیق وضعیت روانی و احساسی دیگران را دارند و بدون قضاوت، به شیوه‌ای مناسب واکنش نشان می‌دهند.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در مقابل، همدردی (</a:t>
            </a:r>
            <a:r>
              <a:rPr lang="en-US" sz="4300" b="0" kern="1200" dirty="0">
                <a:solidFill>
                  <a:srgbClr val="FFFF00"/>
                </a:solidFill>
                <a:latin typeface="Calibri" panose="020F0502020204030204" pitchFamily="34" charset="0"/>
                <a:ea typeface="+mj-ea"/>
                <a:cs typeface="B Nazanin" panose="00000400000000000000" pitchFamily="2" charset="-78"/>
              </a:rPr>
              <a:t>Sympathy </a:t>
            </a:r>
            <a:r>
              <a:rPr lang="fa-IR" sz="4300" b="0" kern="1200" dirty="0">
                <a:solidFill>
                  <a:srgbClr val="FFFF00"/>
                </a:solidFill>
                <a:latin typeface="Calibri" panose="020F0502020204030204" pitchFamily="34" charset="0"/>
                <a:ea typeface="+mj-ea"/>
                <a:cs typeface="B Nazanin" panose="00000400000000000000" pitchFamily="2" charset="-78"/>
              </a:rPr>
              <a:t> ) تلاشی است برای تجربه یا به‌اشتراک‌گذاری احساسی با وضعیت فرد دیگر. این نوع واکنش عاطفی در ارائه‌دهنده رخ می‌دهد و معمولاً با ابراز مراقبت، نگرانی و دلسوزی همراه است</a:t>
            </a:r>
          </a:p>
        </p:txBody>
      </p:sp>
    </p:spTree>
    <p:extLst>
      <p:ext uri="{BB962C8B-B14F-4D97-AF65-F5344CB8AC3E}">
        <p14:creationId xmlns:p14="http://schemas.microsoft.com/office/powerpoint/2010/main" val="14381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0" y="0"/>
            <a:ext cx="11424592"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چارچوب </a:t>
            </a:r>
            <a:r>
              <a:rPr lang="en-US" sz="4800" u="none" dirty="0">
                <a:solidFill>
                  <a:srgbClr val="FFFF00"/>
                </a:solidFill>
              </a:rPr>
              <a:t>E.M.P.A.T.H.Y. </a:t>
            </a:r>
            <a:r>
              <a:rPr lang="fa-IR" sz="4800" u="none" dirty="0">
                <a:solidFill>
                  <a:srgbClr val="FFFF00"/>
                </a:solidFill>
              </a:rPr>
              <a:t>برای آموزش همدلی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10000"/>
          </a:bodyPr>
          <a:lstStyle/>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E: Eye contact</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برقراری تماس چشمی معنادار و متناسب با فرهنگ</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M: Muscles of facial expression</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تفسیر دقیق حالات چهره؛ بازتاب یا تقلید حالات چهره مخاطب</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P: Posture</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اتخاذ وضعیت بدنی باز و درگیر؛ صحبت در سطح چشمان فرد. این ممکن است مستلزم نشستن و چرخاندن بدن به سمت مخاطب و متمایل شدن به سوی او باشد.</a:t>
            </a:r>
          </a:p>
        </p:txBody>
      </p:sp>
    </p:spTree>
    <p:extLst>
      <p:ext uri="{BB962C8B-B14F-4D97-AF65-F5344CB8AC3E}">
        <p14:creationId xmlns:p14="http://schemas.microsoft.com/office/powerpoint/2010/main" val="425822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0" y="0"/>
            <a:ext cx="11424592"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چارچوب </a:t>
            </a:r>
            <a:r>
              <a:rPr lang="en-US" sz="4800" u="none" dirty="0">
                <a:solidFill>
                  <a:srgbClr val="FFFF00"/>
                </a:solidFill>
              </a:rPr>
              <a:t>E.M.P.A.T.H.Y. </a:t>
            </a:r>
            <a:r>
              <a:rPr lang="fa-IR" sz="4800" u="none" dirty="0">
                <a:solidFill>
                  <a:srgbClr val="FFFF00"/>
                </a:solidFill>
              </a:rPr>
              <a:t>برای آموزش همدلی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0000" lnSpcReduction="20000"/>
          </a:bodyPr>
          <a:lstStyle/>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A: Affect</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توجه به احساسات، همان‌طور که از طریق نشانه‌های کلامی و غیرکلامی بروز می‌کنند. از پرسش برای تأیید تفسیر احساسات طرف مقابل استفاده شود.</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T: Tone of voice</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استفاده از لحن و حجم صدا برای انتقال گرمی، مراقبت و توجه</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H: Hearing the whole person</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تجربه زیسته هر فرد زمینه‌ساز پیام‌های کلامی و غیرکلامی اوست؛ به داستان پنهان پشت گفته‌ها گوش دهید.</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Y: Your response</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ارتباط آگاهانه: همواره پیام‌هایی را که در پاسخ به سخنان و احساسات دیگران ارسال می‌کنید، بازبینی کنید تا اطمینان حاصل شود که پیام‌ها متناسب بوده و همان‌طور که قصد شده دریافت شده‌اند.</a:t>
            </a:r>
          </a:p>
        </p:txBody>
      </p:sp>
    </p:spTree>
    <p:extLst>
      <p:ext uri="{BB962C8B-B14F-4D97-AF65-F5344CB8AC3E}">
        <p14:creationId xmlns:p14="http://schemas.microsoft.com/office/powerpoint/2010/main" val="421367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مهارت گوش‌دادن</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00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ارائه‌دهندگان خدمات سلامت تا زمانی که مهارت گوش‌دادن را به‌درستی به‌کار نگیرند، نمی‌توانند سایر مهارت‌های ارتباطی را نیز به‌طور مؤثر اجرا کنند. گوش‌دادن، فراتر از صرفاً شنیدن حرف‌های دیگران است؛ گوش‌دادن یعنی معطوف کردن کامل توجه به فرد مقابل.</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همانند دیگر جنبه‌های ارتباطی، گوش‌دادن نیز مهارتی آموختنی و قابل تمرین است. برای گوش‌دادن فعال و مؤثر، چهار مهارت کلیدی مورد نیاز 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1.	توجه کامل :  (</a:t>
            </a:r>
            <a:r>
              <a:rPr lang="en-US" sz="4300" b="0" kern="1200" dirty="0">
                <a:solidFill>
                  <a:srgbClr val="FFFF00"/>
                </a:solidFill>
                <a:latin typeface="Calibri" panose="020F0502020204030204" pitchFamily="34" charset="0"/>
                <a:ea typeface="+mj-ea"/>
                <a:cs typeface="B Nazanin" panose="00000400000000000000" pitchFamily="2" charset="-78"/>
              </a:rPr>
              <a:t>Pay attention</a:t>
            </a:r>
            <a:r>
              <a:rPr lang="fa-IR" sz="4300" b="0" kern="1200" dirty="0">
                <a:solidFill>
                  <a:srgbClr val="FFFF00"/>
                </a:solidFill>
                <a:latin typeface="Calibri" panose="020F0502020204030204" pitchFamily="34" charset="0"/>
                <a:ea typeface="+mj-ea"/>
                <a:cs typeface="B Nazanin" panose="00000400000000000000" pitchFamily="2" charset="-78"/>
              </a:rPr>
              <a:t> )</a:t>
            </a: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پیش‌نیاز اولیه برای گوش‌دادن مؤثر، متوقف کردن صحبت خود و پرهیز از قطع صحبت دیگران است. شنوندگان خوب، علاقه‌ی واقعی به شنیدن صحبت‌های دیگران دارند و اجازه می‌دهند گوینده، سرعت مکالمه را تعیین کند. این کار بیشتر از طریق کانال‌های غیرکلامی صورت می‌گیرد: لبخند زدن، تکان دادن سر، خم شدن به‌سمت گوینده، و حفظ تماس چشمی، نشانه‌هایی از توجه و درک هستند. همچنین، باید عوامل حواس‌پرتی را حذف کرده و با تمرکز بر پیام‌های کلامی و غیرکلامی گوینده، در لحظه حضور ذهن داشت.</a:t>
            </a:r>
          </a:p>
        </p:txBody>
      </p:sp>
    </p:spTree>
    <p:extLst>
      <p:ext uri="{BB962C8B-B14F-4D97-AF65-F5344CB8AC3E}">
        <p14:creationId xmlns:p14="http://schemas.microsoft.com/office/powerpoint/2010/main" val="15933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مهارت گوش‌دادن</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2.	بازتاب و خلاصه‌سازی : (</a:t>
            </a:r>
            <a:r>
              <a:rPr lang="en-US" sz="4300" b="0" kern="1200" dirty="0">
                <a:solidFill>
                  <a:srgbClr val="FFFF00"/>
                </a:solidFill>
                <a:latin typeface="Calibri" panose="020F0502020204030204" pitchFamily="34" charset="0"/>
                <a:ea typeface="+mj-ea"/>
                <a:cs typeface="B Nazanin" panose="00000400000000000000" pitchFamily="2" charset="-78"/>
              </a:rPr>
              <a:t>Reflect and summarize</a:t>
            </a:r>
            <a:r>
              <a:rPr lang="fa-IR" sz="4300" b="0" kern="1200" dirty="0">
                <a:solidFill>
                  <a:srgbClr val="FFFF00"/>
                </a:solidFill>
                <a:latin typeface="Calibri" panose="020F0502020204030204" pitchFamily="34" charset="0"/>
                <a:ea typeface="+mj-ea"/>
                <a:cs typeface="B Nazanin" panose="00000400000000000000" pitchFamily="2" charset="-78"/>
              </a:rPr>
              <a:t> )</a:t>
            </a: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بازتاب، یعنی بازگویی و تکرار ایده‌های اصلی پیام گوینده به خود او، که نشان‌دهنده‌ی توجه دقیق است. عباراتی مانند «پس، فکر می‌کنم منظورتون اینه که...» به تأیید درک پیام و روشن‌سازی کمک می‌کند.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3.	شفاف‌سازی  : (</a:t>
            </a:r>
            <a:r>
              <a:rPr lang="en-US" sz="4300" b="0" kern="1200" dirty="0">
                <a:solidFill>
                  <a:srgbClr val="FFFF00"/>
                </a:solidFill>
                <a:latin typeface="Calibri" panose="020F0502020204030204" pitchFamily="34" charset="0"/>
                <a:ea typeface="+mj-ea"/>
                <a:cs typeface="B Nazanin" panose="00000400000000000000" pitchFamily="2" charset="-78"/>
              </a:rPr>
              <a:t>Clarify </a:t>
            </a:r>
            <a:r>
              <a:rPr lang="fa-IR" sz="4300" b="0" kern="1200" dirty="0">
                <a:solidFill>
                  <a:srgbClr val="FFFF00"/>
                </a:solidFill>
                <a:latin typeface="Calibri" panose="020F0502020204030204" pitchFamily="34" charset="0"/>
                <a:ea typeface="+mj-ea"/>
                <a:cs typeface="B Nazanin" panose="00000400000000000000" pitchFamily="2" charset="-78"/>
              </a:rPr>
              <a:t>  ) دانستن زمان مناسب برای پرسیدن سؤال، بخش مهمی از مهارت گوش‌دادن است. سؤال کردن، نشان می‌دهد شنونده واقعاً در حال گوش‌دادن است، و درک خود را از نکات مبهم افزایش می‌دهد؛ همچنین، گوینده را به ادامه‌ی صحبت ترغیب می‌کند.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4.	بی‌طرفی و پرهیز از قضاوت ( </a:t>
            </a:r>
            <a:r>
              <a:rPr lang="en-US" sz="4300" b="0" kern="1200" dirty="0">
                <a:solidFill>
                  <a:srgbClr val="FFFF00"/>
                </a:solidFill>
                <a:latin typeface="Calibri" panose="020F0502020204030204" pitchFamily="34" charset="0"/>
                <a:ea typeface="+mj-ea"/>
                <a:cs typeface="B Nazanin" panose="00000400000000000000" pitchFamily="2" charset="-78"/>
              </a:rPr>
              <a:t>Be objective and nonjudgmental</a:t>
            </a:r>
            <a:r>
              <a:rPr lang="fa-IR" sz="4300" b="0" kern="1200" dirty="0">
                <a:solidFill>
                  <a:srgbClr val="FFFF00"/>
                </a:solidFill>
                <a:latin typeface="Calibri" panose="020F0502020204030204" pitchFamily="34" charset="0"/>
                <a:ea typeface="+mj-ea"/>
                <a:cs typeface="B Nazanin" panose="00000400000000000000" pitchFamily="2" charset="-78"/>
              </a:rPr>
              <a:t> )</a:t>
            </a: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شنونده نباید در پی اثبات یا رد گفته‌های گوینده باشد. گوش‌دادن مؤثر با همدلی، درک تفاوت‌ها و تمایل برای داشتن ذهن باز همراه است.</a:t>
            </a:r>
          </a:p>
        </p:txBody>
      </p:sp>
    </p:spTree>
    <p:extLst>
      <p:ext uri="{BB962C8B-B14F-4D97-AF65-F5344CB8AC3E}">
        <p14:creationId xmlns:p14="http://schemas.microsoft.com/office/powerpoint/2010/main" val="759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343472" y="0"/>
            <a:ext cx="885698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پروتکل </a:t>
            </a:r>
            <a:r>
              <a:rPr lang="en-US" sz="4800" u="none" dirty="0">
                <a:solidFill>
                  <a:srgbClr val="FFFF00"/>
                </a:solidFill>
              </a:rPr>
              <a:t>SPIKES </a:t>
            </a:r>
            <a:r>
              <a:rPr lang="fa-IR" sz="4800" u="none" dirty="0">
                <a:solidFill>
                  <a:srgbClr val="FFFF00"/>
                </a:solidFill>
              </a:rPr>
              <a:t>  برای ارائه‌ی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0000" lnSpcReduction="20000"/>
          </a:bodyPr>
          <a:lstStyle/>
          <a:p>
            <a:pPr marL="0" indent="0" algn="r">
              <a:buNone/>
            </a:pP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S - Setting   </a:t>
            </a:r>
            <a:r>
              <a:rPr lang="fa-IR" sz="4300" b="0" kern="1200" dirty="0">
                <a:solidFill>
                  <a:srgbClr val="FFFF00"/>
                </a:solidFill>
                <a:latin typeface="Calibri" panose="020F0502020204030204" pitchFamily="34" charset="0"/>
                <a:ea typeface="+mj-ea"/>
                <a:cs typeface="B Nazanin" panose="00000400000000000000" pitchFamily="2" charset="-78"/>
              </a:rPr>
              <a:t>فضاسازی و تنظیم محیط:</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ایجاد محیطی خصوصی برای گفتگو</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دعوت از افراد مهم زندگی مراجعین (در صورت تمایل)</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نشستن رو‌به‌روی مراجعین (نه ایستاده)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برقراری ارتباط و ایجاد رابطه‌ی انسانی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مدیریت محدودیت‌های زمانی و جلوگیری از وقفه‌ها</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P - Perception  </a:t>
            </a:r>
            <a:r>
              <a:rPr lang="fa-IR" sz="4300" b="0" kern="1200" dirty="0">
                <a:solidFill>
                  <a:srgbClr val="FFFF00"/>
                </a:solidFill>
                <a:latin typeface="Calibri" panose="020F0502020204030204" pitchFamily="34" charset="0"/>
                <a:ea typeface="+mj-ea"/>
                <a:cs typeface="B Nazanin" panose="00000400000000000000" pitchFamily="2" charset="-78"/>
              </a:rPr>
              <a:t>درک مراجعین از وضعیت: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ارزیابی آگاهی مراجعین یا تصورش از مشکل سلامتی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گوش‌دادن به سطح درک و باورهای مراجعین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پذیرش انکار واقعیت توسط مراجعین بدون مقابله با او</a:t>
            </a:r>
          </a:p>
        </p:txBody>
      </p:sp>
    </p:spTree>
    <p:extLst>
      <p:ext uri="{BB962C8B-B14F-4D97-AF65-F5344CB8AC3E}">
        <p14:creationId xmlns:p14="http://schemas.microsoft.com/office/powerpoint/2010/main" val="38630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343472" y="0"/>
            <a:ext cx="885698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پروتکل </a:t>
            </a:r>
            <a:r>
              <a:rPr lang="en-US" sz="4800" u="none" dirty="0">
                <a:solidFill>
                  <a:srgbClr val="FFFF00"/>
                </a:solidFill>
              </a:rPr>
              <a:t>SPIKES </a:t>
            </a:r>
            <a:r>
              <a:rPr lang="fa-IR" sz="4800" u="none" dirty="0">
                <a:solidFill>
                  <a:srgbClr val="FFFF00"/>
                </a:solidFill>
              </a:rPr>
              <a:t>  برای ارائه‌ی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62500" lnSpcReduction="20000"/>
          </a:bodyPr>
          <a:lstStyle/>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I - Invitation   </a:t>
            </a:r>
            <a:r>
              <a:rPr lang="fa-IR" sz="4300" b="0" kern="1200" dirty="0">
                <a:solidFill>
                  <a:srgbClr val="FFFF00"/>
                </a:solidFill>
                <a:latin typeface="Calibri" panose="020F0502020204030204" pitchFamily="34" charset="0"/>
                <a:ea typeface="+mj-ea"/>
                <a:cs typeface="B Nazanin" panose="00000400000000000000" pitchFamily="2" charset="-78"/>
              </a:rPr>
              <a:t>دعوت مراجعین به دریافت اطلاعات: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پرسیدن اینکه آیا مراجعین مایل است جزئیات مشکلات را بداند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پذیرش حق مراجعین برای ندانستن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پیشنهاد پاسخ‌گویی به سؤالات در زمان دیگر (در صورت عدم آمادگی مراجعین)</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K - Knowledge  </a:t>
            </a:r>
            <a:r>
              <a:rPr lang="fa-IR" sz="4300" b="0" kern="1200" dirty="0">
                <a:solidFill>
                  <a:srgbClr val="FFFF00"/>
                </a:solidFill>
                <a:latin typeface="Calibri" panose="020F0502020204030204" pitchFamily="34" charset="0"/>
                <a:ea typeface="+mj-ea"/>
                <a:cs typeface="B Nazanin" panose="00000400000000000000" pitchFamily="2" charset="-78"/>
              </a:rPr>
              <a:t>ارائه‌ی اطلاعات: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استفاده از زبان قابل‌فهم برای مراجعین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توجه به سطح سواد، پیش‌زمینه‌ی فرهنگی-اجتماعی و وضعیت روانی مراجعین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ارائه‌ی اطلاعات به صورت مرحله‌مرحله و با حجم کم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بررسی درک مراجعین از اطلاعات داده‌شده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پاسخ‌گویی به واکنش‌های مراجعین در همان لحظه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شروع با جنبه‌های مثبت (در صورت وجود)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بیان دقیق اطلاعات درباره‌ی درمان، پیش‌آگهی، هزینه‌ها و ...</a:t>
            </a:r>
          </a:p>
        </p:txBody>
      </p:sp>
    </p:spTree>
    <p:extLst>
      <p:ext uri="{BB962C8B-B14F-4D97-AF65-F5344CB8AC3E}">
        <p14:creationId xmlns:p14="http://schemas.microsoft.com/office/powerpoint/2010/main" val="412105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343472" y="0"/>
            <a:ext cx="8856984"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پروتکل </a:t>
            </a:r>
            <a:r>
              <a:rPr lang="en-US" sz="4800" u="none" dirty="0">
                <a:solidFill>
                  <a:srgbClr val="FFFF00"/>
                </a:solidFill>
              </a:rPr>
              <a:t>SPIKES </a:t>
            </a:r>
            <a:r>
              <a:rPr lang="fa-IR" sz="4800" u="none" dirty="0">
                <a:solidFill>
                  <a:srgbClr val="FFFF00"/>
                </a:solidFill>
              </a:rPr>
              <a:t>  برای ارائه‌ی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endParaRPr lang="en-US" sz="4300" b="0" kern="1200" dirty="0">
              <a:solidFill>
                <a:srgbClr val="FFFF00"/>
              </a:solidFill>
              <a:latin typeface="Calibri" panose="020F0502020204030204" pitchFamily="34" charset="0"/>
              <a:ea typeface="+mj-ea"/>
              <a:cs typeface="B Nazanin" panose="00000400000000000000" pitchFamily="2" charset="-78"/>
            </a:endParaRP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E - Explore Emotions  </a:t>
            </a:r>
            <a:r>
              <a:rPr lang="fa-IR" sz="4300" b="0" kern="1200" dirty="0">
                <a:solidFill>
                  <a:srgbClr val="FFFF00"/>
                </a:solidFill>
                <a:latin typeface="Calibri" panose="020F0502020204030204" pitchFamily="34" charset="0"/>
                <a:ea typeface="+mj-ea"/>
                <a:cs typeface="B Nazanin" panose="00000400000000000000" pitchFamily="2" charset="-78"/>
              </a:rPr>
              <a:t>بررسی و پاسخ به احساسات: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آمادگی برای پاسخ همدلانه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شناسایی احساساتی که مراجعین بروز می‌دهد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درک منبع یا علت این احساسات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دادن زمان به مراجعین برای ابراز احساسات</a:t>
            </a:r>
          </a:p>
          <a:p>
            <a:pPr marL="0" indent="0" algn="r">
              <a:buNone/>
            </a:pPr>
            <a:r>
              <a:rPr lang="en-US" sz="4300" b="0" kern="1200" dirty="0">
                <a:solidFill>
                  <a:srgbClr val="FFFF00"/>
                </a:solidFill>
                <a:latin typeface="Calibri" panose="020F0502020204030204" pitchFamily="34" charset="0"/>
                <a:ea typeface="+mj-ea"/>
                <a:cs typeface="B Nazanin" panose="00000400000000000000" pitchFamily="2" charset="-78"/>
              </a:rPr>
              <a:t>S - Strategy and Summary  </a:t>
            </a:r>
            <a:r>
              <a:rPr lang="fa-IR" sz="4300" b="0" kern="1200" dirty="0">
                <a:solidFill>
                  <a:srgbClr val="FFFF00"/>
                </a:solidFill>
                <a:latin typeface="Calibri" panose="020F0502020204030204" pitchFamily="34" charset="0"/>
                <a:ea typeface="+mj-ea"/>
                <a:cs typeface="B Nazanin" panose="00000400000000000000" pitchFamily="2" charset="-78"/>
              </a:rPr>
              <a:t>برنامه‌ریزی و جمع‌بندی: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پایان دادن به گفتگو با احترام و جمع‌بندی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پرسیدن اینکه آیا مراجعین نیاز به توضیح بیشتر دارد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ارائه‌ی دستور جلسه و مراحل بعدی برای دیدار آینده</a:t>
            </a:r>
          </a:p>
        </p:txBody>
      </p:sp>
    </p:spTree>
    <p:extLst>
      <p:ext uri="{BB962C8B-B14F-4D97-AF65-F5344CB8AC3E}">
        <p14:creationId xmlns:p14="http://schemas.microsoft.com/office/powerpoint/2010/main" val="74941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1199456" y="0"/>
            <a:ext cx="9505056"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مراقبت‌های سلامت(خدمات گرانقیمت)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lnSpcReduction="1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هزینه بالا و گران‌قیمت (مانند سی‌تی‌اسکن‌ها)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قیمت‌های بالاتر خدمات درمانی و داروها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پول بیشتر  پرداخت می‌شود ، اما از عمر طولانی‌تر یا سلامت بهتر بهره‌مند نمی‌شوند.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چرا؟</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بخشی از پاسخ این است که بسیاری از افراد تنها زمانی به مراقبت پزشکی مراجعه می‌کنند که مشکلی جدی برایشان پیش آمده باشد. </a:t>
            </a: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sz="4000" kern="1200" dirty="0">
              <a:solidFill>
                <a:srgbClr val="FFFF00"/>
              </a:solidFill>
              <a:latin typeface="Calibri" panose="020F0502020204030204" pitchFamily="34" charset="0"/>
              <a:ea typeface="+mj-ea"/>
              <a:cs typeface="B Nazanin" panose="00000400000000000000" pitchFamily="2" charset="-78"/>
            </a:endParaRPr>
          </a:p>
          <a:p>
            <a:pPr marL="0" indent="0" algn="r">
              <a:buNone/>
            </a:pPr>
            <a:endParaRPr lang="fa-IR" b="1" dirty="0">
              <a:cs typeface="B Nazanin"/>
            </a:endParaRPr>
          </a:p>
          <a:p>
            <a:pPr algn="just">
              <a:buFontTx/>
              <a:buChar char="-"/>
            </a:pPr>
            <a:endParaRPr lang="fa-IR" dirty="0"/>
          </a:p>
        </p:txBody>
      </p:sp>
    </p:spTree>
    <p:extLst>
      <p:ext uri="{BB962C8B-B14F-4D97-AF65-F5344CB8AC3E}">
        <p14:creationId xmlns:p14="http://schemas.microsoft.com/office/powerpoint/2010/main" val="683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727280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800" b="0" i="0" u="none" strike="noStrike" kern="1200" cap="none" spc="0" normalizeH="0" baseline="0" noProof="0" dirty="0">
                <a:ln>
                  <a:noFill/>
                </a:ln>
                <a:solidFill>
                  <a:srgbClr val="FFFF00"/>
                </a:solidFill>
                <a:effectLst/>
                <a:uLnTx/>
                <a:uFillTx/>
                <a:latin typeface="Arial"/>
                <a:ea typeface="+mj-ea"/>
                <a:cs typeface="B Titr"/>
              </a:rPr>
              <a:t>کار عملی </a:t>
            </a:r>
            <a:endParaRPr kumimoji="0" lang="fa-IR" sz="4800" b="1" i="0" u="none" strike="noStrike" kern="1200" cap="none" spc="0" normalizeH="0" baseline="0" noProof="0" dirty="0">
              <a:ln>
                <a:noFill/>
              </a:ln>
              <a:solidFill>
                <a:srgbClr val="FFFF00"/>
              </a:solidFill>
              <a:effectLst/>
              <a:uLnTx/>
              <a:uFillTx/>
              <a:latin typeface="Calibri" panose="020F0502020204030204" pitchFamily="34" charset="0"/>
              <a:ea typeface="+mj-ea"/>
              <a:cs typeface="B Titr"/>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چارچوب فعالیت عملی گروهی در ارتباط بین فردی و پروتکل ها</a:t>
            </a:r>
          </a:p>
          <a:p>
            <a:pPr marL="0" indent="0" algn="r">
              <a:buNone/>
            </a:pPr>
            <a:endParaRPr lang="fa-IR" sz="4300" b="0" kern="1200" dirty="0">
              <a:solidFill>
                <a:srgbClr val="FFFF00"/>
              </a:solidFill>
              <a:latin typeface="Calibri" panose="020F0502020204030204" pitchFamily="34" charset="0"/>
              <a:ea typeface="+mj-ea"/>
              <a:cs typeface="B Nazanin" panose="00000400000000000000" pitchFamily="2" charset="-78"/>
            </a:endParaRPr>
          </a:p>
          <a:p>
            <a:pPr marL="0" indent="0" algn="ctr">
              <a:buNone/>
            </a:pPr>
            <a:r>
              <a:rPr lang="fa-IR" sz="4300" b="0" kern="1200" dirty="0">
                <a:solidFill>
                  <a:srgbClr val="FFFF00"/>
                </a:solidFill>
                <a:latin typeface="Calibri" panose="020F0502020204030204" pitchFamily="34" charset="0"/>
                <a:ea typeface="+mj-ea"/>
                <a:cs typeface="B Nazanin" panose="00000400000000000000" pitchFamily="2" charset="-78"/>
              </a:rPr>
              <a:t>کاربرگ شماره یک و دو </a:t>
            </a:r>
          </a:p>
          <a:p>
            <a:pPr marL="0" indent="0" algn="ctr">
              <a:buNone/>
            </a:pPr>
            <a:r>
              <a:rPr lang="fa-IR" sz="4300" b="0" kern="1200" dirty="0">
                <a:solidFill>
                  <a:srgbClr val="FFFF00"/>
                </a:solidFill>
                <a:latin typeface="Calibri" panose="020F0502020204030204" pitchFamily="34" charset="0"/>
                <a:ea typeface="+mj-ea"/>
                <a:cs typeface="B Nazanin" panose="00000400000000000000" pitchFamily="2" charset="-78"/>
              </a:rPr>
              <a:t>تکمیل توسط گروهها </a:t>
            </a:r>
          </a:p>
        </p:txBody>
      </p:sp>
    </p:spTree>
    <p:extLst>
      <p:ext uri="{BB962C8B-B14F-4D97-AF65-F5344CB8AC3E}">
        <p14:creationId xmlns:p14="http://schemas.microsoft.com/office/powerpoint/2010/main" val="1238873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263FBE"/>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eaLnBrk="1" fontAlgn="auto" hangingPunct="1">
              <a:spcBef>
                <a:spcPts val="0"/>
              </a:spcBef>
              <a:spcAft>
                <a:spcPts val="0"/>
              </a:spcAft>
              <a:defRPr/>
            </a:pPr>
            <a:fld id="{4F6FBAA5-C783-4827-B882-84646A79E1BF}" type="slidenum">
              <a:rPr lang="en-US" u="none" smtClean="0">
                <a:solidFill>
                  <a:prstClr val="black">
                    <a:tint val="75000"/>
                  </a:prstClr>
                </a:solidFill>
                <a:latin typeface="Calibri" panose="020F0502020204030204"/>
                <a:cs typeface="+mn-cs"/>
              </a:rPr>
              <a:pPr eaLnBrk="1" fontAlgn="auto" hangingPunct="1">
                <a:spcBef>
                  <a:spcPts val="0"/>
                </a:spcBef>
                <a:spcAft>
                  <a:spcPts val="0"/>
                </a:spcAft>
                <a:defRPr/>
              </a:pPr>
              <a:t>51</a:t>
            </a:fld>
            <a:endParaRPr lang="en-US" u="none">
              <a:solidFill>
                <a:prstClr val="black">
                  <a:tint val="75000"/>
                </a:prstClr>
              </a:solidFill>
              <a:latin typeface="Calibri" panose="020F0502020204030204"/>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107" y="0"/>
            <a:ext cx="9145786" cy="6858000"/>
          </a:xfrm>
          <a:prstGeom prst="rect">
            <a:avLst/>
          </a:prstGeom>
        </p:spPr>
      </p:pic>
      <p:sp>
        <p:nvSpPr>
          <p:cNvPr id="3" name="TextBox 2"/>
          <p:cNvSpPr txBox="1"/>
          <p:nvPr/>
        </p:nvSpPr>
        <p:spPr>
          <a:xfrm>
            <a:off x="4966139" y="2767280"/>
            <a:ext cx="2349062" cy="1323439"/>
          </a:xfrm>
          <a:prstGeom prst="rect">
            <a:avLst/>
          </a:prstGeom>
          <a:solidFill>
            <a:srgbClr val="263FBE"/>
          </a:solidFill>
        </p:spPr>
        <p:txBody>
          <a:bodyPr wrap="square" rtlCol="1">
            <a:spAutoFit/>
          </a:bodyPr>
          <a:lstStyle/>
          <a:p>
            <a:pPr algn="ctr" eaLnBrk="1" fontAlgn="auto" hangingPunct="1">
              <a:spcBef>
                <a:spcPts val="0"/>
              </a:spcBef>
              <a:spcAft>
                <a:spcPts val="0"/>
              </a:spcAft>
              <a:defRPr/>
            </a:pPr>
            <a:r>
              <a:rPr lang="fa-IR" sz="8000" u="none" dirty="0">
                <a:solidFill>
                  <a:srgbClr val="FFFF00"/>
                </a:solidFill>
                <a:latin typeface="Calibri" panose="020F0502020204030204"/>
              </a:rPr>
              <a:t>سپاس</a:t>
            </a:r>
          </a:p>
        </p:txBody>
      </p:sp>
    </p:spTree>
    <p:extLst>
      <p:ext uri="{BB962C8B-B14F-4D97-AF65-F5344CB8AC3E}">
        <p14:creationId xmlns:p14="http://schemas.microsoft.com/office/powerpoint/2010/main" val="338278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ژنتیک</a:t>
            </a: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92500" lnSpcReduction="1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ژنوم انسانی حدود ۲۰٬۵۰۰ ژن دارد.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تفاوت ما با سایر انسان‌ها فقط حدود ۱ درصد در ژن ها است،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مشاوره ژنتیک برای جلو گیری از تولدهای منجر به مرگ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جهش در ژن‌ها برای ابتلا به سرطان سینه یا تخمدان در طول زندگی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سرطان روده بزرگ و بیماری قلبی، نیز دارای عوامل ژنتیکی هستند.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مطالعه تنوع ژنتیکی، یا ژنومیک، در توسعه درمان‌ها و داروهایی که برای ژنوم فرد یا عامل بیماری‌زا (مانند ویروس یا نوعی سرطان ژنتیکی) هدف‌گذاری می‌شوند، </a:t>
            </a:r>
          </a:p>
        </p:txBody>
      </p:sp>
    </p:spTree>
    <p:extLst>
      <p:ext uri="{BB962C8B-B14F-4D97-AF65-F5344CB8AC3E}">
        <p14:creationId xmlns:p14="http://schemas.microsoft.com/office/powerpoint/2010/main" val="683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رفتارهای فردی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lnSpcReduction="1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رفتار های سالم که باعث افزایش طول زندگی سالم می شود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کاهش در مصرف سیگار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کاهش سرعت در رانندگی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نقش مهمی در تعیین طول عمر  دارند.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مصرف روزانه پنج تا هفت وعده میوه و سبزیجات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فعالیت بدنی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کاهش استرس</a:t>
            </a:r>
          </a:p>
        </p:txBody>
      </p:sp>
    </p:spTree>
    <p:extLst>
      <p:ext uri="{BB962C8B-B14F-4D97-AF65-F5344CB8AC3E}">
        <p14:creationId xmlns:p14="http://schemas.microsoft.com/office/powerpoint/2010/main" val="683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عوامل اجتماعی و محیطی:</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آلودگی هوا مستقیم بر سلامت اثر می‌گذارند </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به‌طور غیرمستقیم  محیط فیزیکی و محله:  مسکن، حمل‌ونقل، ایمنی، پارک‌ها، زمین‌های بازی، قابلیت پیاده‌روی، موقعیت جغرافیایی</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ثبات اقتصادی: اشتغال، درآمد، هزینه‌ها، بدهی، هزینه‌های درمانی، حمایت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تحصیلات: سواد، آموزش دوران کودکی، آموزش حرفه‌ای، آموزش عالی، زبان</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غذا: گرسنگی، دسترسی به گزینه‌های سالم</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زمینه اجتماعی و جامعه: حمایت اجتماعی، نظام‌های حمایتی، مشارکت اجتماعی، تبعیض، استرس</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نظام سلامت: پوشش درمانی، در دسترس بودن ارائه‌دهندگان خدمات، توانایی زبانی و فرهنگی ارائه‌دهندگان، کیفیت مراقبت</a:t>
            </a:r>
          </a:p>
        </p:txBody>
      </p:sp>
    </p:spTree>
    <p:extLst>
      <p:ext uri="{BB962C8B-B14F-4D97-AF65-F5344CB8AC3E}">
        <p14:creationId xmlns:p14="http://schemas.microsoft.com/office/powerpoint/2010/main" val="683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ED314-873F-561E-E68C-0990BFEF9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8F4FD-B1E4-C6C9-A7E9-67C6F91AE72F}"/>
              </a:ext>
            </a:extLst>
          </p:cNvPr>
          <p:cNvSpPr txBox="1">
            <a:spLocks/>
          </p:cNvSpPr>
          <p:nvPr/>
        </p:nvSpPr>
        <p:spPr>
          <a:xfrm>
            <a:off x="2783632" y="0"/>
            <a:ext cx="6192688" cy="713227"/>
          </a:xfrm>
          <a:prstGeom prst="rect">
            <a:avLst/>
          </a:prstGeom>
        </p:spPr>
        <p:txBody>
          <a:bodyPr/>
          <a:lstStyle>
            <a:lvl1pPr algn="ctr" rtl="1" eaLnBrk="0" fontAlgn="base" hangingPunct="0">
              <a:spcBef>
                <a:spcPct val="0"/>
              </a:spcBef>
              <a:spcAft>
                <a:spcPct val="0"/>
              </a:spcAft>
              <a:defRPr sz="2400">
                <a:solidFill>
                  <a:schemeClr val="tx2"/>
                </a:solidFill>
                <a:latin typeface="+mj-lt"/>
                <a:ea typeface="+mj-ea"/>
                <a:cs typeface="+mj-cs"/>
              </a:defRPr>
            </a:lvl1pPr>
            <a:lvl2pPr algn="ctr" rtl="1" eaLnBrk="0" fontAlgn="base" hangingPunct="0">
              <a:spcBef>
                <a:spcPct val="0"/>
              </a:spcBef>
              <a:spcAft>
                <a:spcPct val="0"/>
              </a:spcAft>
              <a:defRPr sz="2400">
                <a:solidFill>
                  <a:schemeClr val="tx2"/>
                </a:solidFill>
                <a:latin typeface="Arial" pitchFamily="34" charset="0"/>
                <a:cs typeface="B Titr" pitchFamily="2" charset="-78"/>
              </a:defRPr>
            </a:lvl2pPr>
            <a:lvl3pPr algn="ctr" rtl="1" eaLnBrk="0" fontAlgn="base" hangingPunct="0">
              <a:spcBef>
                <a:spcPct val="0"/>
              </a:spcBef>
              <a:spcAft>
                <a:spcPct val="0"/>
              </a:spcAft>
              <a:defRPr sz="2400">
                <a:solidFill>
                  <a:schemeClr val="tx2"/>
                </a:solidFill>
                <a:latin typeface="Arial" pitchFamily="34" charset="0"/>
                <a:cs typeface="B Titr" pitchFamily="2" charset="-78"/>
              </a:defRPr>
            </a:lvl3pPr>
            <a:lvl4pPr algn="ctr" rtl="1" eaLnBrk="0" fontAlgn="base" hangingPunct="0">
              <a:spcBef>
                <a:spcPct val="0"/>
              </a:spcBef>
              <a:spcAft>
                <a:spcPct val="0"/>
              </a:spcAft>
              <a:defRPr sz="2400">
                <a:solidFill>
                  <a:schemeClr val="tx2"/>
                </a:solidFill>
                <a:latin typeface="Arial" pitchFamily="34" charset="0"/>
                <a:cs typeface="B Titr" pitchFamily="2" charset="-78"/>
              </a:defRPr>
            </a:lvl4pPr>
            <a:lvl5pPr algn="ctr" rtl="1" eaLnBrk="0" fontAlgn="base" hangingPunct="0">
              <a:spcBef>
                <a:spcPct val="0"/>
              </a:spcBef>
              <a:spcAft>
                <a:spcPct val="0"/>
              </a:spcAft>
              <a:defRPr sz="2400">
                <a:solidFill>
                  <a:schemeClr val="tx2"/>
                </a:solidFill>
                <a:latin typeface="Arial" pitchFamily="34" charset="0"/>
                <a:cs typeface="B Titr" pitchFamily="2" charset="-78"/>
              </a:defRPr>
            </a:lvl5pPr>
            <a:lvl6pPr marL="457200" algn="ctr" rtl="1" fontAlgn="base">
              <a:spcBef>
                <a:spcPct val="0"/>
              </a:spcBef>
              <a:spcAft>
                <a:spcPct val="0"/>
              </a:spcAft>
              <a:defRPr sz="2400">
                <a:solidFill>
                  <a:schemeClr val="tx2"/>
                </a:solidFill>
                <a:latin typeface="Arial" pitchFamily="34" charset="0"/>
                <a:cs typeface="B Titr" pitchFamily="2" charset="-78"/>
              </a:defRPr>
            </a:lvl6pPr>
            <a:lvl7pPr marL="914400" algn="ctr" rtl="1" fontAlgn="base">
              <a:spcBef>
                <a:spcPct val="0"/>
              </a:spcBef>
              <a:spcAft>
                <a:spcPct val="0"/>
              </a:spcAft>
              <a:defRPr sz="2400">
                <a:solidFill>
                  <a:schemeClr val="tx2"/>
                </a:solidFill>
                <a:latin typeface="Arial" pitchFamily="34" charset="0"/>
                <a:cs typeface="B Titr" pitchFamily="2" charset="-78"/>
              </a:defRPr>
            </a:lvl7pPr>
            <a:lvl8pPr marL="1371600" algn="ctr" rtl="1" fontAlgn="base">
              <a:spcBef>
                <a:spcPct val="0"/>
              </a:spcBef>
              <a:spcAft>
                <a:spcPct val="0"/>
              </a:spcAft>
              <a:defRPr sz="2400">
                <a:solidFill>
                  <a:schemeClr val="tx2"/>
                </a:solidFill>
                <a:latin typeface="Arial" pitchFamily="34" charset="0"/>
                <a:cs typeface="B Titr" pitchFamily="2" charset="-78"/>
              </a:defRPr>
            </a:lvl8pPr>
            <a:lvl9pPr marL="1828800" algn="ctr" rtl="1" fontAlgn="base">
              <a:spcBef>
                <a:spcPct val="0"/>
              </a:spcBef>
              <a:spcAft>
                <a:spcPct val="0"/>
              </a:spcAft>
              <a:defRPr sz="2400">
                <a:solidFill>
                  <a:schemeClr val="tx2"/>
                </a:solidFill>
                <a:latin typeface="Arial" pitchFamily="34" charset="0"/>
                <a:cs typeface="B Titr" pitchFamily="2" charset="-78"/>
              </a:defRPr>
            </a:lvl9pPr>
          </a:lstStyle>
          <a:p>
            <a:r>
              <a:rPr lang="fa-IR" sz="4800" u="none" dirty="0">
                <a:solidFill>
                  <a:srgbClr val="FFFF00"/>
                </a:solidFill>
              </a:rPr>
              <a:t>ارتباطات فرایندی دوسویه </a:t>
            </a:r>
            <a:endParaRPr lang="fa-IR" sz="4800" b="1" u="none" dirty="0">
              <a:solidFill>
                <a:srgbClr val="FFFF00"/>
              </a:solidFill>
              <a:latin typeface="Calibri" panose="020F0502020204030204" pitchFamily="34" charset="0"/>
            </a:endParaRPr>
          </a:p>
        </p:txBody>
      </p:sp>
      <p:sp>
        <p:nvSpPr>
          <p:cNvPr id="4" name="Content Placeholder 2">
            <a:extLst>
              <a:ext uri="{FF2B5EF4-FFF2-40B4-BE49-F238E27FC236}">
                <a16:creationId xmlns:a16="http://schemas.microsoft.com/office/drawing/2014/main" id="{BABE824D-108E-EC2E-1594-398509E79B6C}"/>
              </a:ext>
            </a:extLst>
          </p:cNvPr>
          <p:cNvSpPr>
            <a:spLocks noGrp="1"/>
          </p:cNvSpPr>
          <p:nvPr>
            <p:ph idx="1"/>
          </p:nvPr>
        </p:nvSpPr>
        <p:spPr>
          <a:xfrm>
            <a:off x="263352" y="1268760"/>
            <a:ext cx="11521280" cy="5184576"/>
          </a:xfrm>
        </p:spPr>
        <p:txBody>
          <a:bodyPr>
            <a:normAutofit fontScale="77500" lnSpcReduction="20000"/>
          </a:bodyPr>
          <a:lstStyle/>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به تمام موقعیت‌هایی فکر کنید که در آن‌ها ارتباط ناموفق داشتید: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غذایی سفارش می‌دهید، اما آنچه می‌آورند با سفارش شما متفاوت 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	از دوست‌تان می‌خواهید کاری را انجام دهد، اما او آن را انجام نمی‌دهد</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در چنین مواقعی، شما احساس می‌کنید طرف مقابل پاسخ «مناسبی» به درخواست‌تان نداده 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این موارد نشان می‌دهند که ارتباطات فرایندی دوسویه میان فرستنده و گیرنده است.</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پاسخ دریافت‌کننده به پیام ما، همان چیزی است که نشان می‌دهد آیا پیام به‌درستی درک شده است یا نه.</a:t>
            </a:r>
          </a:p>
          <a:p>
            <a:pPr marL="0" indent="0" algn="r">
              <a:buNone/>
            </a:pPr>
            <a:r>
              <a:rPr lang="fa-IR" sz="4300" b="0" kern="1200" dirty="0">
                <a:solidFill>
                  <a:srgbClr val="FFFF00"/>
                </a:solidFill>
                <a:latin typeface="Calibri" panose="020F0502020204030204" pitchFamily="34" charset="0"/>
                <a:ea typeface="+mj-ea"/>
                <a:cs typeface="B Nazanin" panose="00000400000000000000" pitchFamily="2" charset="-78"/>
              </a:rPr>
              <a:t>اگر پاسخ او شبیه آن چیزی باشد که انتظار داشتیم، ما این برداشت را داریم که ارتباط‌مان موفق بوده است.</a:t>
            </a:r>
          </a:p>
        </p:txBody>
      </p:sp>
    </p:spTree>
    <p:extLst>
      <p:ext uri="{BB962C8B-B14F-4D97-AF65-F5344CB8AC3E}">
        <p14:creationId xmlns:p14="http://schemas.microsoft.com/office/powerpoint/2010/main" val="68319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db2004c036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db2004c036d">
      <a:majorFont>
        <a:latin typeface="Arial"/>
        <a:ea typeface=""/>
        <a:cs typeface="B Titr"/>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B Titr"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B Titr" pitchFamily="2" charset="-78"/>
          </a:defRPr>
        </a:defPPr>
      </a:lstStyle>
    </a:lnDef>
  </a:objectDefaults>
  <a:extraClrSchemeLst>
    <a:extraClrScheme>
      <a:clrScheme name="cdb2004c036d 1">
        <a:dk1>
          <a:srgbClr val="333333"/>
        </a:dk1>
        <a:lt1>
          <a:srgbClr val="FFFFFF"/>
        </a:lt1>
        <a:dk2>
          <a:srgbClr val="470E03"/>
        </a:dk2>
        <a:lt2>
          <a:srgbClr val="FFFFFF"/>
        </a:lt2>
        <a:accent1>
          <a:srgbClr val="CC6600"/>
        </a:accent1>
        <a:accent2>
          <a:srgbClr val="99CCFF"/>
        </a:accent2>
        <a:accent3>
          <a:srgbClr val="B1AAAA"/>
        </a:accent3>
        <a:accent4>
          <a:srgbClr val="DADADA"/>
        </a:accent4>
        <a:accent5>
          <a:srgbClr val="E2B8AA"/>
        </a:accent5>
        <a:accent6>
          <a:srgbClr val="8AB9E7"/>
        </a:accent6>
        <a:hlink>
          <a:srgbClr val="2EB62E"/>
        </a:hlink>
        <a:folHlink>
          <a:srgbClr val="E88A00"/>
        </a:folHlink>
      </a:clrScheme>
      <a:clrMap bg1="dk2" tx1="lt1" bg2="dk1" tx2="lt2" accent1="accent1" accent2="accent2" accent3="accent3" accent4="accent4" accent5="accent5" accent6="accent6" hlink="hlink" folHlink="folHlink"/>
    </a:extraClrScheme>
    <a:extraClrScheme>
      <a:clrScheme name="cdb2004c036d 2">
        <a:dk1>
          <a:srgbClr val="000000"/>
        </a:dk1>
        <a:lt1>
          <a:srgbClr val="D1D1D1"/>
        </a:lt1>
        <a:dk2>
          <a:srgbClr val="003600"/>
        </a:dk2>
        <a:lt2>
          <a:srgbClr val="FFFFFF"/>
        </a:lt2>
        <a:accent1>
          <a:srgbClr val="26A84E"/>
        </a:accent1>
        <a:accent2>
          <a:srgbClr val="C7E46A"/>
        </a:accent2>
        <a:accent3>
          <a:srgbClr val="AAAEAA"/>
        </a:accent3>
        <a:accent4>
          <a:srgbClr val="B2B2B2"/>
        </a:accent4>
        <a:accent5>
          <a:srgbClr val="ACD1B2"/>
        </a:accent5>
        <a:accent6>
          <a:srgbClr val="B4CF5F"/>
        </a:accent6>
        <a:hlink>
          <a:srgbClr val="00D69E"/>
        </a:hlink>
        <a:folHlink>
          <a:srgbClr val="4466A4"/>
        </a:folHlink>
      </a:clrScheme>
      <a:clrMap bg1="dk2" tx1="lt1" bg2="dk1" tx2="lt2" accent1="accent1" accent2="accent2" accent3="accent3" accent4="accent4" accent5="accent5" accent6="accent6" hlink="hlink" folHlink="folHlink"/>
    </a:extraClrScheme>
    <a:extraClrScheme>
      <a:clrScheme name="cdb2004c036d 3">
        <a:dk1>
          <a:srgbClr val="0B398B"/>
        </a:dk1>
        <a:lt1>
          <a:srgbClr val="D1D1D1"/>
        </a:lt1>
        <a:dk2>
          <a:srgbClr val="000072"/>
        </a:dk2>
        <a:lt2>
          <a:srgbClr val="FFFFFF"/>
        </a:lt2>
        <a:accent1>
          <a:srgbClr val="003BB2"/>
        </a:accent1>
        <a:accent2>
          <a:srgbClr val="4DA6FF"/>
        </a:accent2>
        <a:accent3>
          <a:srgbClr val="AAAABC"/>
        </a:accent3>
        <a:accent4>
          <a:srgbClr val="B2B2B2"/>
        </a:accent4>
        <a:accent5>
          <a:srgbClr val="AAAFD5"/>
        </a:accent5>
        <a:accent6>
          <a:srgbClr val="4596E7"/>
        </a:accent6>
        <a:hlink>
          <a:srgbClr val="00D69E"/>
        </a:hlink>
        <a:folHlink>
          <a:srgbClr val="D46AE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db2004c036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db2004c036d">
      <a:majorFont>
        <a:latin typeface="Arial"/>
        <a:ea typeface=""/>
        <a:cs typeface="B Titr"/>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B Titr"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B Titr" pitchFamily="2" charset="-78"/>
          </a:defRPr>
        </a:defPPr>
      </a:lstStyle>
    </a:lnDef>
  </a:objectDefaults>
  <a:extraClrSchemeLst>
    <a:extraClrScheme>
      <a:clrScheme name="cdb2004c036d 1">
        <a:dk1>
          <a:srgbClr val="333333"/>
        </a:dk1>
        <a:lt1>
          <a:srgbClr val="FFFFFF"/>
        </a:lt1>
        <a:dk2>
          <a:srgbClr val="470E03"/>
        </a:dk2>
        <a:lt2>
          <a:srgbClr val="FFFFFF"/>
        </a:lt2>
        <a:accent1>
          <a:srgbClr val="CC6600"/>
        </a:accent1>
        <a:accent2>
          <a:srgbClr val="99CCFF"/>
        </a:accent2>
        <a:accent3>
          <a:srgbClr val="B1AAAA"/>
        </a:accent3>
        <a:accent4>
          <a:srgbClr val="DADADA"/>
        </a:accent4>
        <a:accent5>
          <a:srgbClr val="E2B8AA"/>
        </a:accent5>
        <a:accent6>
          <a:srgbClr val="8AB9E7"/>
        </a:accent6>
        <a:hlink>
          <a:srgbClr val="2EB62E"/>
        </a:hlink>
        <a:folHlink>
          <a:srgbClr val="E88A00"/>
        </a:folHlink>
      </a:clrScheme>
      <a:clrMap bg1="dk2" tx1="lt1" bg2="dk1" tx2="lt2" accent1="accent1" accent2="accent2" accent3="accent3" accent4="accent4" accent5="accent5" accent6="accent6" hlink="hlink" folHlink="folHlink"/>
    </a:extraClrScheme>
    <a:extraClrScheme>
      <a:clrScheme name="cdb2004c036d 2">
        <a:dk1>
          <a:srgbClr val="000000"/>
        </a:dk1>
        <a:lt1>
          <a:srgbClr val="D1D1D1"/>
        </a:lt1>
        <a:dk2>
          <a:srgbClr val="003600"/>
        </a:dk2>
        <a:lt2>
          <a:srgbClr val="FFFFFF"/>
        </a:lt2>
        <a:accent1>
          <a:srgbClr val="26A84E"/>
        </a:accent1>
        <a:accent2>
          <a:srgbClr val="C7E46A"/>
        </a:accent2>
        <a:accent3>
          <a:srgbClr val="AAAEAA"/>
        </a:accent3>
        <a:accent4>
          <a:srgbClr val="B2B2B2"/>
        </a:accent4>
        <a:accent5>
          <a:srgbClr val="ACD1B2"/>
        </a:accent5>
        <a:accent6>
          <a:srgbClr val="B4CF5F"/>
        </a:accent6>
        <a:hlink>
          <a:srgbClr val="00D69E"/>
        </a:hlink>
        <a:folHlink>
          <a:srgbClr val="4466A4"/>
        </a:folHlink>
      </a:clrScheme>
      <a:clrMap bg1="dk2" tx1="lt1" bg2="dk1" tx2="lt2" accent1="accent1" accent2="accent2" accent3="accent3" accent4="accent4" accent5="accent5" accent6="accent6" hlink="hlink" folHlink="folHlink"/>
    </a:extraClrScheme>
    <a:extraClrScheme>
      <a:clrScheme name="cdb2004c036d 3">
        <a:dk1>
          <a:srgbClr val="0B398B"/>
        </a:dk1>
        <a:lt1>
          <a:srgbClr val="D1D1D1"/>
        </a:lt1>
        <a:dk2>
          <a:srgbClr val="000072"/>
        </a:dk2>
        <a:lt2>
          <a:srgbClr val="FFFFFF"/>
        </a:lt2>
        <a:accent1>
          <a:srgbClr val="003BB2"/>
        </a:accent1>
        <a:accent2>
          <a:srgbClr val="4DA6FF"/>
        </a:accent2>
        <a:accent3>
          <a:srgbClr val="AAAABC"/>
        </a:accent3>
        <a:accent4>
          <a:srgbClr val="B2B2B2"/>
        </a:accent4>
        <a:accent5>
          <a:srgbClr val="AAAFD5"/>
        </a:accent5>
        <a:accent6>
          <a:srgbClr val="4596E7"/>
        </a:accent6>
        <a:hlink>
          <a:srgbClr val="00D69E"/>
        </a:hlink>
        <a:folHlink>
          <a:srgbClr val="D46AE8"/>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db2004c036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db2004c036d">
      <a:majorFont>
        <a:latin typeface="Arial"/>
        <a:ea typeface=""/>
        <a:cs typeface="B Titr"/>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B Titr"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cs typeface="B Titr" pitchFamily="2" charset="-78"/>
          </a:defRPr>
        </a:defPPr>
      </a:lstStyle>
    </a:lnDef>
  </a:objectDefaults>
  <a:extraClrSchemeLst>
    <a:extraClrScheme>
      <a:clrScheme name="cdb2004c036d 1">
        <a:dk1>
          <a:srgbClr val="333333"/>
        </a:dk1>
        <a:lt1>
          <a:srgbClr val="FFFFFF"/>
        </a:lt1>
        <a:dk2>
          <a:srgbClr val="470E03"/>
        </a:dk2>
        <a:lt2>
          <a:srgbClr val="FFFFFF"/>
        </a:lt2>
        <a:accent1>
          <a:srgbClr val="CC6600"/>
        </a:accent1>
        <a:accent2>
          <a:srgbClr val="99CCFF"/>
        </a:accent2>
        <a:accent3>
          <a:srgbClr val="B1AAAA"/>
        </a:accent3>
        <a:accent4>
          <a:srgbClr val="DADADA"/>
        </a:accent4>
        <a:accent5>
          <a:srgbClr val="E2B8AA"/>
        </a:accent5>
        <a:accent6>
          <a:srgbClr val="8AB9E7"/>
        </a:accent6>
        <a:hlink>
          <a:srgbClr val="2EB62E"/>
        </a:hlink>
        <a:folHlink>
          <a:srgbClr val="E88A00"/>
        </a:folHlink>
      </a:clrScheme>
      <a:clrMap bg1="dk2" tx1="lt1" bg2="dk1" tx2="lt2" accent1="accent1" accent2="accent2" accent3="accent3" accent4="accent4" accent5="accent5" accent6="accent6" hlink="hlink" folHlink="folHlink"/>
    </a:extraClrScheme>
    <a:extraClrScheme>
      <a:clrScheme name="cdb2004c036d 2">
        <a:dk1>
          <a:srgbClr val="000000"/>
        </a:dk1>
        <a:lt1>
          <a:srgbClr val="D1D1D1"/>
        </a:lt1>
        <a:dk2>
          <a:srgbClr val="003600"/>
        </a:dk2>
        <a:lt2>
          <a:srgbClr val="FFFFFF"/>
        </a:lt2>
        <a:accent1>
          <a:srgbClr val="26A84E"/>
        </a:accent1>
        <a:accent2>
          <a:srgbClr val="C7E46A"/>
        </a:accent2>
        <a:accent3>
          <a:srgbClr val="AAAEAA"/>
        </a:accent3>
        <a:accent4>
          <a:srgbClr val="B2B2B2"/>
        </a:accent4>
        <a:accent5>
          <a:srgbClr val="ACD1B2"/>
        </a:accent5>
        <a:accent6>
          <a:srgbClr val="B4CF5F"/>
        </a:accent6>
        <a:hlink>
          <a:srgbClr val="00D69E"/>
        </a:hlink>
        <a:folHlink>
          <a:srgbClr val="4466A4"/>
        </a:folHlink>
      </a:clrScheme>
      <a:clrMap bg1="dk2" tx1="lt1" bg2="dk1" tx2="lt2" accent1="accent1" accent2="accent2" accent3="accent3" accent4="accent4" accent5="accent5" accent6="accent6" hlink="hlink" folHlink="folHlink"/>
    </a:extraClrScheme>
    <a:extraClrScheme>
      <a:clrScheme name="cdb2004c036d 3">
        <a:dk1>
          <a:srgbClr val="0B398B"/>
        </a:dk1>
        <a:lt1>
          <a:srgbClr val="D1D1D1"/>
        </a:lt1>
        <a:dk2>
          <a:srgbClr val="000072"/>
        </a:dk2>
        <a:lt2>
          <a:srgbClr val="FFFFFF"/>
        </a:lt2>
        <a:accent1>
          <a:srgbClr val="003BB2"/>
        </a:accent1>
        <a:accent2>
          <a:srgbClr val="4DA6FF"/>
        </a:accent2>
        <a:accent3>
          <a:srgbClr val="AAAABC"/>
        </a:accent3>
        <a:accent4>
          <a:srgbClr val="B2B2B2"/>
        </a:accent4>
        <a:accent5>
          <a:srgbClr val="AAAFD5"/>
        </a:accent5>
        <a:accent6>
          <a:srgbClr val="4596E7"/>
        </a:accent6>
        <a:hlink>
          <a:srgbClr val="00D69E"/>
        </a:hlink>
        <a:folHlink>
          <a:srgbClr val="D46AE8"/>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15880</TotalTime>
  <Words>2573</Words>
  <Application>Microsoft Office PowerPoint</Application>
  <PresentationFormat>Widescreen</PresentationFormat>
  <Paragraphs>370</Paragraphs>
  <Slides>51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51</vt:i4>
      </vt:variant>
    </vt:vector>
  </HeadingPairs>
  <TitlesOfParts>
    <vt:vector size="60" baseType="lpstr">
      <vt:lpstr>Arial</vt:lpstr>
      <vt:lpstr>B Nazanin</vt:lpstr>
      <vt:lpstr>Calibri</vt:lpstr>
      <vt:lpstr>Calibri Light</vt:lpstr>
      <vt:lpstr>Wingdings</vt:lpstr>
      <vt:lpstr>cdb2004c036d</vt:lpstr>
      <vt:lpstr>1_cdb2004c036d</vt:lpstr>
      <vt:lpstr>2_cdb2004c036d</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Your Organization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Your User Name</dc:creator>
  <cp:lastModifiedBy>AmozeshSalamat-setad</cp:lastModifiedBy>
  <cp:revision>1418</cp:revision>
  <dcterms:created xsi:type="dcterms:W3CDTF">2007-08-02T21:32:19Z</dcterms:created>
  <dcterms:modified xsi:type="dcterms:W3CDTF">2025-07-07T04:45:53Z</dcterms:modified>
</cp:coreProperties>
</file>