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701" r:id="rId3"/>
    <p:sldId id="416" r:id="rId4"/>
    <p:sldId id="730" r:id="rId5"/>
    <p:sldId id="464" r:id="rId6"/>
    <p:sldId id="745" r:id="rId7"/>
    <p:sldId id="467" r:id="rId8"/>
    <p:sldId id="708" r:id="rId9"/>
    <p:sldId id="420" r:id="rId10"/>
    <p:sldId id="710" r:id="rId11"/>
    <p:sldId id="486" r:id="rId12"/>
    <p:sldId id="714" r:id="rId13"/>
    <p:sldId id="431" r:id="rId14"/>
    <p:sldId id="377" r:id="rId15"/>
    <p:sldId id="360" r:id="rId16"/>
    <p:sldId id="370" r:id="rId17"/>
    <p:sldId id="374" r:id="rId18"/>
    <p:sldId id="293" r:id="rId19"/>
    <p:sldId id="365" r:id="rId20"/>
    <p:sldId id="366" r:id="rId21"/>
    <p:sldId id="375" r:id="rId22"/>
    <p:sldId id="394" r:id="rId23"/>
    <p:sldId id="381" r:id="rId24"/>
    <p:sldId id="376" r:id="rId25"/>
    <p:sldId id="364" r:id="rId26"/>
    <p:sldId id="373" r:id="rId27"/>
    <p:sldId id="372" r:id="rId28"/>
    <p:sldId id="362" r:id="rId29"/>
    <p:sldId id="383" r:id="rId30"/>
    <p:sldId id="392" r:id="rId31"/>
    <p:sldId id="378" r:id="rId32"/>
    <p:sldId id="368" r:id="rId33"/>
    <p:sldId id="384" r:id="rId34"/>
    <p:sldId id="386" r:id="rId35"/>
    <p:sldId id="391" r:id="rId36"/>
    <p:sldId id="371" r:id="rId37"/>
    <p:sldId id="317" r:id="rId38"/>
    <p:sldId id="318" r:id="rId39"/>
    <p:sldId id="320" r:id="rId40"/>
    <p:sldId id="747" r:id="rId41"/>
    <p:sldId id="748" r:id="rId42"/>
    <p:sldId id="35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>
                <a:solidFill>
                  <a:srgbClr val="FF0000"/>
                </a:solidFill>
              </a:rPr>
              <a:t>درصد انجام خطر سنجی به تفکیک شهرستان ها از ابتدا تا بهار 1404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درصد انجام خطر سنجی از ابتدای برنامه تا کنون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D-4E84-8446-F30C981960C4}"/>
              </c:ext>
            </c:extLst>
          </c:dPt>
          <c:dPt>
            <c:idx val="5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D-4E84-8446-F30C981960C4}"/>
              </c:ext>
            </c:extLst>
          </c:dPt>
          <c:dPt>
            <c:idx val="7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71D-4ECD-9F3B-6F46D862F13F}"/>
              </c:ext>
            </c:extLst>
          </c:dPt>
          <c:dPt>
            <c:idx val="8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BD-4E84-8446-F30C981960C4}"/>
              </c:ext>
            </c:extLst>
          </c:dPt>
          <c:dPt>
            <c:idx val="12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BD-4E84-8446-F30C981960C4}"/>
              </c:ext>
            </c:extLst>
          </c:dPt>
          <c:dPt>
            <c:idx val="20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A-42F2-97D4-97C6EBBE7E2E}"/>
              </c:ext>
            </c:extLst>
          </c:dPt>
          <c:dPt>
            <c:idx val="24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BD-4E84-8446-F30C981960C4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2C-4741-803A-B5015C0D3817}"/>
              </c:ext>
            </c:extLst>
          </c:dPt>
          <c:dPt>
            <c:idx val="26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7BD-4E84-8446-F30C981960C4}"/>
              </c:ext>
            </c:extLst>
          </c:dPt>
          <c:dLbls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2C-4741-803A-B5015C0D3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فریدن</c:v>
                </c:pt>
                <c:pt idx="1">
                  <c:v>چادگان</c:v>
                </c:pt>
                <c:pt idx="2">
                  <c:v>فریدونشهر</c:v>
                </c:pt>
                <c:pt idx="3">
                  <c:v>گلپایگان</c:v>
                </c:pt>
                <c:pt idx="4">
                  <c:v>سمیرم</c:v>
                </c:pt>
                <c:pt idx="5">
                  <c:v>بوئین و میاندشت</c:v>
                </c:pt>
                <c:pt idx="6">
                  <c:v>نطنز</c:v>
                </c:pt>
                <c:pt idx="7">
                  <c:v>خوانسار</c:v>
                </c:pt>
                <c:pt idx="8">
                  <c:v>ورزنه</c:v>
                </c:pt>
                <c:pt idx="9">
                  <c:v>اردستان</c:v>
                </c:pt>
                <c:pt idx="10">
                  <c:v>خور و بیابانک</c:v>
                </c:pt>
                <c:pt idx="11">
                  <c:v>هرند</c:v>
                </c:pt>
                <c:pt idx="12">
                  <c:v>جرقویه</c:v>
                </c:pt>
                <c:pt idx="13">
                  <c:v>فلاورجان</c:v>
                </c:pt>
                <c:pt idx="14">
                  <c:v>دهاقان</c:v>
                </c:pt>
                <c:pt idx="15">
                  <c:v>کوهپایه</c:v>
                </c:pt>
                <c:pt idx="16">
                  <c:v>نائین</c:v>
                </c:pt>
                <c:pt idx="17">
                  <c:v>تیران و کرون</c:v>
                </c:pt>
                <c:pt idx="18">
                  <c:v>مبارکه</c:v>
                </c:pt>
                <c:pt idx="19">
                  <c:v>شهرضا</c:v>
                </c:pt>
                <c:pt idx="20">
                  <c:v>لنجان</c:v>
                </c:pt>
                <c:pt idx="21">
                  <c:v>نجف آباد</c:v>
                </c:pt>
                <c:pt idx="22">
                  <c:v>برخوار</c:v>
                </c:pt>
                <c:pt idx="23">
                  <c:v>خمینی شهر</c:v>
                </c:pt>
                <c:pt idx="24">
                  <c:v>شاهین شهر و میمه</c:v>
                </c:pt>
                <c:pt idx="25">
                  <c:v>استان</c:v>
                </c:pt>
                <c:pt idx="26">
                  <c:v>اصفهان 1</c:v>
                </c:pt>
                <c:pt idx="27">
                  <c:v>اصفهان 2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91.62</c:v>
                </c:pt>
                <c:pt idx="1">
                  <c:v>90.83</c:v>
                </c:pt>
                <c:pt idx="2">
                  <c:v>90.69</c:v>
                </c:pt>
                <c:pt idx="3">
                  <c:v>89.63</c:v>
                </c:pt>
                <c:pt idx="4">
                  <c:v>89.46</c:v>
                </c:pt>
                <c:pt idx="5">
                  <c:v>88.86</c:v>
                </c:pt>
                <c:pt idx="6">
                  <c:v>88.79</c:v>
                </c:pt>
                <c:pt idx="7">
                  <c:v>88.49</c:v>
                </c:pt>
                <c:pt idx="8">
                  <c:v>87.56</c:v>
                </c:pt>
                <c:pt idx="9">
                  <c:v>87</c:v>
                </c:pt>
                <c:pt idx="10">
                  <c:v>86.27</c:v>
                </c:pt>
                <c:pt idx="11">
                  <c:v>85.7</c:v>
                </c:pt>
                <c:pt idx="12">
                  <c:v>85.13</c:v>
                </c:pt>
                <c:pt idx="13">
                  <c:v>83.93</c:v>
                </c:pt>
                <c:pt idx="14">
                  <c:v>83.79</c:v>
                </c:pt>
                <c:pt idx="15">
                  <c:v>83.1</c:v>
                </c:pt>
                <c:pt idx="16">
                  <c:v>80.11</c:v>
                </c:pt>
                <c:pt idx="17">
                  <c:v>79.72</c:v>
                </c:pt>
                <c:pt idx="18">
                  <c:v>76.61</c:v>
                </c:pt>
                <c:pt idx="19">
                  <c:v>75.08</c:v>
                </c:pt>
                <c:pt idx="20">
                  <c:v>73.7</c:v>
                </c:pt>
                <c:pt idx="21">
                  <c:v>73.13</c:v>
                </c:pt>
                <c:pt idx="22">
                  <c:v>72</c:v>
                </c:pt>
                <c:pt idx="23">
                  <c:v>69.959999999999994</c:v>
                </c:pt>
                <c:pt idx="24">
                  <c:v>65.69</c:v>
                </c:pt>
                <c:pt idx="25">
                  <c:v>60.94</c:v>
                </c:pt>
                <c:pt idx="26">
                  <c:v>51.67</c:v>
                </c:pt>
                <c:pt idx="27">
                  <c:v>48.34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2C-4741-803A-B5015C0D3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874208"/>
        <c:axId val="1364871712"/>
      </c:barChart>
      <c:catAx>
        <c:axId val="136487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871712"/>
        <c:crosses val="autoZero"/>
        <c:auto val="1"/>
        <c:lblAlgn val="ctr"/>
        <c:lblOffset val="100"/>
        <c:noMultiLvlLbl val="0"/>
      </c:catAx>
      <c:valAx>
        <c:axId val="136487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87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46-437B-941E-8F670BD18A5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46-437B-941E-8F670BD18A5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6C0-4E29-A655-9D0F088FDD2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46-437B-941E-8F670BD18A58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46-437B-941E-8F670BD18A58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46-437B-941E-8F670BD18A58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46-437B-941E-8F670BD18A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Sheet7!$A$2:$A$37</c:f>
              <c:strCache>
                <c:ptCount val="36"/>
                <c:pt idx="0">
                  <c:v> قلعه امیریه</c:v>
                </c:pt>
                <c:pt idx="1">
                  <c:v>    کوشک</c:v>
                </c:pt>
                <c:pt idx="2">
                  <c:v> اصغرآباد</c:v>
                </c:pt>
                <c:pt idx="3">
                  <c:v> تیرانچی</c:v>
                </c:pt>
                <c:pt idx="4">
                  <c:v> درچه</c:v>
                </c:pt>
                <c:pt idx="5">
                  <c:v>  درچه دو</c:v>
                </c:pt>
                <c:pt idx="6">
                  <c:v>  جوی آباد شماره دو</c:v>
                </c:pt>
                <c:pt idx="7">
                  <c:v>فودان</c:v>
                </c:pt>
                <c:pt idx="8">
                  <c:v> مطهری</c:v>
                </c:pt>
                <c:pt idx="9">
                  <c:v> پروین</c:v>
                </c:pt>
                <c:pt idx="10">
                  <c:v>سیدالشهداء (ع)</c:v>
                </c:pt>
                <c:pt idx="11">
                  <c:v>فروشان</c:v>
                </c:pt>
                <c:pt idx="12">
                  <c:v>علیمردان خان</c:v>
                </c:pt>
                <c:pt idx="13">
                  <c:v>وازیچه </c:v>
                </c:pt>
                <c:pt idx="14">
                  <c:v>جوی آباد شماره یک</c:v>
                </c:pt>
                <c:pt idx="15">
                  <c:v>شهرستان</c:v>
                </c:pt>
                <c:pt idx="16">
                  <c:v>   دستگرد قداده</c:v>
                </c:pt>
                <c:pt idx="17">
                  <c:v>  آدریان</c:v>
                </c:pt>
                <c:pt idx="18">
                  <c:v>  منظریه</c:v>
                </c:pt>
                <c:pt idx="19">
                  <c:v>   شهید موسوی اندوان</c:v>
                </c:pt>
                <c:pt idx="20">
                  <c:v>   هفتصد دستگاه</c:v>
                </c:pt>
                <c:pt idx="21">
                  <c:v> فتح آباد</c:v>
                </c:pt>
                <c:pt idx="22">
                  <c:v> کهندژ</c:v>
                </c:pt>
                <c:pt idx="23">
                  <c:v> جواد الائمه</c:v>
                </c:pt>
                <c:pt idx="24">
                  <c:v>بوعلی</c:v>
                </c:pt>
                <c:pt idx="25">
                  <c:v> قرطمان</c:v>
                </c:pt>
                <c:pt idx="26">
                  <c:v>ولاشان</c:v>
                </c:pt>
                <c:pt idx="27">
                  <c:v>هرستان</c:v>
                </c:pt>
                <c:pt idx="28">
                  <c:v>شهدای گاردر</c:v>
                </c:pt>
                <c:pt idx="29">
                  <c:v>مکتب الصادق</c:v>
                </c:pt>
                <c:pt idx="30">
                  <c:v> دینان</c:v>
                </c:pt>
                <c:pt idx="31">
                  <c:v>   اسفریز</c:v>
                </c:pt>
                <c:pt idx="32">
                  <c:v>   مسکن مهر خمینی شهر</c:v>
                </c:pt>
                <c:pt idx="33">
                  <c:v>اسلام آباد</c:v>
                </c:pt>
                <c:pt idx="34">
                  <c:v> احمد آباد</c:v>
                </c:pt>
                <c:pt idx="35">
                  <c:v>ارغوان</c:v>
                </c:pt>
              </c:strCache>
            </c:strRef>
          </c:cat>
          <c:val>
            <c:numRef>
              <c:f>Sheet7!$B$2:$B$37</c:f>
              <c:numCache>
                <c:formatCode>General</c:formatCode>
                <c:ptCount val="36"/>
                <c:pt idx="0" formatCode="0.0">
                  <c:v>49</c:v>
                </c:pt>
                <c:pt idx="1">
                  <c:v>33.299999999999997</c:v>
                </c:pt>
                <c:pt idx="2">
                  <c:v>33.299999999999997</c:v>
                </c:pt>
                <c:pt idx="3">
                  <c:v>30.5</c:v>
                </c:pt>
                <c:pt idx="4">
                  <c:v>30.4</c:v>
                </c:pt>
                <c:pt idx="5" formatCode="0.0">
                  <c:v>29.7</c:v>
                </c:pt>
                <c:pt idx="6" formatCode="0.0">
                  <c:v>24.2</c:v>
                </c:pt>
                <c:pt idx="7">
                  <c:v>24.2</c:v>
                </c:pt>
                <c:pt idx="8" formatCode="0.0">
                  <c:v>24</c:v>
                </c:pt>
                <c:pt idx="9">
                  <c:v>23.7</c:v>
                </c:pt>
                <c:pt idx="10" formatCode="0.0">
                  <c:v>22.8</c:v>
                </c:pt>
                <c:pt idx="11" formatCode="0.0">
                  <c:v>22</c:v>
                </c:pt>
                <c:pt idx="12">
                  <c:v>21.8</c:v>
                </c:pt>
                <c:pt idx="13">
                  <c:v>21.7</c:v>
                </c:pt>
                <c:pt idx="14" formatCode="0.0">
                  <c:v>21.4</c:v>
                </c:pt>
                <c:pt idx="15">
                  <c:v>21</c:v>
                </c:pt>
                <c:pt idx="16">
                  <c:v>19.2</c:v>
                </c:pt>
                <c:pt idx="17">
                  <c:v>19.100000000000001</c:v>
                </c:pt>
                <c:pt idx="18">
                  <c:v>18.8</c:v>
                </c:pt>
                <c:pt idx="19" formatCode="0.0">
                  <c:v>17.600000000000001</c:v>
                </c:pt>
                <c:pt idx="20" formatCode="0.0">
                  <c:v>15.8</c:v>
                </c:pt>
                <c:pt idx="21">
                  <c:v>14.4</c:v>
                </c:pt>
                <c:pt idx="22">
                  <c:v>14.3</c:v>
                </c:pt>
                <c:pt idx="23">
                  <c:v>13.8</c:v>
                </c:pt>
                <c:pt idx="24" formatCode="0.0">
                  <c:v>13.6</c:v>
                </c:pt>
                <c:pt idx="25" formatCode="0.0">
                  <c:v>13.2</c:v>
                </c:pt>
                <c:pt idx="26">
                  <c:v>12.2</c:v>
                </c:pt>
                <c:pt idx="27">
                  <c:v>10.4</c:v>
                </c:pt>
                <c:pt idx="28" formatCode="0.0">
                  <c:v>10.199999999999999</c:v>
                </c:pt>
                <c:pt idx="29">
                  <c:v>9.3000000000000007</c:v>
                </c:pt>
                <c:pt idx="30">
                  <c:v>7.9</c:v>
                </c:pt>
                <c:pt idx="31" formatCode="0.0">
                  <c:v>7.3</c:v>
                </c:pt>
                <c:pt idx="32">
                  <c:v>5.5</c:v>
                </c:pt>
                <c:pt idx="33" formatCode="0.0">
                  <c:v>3.6</c:v>
                </c:pt>
                <c:pt idx="34">
                  <c:v>1.7</c:v>
                </c:pt>
                <c:pt idx="35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A-430D-A42D-6EA1961F0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76320"/>
        <c:axId val="79977856"/>
      </c:barChart>
      <c:catAx>
        <c:axId val="7997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77856"/>
        <c:crosses val="autoZero"/>
        <c:auto val="1"/>
        <c:lblAlgn val="ctr"/>
        <c:lblOffset val="100"/>
        <c:noMultiLvlLbl val="0"/>
      </c:catAx>
      <c:valAx>
        <c:axId val="7997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7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>
                <a:solidFill>
                  <a:srgbClr val="FF0000"/>
                </a:solidFill>
              </a:rPr>
              <a:t>درصد مراقبت بیماران مبتلا به فشار خون</a:t>
            </a:r>
            <a:r>
              <a:rPr lang="fa-IR" sz="2000" b="1" baseline="0" dirty="0">
                <a:solidFill>
                  <a:srgbClr val="FF0000"/>
                </a:solidFill>
              </a:rPr>
              <a:t> بالا توسط</a:t>
            </a:r>
            <a:r>
              <a:rPr lang="fa-IR" sz="2000" b="1" dirty="0">
                <a:solidFill>
                  <a:srgbClr val="FF0000"/>
                </a:solidFill>
              </a:rPr>
              <a:t> غیرپزشک به</a:t>
            </a:r>
            <a:r>
              <a:rPr lang="fa-IR" sz="2000" b="1" baseline="0" dirty="0">
                <a:solidFill>
                  <a:srgbClr val="FF0000"/>
                </a:solidFill>
              </a:rPr>
              <a:t> تفکیک شهرستان ها </a:t>
            </a:r>
            <a:r>
              <a:rPr lang="fa-IR" sz="2000" b="1" dirty="0">
                <a:solidFill>
                  <a:srgbClr val="FF0000"/>
                </a:solidFill>
              </a:rPr>
              <a:t>در بهار1404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Sheet1!$B$159</c:f>
              <c:strCache>
                <c:ptCount val="1"/>
                <c:pt idx="0">
                  <c:v>درصد مراقبت بیماران فشار خونی غیرپزشک  در بهار1404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7-437C-8BA5-FACD694D9FBB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04-45ED-AA07-C98105F0E3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Sheet1!$A$160:$A$187</c:f>
              <c:strCache>
                <c:ptCount val="28"/>
                <c:pt idx="0">
                  <c:v>فریدونشهر</c:v>
                </c:pt>
                <c:pt idx="1">
                  <c:v>بوئین و میاندشت</c:v>
                </c:pt>
                <c:pt idx="2">
                  <c:v>فریدن</c:v>
                </c:pt>
                <c:pt idx="3">
                  <c:v>چادگان</c:v>
                </c:pt>
                <c:pt idx="4">
                  <c:v>سمیرم</c:v>
                </c:pt>
                <c:pt idx="5">
                  <c:v>گلپایگان</c:v>
                </c:pt>
                <c:pt idx="6">
                  <c:v>هرند</c:v>
                </c:pt>
                <c:pt idx="7">
                  <c:v>خور و بیابانک</c:v>
                </c:pt>
                <c:pt idx="8">
                  <c:v>کوهپایه</c:v>
                </c:pt>
                <c:pt idx="9">
                  <c:v>تیران و کرون</c:v>
                </c:pt>
                <c:pt idx="10">
                  <c:v>خوانسار</c:v>
                </c:pt>
                <c:pt idx="11">
                  <c:v>اردستان</c:v>
                </c:pt>
                <c:pt idx="12">
                  <c:v>دهاقان</c:v>
                </c:pt>
                <c:pt idx="13">
                  <c:v>ورزنه</c:v>
                </c:pt>
                <c:pt idx="14">
                  <c:v>جرقویه</c:v>
                </c:pt>
                <c:pt idx="15">
                  <c:v>نطنز</c:v>
                </c:pt>
                <c:pt idx="16">
                  <c:v>فلاورجان</c:v>
                </c:pt>
                <c:pt idx="17">
                  <c:v>نائین</c:v>
                </c:pt>
                <c:pt idx="18">
                  <c:v>استان</c:v>
                </c:pt>
                <c:pt idx="19">
                  <c:v>شهرضا</c:v>
                </c:pt>
                <c:pt idx="20">
                  <c:v>لنجان</c:v>
                </c:pt>
                <c:pt idx="21">
                  <c:v>مبارکه</c:v>
                </c:pt>
                <c:pt idx="22">
                  <c:v>شاهین شهر و میمه</c:v>
                </c:pt>
                <c:pt idx="23">
                  <c:v>برخوار</c:v>
                </c:pt>
                <c:pt idx="24">
                  <c:v>نجف آباد</c:v>
                </c:pt>
                <c:pt idx="25">
                  <c:v>خمینی شهر</c:v>
                </c:pt>
                <c:pt idx="26">
                  <c:v>اصفهان 2</c:v>
                </c:pt>
                <c:pt idx="27">
                  <c:v>اصفهان 1</c:v>
                </c:pt>
              </c:strCache>
            </c:strRef>
          </c:cat>
          <c:val>
            <c:numRef>
              <c:f>Sheet1!$B$160:$B$187</c:f>
              <c:numCache>
                <c:formatCode>0.00</c:formatCode>
                <c:ptCount val="28"/>
                <c:pt idx="0">
                  <c:v>84.611288604898832</c:v>
                </c:pt>
                <c:pt idx="1">
                  <c:v>71.337402885682579</c:v>
                </c:pt>
                <c:pt idx="2">
                  <c:v>69.75124378109453</c:v>
                </c:pt>
                <c:pt idx="3">
                  <c:v>69.227220299884664</c:v>
                </c:pt>
                <c:pt idx="4">
                  <c:v>67.90162383730096</c:v>
                </c:pt>
                <c:pt idx="5">
                  <c:v>67.760634977258533</c:v>
                </c:pt>
                <c:pt idx="6">
                  <c:v>65.234982882041706</c:v>
                </c:pt>
                <c:pt idx="7">
                  <c:v>61.702758825274394</c:v>
                </c:pt>
                <c:pt idx="8">
                  <c:v>58.846289131199434</c:v>
                </c:pt>
                <c:pt idx="9">
                  <c:v>58.670082683125656</c:v>
                </c:pt>
                <c:pt idx="10">
                  <c:v>57.046223224351742</c:v>
                </c:pt>
                <c:pt idx="11">
                  <c:v>56.0335641981886</c:v>
                </c:pt>
                <c:pt idx="12">
                  <c:v>55.767149967539495</c:v>
                </c:pt>
                <c:pt idx="13">
                  <c:v>54.901960784313729</c:v>
                </c:pt>
                <c:pt idx="14">
                  <c:v>52.952380952380949</c:v>
                </c:pt>
                <c:pt idx="15">
                  <c:v>50.365981178110843</c:v>
                </c:pt>
                <c:pt idx="16">
                  <c:v>47.862277714718118</c:v>
                </c:pt>
                <c:pt idx="17">
                  <c:v>43.369081872874702</c:v>
                </c:pt>
                <c:pt idx="18">
                  <c:v>40.090802693829779</c:v>
                </c:pt>
                <c:pt idx="19">
                  <c:v>38.830821584832279</c:v>
                </c:pt>
                <c:pt idx="20">
                  <c:v>38.324930393558581</c:v>
                </c:pt>
                <c:pt idx="21">
                  <c:v>37.893578990787844</c:v>
                </c:pt>
                <c:pt idx="22">
                  <c:v>36.073696363286508</c:v>
                </c:pt>
                <c:pt idx="23">
                  <c:v>34.635740971357407</c:v>
                </c:pt>
                <c:pt idx="24">
                  <c:v>33.800443458980048</c:v>
                </c:pt>
                <c:pt idx="25">
                  <c:v>32.994654299571636</c:v>
                </c:pt>
                <c:pt idx="26">
                  <c:v>31.383561215231065</c:v>
                </c:pt>
                <c:pt idx="27">
                  <c:v>28.023296166090798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2-44AB-B47F-085B95E72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1858479"/>
        <c:axId val="1771866383"/>
      </c:barChart>
      <c:catAx>
        <c:axId val="177185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866383"/>
        <c:crosses val="autoZero"/>
        <c:auto val="1"/>
        <c:lblAlgn val="ctr"/>
        <c:lblOffset val="100"/>
        <c:noMultiLvlLbl val="0"/>
      </c:catAx>
      <c:valAx>
        <c:axId val="1771866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85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'مراقب سلامت فشارخون دوفصل'!$B$1</c:f>
              <c:strCache>
                <c:ptCount val="1"/>
                <c:pt idx="0">
                  <c:v>سه ماهه دوم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AE-4118-932B-50C3F1773E2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8E-475A-8375-311635B13C7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08E-475A-8375-311635B13C72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6D-43D1-9252-FD1B9B91A0C2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08E-475A-8375-311635B13C72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08E-475A-8375-311635B13C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'مراقب سلامت فشارخون دوفصل'!$A$2:$A$37</c:f>
              <c:strCache>
                <c:ptCount val="36"/>
                <c:pt idx="0">
                  <c:v> احمد آباد</c:v>
                </c:pt>
                <c:pt idx="1">
                  <c:v> قلعه امیریه</c:v>
                </c:pt>
                <c:pt idx="2">
                  <c:v>ولاشان</c:v>
                </c:pt>
                <c:pt idx="3">
                  <c:v>فودان</c:v>
                </c:pt>
                <c:pt idx="4">
                  <c:v>اسلام آباد</c:v>
                </c:pt>
                <c:pt idx="5">
                  <c:v> تیرانچی</c:v>
                </c:pt>
                <c:pt idx="6">
                  <c:v> درچه</c:v>
                </c:pt>
                <c:pt idx="7">
                  <c:v>  جوی آباد شماره دو</c:v>
                </c:pt>
                <c:pt idx="8">
                  <c:v> پروین</c:v>
                </c:pt>
                <c:pt idx="9">
                  <c:v>  درچه دو</c:v>
                </c:pt>
                <c:pt idx="10">
                  <c:v> دینان</c:v>
                </c:pt>
                <c:pt idx="11">
                  <c:v> کهندژ</c:v>
                </c:pt>
                <c:pt idx="12">
                  <c:v> قرطمان</c:v>
                </c:pt>
                <c:pt idx="13">
                  <c:v>وازیچه </c:v>
                </c:pt>
                <c:pt idx="14">
                  <c:v>    کوشک</c:v>
                </c:pt>
                <c:pt idx="15">
                  <c:v> اصغرآباد</c:v>
                </c:pt>
                <c:pt idx="16">
                  <c:v>شهرستان</c:v>
                </c:pt>
                <c:pt idx="17">
                  <c:v>سیدالشهداء (ع)</c:v>
                </c:pt>
                <c:pt idx="18">
                  <c:v> مطهری</c:v>
                </c:pt>
                <c:pt idx="19">
                  <c:v>جوی آباد شماره یک</c:v>
                </c:pt>
                <c:pt idx="20">
                  <c:v>فروشان</c:v>
                </c:pt>
                <c:pt idx="21">
                  <c:v>هرستان</c:v>
                </c:pt>
                <c:pt idx="22">
                  <c:v>  آدریان</c:v>
                </c:pt>
                <c:pt idx="23">
                  <c:v>علیمردان خان</c:v>
                </c:pt>
                <c:pt idx="24">
                  <c:v>  منظریه</c:v>
                </c:pt>
                <c:pt idx="25">
                  <c:v> فتح آباد</c:v>
                </c:pt>
                <c:pt idx="26">
                  <c:v>   دستگرد قداده</c:v>
                </c:pt>
                <c:pt idx="27">
                  <c:v>   هفتصد دستگاه</c:v>
                </c:pt>
                <c:pt idx="28">
                  <c:v> جواد الائمه</c:v>
                </c:pt>
                <c:pt idx="29">
                  <c:v>بوعلی</c:v>
                </c:pt>
                <c:pt idx="30">
                  <c:v>   شهید موسوی اندوان</c:v>
                </c:pt>
                <c:pt idx="31">
                  <c:v>مکتب الصادق</c:v>
                </c:pt>
                <c:pt idx="32">
                  <c:v>   اسفریز</c:v>
                </c:pt>
                <c:pt idx="33">
                  <c:v>   مسکن مهر خمینی شهر</c:v>
                </c:pt>
                <c:pt idx="34">
                  <c:v>شهدای گاردر</c:v>
                </c:pt>
                <c:pt idx="35">
                  <c:v>ارغوان</c:v>
                </c:pt>
              </c:strCache>
            </c:strRef>
          </c:cat>
          <c:val>
            <c:numRef>
              <c:f>'مراقب سلامت فشارخون دوفصل'!$B$2:$B$37</c:f>
              <c:numCache>
                <c:formatCode>0.0</c:formatCode>
                <c:ptCount val="36"/>
                <c:pt idx="0">
                  <c:v>75.400000000000006</c:v>
                </c:pt>
                <c:pt idx="1">
                  <c:v>71.400000000000006</c:v>
                </c:pt>
                <c:pt idx="2" formatCode="General">
                  <c:v>67.8</c:v>
                </c:pt>
                <c:pt idx="3" formatCode="General">
                  <c:v>65.900000000000006</c:v>
                </c:pt>
                <c:pt idx="4">
                  <c:v>59.2</c:v>
                </c:pt>
                <c:pt idx="5" formatCode="General">
                  <c:v>55.5</c:v>
                </c:pt>
                <c:pt idx="6" formatCode="General">
                  <c:v>49.5</c:v>
                </c:pt>
                <c:pt idx="7" formatCode="General">
                  <c:v>42</c:v>
                </c:pt>
                <c:pt idx="8" formatCode="General">
                  <c:v>41.2</c:v>
                </c:pt>
                <c:pt idx="9" formatCode="General">
                  <c:v>40.700000000000003</c:v>
                </c:pt>
                <c:pt idx="10">
                  <c:v>38.9</c:v>
                </c:pt>
                <c:pt idx="11" formatCode="General">
                  <c:v>37.1</c:v>
                </c:pt>
                <c:pt idx="12">
                  <c:v>36.9</c:v>
                </c:pt>
                <c:pt idx="13">
                  <c:v>34.700000000000003</c:v>
                </c:pt>
                <c:pt idx="14" formatCode="General">
                  <c:v>34.4</c:v>
                </c:pt>
                <c:pt idx="15">
                  <c:v>33.4</c:v>
                </c:pt>
                <c:pt idx="16" formatCode="General">
                  <c:v>33</c:v>
                </c:pt>
                <c:pt idx="17" formatCode="General">
                  <c:v>32</c:v>
                </c:pt>
                <c:pt idx="18">
                  <c:v>31.6</c:v>
                </c:pt>
                <c:pt idx="19">
                  <c:v>30.4</c:v>
                </c:pt>
                <c:pt idx="20">
                  <c:v>29.4</c:v>
                </c:pt>
                <c:pt idx="21" formatCode="General">
                  <c:v>28.6</c:v>
                </c:pt>
                <c:pt idx="22">
                  <c:v>28.1</c:v>
                </c:pt>
                <c:pt idx="23" formatCode="General">
                  <c:v>28.1</c:v>
                </c:pt>
                <c:pt idx="24">
                  <c:v>26.7</c:v>
                </c:pt>
                <c:pt idx="25" formatCode="General">
                  <c:v>26.7</c:v>
                </c:pt>
                <c:pt idx="26" formatCode="General">
                  <c:v>26.3</c:v>
                </c:pt>
                <c:pt idx="27">
                  <c:v>26.2</c:v>
                </c:pt>
                <c:pt idx="28">
                  <c:v>24.5</c:v>
                </c:pt>
                <c:pt idx="29" formatCode="General">
                  <c:v>24.3</c:v>
                </c:pt>
                <c:pt idx="30">
                  <c:v>24.1</c:v>
                </c:pt>
                <c:pt idx="31" formatCode="General">
                  <c:v>23.7</c:v>
                </c:pt>
                <c:pt idx="32" formatCode="General">
                  <c:v>23.4</c:v>
                </c:pt>
                <c:pt idx="33" formatCode="General">
                  <c:v>20</c:v>
                </c:pt>
                <c:pt idx="34" formatCode="General">
                  <c:v>17.8</c:v>
                </c:pt>
                <c:pt idx="35" formatCode="General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1-45F2-8613-A851C8693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907072"/>
        <c:axId val="99908608"/>
      </c:barChart>
      <c:catAx>
        <c:axId val="999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08608"/>
        <c:crosses val="autoZero"/>
        <c:auto val="1"/>
        <c:lblAlgn val="ctr"/>
        <c:lblOffset val="100"/>
        <c:noMultiLvlLbl val="0"/>
      </c:catAx>
      <c:valAx>
        <c:axId val="9990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0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3A-4916-A22C-F0C44A48DE7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3A-4916-A22C-F0C44A48DE71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C2-428D-B62B-AC2C105C2E2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3A-4916-A22C-F0C44A48DE7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3A-4916-A22C-F0C44A48DE7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43A-4916-A22C-F0C44A48DE71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502-42E3-ABFC-0DE3C94A7432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43A-4916-A22C-F0C44A48DE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Sheet5!$A$2:$A$37</c:f>
              <c:strCache>
                <c:ptCount val="36"/>
                <c:pt idx="0">
                  <c:v>فودان</c:v>
                </c:pt>
                <c:pt idx="1">
                  <c:v> قلعه امیریه</c:v>
                </c:pt>
                <c:pt idx="2">
                  <c:v> احمد آباد</c:v>
                </c:pt>
                <c:pt idx="3">
                  <c:v> تیرانچی</c:v>
                </c:pt>
                <c:pt idx="4">
                  <c:v>اسلام آباد</c:v>
                </c:pt>
                <c:pt idx="5">
                  <c:v>  درچه دو</c:v>
                </c:pt>
                <c:pt idx="6">
                  <c:v>ولاشان</c:v>
                </c:pt>
                <c:pt idx="7">
                  <c:v> دینان</c:v>
                </c:pt>
                <c:pt idx="8">
                  <c:v> اصغرآباد</c:v>
                </c:pt>
                <c:pt idx="9">
                  <c:v>  آدریان</c:v>
                </c:pt>
                <c:pt idx="10">
                  <c:v>    کوشک</c:v>
                </c:pt>
                <c:pt idx="11">
                  <c:v>بوعلی</c:v>
                </c:pt>
                <c:pt idx="12">
                  <c:v> جواد الائمه</c:v>
                </c:pt>
                <c:pt idx="13">
                  <c:v>  جوی آباد شماره دو</c:v>
                </c:pt>
                <c:pt idx="14">
                  <c:v>   اسفریز</c:v>
                </c:pt>
                <c:pt idx="15">
                  <c:v> پروین</c:v>
                </c:pt>
                <c:pt idx="16">
                  <c:v>   دستگرد قداده</c:v>
                </c:pt>
                <c:pt idx="17">
                  <c:v> درچه</c:v>
                </c:pt>
                <c:pt idx="18">
                  <c:v>جوی آباد شماره یک</c:v>
                </c:pt>
                <c:pt idx="19">
                  <c:v>شهرستان</c:v>
                </c:pt>
                <c:pt idx="20">
                  <c:v> قرطمان</c:v>
                </c:pt>
                <c:pt idx="21">
                  <c:v>علیمردان خان</c:v>
                </c:pt>
                <c:pt idx="22">
                  <c:v>وازیچه </c:v>
                </c:pt>
                <c:pt idx="23">
                  <c:v>هرستان</c:v>
                </c:pt>
                <c:pt idx="24">
                  <c:v> کهندژ</c:v>
                </c:pt>
                <c:pt idx="25">
                  <c:v> فتح آباد</c:v>
                </c:pt>
                <c:pt idx="26">
                  <c:v>شهدای گاردر</c:v>
                </c:pt>
                <c:pt idx="27">
                  <c:v>   مسکن مهر خمینی شهر</c:v>
                </c:pt>
                <c:pt idx="28">
                  <c:v>سیدالشهداء (ع)</c:v>
                </c:pt>
                <c:pt idx="29">
                  <c:v>   شهید موسوی اندوان</c:v>
                </c:pt>
                <c:pt idx="30">
                  <c:v>  منظریه</c:v>
                </c:pt>
                <c:pt idx="31">
                  <c:v>مکتب الصادق</c:v>
                </c:pt>
                <c:pt idx="32">
                  <c:v> مطهری</c:v>
                </c:pt>
                <c:pt idx="33">
                  <c:v>فروشان</c:v>
                </c:pt>
                <c:pt idx="34">
                  <c:v>   هفتصد دستگاه</c:v>
                </c:pt>
                <c:pt idx="35">
                  <c:v>ارغوان</c:v>
                </c:pt>
              </c:strCache>
            </c:strRef>
          </c:cat>
          <c:val>
            <c:numRef>
              <c:f>Sheet5!$B$2:$B$37</c:f>
              <c:numCache>
                <c:formatCode>0.0</c:formatCode>
                <c:ptCount val="36"/>
                <c:pt idx="0">
                  <c:v>97</c:v>
                </c:pt>
                <c:pt idx="1">
                  <c:v>93.1</c:v>
                </c:pt>
                <c:pt idx="2">
                  <c:v>92.8</c:v>
                </c:pt>
                <c:pt idx="3">
                  <c:v>90.1</c:v>
                </c:pt>
                <c:pt idx="4">
                  <c:v>86.3</c:v>
                </c:pt>
                <c:pt idx="5">
                  <c:v>79.7</c:v>
                </c:pt>
                <c:pt idx="6">
                  <c:v>79.400000000000006</c:v>
                </c:pt>
                <c:pt idx="7">
                  <c:v>78.400000000000006</c:v>
                </c:pt>
                <c:pt idx="8">
                  <c:v>74.2</c:v>
                </c:pt>
                <c:pt idx="9">
                  <c:v>74.099999999999994</c:v>
                </c:pt>
                <c:pt idx="10">
                  <c:v>74</c:v>
                </c:pt>
                <c:pt idx="11">
                  <c:v>73.5</c:v>
                </c:pt>
                <c:pt idx="12">
                  <c:v>73.099999999999994</c:v>
                </c:pt>
                <c:pt idx="13">
                  <c:v>72.599999999999994</c:v>
                </c:pt>
                <c:pt idx="14">
                  <c:v>72.2</c:v>
                </c:pt>
                <c:pt idx="15">
                  <c:v>71.5</c:v>
                </c:pt>
                <c:pt idx="16">
                  <c:v>71</c:v>
                </c:pt>
                <c:pt idx="17">
                  <c:v>71</c:v>
                </c:pt>
                <c:pt idx="18">
                  <c:v>70.7</c:v>
                </c:pt>
                <c:pt idx="19">
                  <c:v>70</c:v>
                </c:pt>
                <c:pt idx="20">
                  <c:v>69.8</c:v>
                </c:pt>
                <c:pt idx="21">
                  <c:v>68.7</c:v>
                </c:pt>
                <c:pt idx="22">
                  <c:v>68.5</c:v>
                </c:pt>
                <c:pt idx="23">
                  <c:v>68.099999999999994</c:v>
                </c:pt>
                <c:pt idx="24">
                  <c:v>66.7</c:v>
                </c:pt>
                <c:pt idx="25">
                  <c:v>66.2</c:v>
                </c:pt>
                <c:pt idx="26">
                  <c:v>66</c:v>
                </c:pt>
                <c:pt idx="27">
                  <c:v>65.900000000000006</c:v>
                </c:pt>
                <c:pt idx="28">
                  <c:v>65.599999999999994</c:v>
                </c:pt>
                <c:pt idx="29">
                  <c:v>64.5</c:v>
                </c:pt>
                <c:pt idx="30">
                  <c:v>64.3</c:v>
                </c:pt>
                <c:pt idx="31">
                  <c:v>63.4</c:v>
                </c:pt>
                <c:pt idx="32">
                  <c:v>62.1</c:v>
                </c:pt>
                <c:pt idx="33">
                  <c:v>61</c:v>
                </c:pt>
                <c:pt idx="34">
                  <c:v>59.7</c:v>
                </c:pt>
                <c:pt idx="35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7-4009-B1F9-A1AEF4B37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12640"/>
        <c:axId val="70514176"/>
      </c:barChart>
      <c:catAx>
        <c:axId val="705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14176"/>
        <c:crosses val="autoZero"/>
        <c:auto val="1"/>
        <c:lblAlgn val="ctr"/>
        <c:lblOffset val="100"/>
        <c:noMultiLvlLbl val="0"/>
      </c:catAx>
      <c:valAx>
        <c:axId val="7051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1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>
                <a:solidFill>
                  <a:srgbClr val="FF0000"/>
                </a:solidFill>
              </a:rPr>
              <a:t>درصد شیوع پره دیابت به تفکیک شهرستان</a:t>
            </a:r>
            <a:r>
              <a:rPr lang="fa-IR" sz="2000" b="1" baseline="0" dirty="0">
                <a:solidFill>
                  <a:srgbClr val="FF0000"/>
                </a:solidFill>
              </a:rPr>
              <a:t> </a:t>
            </a:r>
            <a:r>
              <a:rPr lang="fa-IR" sz="2000" b="1" dirty="0">
                <a:solidFill>
                  <a:srgbClr val="FF0000"/>
                </a:solidFill>
              </a:rPr>
              <a:t>ها در بهار 1404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Sheet1!$B$369</c:f>
              <c:strCache>
                <c:ptCount val="1"/>
                <c:pt idx="0">
                  <c:v>درصد شیوع پره دیابت در بهار1404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62-4D5F-93BF-C4BD829754F5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DA-42F4-9464-F5C5BAB675C5}"/>
              </c:ext>
            </c:extLst>
          </c:dPt>
          <c:dPt>
            <c:idx val="15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62-4D5F-93BF-C4BD829754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Sheet1!$A$370:$A$397</c:f>
              <c:strCache>
                <c:ptCount val="28"/>
                <c:pt idx="0">
                  <c:v>بوئین و میاندشت</c:v>
                </c:pt>
                <c:pt idx="1">
                  <c:v>خمینی شهر</c:v>
                </c:pt>
                <c:pt idx="2">
                  <c:v>خوانسار</c:v>
                </c:pt>
                <c:pt idx="3">
                  <c:v>برخوار</c:v>
                </c:pt>
                <c:pt idx="4">
                  <c:v>نجف آباد</c:v>
                </c:pt>
                <c:pt idx="5">
                  <c:v>خور و بیابانک</c:v>
                </c:pt>
                <c:pt idx="6">
                  <c:v>چادگان</c:v>
                </c:pt>
                <c:pt idx="7">
                  <c:v>کوهپایه</c:v>
                </c:pt>
                <c:pt idx="8">
                  <c:v>تیران و کرون</c:v>
                </c:pt>
                <c:pt idx="9">
                  <c:v>فریدن</c:v>
                </c:pt>
                <c:pt idx="10">
                  <c:v>دهاقان</c:v>
                </c:pt>
                <c:pt idx="11">
                  <c:v>نطنز</c:v>
                </c:pt>
                <c:pt idx="12">
                  <c:v>استان</c:v>
                </c:pt>
                <c:pt idx="13">
                  <c:v>هرند</c:v>
                </c:pt>
                <c:pt idx="14">
                  <c:v>اردستان</c:v>
                </c:pt>
                <c:pt idx="15">
                  <c:v>اصفهان 1</c:v>
                </c:pt>
                <c:pt idx="16">
                  <c:v>جرقویه</c:v>
                </c:pt>
                <c:pt idx="17">
                  <c:v>سمیرم</c:v>
                </c:pt>
                <c:pt idx="18">
                  <c:v>مبارکه</c:v>
                </c:pt>
                <c:pt idx="19">
                  <c:v>شهرضا</c:v>
                </c:pt>
                <c:pt idx="20">
                  <c:v>فلاورجان</c:v>
                </c:pt>
                <c:pt idx="21">
                  <c:v>لنجان</c:v>
                </c:pt>
                <c:pt idx="22">
                  <c:v>اصفهان 2</c:v>
                </c:pt>
                <c:pt idx="23">
                  <c:v>شاهین شهر و میمه</c:v>
                </c:pt>
                <c:pt idx="24">
                  <c:v>ورزنه</c:v>
                </c:pt>
                <c:pt idx="25">
                  <c:v>فریدونشهر</c:v>
                </c:pt>
                <c:pt idx="26">
                  <c:v>نائین</c:v>
                </c:pt>
                <c:pt idx="27">
                  <c:v>گلپایگان</c:v>
                </c:pt>
              </c:strCache>
            </c:strRef>
          </c:cat>
          <c:val>
            <c:numRef>
              <c:f>Sheet1!$B$370:$B$397</c:f>
              <c:numCache>
                <c:formatCode>0.00</c:formatCode>
                <c:ptCount val="28"/>
                <c:pt idx="0">
                  <c:v>30.522643018099878</c:v>
                </c:pt>
                <c:pt idx="1">
                  <c:v>21.41205243716221</c:v>
                </c:pt>
                <c:pt idx="2">
                  <c:v>18.91968808697137</c:v>
                </c:pt>
                <c:pt idx="3">
                  <c:v>18.453378430317471</c:v>
                </c:pt>
                <c:pt idx="4">
                  <c:v>16.971527178602244</c:v>
                </c:pt>
                <c:pt idx="5">
                  <c:v>16.923837784371909</c:v>
                </c:pt>
                <c:pt idx="6">
                  <c:v>16.209567675075892</c:v>
                </c:pt>
                <c:pt idx="7">
                  <c:v>16.052958212660322</c:v>
                </c:pt>
                <c:pt idx="8">
                  <c:v>15.632624150686009</c:v>
                </c:pt>
                <c:pt idx="9">
                  <c:v>15.193680592279218</c:v>
                </c:pt>
                <c:pt idx="10">
                  <c:v>15.007776049766719</c:v>
                </c:pt>
                <c:pt idx="11">
                  <c:v>14.95808659540106</c:v>
                </c:pt>
                <c:pt idx="12">
                  <c:v>14.797611857331457</c:v>
                </c:pt>
                <c:pt idx="13">
                  <c:v>14.622422080942782</c:v>
                </c:pt>
                <c:pt idx="14">
                  <c:v>14.420803782505912</c:v>
                </c:pt>
                <c:pt idx="15">
                  <c:v>14.36747903571988</c:v>
                </c:pt>
                <c:pt idx="16">
                  <c:v>13.645270754671893</c:v>
                </c:pt>
                <c:pt idx="17">
                  <c:v>13.551066038489179</c:v>
                </c:pt>
                <c:pt idx="18">
                  <c:v>13.343076266473533</c:v>
                </c:pt>
                <c:pt idx="19">
                  <c:v>13.304651654377478</c:v>
                </c:pt>
                <c:pt idx="20">
                  <c:v>13.059323194958214</c:v>
                </c:pt>
                <c:pt idx="21">
                  <c:v>12.977180711403951</c:v>
                </c:pt>
                <c:pt idx="22">
                  <c:v>12.878869564988705</c:v>
                </c:pt>
                <c:pt idx="23">
                  <c:v>12.790364458956033</c:v>
                </c:pt>
                <c:pt idx="24">
                  <c:v>11.928968415344992</c:v>
                </c:pt>
                <c:pt idx="25">
                  <c:v>11.70069385513902</c:v>
                </c:pt>
                <c:pt idx="26">
                  <c:v>11.265667240108135</c:v>
                </c:pt>
                <c:pt idx="27">
                  <c:v>10.974055762271268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C-49F9-A24D-0E3A3239E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584192"/>
        <c:axId val="275597920"/>
      </c:barChart>
      <c:catAx>
        <c:axId val="2755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97920"/>
        <c:crosses val="autoZero"/>
        <c:auto val="1"/>
        <c:lblAlgn val="ctr"/>
        <c:lblOffset val="100"/>
        <c:noMultiLvlLbl val="0"/>
      </c:catAx>
      <c:valAx>
        <c:axId val="27559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58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27-4653-96DB-39A2DEC799A2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7-4653-96DB-39A2DEC799A2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7-4653-96DB-39A2DEC799A2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42A-4688-8EA8-7D0380962BA3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27-4653-96DB-39A2DEC799A2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27-4653-96DB-39A2DEC799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'پره دیابت مراکز'!$A$2:$A$37</c:f>
              <c:strCache>
                <c:ptCount val="36"/>
                <c:pt idx="0">
                  <c:v>    کوشک</c:v>
                </c:pt>
                <c:pt idx="1">
                  <c:v> اصغرآباد</c:v>
                </c:pt>
                <c:pt idx="2">
                  <c:v> قلعه امیریه</c:v>
                </c:pt>
                <c:pt idx="3">
                  <c:v> قرطمان</c:v>
                </c:pt>
                <c:pt idx="4">
                  <c:v> فتح آباد</c:v>
                </c:pt>
                <c:pt idx="5">
                  <c:v> مطهری</c:v>
                </c:pt>
                <c:pt idx="6">
                  <c:v>  منظریه</c:v>
                </c:pt>
                <c:pt idx="7">
                  <c:v>مکتب الصادق</c:v>
                </c:pt>
                <c:pt idx="8">
                  <c:v>   شهید موسوی اندوان</c:v>
                </c:pt>
                <c:pt idx="9">
                  <c:v>علیمردان خان</c:v>
                </c:pt>
                <c:pt idx="10">
                  <c:v>بوعلی</c:v>
                </c:pt>
                <c:pt idx="11">
                  <c:v> کهندژ</c:v>
                </c:pt>
                <c:pt idx="12">
                  <c:v> پروین</c:v>
                </c:pt>
                <c:pt idx="13">
                  <c:v>شهدای گاردر</c:v>
                </c:pt>
                <c:pt idx="14">
                  <c:v> درچه</c:v>
                </c:pt>
                <c:pt idx="15">
                  <c:v>فروشان</c:v>
                </c:pt>
                <c:pt idx="16">
                  <c:v>   مسکن مهر خمینی شهر</c:v>
                </c:pt>
                <c:pt idx="17">
                  <c:v>وازیچه </c:v>
                </c:pt>
                <c:pt idx="18">
                  <c:v>اسلام آباد</c:v>
                </c:pt>
                <c:pt idx="19">
                  <c:v>شهرستان</c:v>
                </c:pt>
                <c:pt idx="20">
                  <c:v> احمد آباد</c:v>
                </c:pt>
                <c:pt idx="21">
                  <c:v>   اسفریز</c:v>
                </c:pt>
                <c:pt idx="22">
                  <c:v>   هفتصد دستگاه</c:v>
                </c:pt>
                <c:pt idx="23">
                  <c:v>  جوی آباد شماره دو</c:v>
                </c:pt>
                <c:pt idx="24">
                  <c:v> تیرانچی</c:v>
                </c:pt>
                <c:pt idx="25">
                  <c:v>سیدالشهداء (ع)</c:v>
                </c:pt>
                <c:pt idx="26">
                  <c:v>هرستان</c:v>
                </c:pt>
                <c:pt idx="27">
                  <c:v>  آدریان</c:v>
                </c:pt>
                <c:pt idx="28">
                  <c:v>   دستگرد قداده</c:v>
                </c:pt>
                <c:pt idx="29">
                  <c:v>جوی آباد شماره یک</c:v>
                </c:pt>
                <c:pt idx="30">
                  <c:v> جواد الائمه</c:v>
                </c:pt>
                <c:pt idx="31">
                  <c:v>  درچه دو</c:v>
                </c:pt>
                <c:pt idx="32">
                  <c:v>ولاشان</c:v>
                </c:pt>
                <c:pt idx="33">
                  <c:v> دینان</c:v>
                </c:pt>
                <c:pt idx="34">
                  <c:v>ارغوان</c:v>
                </c:pt>
                <c:pt idx="35">
                  <c:v>فودان</c:v>
                </c:pt>
              </c:strCache>
            </c:strRef>
          </c:cat>
          <c:val>
            <c:numRef>
              <c:f>'پره دیابت مراکز'!$B$2:$B$37</c:f>
              <c:numCache>
                <c:formatCode>0.0</c:formatCode>
                <c:ptCount val="36"/>
                <c:pt idx="0">
                  <c:v>32.299999999999997</c:v>
                </c:pt>
                <c:pt idx="1">
                  <c:v>31.8</c:v>
                </c:pt>
                <c:pt idx="2" formatCode="General">
                  <c:v>29.7</c:v>
                </c:pt>
                <c:pt idx="3" formatCode="General">
                  <c:v>28.3</c:v>
                </c:pt>
                <c:pt idx="4" formatCode="General">
                  <c:v>27.2</c:v>
                </c:pt>
                <c:pt idx="5" formatCode="General">
                  <c:v>27</c:v>
                </c:pt>
                <c:pt idx="6" formatCode="General">
                  <c:v>26.6</c:v>
                </c:pt>
                <c:pt idx="7" formatCode="General">
                  <c:v>26</c:v>
                </c:pt>
                <c:pt idx="8">
                  <c:v>25.6</c:v>
                </c:pt>
                <c:pt idx="9" formatCode="General">
                  <c:v>25.1</c:v>
                </c:pt>
                <c:pt idx="10" formatCode="General">
                  <c:v>24.9</c:v>
                </c:pt>
                <c:pt idx="11">
                  <c:v>24.7</c:v>
                </c:pt>
                <c:pt idx="12">
                  <c:v>24.3</c:v>
                </c:pt>
                <c:pt idx="13" formatCode="General">
                  <c:v>23.6</c:v>
                </c:pt>
                <c:pt idx="14">
                  <c:v>23.4</c:v>
                </c:pt>
                <c:pt idx="15">
                  <c:v>22.9</c:v>
                </c:pt>
                <c:pt idx="16">
                  <c:v>22.6</c:v>
                </c:pt>
                <c:pt idx="17" formatCode="General">
                  <c:v>22.5</c:v>
                </c:pt>
                <c:pt idx="18">
                  <c:v>22</c:v>
                </c:pt>
                <c:pt idx="19">
                  <c:v>21.7</c:v>
                </c:pt>
                <c:pt idx="20" formatCode="General">
                  <c:v>20.399999999999999</c:v>
                </c:pt>
                <c:pt idx="21">
                  <c:v>20.3</c:v>
                </c:pt>
                <c:pt idx="22" formatCode="General">
                  <c:v>20.100000000000001</c:v>
                </c:pt>
                <c:pt idx="23" formatCode="General">
                  <c:v>19.100000000000001</c:v>
                </c:pt>
                <c:pt idx="24" formatCode="General">
                  <c:v>19</c:v>
                </c:pt>
                <c:pt idx="25" formatCode="General">
                  <c:v>18.899999999999999</c:v>
                </c:pt>
                <c:pt idx="26" formatCode="General">
                  <c:v>17.7</c:v>
                </c:pt>
                <c:pt idx="27">
                  <c:v>17.399999999999999</c:v>
                </c:pt>
                <c:pt idx="28" formatCode="General">
                  <c:v>17</c:v>
                </c:pt>
                <c:pt idx="29">
                  <c:v>15.9</c:v>
                </c:pt>
                <c:pt idx="30">
                  <c:v>14.2</c:v>
                </c:pt>
                <c:pt idx="31" formatCode="General">
                  <c:v>12.8</c:v>
                </c:pt>
                <c:pt idx="32" formatCode="General">
                  <c:v>12.4</c:v>
                </c:pt>
                <c:pt idx="33" formatCode="General">
                  <c:v>12</c:v>
                </c:pt>
                <c:pt idx="34" formatCode="General">
                  <c:v>11.2</c:v>
                </c:pt>
                <c:pt idx="3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7-4804-A532-3C83E0FD7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95264"/>
        <c:axId val="142396800"/>
      </c:barChart>
      <c:catAx>
        <c:axId val="1423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96800"/>
        <c:crosses val="autoZero"/>
        <c:auto val="1"/>
        <c:lblAlgn val="ctr"/>
        <c:lblOffset val="100"/>
        <c:noMultiLvlLbl val="0"/>
      </c:catAx>
      <c:valAx>
        <c:axId val="14239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9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>
                <a:solidFill>
                  <a:srgbClr val="FF0000"/>
                </a:solidFill>
              </a:rPr>
              <a:t>درصد مراقبت پره دیابت به تفکیک شهرستان ها</a:t>
            </a:r>
            <a:r>
              <a:rPr lang="fa-IR" sz="2000" b="1" baseline="0" dirty="0">
                <a:solidFill>
                  <a:srgbClr val="FF0000"/>
                </a:solidFill>
              </a:rPr>
              <a:t> –</a:t>
            </a:r>
            <a:r>
              <a:rPr lang="fa-IR" sz="2000" b="1" dirty="0">
                <a:solidFill>
                  <a:srgbClr val="FF0000"/>
                </a:solidFill>
              </a:rPr>
              <a:t> در فصل بهار1404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Sheet1!$B$399</c:f>
              <c:strCache>
                <c:ptCount val="1"/>
                <c:pt idx="0">
                  <c:v>درصد مراقبت پره دیابتدر فصل بهار1404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47-4BCD-AD1A-238C6FE1303C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F30-4C06-8E2B-12CE287B7E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Sheet1!$A$400:$A$427</c:f>
              <c:strCache>
                <c:ptCount val="28"/>
                <c:pt idx="0">
                  <c:v>بوئین و میاندشت</c:v>
                </c:pt>
                <c:pt idx="1">
                  <c:v>دهاقان</c:v>
                </c:pt>
                <c:pt idx="2">
                  <c:v>فریدونشهر</c:v>
                </c:pt>
                <c:pt idx="3">
                  <c:v>کوهپایه</c:v>
                </c:pt>
                <c:pt idx="4">
                  <c:v>خور و بیابانک</c:v>
                </c:pt>
                <c:pt idx="5">
                  <c:v>خوانسار</c:v>
                </c:pt>
                <c:pt idx="6">
                  <c:v>اردستان</c:v>
                </c:pt>
                <c:pt idx="7">
                  <c:v>فریدن</c:v>
                </c:pt>
                <c:pt idx="8">
                  <c:v>هرند</c:v>
                </c:pt>
                <c:pt idx="9">
                  <c:v>فلاورجان</c:v>
                </c:pt>
                <c:pt idx="10">
                  <c:v>چادگان</c:v>
                </c:pt>
                <c:pt idx="11">
                  <c:v>ورزنه</c:v>
                </c:pt>
                <c:pt idx="12">
                  <c:v>شهرضا</c:v>
                </c:pt>
                <c:pt idx="13">
                  <c:v>سمیرم</c:v>
                </c:pt>
                <c:pt idx="14">
                  <c:v>لنجان</c:v>
                </c:pt>
                <c:pt idx="15">
                  <c:v>جرقویه</c:v>
                </c:pt>
                <c:pt idx="16">
                  <c:v>تیران و کرون</c:v>
                </c:pt>
                <c:pt idx="17">
                  <c:v>گلپایگان</c:v>
                </c:pt>
                <c:pt idx="18">
                  <c:v>استان</c:v>
                </c:pt>
                <c:pt idx="19">
                  <c:v>نطنز</c:v>
                </c:pt>
                <c:pt idx="20">
                  <c:v>نائین</c:v>
                </c:pt>
                <c:pt idx="21">
                  <c:v>نجف آباد</c:v>
                </c:pt>
                <c:pt idx="22">
                  <c:v>اصفهان 1</c:v>
                </c:pt>
                <c:pt idx="23">
                  <c:v>اصفهان 2</c:v>
                </c:pt>
                <c:pt idx="24">
                  <c:v>مبارکه</c:v>
                </c:pt>
                <c:pt idx="25">
                  <c:v>برخوار</c:v>
                </c:pt>
                <c:pt idx="26">
                  <c:v>شاهین شهر و میمه</c:v>
                </c:pt>
                <c:pt idx="27">
                  <c:v>خمینی شهر</c:v>
                </c:pt>
              </c:strCache>
            </c:strRef>
          </c:cat>
          <c:val>
            <c:numRef>
              <c:f>Sheet1!$B$400:$B$427</c:f>
              <c:numCache>
                <c:formatCode>0.00</c:formatCode>
                <c:ptCount val="28"/>
                <c:pt idx="0">
                  <c:v>27.454242928452576</c:v>
                </c:pt>
                <c:pt idx="1">
                  <c:v>27.319587628865978</c:v>
                </c:pt>
                <c:pt idx="2">
                  <c:v>27.091295116772823</c:v>
                </c:pt>
                <c:pt idx="3">
                  <c:v>26.512820512820511</c:v>
                </c:pt>
                <c:pt idx="4">
                  <c:v>25.276645311589984</c:v>
                </c:pt>
                <c:pt idx="5">
                  <c:v>25.149521531100476</c:v>
                </c:pt>
                <c:pt idx="6">
                  <c:v>24.366197183098592</c:v>
                </c:pt>
                <c:pt idx="7">
                  <c:v>23.442906574394463</c:v>
                </c:pt>
                <c:pt idx="8">
                  <c:v>23.113456464379947</c:v>
                </c:pt>
                <c:pt idx="9">
                  <c:v>22.668684443980588</c:v>
                </c:pt>
                <c:pt idx="10">
                  <c:v>22.039897039897042</c:v>
                </c:pt>
                <c:pt idx="11">
                  <c:v>21.239436619718312</c:v>
                </c:pt>
                <c:pt idx="12">
                  <c:v>18.573689600595849</c:v>
                </c:pt>
                <c:pt idx="13">
                  <c:v>17.655118418477198</c:v>
                </c:pt>
                <c:pt idx="14">
                  <c:v>17.451387371640813</c:v>
                </c:pt>
                <c:pt idx="15">
                  <c:v>16.99232379623168</c:v>
                </c:pt>
                <c:pt idx="16">
                  <c:v>15.339578454332553</c:v>
                </c:pt>
                <c:pt idx="17">
                  <c:v>15.184214583012178</c:v>
                </c:pt>
                <c:pt idx="18">
                  <c:v>15.089090504431615</c:v>
                </c:pt>
                <c:pt idx="19">
                  <c:v>14.746543778801843</c:v>
                </c:pt>
                <c:pt idx="20">
                  <c:v>13.301351940689054</c:v>
                </c:pt>
                <c:pt idx="21">
                  <c:v>13.253666485605651</c:v>
                </c:pt>
                <c:pt idx="22">
                  <c:v>13.248693353625567</c:v>
                </c:pt>
                <c:pt idx="23">
                  <c:v>12.978311780877711</c:v>
                </c:pt>
                <c:pt idx="24">
                  <c:v>12.701788303528275</c:v>
                </c:pt>
                <c:pt idx="25">
                  <c:v>11.444481382978724</c:v>
                </c:pt>
                <c:pt idx="26">
                  <c:v>11.190846929794869</c:v>
                </c:pt>
                <c:pt idx="27">
                  <c:v>10.522898961284231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7-4BCD-AD1A-238C6FE13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733376"/>
        <c:axId val="306735456"/>
      </c:barChart>
      <c:catAx>
        <c:axId val="3067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35456"/>
        <c:crosses val="autoZero"/>
        <c:auto val="1"/>
        <c:lblAlgn val="ctr"/>
        <c:lblOffset val="100"/>
        <c:noMultiLvlLbl val="0"/>
      </c:catAx>
      <c:valAx>
        <c:axId val="30673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3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0-4A23-A601-B47BFEE314F3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5CF-4C90-A0C5-C6D37AFB90D6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30-4A23-A601-B47BFEE314F3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30-4A23-A601-B47BFEE314F3}"/>
              </c:ext>
            </c:extLst>
          </c:dPt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30-4A23-A601-B47BFEE314F3}"/>
              </c:ext>
            </c:extLst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30-4A23-A601-B47BFEE314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'درصد مراقبت پره دیابت '!$A$2:$A$37</c:f>
              <c:strCache>
                <c:ptCount val="36"/>
                <c:pt idx="0">
                  <c:v> تیرانچی</c:v>
                </c:pt>
                <c:pt idx="1">
                  <c:v> قلعه امیریه</c:v>
                </c:pt>
                <c:pt idx="2">
                  <c:v>    کوشک</c:v>
                </c:pt>
                <c:pt idx="3">
                  <c:v> کهندژ</c:v>
                </c:pt>
                <c:pt idx="4">
                  <c:v>  جوی آباد شماره دو</c:v>
                </c:pt>
                <c:pt idx="5">
                  <c:v>  درچه دو</c:v>
                </c:pt>
                <c:pt idx="6">
                  <c:v> پروین</c:v>
                </c:pt>
                <c:pt idx="7">
                  <c:v>علیمردان خان</c:v>
                </c:pt>
                <c:pt idx="8">
                  <c:v> درچه</c:v>
                </c:pt>
                <c:pt idx="9">
                  <c:v>اسلام آباد</c:v>
                </c:pt>
                <c:pt idx="10">
                  <c:v> دینان</c:v>
                </c:pt>
                <c:pt idx="11">
                  <c:v>هرستان</c:v>
                </c:pt>
                <c:pt idx="12">
                  <c:v> احمد آباد</c:v>
                </c:pt>
                <c:pt idx="13">
                  <c:v> مطهری</c:v>
                </c:pt>
                <c:pt idx="14">
                  <c:v>شهرستان</c:v>
                </c:pt>
                <c:pt idx="15">
                  <c:v>سیدالشهداء (ع)</c:v>
                </c:pt>
                <c:pt idx="16">
                  <c:v>جوی آباد شماره یک</c:v>
                </c:pt>
                <c:pt idx="17">
                  <c:v>ولاشان</c:v>
                </c:pt>
                <c:pt idx="18">
                  <c:v> جواد الائمه</c:v>
                </c:pt>
                <c:pt idx="19">
                  <c:v>وازیچه </c:v>
                </c:pt>
                <c:pt idx="20">
                  <c:v>  منظریه</c:v>
                </c:pt>
                <c:pt idx="21">
                  <c:v>مکتب الصادق</c:v>
                </c:pt>
                <c:pt idx="22">
                  <c:v>بوعلی</c:v>
                </c:pt>
                <c:pt idx="23">
                  <c:v>   هفتصد دستگاه</c:v>
                </c:pt>
                <c:pt idx="24">
                  <c:v>   دستگرد قداده</c:v>
                </c:pt>
                <c:pt idx="25">
                  <c:v>فروشان</c:v>
                </c:pt>
                <c:pt idx="26">
                  <c:v>شهدای گاردر</c:v>
                </c:pt>
                <c:pt idx="27">
                  <c:v> فتح آباد</c:v>
                </c:pt>
                <c:pt idx="28">
                  <c:v> قرطمان</c:v>
                </c:pt>
                <c:pt idx="29">
                  <c:v>   اسفریز</c:v>
                </c:pt>
                <c:pt idx="30">
                  <c:v>  آدریان</c:v>
                </c:pt>
                <c:pt idx="31">
                  <c:v>   شهید موسوی اندوان</c:v>
                </c:pt>
                <c:pt idx="32">
                  <c:v>   مسکن مهر خمینی شهر</c:v>
                </c:pt>
                <c:pt idx="33">
                  <c:v> اصغرآباد</c:v>
                </c:pt>
                <c:pt idx="34">
                  <c:v>فودان</c:v>
                </c:pt>
                <c:pt idx="35">
                  <c:v>ارغوان</c:v>
                </c:pt>
              </c:strCache>
            </c:strRef>
          </c:cat>
          <c:val>
            <c:numRef>
              <c:f>'درصد مراقبت پره دیابت '!$B$2:$B$37</c:f>
              <c:numCache>
                <c:formatCode>General</c:formatCode>
                <c:ptCount val="36"/>
                <c:pt idx="0" formatCode="0.0">
                  <c:v>35</c:v>
                </c:pt>
                <c:pt idx="1">
                  <c:v>34.5</c:v>
                </c:pt>
                <c:pt idx="2">
                  <c:v>32</c:v>
                </c:pt>
                <c:pt idx="3">
                  <c:v>31</c:v>
                </c:pt>
                <c:pt idx="4" formatCode="0.0">
                  <c:v>29.2</c:v>
                </c:pt>
                <c:pt idx="5">
                  <c:v>26.8</c:v>
                </c:pt>
                <c:pt idx="6">
                  <c:v>25.5</c:v>
                </c:pt>
                <c:pt idx="7">
                  <c:v>23.9</c:v>
                </c:pt>
                <c:pt idx="8" formatCode="0.0">
                  <c:v>21.4</c:v>
                </c:pt>
                <c:pt idx="9">
                  <c:v>20.3</c:v>
                </c:pt>
                <c:pt idx="10" formatCode="0.0">
                  <c:v>20</c:v>
                </c:pt>
                <c:pt idx="11">
                  <c:v>18.7</c:v>
                </c:pt>
                <c:pt idx="12">
                  <c:v>18.5</c:v>
                </c:pt>
                <c:pt idx="13">
                  <c:v>18.2</c:v>
                </c:pt>
                <c:pt idx="14" formatCode="0.0">
                  <c:v>17</c:v>
                </c:pt>
                <c:pt idx="15" formatCode="0.0">
                  <c:v>16.8</c:v>
                </c:pt>
                <c:pt idx="16">
                  <c:v>16.5</c:v>
                </c:pt>
                <c:pt idx="17">
                  <c:v>16.5</c:v>
                </c:pt>
                <c:pt idx="18" formatCode="0.0">
                  <c:v>16.399999999999999</c:v>
                </c:pt>
                <c:pt idx="19">
                  <c:v>14.7</c:v>
                </c:pt>
                <c:pt idx="20" formatCode="0.0">
                  <c:v>12.6</c:v>
                </c:pt>
                <c:pt idx="21" formatCode="0.0">
                  <c:v>12.2</c:v>
                </c:pt>
                <c:pt idx="22">
                  <c:v>11.3</c:v>
                </c:pt>
                <c:pt idx="23">
                  <c:v>11.1</c:v>
                </c:pt>
                <c:pt idx="24">
                  <c:v>10.9</c:v>
                </c:pt>
                <c:pt idx="25">
                  <c:v>10.9</c:v>
                </c:pt>
                <c:pt idx="26">
                  <c:v>10.7</c:v>
                </c:pt>
                <c:pt idx="27" formatCode="0.0">
                  <c:v>9.9</c:v>
                </c:pt>
                <c:pt idx="28" formatCode="0.0">
                  <c:v>9.8000000000000007</c:v>
                </c:pt>
                <c:pt idx="29">
                  <c:v>9.1</c:v>
                </c:pt>
                <c:pt idx="30" formatCode="0.0">
                  <c:v>9</c:v>
                </c:pt>
                <c:pt idx="31" formatCode="0.0">
                  <c:v>8</c:v>
                </c:pt>
                <c:pt idx="32" formatCode="0.0">
                  <c:v>7.9</c:v>
                </c:pt>
                <c:pt idx="33">
                  <c:v>5.7</c:v>
                </c:pt>
                <c:pt idx="34" formatCode="0.0">
                  <c:v>5.6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3-4AA9-9CF4-77B141242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235328"/>
        <c:axId val="143237120"/>
      </c:barChart>
      <c:catAx>
        <c:axId val="14323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37120"/>
        <c:crosses val="autoZero"/>
        <c:auto val="1"/>
        <c:lblAlgn val="ctr"/>
        <c:lblOffset val="100"/>
        <c:noMultiLvlLbl val="0"/>
      </c:catAx>
      <c:valAx>
        <c:axId val="14323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23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800" b="1" dirty="0">
                <a:solidFill>
                  <a:srgbClr val="FF0000"/>
                </a:solidFill>
              </a:rPr>
              <a:t>درصد شناسایی بیماران مبتلا به فشارخون بالا نسبت به خطرسنجی انجام شده به تفکیک شهرستان ها تا بهار1404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Sheet1!$B$69</c:f>
              <c:strCache>
                <c:ptCount val="1"/>
                <c:pt idx="0">
                  <c:v>بیماریابی فشارخون بالا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49-465E-8036-8585E728725E}"/>
              </c:ext>
            </c:extLst>
          </c:dPt>
          <c:dPt>
            <c:idx val="4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49-465E-8036-8585E728725E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8C-4903-A6C8-499229BD1D4C}"/>
              </c:ext>
            </c:extLst>
          </c:dPt>
          <c:dPt>
            <c:idx val="15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49-465E-8036-8585E728725E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0E7-46A6-A42B-CB9CA2CBCDD9}"/>
              </c:ext>
            </c:extLst>
          </c:dPt>
          <c:dPt>
            <c:idx val="21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A8C-4903-A6C8-499229BD1D4C}"/>
              </c:ext>
            </c:extLst>
          </c:dPt>
          <c:dPt>
            <c:idx val="22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749-465E-8036-8585E728725E}"/>
              </c:ext>
            </c:extLst>
          </c:dPt>
          <c:dPt>
            <c:idx val="25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749-465E-8036-8585E72872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Sheet1!$A$70:$A$97</c:f>
              <c:strCache>
                <c:ptCount val="28"/>
                <c:pt idx="0">
                  <c:v>خور و بیابانک</c:v>
                </c:pt>
                <c:pt idx="1">
                  <c:v>اردستان</c:v>
                </c:pt>
                <c:pt idx="2">
                  <c:v>بوئین و میاندشت</c:v>
                </c:pt>
                <c:pt idx="3">
                  <c:v>خوانسار</c:v>
                </c:pt>
                <c:pt idx="4">
                  <c:v>جرقویه</c:v>
                </c:pt>
                <c:pt idx="5">
                  <c:v>ورزنه</c:v>
                </c:pt>
                <c:pt idx="6">
                  <c:v>دهاقان</c:v>
                </c:pt>
                <c:pt idx="7">
                  <c:v>کوهپایه</c:v>
                </c:pt>
                <c:pt idx="8">
                  <c:v>هرند</c:v>
                </c:pt>
                <c:pt idx="9">
                  <c:v>چادگان</c:v>
                </c:pt>
                <c:pt idx="10">
                  <c:v>تیران و کرون</c:v>
                </c:pt>
                <c:pt idx="11">
                  <c:v>نطنز</c:v>
                </c:pt>
                <c:pt idx="12">
                  <c:v>نجف آباد</c:v>
                </c:pt>
                <c:pt idx="13">
                  <c:v>شهرضا</c:v>
                </c:pt>
                <c:pt idx="14">
                  <c:v>اصفهان 1</c:v>
                </c:pt>
                <c:pt idx="15">
                  <c:v>فلاورجان</c:v>
                </c:pt>
                <c:pt idx="16">
                  <c:v>برخوار</c:v>
                </c:pt>
                <c:pt idx="17">
                  <c:v>فریدن</c:v>
                </c:pt>
                <c:pt idx="18">
                  <c:v>استان</c:v>
                </c:pt>
                <c:pt idx="19">
                  <c:v>نائین</c:v>
                </c:pt>
                <c:pt idx="20">
                  <c:v>لنجان</c:v>
                </c:pt>
                <c:pt idx="21">
                  <c:v>گلپایگان</c:v>
                </c:pt>
                <c:pt idx="22">
                  <c:v>مبارکه</c:v>
                </c:pt>
                <c:pt idx="23">
                  <c:v>فریدونشهر</c:v>
                </c:pt>
                <c:pt idx="24">
                  <c:v>شاهین شهر و میمه</c:v>
                </c:pt>
                <c:pt idx="25">
                  <c:v>خمینی شهر</c:v>
                </c:pt>
                <c:pt idx="26">
                  <c:v>اصفهان 2</c:v>
                </c:pt>
                <c:pt idx="27">
                  <c:v>سمیرم</c:v>
                </c:pt>
              </c:strCache>
            </c:strRef>
          </c:cat>
          <c:val>
            <c:numRef>
              <c:f>Sheet1!$B$70:$B$97</c:f>
              <c:numCache>
                <c:formatCode>General</c:formatCode>
                <c:ptCount val="28"/>
                <c:pt idx="0">
                  <c:v>33.770000000000003</c:v>
                </c:pt>
                <c:pt idx="1">
                  <c:v>30.93</c:v>
                </c:pt>
                <c:pt idx="2">
                  <c:v>26.33</c:v>
                </c:pt>
                <c:pt idx="3">
                  <c:v>25.32</c:v>
                </c:pt>
                <c:pt idx="4">
                  <c:v>25.25</c:v>
                </c:pt>
                <c:pt idx="5">
                  <c:v>25.03</c:v>
                </c:pt>
                <c:pt idx="6">
                  <c:v>24.1</c:v>
                </c:pt>
                <c:pt idx="7">
                  <c:v>23.7</c:v>
                </c:pt>
                <c:pt idx="8">
                  <c:v>23.68</c:v>
                </c:pt>
                <c:pt idx="9">
                  <c:v>22.8</c:v>
                </c:pt>
                <c:pt idx="10">
                  <c:v>22.68</c:v>
                </c:pt>
                <c:pt idx="11">
                  <c:v>22.31</c:v>
                </c:pt>
                <c:pt idx="12">
                  <c:v>21.04</c:v>
                </c:pt>
                <c:pt idx="13">
                  <c:v>20.71</c:v>
                </c:pt>
                <c:pt idx="14">
                  <c:v>20.67</c:v>
                </c:pt>
                <c:pt idx="15">
                  <c:v>20.09</c:v>
                </c:pt>
                <c:pt idx="16">
                  <c:v>20.03</c:v>
                </c:pt>
                <c:pt idx="17">
                  <c:v>19.98</c:v>
                </c:pt>
                <c:pt idx="18">
                  <c:v>19.86</c:v>
                </c:pt>
                <c:pt idx="19">
                  <c:v>19.190000000000001</c:v>
                </c:pt>
                <c:pt idx="20">
                  <c:v>19.12</c:v>
                </c:pt>
                <c:pt idx="21">
                  <c:v>19.11</c:v>
                </c:pt>
                <c:pt idx="22">
                  <c:v>19.07</c:v>
                </c:pt>
                <c:pt idx="23">
                  <c:v>18.739999999999998</c:v>
                </c:pt>
                <c:pt idx="24">
                  <c:v>18.48</c:v>
                </c:pt>
                <c:pt idx="25">
                  <c:v>18.21</c:v>
                </c:pt>
                <c:pt idx="26">
                  <c:v>17.14</c:v>
                </c:pt>
                <c:pt idx="27">
                  <c:v>16.91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7-43AD-A461-AB15D89A4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2207487"/>
        <c:axId val="1662207071"/>
      </c:barChart>
      <c:catAx>
        <c:axId val="166220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207071"/>
        <c:crosses val="autoZero"/>
        <c:auto val="1"/>
        <c:lblAlgn val="ctr"/>
        <c:lblOffset val="100"/>
        <c:noMultiLvlLbl val="0"/>
      </c:catAx>
      <c:valAx>
        <c:axId val="166220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20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94-46C6-BC1E-A3526C9FADF3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42B-41EF-A95B-10D92218639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94-46C6-BC1E-A3526C9FADF3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94-46C6-BC1E-A3526C9FADF3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94-46C6-BC1E-A3526C9FAD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Sheet7!$A$2:$A$37</c:f>
              <c:strCache>
                <c:ptCount val="36"/>
                <c:pt idx="0">
                  <c:v>    کوشک</c:v>
                </c:pt>
                <c:pt idx="1">
                  <c:v> قلعه امیریه</c:v>
                </c:pt>
                <c:pt idx="2">
                  <c:v> اصغرآباد</c:v>
                </c:pt>
                <c:pt idx="3">
                  <c:v>شهدای گاردر</c:v>
                </c:pt>
                <c:pt idx="4">
                  <c:v>بوعلی</c:v>
                </c:pt>
                <c:pt idx="5">
                  <c:v> پروین</c:v>
                </c:pt>
                <c:pt idx="6">
                  <c:v>اسلام آباد</c:v>
                </c:pt>
                <c:pt idx="7">
                  <c:v>سیدالشهداء (ع)</c:v>
                </c:pt>
                <c:pt idx="8">
                  <c:v> مطهری</c:v>
                </c:pt>
                <c:pt idx="9">
                  <c:v>فروشان</c:v>
                </c:pt>
                <c:pt idx="10">
                  <c:v>جوی آباد شماره یک</c:v>
                </c:pt>
                <c:pt idx="11">
                  <c:v>   شهید موسوی اندوان</c:v>
                </c:pt>
                <c:pt idx="12">
                  <c:v> قرطمان</c:v>
                </c:pt>
                <c:pt idx="13">
                  <c:v> تیرانچی</c:v>
                </c:pt>
                <c:pt idx="14">
                  <c:v>مکتب الصادق</c:v>
                </c:pt>
                <c:pt idx="15">
                  <c:v>هرستان</c:v>
                </c:pt>
                <c:pt idx="16">
                  <c:v>شهرستان</c:v>
                </c:pt>
                <c:pt idx="17">
                  <c:v>علیمردان خان</c:v>
                </c:pt>
                <c:pt idx="18">
                  <c:v>  آدریان</c:v>
                </c:pt>
                <c:pt idx="19">
                  <c:v> فتح آباد</c:v>
                </c:pt>
                <c:pt idx="20">
                  <c:v>وازیچه </c:v>
                </c:pt>
                <c:pt idx="21">
                  <c:v>   هفتصد دستگاه</c:v>
                </c:pt>
                <c:pt idx="22">
                  <c:v>  منظریه</c:v>
                </c:pt>
                <c:pt idx="23">
                  <c:v>ولاشان</c:v>
                </c:pt>
                <c:pt idx="24">
                  <c:v>   اسفریز</c:v>
                </c:pt>
                <c:pt idx="25">
                  <c:v> دینان</c:v>
                </c:pt>
                <c:pt idx="26">
                  <c:v> کهندژ</c:v>
                </c:pt>
                <c:pt idx="27">
                  <c:v>  درچه دو</c:v>
                </c:pt>
                <c:pt idx="28">
                  <c:v> جواد الائمه</c:v>
                </c:pt>
                <c:pt idx="29">
                  <c:v>   دستگرد قداده</c:v>
                </c:pt>
                <c:pt idx="30">
                  <c:v>  جوی آباد شماره دو</c:v>
                </c:pt>
                <c:pt idx="31">
                  <c:v> درچه</c:v>
                </c:pt>
                <c:pt idx="32">
                  <c:v> احمد آباد</c:v>
                </c:pt>
                <c:pt idx="33">
                  <c:v>فودان</c:v>
                </c:pt>
                <c:pt idx="34">
                  <c:v>   مسکن مهر خمینی شهر</c:v>
                </c:pt>
                <c:pt idx="35">
                  <c:v>ارغوان</c:v>
                </c:pt>
              </c:strCache>
            </c:strRef>
          </c:cat>
          <c:val>
            <c:numRef>
              <c:f>Sheet7!$B$2:$B$37</c:f>
              <c:numCache>
                <c:formatCode>0.0</c:formatCode>
                <c:ptCount val="36"/>
                <c:pt idx="0">
                  <c:v>25.9</c:v>
                </c:pt>
                <c:pt idx="1">
                  <c:v>25.3</c:v>
                </c:pt>
                <c:pt idx="2" formatCode="General">
                  <c:v>24.4</c:v>
                </c:pt>
                <c:pt idx="3" formatCode="General">
                  <c:v>22.2</c:v>
                </c:pt>
                <c:pt idx="4" formatCode="General">
                  <c:v>22.1</c:v>
                </c:pt>
                <c:pt idx="5" formatCode="General">
                  <c:v>22.1</c:v>
                </c:pt>
                <c:pt idx="6" formatCode="General">
                  <c:v>21.8</c:v>
                </c:pt>
                <c:pt idx="7">
                  <c:v>21.6</c:v>
                </c:pt>
                <c:pt idx="8" formatCode="General">
                  <c:v>21.3</c:v>
                </c:pt>
                <c:pt idx="9">
                  <c:v>20.9</c:v>
                </c:pt>
                <c:pt idx="10" formatCode="General">
                  <c:v>20.8</c:v>
                </c:pt>
                <c:pt idx="11">
                  <c:v>19.7</c:v>
                </c:pt>
                <c:pt idx="12">
                  <c:v>19.2</c:v>
                </c:pt>
                <c:pt idx="13" formatCode="General">
                  <c:v>19</c:v>
                </c:pt>
                <c:pt idx="14">
                  <c:v>18.899999999999999</c:v>
                </c:pt>
                <c:pt idx="15" formatCode="General">
                  <c:v>18.8</c:v>
                </c:pt>
                <c:pt idx="16">
                  <c:v>18.2</c:v>
                </c:pt>
                <c:pt idx="17">
                  <c:v>18.100000000000001</c:v>
                </c:pt>
                <c:pt idx="18">
                  <c:v>17.3</c:v>
                </c:pt>
                <c:pt idx="19">
                  <c:v>17.3</c:v>
                </c:pt>
                <c:pt idx="20" formatCode="General">
                  <c:v>16.899999999999999</c:v>
                </c:pt>
                <c:pt idx="21">
                  <c:v>16.7</c:v>
                </c:pt>
                <c:pt idx="22" formatCode="General">
                  <c:v>16.7</c:v>
                </c:pt>
                <c:pt idx="23" formatCode="General">
                  <c:v>16.7</c:v>
                </c:pt>
                <c:pt idx="24">
                  <c:v>16.399999999999999</c:v>
                </c:pt>
                <c:pt idx="25" formatCode="General">
                  <c:v>16.3</c:v>
                </c:pt>
                <c:pt idx="26">
                  <c:v>16.3</c:v>
                </c:pt>
                <c:pt idx="27" formatCode="General">
                  <c:v>16.2</c:v>
                </c:pt>
                <c:pt idx="28" formatCode="General">
                  <c:v>16.100000000000001</c:v>
                </c:pt>
                <c:pt idx="29" formatCode="General">
                  <c:v>16</c:v>
                </c:pt>
                <c:pt idx="30" formatCode="General">
                  <c:v>15.9</c:v>
                </c:pt>
                <c:pt idx="31" formatCode="General">
                  <c:v>14.9</c:v>
                </c:pt>
                <c:pt idx="32" formatCode="General">
                  <c:v>14.8</c:v>
                </c:pt>
                <c:pt idx="33" formatCode="General">
                  <c:v>13.3</c:v>
                </c:pt>
                <c:pt idx="34">
                  <c:v>12</c:v>
                </c:pt>
                <c:pt idx="35" formatCode="General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A-430D-A42D-6EA1961F0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76320"/>
        <c:axId val="79977856"/>
      </c:barChart>
      <c:catAx>
        <c:axId val="7997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77856"/>
        <c:crosses val="autoZero"/>
        <c:auto val="1"/>
        <c:lblAlgn val="ctr"/>
        <c:lblOffset val="100"/>
        <c:noMultiLvlLbl val="0"/>
      </c:catAx>
      <c:valAx>
        <c:axId val="7997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7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800" b="1" dirty="0">
                <a:solidFill>
                  <a:srgbClr val="FF0000"/>
                </a:solidFill>
              </a:rPr>
              <a:t>درصد مراقبت بیماران مبتلا به فشارخون بالا توسط پزشک به تفکیک شهرستان ها در بهار1404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Sheet1!$B$99</c:f>
              <c:strCache>
                <c:ptCount val="1"/>
                <c:pt idx="0">
                  <c:v>درصد مراقبت فشارخون پزشک در بهار1404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61-4C24-9ACE-E81E50BC0FCA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AB-4577-B6D5-4CF5D90B5781}"/>
              </c:ext>
            </c:extLst>
          </c:dPt>
          <c:dPt>
            <c:idx val="10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61-4C24-9ACE-E81E50BC0FCA}"/>
              </c:ext>
            </c:extLst>
          </c:dPt>
          <c:dPt>
            <c:idx val="11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61-4C24-9ACE-E81E50BC0FCA}"/>
              </c:ext>
            </c:extLst>
          </c:dPt>
          <c:dPt>
            <c:idx val="12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61-4C24-9ACE-E81E50BC0FCA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167-4ECD-81B0-75F0D6C88D41}"/>
              </c:ext>
            </c:extLst>
          </c:dPt>
          <c:dPt>
            <c:idx val="22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B61-4C24-9ACE-E81E50BC0FCA}"/>
              </c:ext>
            </c:extLst>
          </c:dPt>
          <c:dPt>
            <c:idx val="23"/>
            <c:invertIfNegative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B61-4C24-9ACE-E81E50BC0F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Sheet1!$A$100:$A$127</c:f>
              <c:strCache>
                <c:ptCount val="28"/>
                <c:pt idx="0">
                  <c:v>خور و بیابانک</c:v>
                </c:pt>
                <c:pt idx="1">
                  <c:v>چادگان</c:v>
                </c:pt>
                <c:pt idx="2">
                  <c:v>فریدن</c:v>
                </c:pt>
                <c:pt idx="3">
                  <c:v>اردستان</c:v>
                </c:pt>
                <c:pt idx="4">
                  <c:v>هرند</c:v>
                </c:pt>
                <c:pt idx="5">
                  <c:v>بوئین و میاندشت</c:v>
                </c:pt>
                <c:pt idx="6">
                  <c:v>خوانسار</c:v>
                </c:pt>
                <c:pt idx="7">
                  <c:v>فریدونشهر</c:v>
                </c:pt>
                <c:pt idx="8">
                  <c:v>دهاقان</c:v>
                </c:pt>
                <c:pt idx="9">
                  <c:v>نائین</c:v>
                </c:pt>
                <c:pt idx="10">
                  <c:v>فلاورجان</c:v>
                </c:pt>
                <c:pt idx="11">
                  <c:v>نطنز</c:v>
                </c:pt>
                <c:pt idx="12">
                  <c:v>کوهپایه</c:v>
                </c:pt>
                <c:pt idx="13">
                  <c:v>جرقویه</c:v>
                </c:pt>
                <c:pt idx="14">
                  <c:v>تیران و کرون</c:v>
                </c:pt>
                <c:pt idx="15">
                  <c:v>برخوار</c:v>
                </c:pt>
                <c:pt idx="16">
                  <c:v>استان</c:v>
                </c:pt>
                <c:pt idx="17">
                  <c:v>شاهین شهر و میمه</c:v>
                </c:pt>
                <c:pt idx="18">
                  <c:v>مبارکه</c:v>
                </c:pt>
                <c:pt idx="19">
                  <c:v>نجف آباد</c:v>
                </c:pt>
                <c:pt idx="20">
                  <c:v>اصفهان 1</c:v>
                </c:pt>
                <c:pt idx="21">
                  <c:v>شهرضا</c:v>
                </c:pt>
                <c:pt idx="22">
                  <c:v>اصفهان 2</c:v>
                </c:pt>
                <c:pt idx="23">
                  <c:v>ورزنه</c:v>
                </c:pt>
                <c:pt idx="24">
                  <c:v>لنجان</c:v>
                </c:pt>
                <c:pt idx="25">
                  <c:v>خمینی شهر</c:v>
                </c:pt>
                <c:pt idx="26">
                  <c:v>گلپایگان</c:v>
                </c:pt>
                <c:pt idx="27">
                  <c:v>سمیرم</c:v>
                </c:pt>
              </c:strCache>
            </c:strRef>
          </c:cat>
          <c:val>
            <c:numRef>
              <c:f>Sheet1!$B$100:$B$127</c:f>
              <c:numCache>
                <c:formatCode>0.00</c:formatCode>
                <c:ptCount val="28"/>
                <c:pt idx="0">
                  <c:v>52.12103233461881</c:v>
                </c:pt>
                <c:pt idx="1">
                  <c:v>48.465974625144177</c:v>
                </c:pt>
                <c:pt idx="2">
                  <c:v>48.026533996683249</c:v>
                </c:pt>
                <c:pt idx="3">
                  <c:v>44.698987746403837</c:v>
                </c:pt>
                <c:pt idx="4">
                  <c:v>44.631185807656401</c:v>
                </c:pt>
                <c:pt idx="5">
                  <c:v>42.86903440621532</c:v>
                </c:pt>
                <c:pt idx="6">
                  <c:v>42.164599774520859</c:v>
                </c:pt>
                <c:pt idx="7">
                  <c:v>40.947816826411078</c:v>
                </c:pt>
                <c:pt idx="8">
                  <c:v>38.476520233715647</c:v>
                </c:pt>
                <c:pt idx="9">
                  <c:v>38.320690557154066</c:v>
                </c:pt>
                <c:pt idx="10">
                  <c:v>31.634162281154339</c:v>
                </c:pt>
                <c:pt idx="11">
                  <c:v>31.50923666782851</c:v>
                </c:pt>
                <c:pt idx="12">
                  <c:v>27.998593035525854</c:v>
                </c:pt>
                <c:pt idx="13">
                  <c:v>27.980952380952377</c:v>
                </c:pt>
                <c:pt idx="14">
                  <c:v>26.167462443228136</c:v>
                </c:pt>
                <c:pt idx="15">
                  <c:v>25.498132004981322</c:v>
                </c:pt>
                <c:pt idx="16">
                  <c:v>24.938010176249467</c:v>
                </c:pt>
                <c:pt idx="17">
                  <c:v>21.921300750432941</c:v>
                </c:pt>
                <c:pt idx="18">
                  <c:v>21.882304413584492</c:v>
                </c:pt>
                <c:pt idx="19">
                  <c:v>21.844789356984478</c:v>
                </c:pt>
                <c:pt idx="20">
                  <c:v>21.838646891078355</c:v>
                </c:pt>
                <c:pt idx="21">
                  <c:v>21.675984443364122</c:v>
                </c:pt>
                <c:pt idx="22">
                  <c:v>21.593504583711397</c:v>
                </c:pt>
                <c:pt idx="23">
                  <c:v>21.193771626297579</c:v>
                </c:pt>
                <c:pt idx="24">
                  <c:v>20.795394687335389</c:v>
                </c:pt>
                <c:pt idx="25">
                  <c:v>19.782631783906254</c:v>
                </c:pt>
                <c:pt idx="26">
                  <c:v>18.933380897172924</c:v>
                </c:pt>
                <c:pt idx="27">
                  <c:v>16.25413842030585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2-4D1C-8979-5677CCB15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3348207"/>
        <c:axId val="1773347375"/>
      </c:barChart>
      <c:catAx>
        <c:axId val="177334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347375"/>
        <c:crosses val="autoZero"/>
        <c:auto val="1"/>
        <c:lblAlgn val="ctr"/>
        <c:lblOffset val="100"/>
        <c:noMultiLvlLbl val="0"/>
      </c:catAx>
      <c:valAx>
        <c:axId val="177334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34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1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0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7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5436F-9120-468B-84CA-D6FB8E911D36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9E527-24EB-477D-AF5E-961EB4918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8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5835" y="782117"/>
            <a:ext cx="8755087" cy="583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3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C807E66-5BF0-49A8-9310-EABCAB1F8C4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18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32" y="0"/>
            <a:ext cx="11764536" cy="925551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مقایسه درصد مراقبت فشارخون بالای پزشک به تفکیک مراکز سلامت فصل بهار سال 1404 در شهرستان خمینی شهر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178351"/>
          <a:ext cx="10515600" cy="499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28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C67F07E-C92F-4E40-B2AD-6CF55EF781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94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7" y="0"/>
            <a:ext cx="12058185" cy="87266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مقایسه درصد مراقبت فشارخون بالای غیرپزشک به تفکیک مراکز سلامت پایان فصل بهار سال 1404 در شهرستان خمینی شهر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178169"/>
          <a:ext cx="10515600" cy="499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04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3D8E-7204-424B-AD5C-1EF8B146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616" y="347370"/>
            <a:ext cx="10515600" cy="1325563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لیست افرادی که تاکنون خطرسنجی نشده اند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CC44FE-CF13-4FA3-8201-45F32C245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3693"/>
            <a:ext cx="10515600" cy="4616389"/>
          </a:xfrm>
        </p:spPr>
      </p:pic>
    </p:spTree>
    <p:extLst>
      <p:ext uri="{BB962C8B-B14F-4D97-AF65-F5344CB8AC3E}">
        <p14:creationId xmlns:p14="http://schemas.microsoft.com/office/powerpoint/2010/main" val="1160421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677E-C20F-4449-A829-C9A33E6C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طبقه بندی خطرسنجی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0" y="1394234"/>
            <a:ext cx="11298725" cy="4925085"/>
          </a:xfrm>
        </p:spPr>
      </p:pic>
    </p:spTree>
    <p:extLst>
      <p:ext uri="{BB962C8B-B14F-4D97-AF65-F5344CB8AC3E}">
        <p14:creationId xmlns:p14="http://schemas.microsoft.com/office/powerpoint/2010/main" val="388058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3B61-2198-4D07-8894-B8753843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انجام خطرسنجی بدون آزمایش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FBD04-91B1-4932-BCD0-A29C48D5B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1420427"/>
            <a:ext cx="9779595" cy="4756536"/>
          </a:xfrm>
        </p:spPr>
      </p:pic>
    </p:spTree>
    <p:extLst>
      <p:ext uri="{BB962C8B-B14F-4D97-AF65-F5344CB8AC3E}">
        <p14:creationId xmlns:p14="http://schemas.microsoft.com/office/powerpoint/2010/main" val="205847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CCA0-62F5-48DF-9A9D-3BBCF301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ساخت گزارش بیماری ها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E7F931-8DAA-4D8B-B37C-B9EF6F333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8284"/>
            <a:ext cx="10515600" cy="6667130"/>
          </a:xfrm>
        </p:spPr>
      </p:pic>
    </p:spTree>
    <p:extLst>
      <p:ext uri="{BB962C8B-B14F-4D97-AF65-F5344CB8AC3E}">
        <p14:creationId xmlns:p14="http://schemas.microsoft.com/office/powerpoint/2010/main" val="47150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96253"/>
            <a:ext cx="11285621" cy="6080710"/>
          </a:xfrm>
        </p:spPr>
      </p:pic>
    </p:spTree>
    <p:extLst>
      <p:ext uri="{BB962C8B-B14F-4D97-AF65-F5344CB8AC3E}">
        <p14:creationId xmlns:p14="http://schemas.microsoft.com/office/powerpoint/2010/main" val="1243638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3F2B-4269-4280-9773-73755E45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لیست الگوهای ذخیره شده در بیماران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87F930-BCC1-4B30-BDF6-001166B14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2" y="1825625"/>
            <a:ext cx="11204248" cy="4667250"/>
          </a:xfr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909EFD2-9F46-4586-B60E-C59054832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7088" y="3433763"/>
          <a:ext cx="59404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4" imgW="5940848" imgH="285889" progId="Word.Document.12">
                  <p:embed/>
                </p:oleObj>
              </mc:Choice>
              <mc:Fallback>
                <p:oleObj name="Document" r:id="rId4" imgW="5940848" imgH="285889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909EFD2-9F46-4586-B60E-C59054832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7088" y="3433763"/>
                        <a:ext cx="5940425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01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60FA0E-753E-4E3C-8F03-C0E2158C1D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9307" y="0"/>
          <a:ext cx="1177801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22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CD69E-B507-4444-8608-8781576F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بررسی ثبت آزمایش درخلاصه پرونده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14EAC-B967-4576-879A-F0C739201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7162"/>
            <a:ext cx="10515600" cy="4642578"/>
          </a:xfrm>
        </p:spPr>
      </p:pic>
    </p:spTree>
    <p:extLst>
      <p:ext uri="{BB962C8B-B14F-4D97-AF65-F5344CB8AC3E}">
        <p14:creationId xmlns:p14="http://schemas.microsoft.com/office/powerpoint/2010/main" val="407272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5649-EF2C-4B6F-81CF-2076E53E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گزارش طبقه بندی خدمات ارائه شده در بیماران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C9EBC1-106C-4DB8-8DC1-A04BCCDB4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8184"/>
            <a:ext cx="10515600" cy="5419816"/>
          </a:xfrm>
        </p:spPr>
      </p:pic>
    </p:spTree>
    <p:extLst>
      <p:ext uri="{BB962C8B-B14F-4D97-AF65-F5344CB8AC3E}">
        <p14:creationId xmlns:p14="http://schemas.microsoft.com/office/powerpoint/2010/main" val="50920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3CE-EDC2-43DE-BC4C-9959AB98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جستجوی طبقه بندی در بیماران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F81CC-208A-4F1B-9DF3-CC7267508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9534"/>
            <a:ext cx="10515600" cy="3543520"/>
          </a:xfrm>
        </p:spPr>
      </p:pic>
    </p:spTree>
    <p:extLst>
      <p:ext uri="{BB962C8B-B14F-4D97-AF65-F5344CB8AC3E}">
        <p14:creationId xmlns:p14="http://schemas.microsoft.com/office/powerpoint/2010/main" val="2474159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E887-0E14-4F46-8755-FE72872D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گزارش خروجی اکسل در بیماران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7E3BEE-E71B-41CC-9441-4EFBF1C34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8461"/>
            <a:ext cx="10515600" cy="4165665"/>
          </a:xfrm>
        </p:spPr>
      </p:pic>
    </p:spTree>
    <p:extLst>
      <p:ext uri="{BB962C8B-B14F-4D97-AF65-F5344CB8AC3E}">
        <p14:creationId xmlns:p14="http://schemas.microsoft.com/office/powerpoint/2010/main" val="1800397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5B73-67AA-4124-9389-FCBA25F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ثبت آزمایش </a:t>
            </a: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>A1C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توسط پزشک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C7BDE7-38E7-4D8C-A01A-1506AC1A6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46" y="1825625"/>
            <a:ext cx="9428907" cy="4351338"/>
          </a:xfrm>
        </p:spPr>
      </p:pic>
    </p:spTree>
    <p:extLst>
      <p:ext uri="{BB962C8B-B14F-4D97-AF65-F5344CB8AC3E}">
        <p14:creationId xmlns:p14="http://schemas.microsoft.com/office/powerpoint/2010/main" val="3770154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82C1-94DB-4A29-8470-24740B26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بررسی نمودار تعداد آزمایش ثیت شده در بیماران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0D3A5B-0DC4-47EC-A0AA-2B38CFA3E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7342"/>
            <a:ext cx="10515600" cy="3067904"/>
          </a:xfrm>
        </p:spPr>
      </p:pic>
    </p:spTree>
    <p:extLst>
      <p:ext uri="{BB962C8B-B14F-4D97-AF65-F5344CB8AC3E}">
        <p14:creationId xmlns:p14="http://schemas.microsoft.com/office/powerpoint/2010/main" val="310653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C809-D5B8-4477-9B83-EE8A5110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365125"/>
            <a:ext cx="11978936" cy="1325563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بیماران مبتلا به دیابت وفشارخون که اخیرا مراقبت نشده اند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93AD50-081E-42D4-B216-DF16B4BFF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10" y="1825625"/>
            <a:ext cx="9769180" cy="4351338"/>
          </a:xfrm>
        </p:spPr>
      </p:pic>
    </p:spTree>
    <p:extLst>
      <p:ext uri="{BB962C8B-B14F-4D97-AF65-F5344CB8AC3E}">
        <p14:creationId xmlns:p14="http://schemas.microsoft.com/office/powerpoint/2010/main" val="828192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1984-4780-4957-AA62-49E0F2A8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انجام مراقبت در بیماران مبتلا به دیابت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A7BDF-24D8-4C18-8B65-B12CF380A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7" y="1825625"/>
            <a:ext cx="9685538" cy="4351338"/>
          </a:xfrm>
        </p:spPr>
      </p:pic>
    </p:spTree>
    <p:extLst>
      <p:ext uri="{BB962C8B-B14F-4D97-AF65-F5344CB8AC3E}">
        <p14:creationId xmlns:p14="http://schemas.microsoft.com/office/powerpoint/2010/main" val="370970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8BA8-5F1F-4862-B202-A939B6A1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بررسی ثبت دارو بیماری و آزمایش در بیماران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A71A0C-72BB-4A9D-9160-E4496CC74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2241"/>
            <a:ext cx="10515600" cy="3158105"/>
          </a:xfrm>
        </p:spPr>
      </p:pic>
    </p:spTree>
    <p:extLst>
      <p:ext uri="{BB962C8B-B14F-4D97-AF65-F5344CB8AC3E}">
        <p14:creationId xmlns:p14="http://schemas.microsoft.com/office/powerpoint/2010/main" val="3857781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ED43-2ACB-436C-A303-C37456F3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ثبت داروهای مصرفی در بیماران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632D5-23D1-49AF-853C-FF831A9CD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14" y="1825625"/>
            <a:ext cx="9576771" cy="4351338"/>
          </a:xfrm>
        </p:spPr>
      </p:pic>
    </p:spTree>
    <p:extLst>
      <p:ext uri="{BB962C8B-B14F-4D97-AF65-F5344CB8AC3E}">
        <p14:creationId xmlns:p14="http://schemas.microsoft.com/office/powerpoint/2010/main" val="404636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32" y="1"/>
            <a:ext cx="11764536" cy="9144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مقایسه درصد خطرسنجی قلبی عروقی انجام شده به تفکیک مراکز سلامت از سال 95 تا پایان فصل بهار سال 1404 در شهرستان خمینی شهر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817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B6F2-DB73-4E98-8C9E-07CEB324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انتخاب دارو جهت ثبت دارو در بیماران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9C995B-8F6C-4AD7-BB0F-0D0BCF8EB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5415"/>
            <a:ext cx="10515600" cy="4051758"/>
          </a:xfrm>
        </p:spPr>
      </p:pic>
    </p:spTree>
    <p:extLst>
      <p:ext uri="{BB962C8B-B14F-4D97-AF65-F5344CB8AC3E}">
        <p14:creationId xmlns:p14="http://schemas.microsoft.com/office/powerpoint/2010/main" val="612630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D6DE-5843-4F3B-B2E7-2F5050E9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ساخت گزارش جهت افراد مبتلا به پره دیابت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84C4F1-F73E-40DC-B606-82C7C0FD7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6237"/>
            <a:ext cx="10515600" cy="4310114"/>
          </a:xfrm>
        </p:spPr>
      </p:pic>
    </p:spTree>
    <p:extLst>
      <p:ext uri="{BB962C8B-B14F-4D97-AF65-F5344CB8AC3E}">
        <p14:creationId xmlns:p14="http://schemas.microsoft.com/office/powerpoint/2010/main" val="614780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B849-28F0-41D9-A52E-50C47307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افراد منتظرخدمت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8BB270-6368-405C-885E-F387862E4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51" y="1825625"/>
            <a:ext cx="9366898" cy="4351338"/>
          </a:xfrm>
        </p:spPr>
      </p:pic>
    </p:spTree>
    <p:extLst>
      <p:ext uri="{BB962C8B-B14F-4D97-AF65-F5344CB8AC3E}">
        <p14:creationId xmlns:p14="http://schemas.microsoft.com/office/powerpoint/2010/main" val="1015587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5FE7-B640-412C-A694-41089105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ثبت آموزش در اقدام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F8EA2-23EE-484C-B481-A41129E4E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679"/>
            <a:ext cx="10515600" cy="4199229"/>
          </a:xfrm>
        </p:spPr>
      </p:pic>
    </p:spTree>
    <p:extLst>
      <p:ext uri="{BB962C8B-B14F-4D97-AF65-F5344CB8AC3E}">
        <p14:creationId xmlns:p14="http://schemas.microsoft.com/office/powerpoint/2010/main" val="305361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3B0-BC76-4F48-9D57-EA426D4F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60B4D-F1FE-42ED-8321-49FC7B222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477B104-2717-48FE-9516-EB69A2FB6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54168"/>
              </p:ext>
            </p:extLst>
          </p:nvPr>
        </p:nvGraphicFramePr>
        <p:xfrm>
          <a:off x="514906" y="365125"/>
          <a:ext cx="10838894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8709349" imgH="6342422" progId="Word.Document.12">
                  <p:embed/>
                </p:oleObj>
              </mc:Choice>
              <mc:Fallback>
                <p:oleObj name="Document" r:id="rId3" imgW="8709349" imgH="63424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906" y="365125"/>
                        <a:ext cx="10838894" cy="649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209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4544-5B84-4F04-AEE4-F521AA43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تعداد ارجاع انجام شده بیماران در یک بازده زمانی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53036B-812C-4598-A5EB-16553C84C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5938"/>
            <a:ext cx="10515600" cy="4696287"/>
          </a:xfrm>
        </p:spPr>
      </p:pic>
    </p:spTree>
    <p:extLst>
      <p:ext uri="{BB962C8B-B14F-4D97-AF65-F5344CB8AC3E}">
        <p14:creationId xmlns:p14="http://schemas.microsoft.com/office/powerpoint/2010/main" val="835324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B9DC-295C-4609-BF39-65221FDD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انتخاب یک صفحه جدید بدون خروج از سامانه سیب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C70B0D-3780-49DF-BE29-F1E591DCE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6352481"/>
          </a:xfrm>
        </p:spPr>
      </p:pic>
    </p:spTree>
    <p:extLst>
      <p:ext uri="{BB962C8B-B14F-4D97-AF65-F5344CB8AC3E}">
        <p14:creationId xmlns:p14="http://schemas.microsoft.com/office/powerpoint/2010/main" val="222648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 خود پایشی در بیماران مبتلا به دیابت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6769"/>
            <a:ext cx="10515600" cy="4770194"/>
          </a:xfrm>
        </p:spPr>
      </p:pic>
    </p:spTree>
    <p:extLst>
      <p:ext uri="{BB962C8B-B14F-4D97-AF65-F5344CB8AC3E}">
        <p14:creationId xmlns:p14="http://schemas.microsoft.com/office/powerpoint/2010/main" val="3505846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فرم خود پایشی در بیماران مبتلا به فشارخون بالا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369062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739" y="5556738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>
                <a:solidFill>
                  <a:srgbClr val="FF0000"/>
                </a:solidFill>
              </a:rPr>
              <a:t>این کد د رپوستر دیابت نیز وجود دارد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10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تراکت آموزشی دیابت و فشارخون  جهت عموم (صورتی)تازه تشخیص داده شده (سبز)و بیماران مبتلا (زرد)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515600" cy="4486275"/>
          </a:xfrm>
        </p:spPr>
      </p:pic>
    </p:spTree>
    <p:extLst>
      <p:ext uri="{BB962C8B-B14F-4D97-AF65-F5344CB8AC3E}">
        <p14:creationId xmlns:p14="http://schemas.microsoft.com/office/powerpoint/2010/main" val="59597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B3219B-01B9-4AF2-BECF-436F3551299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558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497"/>
            <a:ext cx="10515599" cy="5923466"/>
          </a:xfrm>
        </p:spPr>
      </p:pic>
    </p:spTree>
    <p:extLst>
      <p:ext uri="{BB962C8B-B14F-4D97-AF65-F5344CB8AC3E}">
        <p14:creationId xmlns:p14="http://schemas.microsoft.com/office/powerpoint/2010/main" val="3363379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018146"/>
              </p:ext>
            </p:extLst>
          </p:nvPr>
        </p:nvGraphicFramePr>
        <p:xfrm>
          <a:off x="838201" y="365125"/>
          <a:ext cx="10515600" cy="581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11013003" imgH="5020869" progId="Word.Document.12">
                  <p:embed/>
                </p:oleObj>
              </mc:Choice>
              <mc:Fallback>
                <p:oleObj name="Document" r:id="rId3" imgW="11013003" imgH="5020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1" y="365125"/>
                        <a:ext cx="10515600" cy="581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23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9144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مقایسه درصد شیوع پره دیابت به تفکیک مراکز سلامت از سال 95 تا فصل بهار سال 1404 در شهرستان خمینی شهر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229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00DDBC-D42C-4AA8-97B9-686DC4D259A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5534" y="0"/>
          <a:ext cx="12096466" cy="674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66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75" y="1"/>
            <a:ext cx="11876049" cy="63562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/>
              <a:t>مقایسه درصد مراقبت پره دیابت به تفکیک مراکز سلامت فصل بهار سال 1404 در شهرستان خمینی شهر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37492"/>
          <a:ext cx="10515600" cy="513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636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CDC36F3-019F-4F66-8C16-9E52C897051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8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32" y="0"/>
            <a:ext cx="11764536" cy="925551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/>
              <a:t>مقایسه درصد فشارخون بالای شناسایی شده به نسبت خطرسنجی انجام شده به تفکیک مراکز سلامت از سال 95 تا پایان فصل بهار سال 1404 در شهرستان  خمینی شهر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86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386</Words>
  <Application>Microsoft Office PowerPoint</Application>
  <PresentationFormat>Widescreen</PresentationFormat>
  <Paragraphs>38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B Titr</vt:lpstr>
      <vt:lpstr>Calibri</vt:lpstr>
      <vt:lpstr>Calibri Light</vt:lpstr>
      <vt:lpstr>Times New Roman</vt:lpstr>
      <vt:lpstr>Office Theme</vt:lpstr>
      <vt:lpstr>Document</vt:lpstr>
      <vt:lpstr>Microsoft Word Document</vt:lpstr>
      <vt:lpstr>PowerPoint Presentation</vt:lpstr>
      <vt:lpstr>PowerPoint Presentation</vt:lpstr>
      <vt:lpstr>مقایسه درصد خطرسنجی قلبی عروقی انجام شده به تفکیک مراکز سلامت از سال 95 تا پایان فصل بهار سال 1404 در شهرستان خمینی شهر</vt:lpstr>
      <vt:lpstr>PowerPoint Presentation</vt:lpstr>
      <vt:lpstr>مقایسه درصد شیوع پره دیابت به تفکیک مراکز سلامت از سال 95 تا فصل بهار سال 1404 در شهرستان خمینی شهر </vt:lpstr>
      <vt:lpstr>PowerPoint Presentation</vt:lpstr>
      <vt:lpstr>مقایسه درصد مراقبت پره دیابت به تفکیک مراکز سلامت فصل بهار سال 1404 در شهرستان خمینی شهر </vt:lpstr>
      <vt:lpstr>PowerPoint Presentation</vt:lpstr>
      <vt:lpstr>مقایسه درصد فشارخون بالای شناسایی شده به نسبت خطرسنجی انجام شده به تفکیک مراکز سلامت از سال 95 تا پایان فصل بهار سال 1404 در شهرستان  خمینی شهر</vt:lpstr>
      <vt:lpstr>PowerPoint Presentation</vt:lpstr>
      <vt:lpstr>مقایسه درصد مراقبت فشارخون بالای پزشک به تفکیک مراکز سلامت فصل بهار سال 1404 در شهرستان خمینی شهر</vt:lpstr>
      <vt:lpstr>PowerPoint Presentation</vt:lpstr>
      <vt:lpstr>مقایسه درصد مراقبت فشارخون بالای غیرپزشک به تفکیک مراکز سلامت پایان فصل بهار سال 1404 در شهرستان خمینی شهر</vt:lpstr>
      <vt:lpstr>لیست افرادی که تاکنون خطرسنجی نشده اند</vt:lpstr>
      <vt:lpstr>طبقه بندی خطرسنجی </vt:lpstr>
      <vt:lpstr>انجام خطرسنجی بدون آزمایش</vt:lpstr>
      <vt:lpstr>ساخت گزارش بیماری ها </vt:lpstr>
      <vt:lpstr>PowerPoint Presentation</vt:lpstr>
      <vt:lpstr>لیست الگوهای ذخیره شده در بیماران</vt:lpstr>
      <vt:lpstr>بررسی ثبت آزمایش درخلاصه پرونده</vt:lpstr>
      <vt:lpstr>گزارش طبقه بندی خدمات ارائه شده در بیماران</vt:lpstr>
      <vt:lpstr>جستجوی طبقه بندی در بیماران </vt:lpstr>
      <vt:lpstr>گزارش خروجی اکسل در بیماران</vt:lpstr>
      <vt:lpstr>ثبت آزمایش A1Cتوسط پزشک</vt:lpstr>
      <vt:lpstr>بررسی نمودار تعداد آزمایش ثیت شده در بیماران</vt:lpstr>
      <vt:lpstr>بیماران مبتلا به دیابت وفشارخون که اخیرا مراقبت نشده اند</vt:lpstr>
      <vt:lpstr>انجام مراقبت در بیماران مبتلا به دیابت</vt:lpstr>
      <vt:lpstr>بررسی ثبت دارو بیماری و آزمایش در بیماران </vt:lpstr>
      <vt:lpstr>ثبت داروهای مصرفی در بیماران</vt:lpstr>
      <vt:lpstr>انتخاب دارو جهت ثبت دارو در بیماران</vt:lpstr>
      <vt:lpstr>ساخت گزارش جهت افراد مبتلا به پره دیابت </vt:lpstr>
      <vt:lpstr>افراد منتظرخدمت</vt:lpstr>
      <vt:lpstr>ثبت آموزش در اقدام</vt:lpstr>
      <vt:lpstr>PowerPoint Presentation</vt:lpstr>
      <vt:lpstr>تعداد ارجاع انجام شده بیماران در یک بازده زمانی</vt:lpstr>
      <vt:lpstr>انتخاب یک صفحه جدید بدون خروج از سامانه سیب</vt:lpstr>
      <vt:lpstr>فرم خود پایشی در بیماران مبتلا به دیابت </vt:lpstr>
      <vt:lpstr>فرم خود پایشی در بیماران مبتلا به فشارخون بالا </vt:lpstr>
      <vt:lpstr>تراکت آموزشی دیابت و فشارخون  جهت عموم (صورتی)تازه تشخیص داده شده (سبز)و بیماران مبتلا (زرد) </vt:lpstr>
      <vt:lpstr>PowerPoint Presentation</vt:lpstr>
      <vt:lpstr>PowerPoint Presentation</vt:lpstr>
      <vt:lpstr>PowerPoint Presentation</vt:lpstr>
    </vt:vector>
  </TitlesOfParts>
  <Company>NPSoft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m.k</dc:creator>
  <cp:lastModifiedBy>m.k</cp:lastModifiedBy>
  <cp:revision>138</cp:revision>
  <dcterms:created xsi:type="dcterms:W3CDTF">2024-06-12T06:43:35Z</dcterms:created>
  <dcterms:modified xsi:type="dcterms:W3CDTF">2025-08-16T04:43:48Z</dcterms:modified>
</cp:coreProperties>
</file>