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78" r:id="rId4"/>
    <p:sldId id="280" r:id="rId5"/>
    <p:sldId id="282" r:id="rId6"/>
    <p:sldId id="284" r:id="rId7"/>
    <p:sldId id="286" r:id="rId8"/>
    <p:sldId id="288" r:id="rId9"/>
    <p:sldId id="293" r:id="rId10"/>
    <p:sldId id="307" r:id="rId11"/>
    <p:sldId id="295" r:id="rId12"/>
    <p:sldId id="297" r:id="rId13"/>
    <p:sldId id="299" r:id="rId14"/>
    <p:sldId id="301" r:id="rId15"/>
    <p:sldId id="303" r:id="rId16"/>
    <p:sldId id="305" r:id="rId17"/>
    <p:sldId id="264" r:id="rId18"/>
    <p:sldId id="266" r:id="rId19"/>
    <p:sldId id="265" r:id="rId20"/>
    <p:sldId id="26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A3A"/>
    <a:srgbClr val="FFCCFF"/>
    <a:srgbClr val="009A46"/>
    <a:srgbClr val="FF6600"/>
    <a:srgbClr val="94AFEC"/>
    <a:srgbClr val="954ECA"/>
    <a:srgbClr val="A162D0"/>
    <a:srgbClr val="FFCC66"/>
    <a:srgbClr val="FF9933"/>
    <a:srgbClr val="B5B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afar\&#1583;&#1585;%20&#1583;&#1587;&#1578;%20&#1575;&#1602;&#1583;&#1575;&#1605;\&#1711;&#1586;&#1575;&#1585;&#1588;%20&#1580;&#1605;&#1593;&#1740;&#1578;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afar\&#1583;&#1585;%20&#1583;&#1587;&#1578;%20&#1575;&#1602;&#1583;&#1575;&#1605;\&#1711;&#1586;&#1575;&#1585;&#1588;%20&#1580;&#1605;&#1593;&#1740;&#1578;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afar\&#1583;&#1585;%20&#1583;&#1587;&#1578;%20&#1575;&#1602;&#1583;&#1575;&#1605;\&#1711;&#1586;&#1575;&#1585;&#1588;%20&#1580;&#1605;&#1593;&#1740;&#1578;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afar\&#1583;&#1585;%20&#1583;&#1587;&#1578;%20&#1575;&#1602;&#1583;&#1575;&#1605;\&#1711;&#1586;&#1575;&#1585;&#1588;%20&#1580;&#1605;&#1593;&#1740;&#1578;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afar\&#1583;&#1585;%20&#1583;&#1587;&#1578;%20&#1575;&#1602;&#1583;&#1575;&#1605;\&#1711;&#1586;&#1575;&#1585;&#1588;%20&#1580;&#1605;&#1593;&#1740;&#1578;\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10کشور پرجمعیت دنیا در سال </a:t>
            </a: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1990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29D-4D9E-A90F-C8F74D221A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Sheet1!$B$2:$B$11</c:f>
              <c:strCache>
                <c:ptCount val="10"/>
                <c:pt idx="0">
                  <c:v>چین</c:v>
                </c:pt>
                <c:pt idx="1">
                  <c:v>هند </c:v>
                </c:pt>
                <c:pt idx="2">
                  <c:v>آمریکا</c:v>
                </c:pt>
                <c:pt idx="3">
                  <c:v>اندونزی</c:v>
                </c:pt>
                <c:pt idx="4">
                  <c:v>برزیل</c:v>
                </c:pt>
                <c:pt idx="5">
                  <c:v>روسیه</c:v>
                </c:pt>
                <c:pt idx="6">
                  <c:v>ژاپن</c:v>
                </c:pt>
                <c:pt idx="7">
                  <c:v>پاکستان</c:v>
                </c:pt>
                <c:pt idx="8">
                  <c:v>بنگلادش</c:v>
                </c:pt>
                <c:pt idx="9">
                  <c:v>نیجریه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1144</c:v>
                </c:pt>
                <c:pt idx="1">
                  <c:v>861</c:v>
                </c:pt>
                <c:pt idx="2">
                  <c:v>246</c:v>
                </c:pt>
                <c:pt idx="3">
                  <c:v>181</c:v>
                </c:pt>
                <c:pt idx="4">
                  <c:v>149</c:v>
                </c:pt>
                <c:pt idx="5">
                  <c:v>146</c:v>
                </c:pt>
                <c:pt idx="6">
                  <c:v>123</c:v>
                </c:pt>
                <c:pt idx="7">
                  <c:v>114</c:v>
                </c:pt>
                <c:pt idx="8">
                  <c:v>106</c:v>
                </c:pt>
                <c:pt idx="9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D-4D9E-A90F-C8F74D221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7747936"/>
        <c:axId val="877750016"/>
        <c:axId val="0"/>
      </c:bar3DChart>
      <c:catAx>
        <c:axId val="8777479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750016"/>
        <c:crosses val="autoZero"/>
        <c:auto val="1"/>
        <c:lblAlgn val="ctr"/>
        <c:lblOffset val="100"/>
        <c:noMultiLvlLbl val="0"/>
      </c:catAx>
      <c:valAx>
        <c:axId val="877750016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774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10کشور پرجمعیت دنیا در سال </a:t>
            </a: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6D8-4318-B8F2-77DB02DB60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Sheet1!$D$2:$D$11</c:f>
              <c:strCache>
                <c:ptCount val="10"/>
                <c:pt idx="0">
                  <c:v>چین</c:v>
                </c:pt>
                <c:pt idx="1">
                  <c:v>هند </c:v>
                </c:pt>
                <c:pt idx="2">
                  <c:v>آمریکا</c:v>
                </c:pt>
                <c:pt idx="3">
                  <c:v>اندونزی</c:v>
                </c:pt>
                <c:pt idx="4">
                  <c:v>برزیل</c:v>
                </c:pt>
                <c:pt idx="5">
                  <c:v>روسیه</c:v>
                </c:pt>
                <c:pt idx="6">
                  <c:v>پاکستان</c:v>
                </c:pt>
                <c:pt idx="7">
                  <c:v>بنگلادش</c:v>
                </c:pt>
                <c:pt idx="8">
                  <c:v>نیجریه</c:v>
                </c:pt>
                <c:pt idx="9">
                  <c:v>مکزیک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1426</c:v>
                </c:pt>
                <c:pt idx="1">
                  <c:v>1412</c:v>
                </c:pt>
                <c:pt idx="2">
                  <c:v>337</c:v>
                </c:pt>
                <c:pt idx="3">
                  <c:v>275</c:v>
                </c:pt>
                <c:pt idx="4">
                  <c:v>215</c:v>
                </c:pt>
                <c:pt idx="5">
                  <c:v>145</c:v>
                </c:pt>
                <c:pt idx="6">
                  <c:v>234</c:v>
                </c:pt>
                <c:pt idx="7">
                  <c:v>170</c:v>
                </c:pt>
                <c:pt idx="8">
                  <c:v>216</c:v>
                </c:pt>
                <c:pt idx="9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8-4318-B8F2-77DB02DB6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0609280"/>
        <c:axId val="880602624"/>
        <c:axId val="0"/>
      </c:bar3DChart>
      <c:catAx>
        <c:axId val="8806092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602624"/>
        <c:crosses val="autoZero"/>
        <c:auto val="1"/>
        <c:lblAlgn val="ctr"/>
        <c:lblOffset val="100"/>
        <c:noMultiLvlLbl val="0"/>
      </c:catAx>
      <c:valAx>
        <c:axId val="880602624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06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10کشور پرجمعیت دنیا در سال </a:t>
            </a: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2050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4D-4847-89BD-9B9AC391694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4D-4847-89BD-9B9AC39169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Sheet1!$F$2:$F$11</c:f>
              <c:strCache>
                <c:ptCount val="10"/>
                <c:pt idx="0">
                  <c:v>چین</c:v>
                </c:pt>
                <c:pt idx="1">
                  <c:v>هند </c:v>
                </c:pt>
                <c:pt idx="2">
                  <c:v>آمریکا</c:v>
                </c:pt>
                <c:pt idx="3">
                  <c:v>اندونزی</c:v>
                </c:pt>
                <c:pt idx="4">
                  <c:v>برزیل</c:v>
                </c:pt>
                <c:pt idx="5">
                  <c:v>پاکستان</c:v>
                </c:pt>
                <c:pt idx="6">
                  <c:v>بنگلادش</c:v>
                </c:pt>
                <c:pt idx="7">
                  <c:v>نیجریه</c:v>
                </c:pt>
                <c:pt idx="8">
                  <c:v>کنگو</c:v>
                </c:pt>
                <c:pt idx="9">
                  <c:v>اتیوپی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1317</c:v>
                </c:pt>
                <c:pt idx="1">
                  <c:v>1668</c:v>
                </c:pt>
                <c:pt idx="2">
                  <c:v>375</c:v>
                </c:pt>
                <c:pt idx="3">
                  <c:v>317</c:v>
                </c:pt>
                <c:pt idx="4">
                  <c:v>231</c:v>
                </c:pt>
                <c:pt idx="5">
                  <c:v>366</c:v>
                </c:pt>
                <c:pt idx="6">
                  <c:v>204</c:v>
                </c:pt>
                <c:pt idx="7">
                  <c:v>375</c:v>
                </c:pt>
                <c:pt idx="8">
                  <c:v>215</c:v>
                </c:pt>
                <c:pt idx="9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D-4847-89BD-9B9AC3916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0604704"/>
        <c:axId val="880601792"/>
        <c:axId val="0"/>
      </c:bar3DChart>
      <c:catAx>
        <c:axId val="8806047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601792"/>
        <c:crosses val="autoZero"/>
        <c:auto val="1"/>
        <c:lblAlgn val="ctr"/>
        <c:lblOffset val="100"/>
        <c:noMultiLvlLbl val="0"/>
      </c:catAx>
      <c:valAx>
        <c:axId val="880601792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06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نرخ سالمندی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F58D-4E44-9755-27A8D21B661A}"/>
              </c:ext>
            </c:extLst>
          </c:dPt>
          <c:dLbls>
            <c:dLbl>
              <c:idx val="4"/>
              <c:layout>
                <c:manualLayout>
                  <c:x val="-6.7911714770797962E-3"/>
                  <c:y val="5.057471264367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8D-4E44-9755-27A8D21B661A}"/>
                </c:ext>
              </c:extLst>
            </c:dLbl>
            <c:dLbl>
              <c:idx val="8"/>
              <c:layout>
                <c:manualLayout>
                  <c:x val="1.1318619128466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8D-4E44-9755-27A8D21B6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ایران</c:v>
                </c:pt>
                <c:pt idx="1">
                  <c:v>ترکیه</c:v>
                </c:pt>
                <c:pt idx="2">
                  <c:v>آذربایجان</c:v>
                </c:pt>
                <c:pt idx="3">
                  <c:v>عربستان</c:v>
                </c:pt>
                <c:pt idx="4">
                  <c:v>روسیه</c:v>
                </c:pt>
                <c:pt idx="5">
                  <c:v>عراق</c:v>
                </c:pt>
                <c:pt idx="6">
                  <c:v>پاکستان</c:v>
                </c:pt>
                <c:pt idx="7">
                  <c:v>افغانستان</c:v>
                </c:pt>
                <c:pt idx="8">
                  <c:v>امارات</c:v>
                </c:pt>
                <c:pt idx="9">
                  <c:v>جهان</c:v>
                </c:pt>
              </c:strCache>
            </c:strRef>
          </c:cat>
          <c:val>
            <c:numRef>
              <c:f>Sheet2!$B$2:$B$11</c:f>
              <c:numCache>
                <c:formatCode>0.00%</c:formatCode>
                <c:ptCount val="10"/>
                <c:pt idx="0">
                  <c:v>7.6200000000000004E-2</c:v>
                </c:pt>
                <c:pt idx="1">
                  <c:v>8.6400000000000005E-2</c:v>
                </c:pt>
                <c:pt idx="2">
                  <c:v>7.1099999999999997E-2</c:v>
                </c:pt>
                <c:pt idx="3">
                  <c:v>2.81E-2</c:v>
                </c:pt>
                <c:pt idx="4">
                  <c:v>0.158</c:v>
                </c:pt>
                <c:pt idx="5">
                  <c:v>3.4099999999999998E-2</c:v>
                </c:pt>
                <c:pt idx="6">
                  <c:v>4.2700000000000002E-2</c:v>
                </c:pt>
                <c:pt idx="7">
                  <c:v>2.3900000000000001E-2</c:v>
                </c:pt>
                <c:pt idx="8">
                  <c:v>1.83E-2</c:v>
                </c:pt>
                <c:pt idx="9">
                  <c:v>9.8199999999999996E-2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D-4E44-9755-27A8D21B661A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نرخ سالمندی 2100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58D-4E44-9755-27A8D21B661A}"/>
              </c:ext>
            </c:extLst>
          </c:dPt>
          <c:dLbls>
            <c:dLbl>
              <c:idx val="0"/>
              <c:layout>
                <c:manualLayout>
                  <c:x val="-6.7911714770797962E-3"/>
                  <c:y val="0.11954022988505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8D-4E44-9755-27A8D21B661A}"/>
                </c:ext>
              </c:extLst>
            </c:dLbl>
            <c:dLbl>
              <c:idx val="2"/>
              <c:layout>
                <c:manualLayout>
                  <c:x val="-4.5274476513865311E-3"/>
                  <c:y val="8.7356321839080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8D-4E44-9755-27A8D21B661A}"/>
                </c:ext>
              </c:extLst>
            </c:dLbl>
            <c:dLbl>
              <c:idx val="4"/>
              <c:layout>
                <c:manualLayout>
                  <c:x val="-6.7911714770797962E-3"/>
                  <c:y val="8.275862068965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8D-4E44-9755-27A8D21B661A}"/>
                </c:ext>
              </c:extLst>
            </c:dLbl>
            <c:dLbl>
              <c:idx val="5"/>
              <c:layout>
                <c:manualLayout>
                  <c:x val="0"/>
                  <c:y val="6.896551724137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8D-4E44-9755-27A8D21B661A}"/>
                </c:ext>
              </c:extLst>
            </c:dLbl>
            <c:dLbl>
              <c:idx val="7"/>
              <c:layout>
                <c:manualLayout>
                  <c:x val="4.1501124046516782E-17"/>
                  <c:y val="6.896551724137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58D-4E44-9755-27A8D21B66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ایران</c:v>
                </c:pt>
                <c:pt idx="1">
                  <c:v>ترکیه</c:v>
                </c:pt>
                <c:pt idx="2">
                  <c:v>آذربایجان</c:v>
                </c:pt>
                <c:pt idx="3">
                  <c:v>عربستان</c:v>
                </c:pt>
                <c:pt idx="4">
                  <c:v>روسیه</c:v>
                </c:pt>
                <c:pt idx="5">
                  <c:v>عراق</c:v>
                </c:pt>
                <c:pt idx="6">
                  <c:v>پاکستان</c:v>
                </c:pt>
                <c:pt idx="7">
                  <c:v>افغانستان</c:v>
                </c:pt>
                <c:pt idx="8">
                  <c:v>امارات</c:v>
                </c:pt>
                <c:pt idx="9">
                  <c:v>جهان</c:v>
                </c:pt>
              </c:strCache>
            </c:strRef>
          </c:cat>
          <c:val>
            <c:numRef>
              <c:f>Sheet2!$C$2:$C$11</c:f>
              <c:numCache>
                <c:formatCode>0.00%</c:formatCode>
                <c:ptCount val="10"/>
                <c:pt idx="0">
                  <c:v>0.3372</c:v>
                </c:pt>
                <c:pt idx="1">
                  <c:v>0.33090000000000003</c:v>
                </c:pt>
                <c:pt idx="2">
                  <c:v>0.30499999999999999</c:v>
                </c:pt>
                <c:pt idx="3">
                  <c:v>0.30280000000000001</c:v>
                </c:pt>
                <c:pt idx="4">
                  <c:v>0.27860000000000001</c:v>
                </c:pt>
                <c:pt idx="5">
                  <c:v>0.18440000000000001</c:v>
                </c:pt>
                <c:pt idx="6">
                  <c:v>0.17230000000000001</c:v>
                </c:pt>
                <c:pt idx="7">
                  <c:v>0.16300000000000001</c:v>
                </c:pt>
                <c:pt idx="8">
                  <c:v>0.15770000000000001</c:v>
                </c:pt>
                <c:pt idx="9">
                  <c:v>0.24030000000000001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8D-4E44-9755-27A8D21B6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152575"/>
        <c:axId val="383152991"/>
        <c:axId val="0"/>
      </c:bar3DChart>
      <c:catAx>
        <c:axId val="383152575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endParaRPr lang="en-US"/>
          </a:p>
        </c:txPr>
        <c:crossAx val="383152991"/>
        <c:crosses val="autoZero"/>
        <c:auto val="1"/>
        <c:lblAlgn val="ctr"/>
        <c:lblOffset val="100"/>
        <c:noMultiLvlLbl val="0"/>
      </c:catAx>
      <c:valAx>
        <c:axId val="383152991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8315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254534107190005"/>
          <c:y val="0.89115270524158552"/>
          <c:w val="0.6526669652231184"/>
          <c:h val="9.0791736240989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9784269371021E-2"/>
                  <c:y val="-4.585953405269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8F-411F-9309-785E307805A8}"/>
                </c:ext>
              </c:extLst>
            </c:dLbl>
            <c:dLbl>
              <c:idx val="1"/>
              <c:layout>
                <c:manualLayout>
                  <c:x val="-1.0342789146871482E-2"/>
                  <c:y val="-4.891683632286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8F-411F-9309-785E307805A8}"/>
                </c:ext>
              </c:extLst>
            </c:dLbl>
            <c:dLbl>
              <c:idx val="2"/>
              <c:layout>
                <c:manualLayout>
                  <c:x val="-5.1713945734356932E-3"/>
                  <c:y val="-4.891683632286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8F-411F-9309-785E307805A8}"/>
                </c:ext>
              </c:extLst>
            </c:dLbl>
            <c:dLbl>
              <c:idx val="3"/>
              <c:layout>
                <c:manualLayout>
                  <c:x val="-1.4221335076948416E-2"/>
                  <c:y val="-2.4458418161434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8F-411F-9309-785E307805A8}"/>
                </c:ext>
              </c:extLst>
            </c:dLbl>
            <c:dLbl>
              <c:idx val="4"/>
              <c:layout>
                <c:manualLayout>
                  <c:x val="-3.8785459300768412E-3"/>
                  <c:y val="-4.891683632286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8F-411F-9309-785E307805A8}"/>
                </c:ext>
              </c:extLst>
            </c:dLbl>
            <c:dLbl>
              <c:idx val="5"/>
              <c:layout>
                <c:manualLayout>
                  <c:x val="0"/>
                  <c:y val="-4.585953405269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8F-411F-9309-785E307805A8}"/>
                </c:ext>
              </c:extLst>
            </c:dLbl>
            <c:dLbl>
              <c:idx val="6"/>
              <c:layout>
                <c:manualLayout>
                  <c:x val="3.6199762014050514E-2"/>
                  <c:y val="1.222920908071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8F-411F-9309-785E30780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Sheet4!$B$3:$B$9</c:f>
              <c:strCache>
                <c:ptCount val="7"/>
                <c:pt idx="0">
                  <c:v>آلمان و ایران</c:v>
                </c:pt>
                <c:pt idx="1">
                  <c:v>ایتالیا</c:v>
                </c:pt>
                <c:pt idx="2">
                  <c:v>ژاپن</c:v>
                </c:pt>
                <c:pt idx="3">
                  <c:v>اسپانیا</c:v>
                </c:pt>
                <c:pt idx="4">
                  <c:v>تایلند</c:v>
                </c:pt>
                <c:pt idx="5">
                  <c:v>چین</c:v>
                </c:pt>
                <c:pt idx="6">
                  <c:v>کره جنوبی</c:v>
                </c:pt>
              </c:strCache>
            </c:strRef>
          </c:cat>
          <c:val>
            <c:numRef>
              <c:f>Sheet4!$C$3:$C$9</c:f>
              <c:numCache>
                <c:formatCode>General</c:formatCode>
                <c:ptCount val="7"/>
                <c:pt idx="0">
                  <c:v>33.72</c:v>
                </c:pt>
                <c:pt idx="1">
                  <c:v>38.19</c:v>
                </c:pt>
                <c:pt idx="2" formatCode="0.00">
                  <c:v>38.700000000000003</c:v>
                </c:pt>
                <c:pt idx="3">
                  <c:v>38.72</c:v>
                </c:pt>
                <c:pt idx="4">
                  <c:v>39.17</c:v>
                </c:pt>
                <c:pt idx="5">
                  <c:v>40.93</c:v>
                </c:pt>
                <c:pt idx="6">
                  <c:v>44.44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F-411F-9309-785E3078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1216207"/>
        <c:axId val="1711218703"/>
        <c:axId val="0"/>
      </c:bar3DChart>
      <c:catAx>
        <c:axId val="17112162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711218703"/>
        <c:crosses val="autoZero"/>
        <c:auto val="1"/>
        <c:lblAlgn val="ctr"/>
        <c:lblOffset val="100"/>
        <c:noMultiLvlLbl val="0"/>
      </c:catAx>
      <c:valAx>
        <c:axId val="1711218703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121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F5D9D-803C-44F2-8326-24B63773EA9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446E3-92FD-46D3-ABE4-0CB6287BD9C9}">
      <dgm:prSet phldrT="[Text]" custT="1"/>
      <dgm:spPr/>
      <dgm:t>
        <a:bodyPr/>
        <a:lstStyle/>
        <a:p>
          <a:r>
            <a:rPr lang="fa-IR" sz="36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قبل از فرآیند</a:t>
          </a:r>
          <a:endParaRPr lang="en-US" sz="3600" b="1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  <a:p>
          <a:r>
            <a:rPr lang="fa-IR" sz="36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توسعه یافتگی اتفاق افتاده است.</a:t>
          </a:r>
          <a:endParaRPr lang="en-US" sz="3600" b="1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gm:t>
    </dgm:pt>
    <dgm:pt modelId="{72688986-93C2-48BB-98F9-D647DAB2A3FA}" type="parTrans" cxnId="{A2545FA6-6831-4AF0-B4EC-6718DAC6B7B0}">
      <dgm:prSet/>
      <dgm:spPr/>
      <dgm:t>
        <a:bodyPr/>
        <a:lstStyle/>
        <a:p>
          <a:endParaRPr lang="en-US"/>
        </a:p>
      </dgm:t>
    </dgm:pt>
    <dgm:pt modelId="{F6735762-00D7-4790-BBCB-398A1F4F969C}" type="sibTrans" cxnId="{A2545FA6-6831-4AF0-B4EC-6718DAC6B7B0}">
      <dgm:prSet/>
      <dgm:spPr/>
      <dgm:t>
        <a:bodyPr/>
        <a:lstStyle/>
        <a:p>
          <a:endParaRPr lang="en-US"/>
        </a:p>
      </dgm:t>
    </dgm:pt>
    <dgm:pt modelId="{3644B946-B66C-4B74-836F-DC1736427DD1}">
      <dgm:prSet phldrT="[Text]"/>
      <dgm:spPr/>
      <dgm:t>
        <a:bodyPr/>
        <a:lstStyle/>
        <a:p>
          <a:r>
            <a:rPr lang="fa-IR" b="1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سالمندی جمعیت در ایران برخلاف کشورهای غربی</a:t>
          </a:r>
          <a:endParaRPr lang="en-US" b="1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gm:t>
    </dgm:pt>
    <dgm:pt modelId="{5DF51676-55C2-4C30-B3DF-5C99B14C1DB1}" type="parTrans" cxnId="{76D40262-6C3D-4D57-9BAD-694C1A4A5225}">
      <dgm:prSet/>
      <dgm:spPr/>
      <dgm:t>
        <a:bodyPr/>
        <a:lstStyle/>
        <a:p>
          <a:endParaRPr lang="en-US"/>
        </a:p>
      </dgm:t>
    </dgm:pt>
    <dgm:pt modelId="{F322A2B0-676E-4102-8635-ECE49F474009}" type="sibTrans" cxnId="{76D40262-6C3D-4D57-9BAD-694C1A4A5225}">
      <dgm:prSet/>
      <dgm:spPr/>
      <dgm:t>
        <a:bodyPr/>
        <a:lstStyle/>
        <a:p>
          <a:endParaRPr lang="en-US"/>
        </a:p>
      </dgm:t>
    </dgm:pt>
    <dgm:pt modelId="{2F7BC8AF-A5C0-4FF8-BAE9-EE66203E6785}" type="pres">
      <dgm:prSet presAssocID="{135F5D9D-803C-44F2-8326-24B63773EA9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0CB58-1FC3-4F7B-AD69-608E60CB020F}" type="pres">
      <dgm:prSet presAssocID="{135F5D9D-803C-44F2-8326-24B63773EA95}" presName="ribbon" presStyleLbl="node1" presStyleIdx="0" presStyleCnt="1" custScaleY="130075" custLinFactNeighborX="321" custLinFactNeighborY="-120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solidFill>
            <a:schemeClr val="accent2">
              <a:lumMod val="50000"/>
            </a:schemeClr>
          </a:solidFill>
        </a:ln>
      </dgm:spPr>
    </dgm:pt>
    <dgm:pt modelId="{A50FC239-EE05-4510-B544-10448F35DABC}" type="pres">
      <dgm:prSet presAssocID="{135F5D9D-803C-44F2-8326-24B63773EA9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C1960-56AA-4AB5-9B76-C5906F8CF0A5}" type="pres">
      <dgm:prSet presAssocID="{135F5D9D-803C-44F2-8326-24B63773EA95}" presName="rightArrowText" presStyleLbl="node1" presStyleIdx="0" presStyleCnt="1" custScaleY="127242" custLinFactNeighborX="824" custLinFactNeighborY="-16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E2512-B12E-485B-83D7-B0420E378DBC}" type="presOf" srcId="{3644B946-B66C-4B74-836F-DC1736427DD1}" destId="{7B2C1960-56AA-4AB5-9B76-C5906F8CF0A5}" srcOrd="0" destOrd="0" presId="urn:microsoft.com/office/officeart/2005/8/layout/arrow6"/>
    <dgm:cxn modelId="{E290BE01-1154-48DD-8C91-1B38AF531445}" type="presOf" srcId="{C2F446E3-92FD-46D3-ABE4-0CB6287BD9C9}" destId="{A50FC239-EE05-4510-B544-10448F35DABC}" srcOrd="0" destOrd="0" presId="urn:microsoft.com/office/officeart/2005/8/layout/arrow6"/>
    <dgm:cxn modelId="{A2545FA6-6831-4AF0-B4EC-6718DAC6B7B0}" srcId="{135F5D9D-803C-44F2-8326-24B63773EA95}" destId="{C2F446E3-92FD-46D3-ABE4-0CB6287BD9C9}" srcOrd="0" destOrd="0" parTransId="{72688986-93C2-48BB-98F9-D647DAB2A3FA}" sibTransId="{F6735762-00D7-4790-BBCB-398A1F4F969C}"/>
    <dgm:cxn modelId="{52BFEB59-A173-48E3-89D3-88C8725D7F33}" type="presOf" srcId="{135F5D9D-803C-44F2-8326-24B63773EA95}" destId="{2F7BC8AF-A5C0-4FF8-BAE9-EE66203E6785}" srcOrd="0" destOrd="0" presId="urn:microsoft.com/office/officeart/2005/8/layout/arrow6"/>
    <dgm:cxn modelId="{76D40262-6C3D-4D57-9BAD-694C1A4A5225}" srcId="{135F5D9D-803C-44F2-8326-24B63773EA95}" destId="{3644B946-B66C-4B74-836F-DC1736427DD1}" srcOrd="1" destOrd="0" parTransId="{5DF51676-55C2-4C30-B3DF-5C99B14C1DB1}" sibTransId="{F322A2B0-676E-4102-8635-ECE49F474009}"/>
    <dgm:cxn modelId="{6618A181-4566-4E7B-9893-E6491A49414D}" type="presParOf" srcId="{2F7BC8AF-A5C0-4FF8-BAE9-EE66203E6785}" destId="{12F0CB58-1FC3-4F7B-AD69-608E60CB020F}" srcOrd="0" destOrd="0" presId="urn:microsoft.com/office/officeart/2005/8/layout/arrow6"/>
    <dgm:cxn modelId="{72579782-D302-4040-92FF-EE7EC038590F}" type="presParOf" srcId="{2F7BC8AF-A5C0-4FF8-BAE9-EE66203E6785}" destId="{A50FC239-EE05-4510-B544-10448F35DABC}" srcOrd="1" destOrd="0" presId="urn:microsoft.com/office/officeart/2005/8/layout/arrow6"/>
    <dgm:cxn modelId="{329C494C-1924-4CD0-ACF4-61EF288406CF}" type="presParOf" srcId="{2F7BC8AF-A5C0-4FF8-BAE9-EE66203E6785}" destId="{7B2C1960-56AA-4AB5-9B76-C5906F8CF0A5}" srcOrd="2" destOrd="0" presId="urn:microsoft.com/office/officeart/2005/8/layout/arrow6"/>
  </dgm:cxnLst>
  <dgm:bg>
    <a:gradFill flip="none" rotWithShape="1">
      <a:gsLst>
        <a:gs pos="16000">
          <a:srgbClr val="954ECA"/>
        </a:gs>
        <a:gs pos="70000">
          <a:schemeClr val="accent2">
            <a:lumMod val="0"/>
            <a:lumOff val="100000"/>
          </a:schemeClr>
        </a:gs>
        <a:gs pos="98000">
          <a:srgbClr val="B93A3A"/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CB58-1FC3-4F7B-AD69-608E60CB020F}">
      <dsp:nvSpPr>
        <dsp:cNvPr id="0" name=""/>
        <dsp:cNvSpPr/>
      </dsp:nvSpPr>
      <dsp:spPr>
        <a:xfrm>
          <a:off x="0" y="90726"/>
          <a:ext cx="9358199" cy="4869070"/>
        </a:xfrm>
        <a:prstGeom prst="leftRightRibbon">
          <a:avLst/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50FC239-EE05-4510-B544-10448F35DABC}">
      <dsp:nvSpPr>
        <dsp:cNvPr id="0" name=""/>
        <dsp:cNvSpPr/>
      </dsp:nvSpPr>
      <dsp:spPr>
        <a:xfrm>
          <a:off x="1122983" y="1353802"/>
          <a:ext cx="3088205" cy="18342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قبل از فرآیند</a:t>
          </a:r>
          <a:endParaRPr lang="en-US" sz="3600" b="1" kern="1200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توسعه یافتگی اتفاق افتاده است.</a:t>
          </a:r>
          <a:endParaRPr lang="en-US" sz="3600" b="1" kern="1200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sp:txBody>
      <dsp:txXfrm>
        <a:off x="1122983" y="1353802"/>
        <a:ext cx="3088205" cy="1834207"/>
      </dsp:txXfrm>
    </dsp:sp>
    <dsp:sp modelId="{7B2C1960-56AA-4AB5-9B76-C5906F8CF0A5}">
      <dsp:nvSpPr>
        <dsp:cNvPr id="0" name=""/>
        <dsp:cNvSpPr/>
      </dsp:nvSpPr>
      <dsp:spPr>
        <a:xfrm>
          <a:off x="4709173" y="1672809"/>
          <a:ext cx="3649697" cy="23338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rPr>
            <a:t>سالمندی جمعیت در ایران برخلاف کشورهای غربی</a:t>
          </a:r>
          <a:endParaRPr lang="en-US" sz="3600" b="1" kern="1200" dirty="0">
            <a:solidFill>
              <a:schemeClr val="accent2">
                <a:lumMod val="50000"/>
              </a:schemeClr>
            </a:solidFill>
            <a:cs typeface="B Nazanin" panose="00000400000000000000" pitchFamily="2" charset="-78"/>
          </a:endParaRPr>
        </a:p>
      </dsp:txBody>
      <dsp:txXfrm>
        <a:off x="4709173" y="1672809"/>
        <a:ext cx="3649697" cy="2333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EB-D20C-45A7-A0ED-C525853094E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583-BB00-4006-94FC-2E597769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6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92D050"/>
            </a:gs>
            <a:gs pos="70000">
              <a:schemeClr val="accent2">
                <a:lumMod val="0"/>
                <a:lumOff val="100000"/>
              </a:schemeClr>
            </a:gs>
            <a:gs pos="98000">
              <a:schemeClr val="accent5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057E-E6D3-49BF-AF0B-1D9C085D5EE8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6B47-A596-41CD-BC8F-E228600A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545" y="1468483"/>
            <a:ext cx="9144000" cy="382741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rtl="1"/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sz="4900" dirty="0">
                <a:cs typeface="B Titr" panose="00000700000000000000" pitchFamily="2" charset="-78"/>
              </a:rPr>
              <a:t>گزارش بررسی</a:t>
            </a:r>
            <a:r>
              <a:rPr lang="fa-IR" sz="4900" dirty="0"/>
              <a:t> </a:t>
            </a:r>
            <a:r>
              <a:rPr lang="fa-IR" sz="4900" dirty="0">
                <a:cs typeface="B Titr" panose="00000700000000000000" pitchFamily="2" charset="-78"/>
              </a:rPr>
              <a:t>وضعیت سالمندی </a:t>
            </a:r>
            <a:r>
              <a:rPr lang="fa-IR" sz="4900" dirty="0" smtClean="0">
                <a:cs typeface="B Titr" panose="00000700000000000000" pitchFamily="2" charset="-78"/>
              </a:rPr>
              <a:t>در</a:t>
            </a:r>
            <a:r>
              <a:rPr lang="en-US" sz="4900" dirty="0" smtClean="0">
                <a:cs typeface="B Titr" panose="00000700000000000000" pitchFamily="2" charset="-78"/>
              </a:rPr>
              <a:t> </a:t>
            </a:r>
            <a:r>
              <a:rPr lang="fa-IR" sz="4900" dirty="0" smtClean="0">
                <a:cs typeface="B Titr" panose="00000700000000000000" pitchFamily="2" charset="-78"/>
              </a:rPr>
              <a:t>جهان و </a:t>
            </a:r>
            <a:r>
              <a:rPr lang="fa-IR" sz="4900" dirty="0">
                <a:cs typeface="B Titr" panose="00000700000000000000" pitchFamily="2" charset="-78"/>
              </a:rPr>
              <a:t>ایران </a:t>
            </a:r>
            <a:r>
              <a:rPr lang="fa-IR" sz="4900" dirty="0" smtClean="0">
                <a:cs typeface="B Titr" panose="00000700000000000000" pitchFamily="2" charset="-78"/>
              </a:rPr>
              <a:t>و </a:t>
            </a:r>
            <a:r>
              <a:rPr lang="fa-IR" sz="4900" dirty="0">
                <a:cs typeface="B Titr" panose="00000700000000000000" pitchFamily="2" charset="-78"/>
              </a:rPr>
              <a:t>چالشهای آن</a:t>
            </a:r>
            <a:br>
              <a:rPr lang="fa-IR" sz="4900" dirty="0">
                <a:cs typeface="B Titr" panose="00000700000000000000" pitchFamily="2" charset="-78"/>
              </a:rPr>
            </a:br>
            <a:r>
              <a:rPr lang="fa-IR" sz="4900" dirty="0">
                <a:cs typeface="B Titr" panose="00000700000000000000" pitchFamily="2" charset="-78"/>
              </a:rPr>
              <a:t/>
            </a:r>
            <a:br>
              <a:rPr lang="fa-IR" sz="4900" dirty="0">
                <a:cs typeface="B Titr" panose="00000700000000000000" pitchFamily="2" charset="-78"/>
              </a:rPr>
            </a:br>
            <a:endParaRPr lang="en-US" sz="49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4972" y="5188045"/>
            <a:ext cx="9144000" cy="8042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مرکز جوانی جمعیت، سلامت خانواده و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مدارس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53" y="100358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F4A584-56E2-425E-BC09-1823848BB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2" y="892013"/>
            <a:ext cx="9141018" cy="61591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AC6375-AF88-43B3-967B-33091C71D1BA}"/>
              </a:ext>
            </a:extLst>
          </p:cNvPr>
          <p:cNvGrpSpPr/>
          <p:nvPr/>
        </p:nvGrpSpPr>
        <p:grpSpPr>
          <a:xfrm>
            <a:off x="2769106" y="323257"/>
            <a:ext cx="5797697" cy="766714"/>
            <a:chOff x="5872870" y="3645895"/>
            <a:chExt cx="6544138" cy="7667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0C2BDF-2009-41EA-B631-4EE751D51BBC}"/>
                </a:ext>
              </a:extLst>
            </p:cNvPr>
            <p:cNvSpPr/>
            <p:nvPr/>
          </p:nvSpPr>
          <p:spPr>
            <a:xfrm>
              <a:off x="6021521" y="3645895"/>
              <a:ext cx="6395487" cy="5181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587E65-6CF7-4E19-88CE-AFF95E774CFF}"/>
                </a:ext>
              </a:extLst>
            </p:cNvPr>
            <p:cNvSpPr/>
            <p:nvPr/>
          </p:nvSpPr>
          <p:spPr>
            <a:xfrm>
              <a:off x="6021521" y="4181205"/>
              <a:ext cx="6395487" cy="231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53AD13-77ED-4881-B528-1981F70DC3A5}"/>
                </a:ext>
              </a:extLst>
            </p:cNvPr>
            <p:cNvSpPr/>
            <p:nvPr/>
          </p:nvSpPr>
          <p:spPr>
            <a:xfrm>
              <a:off x="5872870" y="3680886"/>
              <a:ext cx="64604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chemeClr val="accent5">
                      <a:lumMod val="75000"/>
                    </a:schemeClr>
                  </a:solidFill>
                  <a:cs typeface="B Roya" panose="00000400000000000000" pitchFamily="2" charset="-78"/>
                </a:rPr>
                <a:t>افزایش قابل توجه تعداد سالمندان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11803"/>
          <a:stretch/>
        </p:blipFill>
        <p:spPr>
          <a:xfrm>
            <a:off x="736224" y="1123417"/>
            <a:ext cx="10457293" cy="5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r="7086"/>
          <a:stretch/>
        </p:blipFill>
        <p:spPr bwMode="auto">
          <a:xfrm>
            <a:off x="983432" y="188640"/>
            <a:ext cx="7759700" cy="64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92345" y="2276875"/>
            <a:ext cx="1884217" cy="16561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92344" y="2627914"/>
            <a:ext cx="1884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میانگین سنی جمعیت کشور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83832" y="692696"/>
            <a:ext cx="3168352" cy="8640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647" t="31958" r="20450" b="13651"/>
          <a:stretch/>
        </p:blipFill>
        <p:spPr>
          <a:xfrm>
            <a:off x="875701" y="72076"/>
            <a:ext cx="5402794" cy="285286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13975" t="21164" r="20988" b="9206"/>
          <a:stretch/>
        </p:blipFill>
        <p:spPr>
          <a:xfrm>
            <a:off x="839417" y="2935628"/>
            <a:ext cx="5475365" cy="3589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0056" y="133461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رشد جمعیت سالمندان 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7345" y="4186535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Nazanin" panose="00000400000000000000" pitchFamily="2" charset="-78"/>
              </a:rPr>
              <a:t>پیش بینی جمعیت سالمندان در سالهای آینده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702" y="6488541"/>
            <a:ext cx="533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i="1" dirty="0">
                <a:cs typeface="B Nazanin" panose="00000400000000000000" pitchFamily="2" charset="-78"/>
              </a:rPr>
              <a:t>منبع: درگاه مرکز ملی آمار</a:t>
            </a:r>
            <a:endParaRPr lang="en-US" b="1" i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105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889" y="1340769"/>
            <a:ext cx="61206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شاخص سالخوردگی : نسبت سالمندان به كودكان (تقسيم جمعيت بالاي 65 سال به جمعيت زیر 15 سال ضرب در 100) 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از مهمترین معيارهاي مرتبط با سالخوردگی جمعيت است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بيشترین حساسيت را به تفاوتها و تغييرات در تركيب سنی دارد 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تغييرات باروري را به سرعت در خود نشان میدهد 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جمعيتهاي با رقم كمتر از 15 ، جوان و جمعيتهاي بيش از 30 سال، سالخورده به حساب میآیند. 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در سطح دنيا در سال 2000 ، شاخص سالخوردگی دو كشور ژاپن و بلغارستان بيش از 100 بوده 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پيش بينی شده است كه تا سال 2030 ، همه كشورهاي توسعه یافته شاخص بيش از 100 داشته باشند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حتی در ژاپن و برخی كشورهاي اروپایی به بالاي 200 میرسد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sz="2000" b="1" dirty="0">
                <a:cs typeface="B Nazanin" panose="00000400000000000000" pitchFamily="2" charset="-78"/>
              </a:rPr>
              <a:t>در كشور ما ایران، نيز به بحث سالخوردگی جمعيت بيش از پيش توجه شده است و با توجه به روندهاي آینده، انتظار افزایش داریم</a:t>
            </a:r>
          </a:p>
          <a:p>
            <a:pPr rtl="1"/>
            <a:endParaRPr lang="fa-IR" sz="2000" dirty="0">
              <a:cs typeface="B Nazanin" panose="00000400000000000000" pitchFamily="2" charset="-78"/>
            </a:endParaRPr>
          </a:p>
          <a:p>
            <a:pPr rtl="1"/>
            <a:endParaRPr lang="fa-IR" sz="2000" dirty="0">
              <a:cs typeface="B Nazanin" panose="00000400000000000000" pitchFamily="2" charset="-78"/>
            </a:endParaRPr>
          </a:p>
          <a:p>
            <a:pPr rtl="1"/>
            <a:r>
              <a:rPr lang="fa-IR" sz="2000" dirty="0">
                <a:cs typeface="B Nazanin" panose="00000400000000000000" pitchFamily="2" charset="-78"/>
              </a:rPr>
              <a:t>مطالعه ی ضرغامی 1390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1824" y="332656"/>
            <a:ext cx="324036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07768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شاخص سالخوردگي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83432" y="2190239"/>
          <a:ext cx="39604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شاخص سالخوردگی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سال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9.4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1335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8.37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1345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7.9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1355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6.68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1365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10.94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1375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20.68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1385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cs typeface="B Nazanin" panose="00000400000000000000" pitchFamily="2" charset="-78"/>
                        </a:rPr>
                        <a:t>24.47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1390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25.4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1395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47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2400">
                <a:solidFill>
                  <a:srgbClr val="002060"/>
                </a:solidFill>
                <a:cs typeface="B Titr" pitchFamily="2" charset="-78"/>
              </a:rPr>
              <a:t>شاخص سالخوردگي جمعيت استان‌ها - 1395</a:t>
            </a:r>
            <a:br>
              <a:rPr lang="fa-IR" sz="240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1800">
                <a:solidFill>
                  <a:srgbClr val="002060"/>
                </a:solidFill>
                <a:cs typeface="B Titr" pitchFamily="2" charset="-78"/>
              </a:rPr>
              <a:t>(نسبت افراد بالاي 65 سال به افراد کمتر از 15 سال)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11044"/>
          <a:stretch/>
        </p:blipFill>
        <p:spPr>
          <a:xfrm>
            <a:off x="983433" y="260648"/>
            <a:ext cx="10225211" cy="6309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50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" action="ppaction://noaction"/>
            <a:extLst>
              <a:ext uri="{FF2B5EF4-FFF2-40B4-BE49-F238E27FC236}">
                <a16:creationId xmlns:a16="http://schemas.microsoft.com/office/drawing/2014/main" id="{2A1059EC-CB43-40C3-99E2-CD611D6C7B98}"/>
              </a:ext>
            </a:extLst>
          </p:cNvPr>
          <p:cNvSpPr/>
          <p:nvPr/>
        </p:nvSpPr>
        <p:spPr>
          <a:xfrm>
            <a:off x="1015989" y="2233424"/>
            <a:ext cx="4605256" cy="429192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C925EE7-112B-463A-9E63-20546EB2C730}"/>
              </a:ext>
            </a:extLst>
          </p:cNvPr>
          <p:cNvSpPr/>
          <p:nvPr/>
        </p:nvSpPr>
        <p:spPr>
          <a:xfrm rot="5400000">
            <a:off x="5501843" y="-1340933"/>
            <a:ext cx="541261" cy="4951258"/>
          </a:xfrm>
          <a:prstGeom prst="rect">
            <a:avLst/>
          </a:prstGeom>
          <a:solidFill>
            <a:srgbClr val="FFE6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B2DA43-C1BF-4BBB-9951-0537AF714B76}"/>
              </a:ext>
            </a:extLst>
          </p:cNvPr>
          <p:cNvSpPr/>
          <p:nvPr/>
        </p:nvSpPr>
        <p:spPr>
          <a:xfrm>
            <a:off x="4007768" y="828002"/>
            <a:ext cx="383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cs typeface="B Roya" panose="00000400000000000000" pitchFamily="2" charset="-78"/>
              </a:rPr>
              <a:t>عواقب سالمندی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B Roya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5">
                    <a:lumMod val="75000"/>
                  </a:schemeClr>
                </a:solidFill>
                <a:cs typeface="B Roya" panose="00000400000000000000" pitchFamily="2" charset="-78"/>
              </a:rPr>
              <a:t>جمعیت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E8D64E-C977-4EDA-8884-263DFE688B50}"/>
              </a:ext>
            </a:extLst>
          </p:cNvPr>
          <p:cNvSpPr/>
          <p:nvPr/>
        </p:nvSpPr>
        <p:spPr>
          <a:xfrm>
            <a:off x="7423671" y="2139863"/>
            <a:ext cx="1120601" cy="665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D58B17-46B0-4D76-AEBB-809377C4BDEC}"/>
              </a:ext>
            </a:extLst>
          </p:cNvPr>
          <p:cNvSpPr/>
          <p:nvPr/>
        </p:nvSpPr>
        <p:spPr>
          <a:xfrm>
            <a:off x="4263795" y="2157056"/>
            <a:ext cx="3558745" cy="31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EC435D-3F3A-4FB8-85B1-E0CAB370C3E3}"/>
              </a:ext>
            </a:extLst>
          </p:cNvPr>
          <p:cNvSpPr/>
          <p:nvPr/>
        </p:nvSpPr>
        <p:spPr>
          <a:xfrm>
            <a:off x="4263795" y="2484873"/>
            <a:ext cx="3558745" cy="320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15B2525-3BEE-4D23-91EF-DE96A32A6686}"/>
              </a:ext>
            </a:extLst>
          </p:cNvPr>
          <p:cNvSpPr/>
          <p:nvPr/>
        </p:nvSpPr>
        <p:spPr>
          <a:xfrm>
            <a:off x="4271575" y="2804805"/>
            <a:ext cx="4263075" cy="320181"/>
          </a:xfrm>
          <a:prstGeom prst="rect">
            <a:avLst/>
          </a:prstGeom>
          <a:solidFill>
            <a:srgbClr val="FB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450000-B804-41E7-A2AA-014208F0226E}"/>
              </a:ext>
            </a:extLst>
          </p:cNvPr>
          <p:cNvGrpSpPr/>
          <p:nvPr/>
        </p:nvGrpSpPr>
        <p:grpSpPr>
          <a:xfrm>
            <a:off x="4316442" y="2850255"/>
            <a:ext cx="1883236" cy="199027"/>
            <a:chOff x="25764" y="3508316"/>
            <a:chExt cx="3648664" cy="38474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93EC310-BDED-4341-835C-775CB7FB9830}"/>
                </a:ext>
              </a:extLst>
            </p:cNvPr>
            <p:cNvSpPr/>
            <p:nvPr/>
          </p:nvSpPr>
          <p:spPr>
            <a:xfrm>
              <a:off x="3499005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5D75BB9-0A01-42C2-9B00-D3E75BF04309}"/>
                </a:ext>
              </a:extLst>
            </p:cNvPr>
            <p:cNvSpPr/>
            <p:nvPr/>
          </p:nvSpPr>
          <p:spPr>
            <a:xfrm>
              <a:off x="3167158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B76C0DD-0BE7-47F0-A393-CE83D116F619}"/>
                </a:ext>
              </a:extLst>
            </p:cNvPr>
            <p:cNvSpPr/>
            <p:nvPr/>
          </p:nvSpPr>
          <p:spPr>
            <a:xfrm>
              <a:off x="1839764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1601B58-533B-4112-AB46-8ADF370B36BF}"/>
                </a:ext>
              </a:extLst>
            </p:cNvPr>
            <p:cNvSpPr/>
            <p:nvPr/>
          </p:nvSpPr>
          <p:spPr>
            <a:xfrm>
              <a:off x="844219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383C97-9802-4F80-BC83-3C02330A24DD}"/>
                </a:ext>
              </a:extLst>
            </p:cNvPr>
            <p:cNvSpPr/>
            <p:nvPr/>
          </p:nvSpPr>
          <p:spPr>
            <a:xfrm>
              <a:off x="180522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16D6E80-51EA-4486-923F-1970BA3AD28C}"/>
                </a:ext>
              </a:extLst>
            </p:cNvPr>
            <p:cNvSpPr/>
            <p:nvPr/>
          </p:nvSpPr>
          <p:spPr>
            <a:xfrm>
              <a:off x="2503461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89663F7-B7C5-46C5-9C4A-8150B88FEDD6}"/>
                </a:ext>
              </a:extLst>
            </p:cNvPr>
            <p:cNvSpPr/>
            <p:nvPr/>
          </p:nvSpPr>
          <p:spPr>
            <a:xfrm>
              <a:off x="1507915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93A6F78-D959-4D42-99B0-A208C899F4A3}"/>
                </a:ext>
              </a:extLst>
            </p:cNvPr>
            <p:cNvSpPr/>
            <p:nvPr/>
          </p:nvSpPr>
          <p:spPr>
            <a:xfrm>
              <a:off x="2835310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A082F19-E26B-4BE3-8023-392E01A4D898}"/>
                </a:ext>
              </a:extLst>
            </p:cNvPr>
            <p:cNvSpPr/>
            <p:nvPr/>
          </p:nvSpPr>
          <p:spPr>
            <a:xfrm>
              <a:off x="2171614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53F52CB-5E42-4489-A02E-56A6E14C52DD}"/>
                </a:ext>
              </a:extLst>
            </p:cNvPr>
            <p:cNvSpPr/>
            <p:nvPr/>
          </p:nvSpPr>
          <p:spPr>
            <a:xfrm>
              <a:off x="1176068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9198973-5766-4369-B4BA-76CF51425E50}"/>
                </a:ext>
              </a:extLst>
            </p:cNvPr>
            <p:cNvSpPr/>
            <p:nvPr/>
          </p:nvSpPr>
          <p:spPr>
            <a:xfrm>
              <a:off x="512371" y="3508316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ABAAEF6-DB14-422D-9AF7-EECAF3332B13}"/>
                </a:ext>
              </a:extLst>
            </p:cNvPr>
            <p:cNvSpPr/>
            <p:nvPr/>
          </p:nvSpPr>
          <p:spPr>
            <a:xfrm>
              <a:off x="334424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957EFF0-4940-44A0-A4F3-8AD107F18BD6}"/>
                </a:ext>
              </a:extLst>
            </p:cNvPr>
            <p:cNvSpPr/>
            <p:nvPr/>
          </p:nvSpPr>
          <p:spPr>
            <a:xfrm>
              <a:off x="3012400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FAF5347-CC0E-4481-B68A-0E7684BBFF70}"/>
                </a:ext>
              </a:extLst>
            </p:cNvPr>
            <p:cNvSpPr/>
            <p:nvPr/>
          </p:nvSpPr>
          <p:spPr>
            <a:xfrm>
              <a:off x="168500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35E8ABB-7784-453A-88AF-168D8766D59D}"/>
                </a:ext>
              </a:extLst>
            </p:cNvPr>
            <p:cNvSpPr/>
            <p:nvPr/>
          </p:nvSpPr>
          <p:spPr>
            <a:xfrm>
              <a:off x="689461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A8F043-8974-4F35-B4C2-65D521A012CB}"/>
                </a:ext>
              </a:extLst>
            </p:cNvPr>
            <p:cNvSpPr/>
            <p:nvPr/>
          </p:nvSpPr>
          <p:spPr>
            <a:xfrm>
              <a:off x="2576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4E5D35B-1DE1-4758-BB3B-9F9253BA91E5}"/>
                </a:ext>
              </a:extLst>
            </p:cNvPr>
            <p:cNvSpPr/>
            <p:nvPr/>
          </p:nvSpPr>
          <p:spPr>
            <a:xfrm>
              <a:off x="234870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5659284-2EDD-4D8D-A175-EEA5C2F6B990}"/>
                </a:ext>
              </a:extLst>
            </p:cNvPr>
            <p:cNvSpPr/>
            <p:nvPr/>
          </p:nvSpPr>
          <p:spPr>
            <a:xfrm>
              <a:off x="135315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4AF09CB-5797-476A-94EB-B7D754F41F3C}"/>
                </a:ext>
              </a:extLst>
            </p:cNvPr>
            <p:cNvSpPr/>
            <p:nvPr/>
          </p:nvSpPr>
          <p:spPr>
            <a:xfrm>
              <a:off x="2680553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EF9BD91-3E8B-4C05-9FED-B6A3D3E7589D}"/>
                </a:ext>
              </a:extLst>
            </p:cNvPr>
            <p:cNvSpPr/>
            <p:nvPr/>
          </p:nvSpPr>
          <p:spPr>
            <a:xfrm>
              <a:off x="201685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670B722-28D9-4519-A1AB-08A0CCC3154B}"/>
                </a:ext>
              </a:extLst>
            </p:cNvPr>
            <p:cNvSpPr/>
            <p:nvPr/>
          </p:nvSpPr>
          <p:spPr>
            <a:xfrm>
              <a:off x="1021310" y="3717628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6AD9DAA-247D-49BD-B1EC-F55FFFF6DBE0}"/>
                </a:ext>
              </a:extLst>
            </p:cNvPr>
            <p:cNvSpPr/>
            <p:nvPr/>
          </p:nvSpPr>
          <p:spPr>
            <a:xfrm>
              <a:off x="357613" y="3717636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00DFC1E-4F9D-4FA0-8A19-27443C92CE2F}"/>
              </a:ext>
            </a:extLst>
          </p:cNvPr>
          <p:cNvGrpSpPr/>
          <p:nvPr/>
        </p:nvGrpSpPr>
        <p:grpSpPr>
          <a:xfrm>
            <a:off x="6316379" y="2850255"/>
            <a:ext cx="1883236" cy="199027"/>
            <a:chOff x="25764" y="3508316"/>
            <a:chExt cx="3648664" cy="38474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1D5AC06-FAC8-4164-AF44-CD25F60B9498}"/>
                </a:ext>
              </a:extLst>
            </p:cNvPr>
            <p:cNvSpPr/>
            <p:nvPr/>
          </p:nvSpPr>
          <p:spPr>
            <a:xfrm>
              <a:off x="3499005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7F1CFB8-8646-45A8-9F63-419D0C1558CB}"/>
                </a:ext>
              </a:extLst>
            </p:cNvPr>
            <p:cNvSpPr/>
            <p:nvPr/>
          </p:nvSpPr>
          <p:spPr>
            <a:xfrm>
              <a:off x="3167158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70575FD-2B46-468E-A5EC-A4880C0E3BD2}"/>
                </a:ext>
              </a:extLst>
            </p:cNvPr>
            <p:cNvSpPr/>
            <p:nvPr/>
          </p:nvSpPr>
          <p:spPr>
            <a:xfrm>
              <a:off x="1839764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70BEE8D-98FB-421B-87D0-E7AE4B656534}"/>
                </a:ext>
              </a:extLst>
            </p:cNvPr>
            <p:cNvSpPr/>
            <p:nvPr/>
          </p:nvSpPr>
          <p:spPr>
            <a:xfrm>
              <a:off x="844219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0408B0D-A2E1-4FD6-BF51-1DDA88667C86}"/>
                </a:ext>
              </a:extLst>
            </p:cNvPr>
            <p:cNvSpPr/>
            <p:nvPr/>
          </p:nvSpPr>
          <p:spPr>
            <a:xfrm>
              <a:off x="180522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B555D1B-A9E7-4402-BCF2-96B7AD117170}"/>
                </a:ext>
              </a:extLst>
            </p:cNvPr>
            <p:cNvSpPr/>
            <p:nvPr/>
          </p:nvSpPr>
          <p:spPr>
            <a:xfrm>
              <a:off x="2503461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7A41061-5D28-46A8-B929-F91624B52947}"/>
                </a:ext>
              </a:extLst>
            </p:cNvPr>
            <p:cNvSpPr/>
            <p:nvPr/>
          </p:nvSpPr>
          <p:spPr>
            <a:xfrm>
              <a:off x="1507915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4AE4F3A-2062-4299-8C23-FB6C2A743CA3}"/>
                </a:ext>
              </a:extLst>
            </p:cNvPr>
            <p:cNvSpPr/>
            <p:nvPr/>
          </p:nvSpPr>
          <p:spPr>
            <a:xfrm>
              <a:off x="2835310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FD1CBE-F6D6-478C-8083-35E3E6341B8A}"/>
                </a:ext>
              </a:extLst>
            </p:cNvPr>
            <p:cNvSpPr/>
            <p:nvPr/>
          </p:nvSpPr>
          <p:spPr>
            <a:xfrm>
              <a:off x="2171614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1C3E5AA-1B5B-45BC-87CC-93E86E09CC13}"/>
                </a:ext>
              </a:extLst>
            </p:cNvPr>
            <p:cNvSpPr/>
            <p:nvPr/>
          </p:nvSpPr>
          <p:spPr>
            <a:xfrm>
              <a:off x="1176068" y="3508320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4ECBE6-18EC-416B-8AAB-CB43ABEDDB5D}"/>
                </a:ext>
              </a:extLst>
            </p:cNvPr>
            <p:cNvSpPr/>
            <p:nvPr/>
          </p:nvSpPr>
          <p:spPr>
            <a:xfrm>
              <a:off x="512371" y="3508316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BF93B91-B8BD-4D59-A3BF-0D2C23121ED5}"/>
                </a:ext>
              </a:extLst>
            </p:cNvPr>
            <p:cNvSpPr/>
            <p:nvPr/>
          </p:nvSpPr>
          <p:spPr>
            <a:xfrm>
              <a:off x="334424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3D1A453-F77E-4104-B0F0-39525D0C2F02}"/>
                </a:ext>
              </a:extLst>
            </p:cNvPr>
            <p:cNvSpPr/>
            <p:nvPr/>
          </p:nvSpPr>
          <p:spPr>
            <a:xfrm>
              <a:off x="3012400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7F305EF-2B17-452B-8177-1EB7824B553D}"/>
                </a:ext>
              </a:extLst>
            </p:cNvPr>
            <p:cNvSpPr/>
            <p:nvPr/>
          </p:nvSpPr>
          <p:spPr>
            <a:xfrm>
              <a:off x="168500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2369D5-ACFD-47E7-AD77-E5408CF2AF83}"/>
                </a:ext>
              </a:extLst>
            </p:cNvPr>
            <p:cNvSpPr/>
            <p:nvPr/>
          </p:nvSpPr>
          <p:spPr>
            <a:xfrm>
              <a:off x="689461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E3571CB-7696-4700-8E53-FC97221AF0E7}"/>
                </a:ext>
              </a:extLst>
            </p:cNvPr>
            <p:cNvSpPr/>
            <p:nvPr/>
          </p:nvSpPr>
          <p:spPr>
            <a:xfrm>
              <a:off x="2576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D8EB8AE-BC21-42C7-B644-9677DD3F843D}"/>
                </a:ext>
              </a:extLst>
            </p:cNvPr>
            <p:cNvSpPr/>
            <p:nvPr/>
          </p:nvSpPr>
          <p:spPr>
            <a:xfrm>
              <a:off x="234870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CE993DC-F854-4FA4-9CC1-AE264AAFBAA2}"/>
                </a:ext>
              </a:extLst>
            </p:cNvPr>
            <p:cNvSpPr/>
            <p:nvPr/>
          </p:nvSpPr>
          <p:spPr>
            <a:xfrm>
              <a:off x="1353157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72810DD-FE8C-43F8-BAC1-FA4D67EB1AFB}"/>
                </a:ext>
              </a:extLst>
            </p:cNvPr>
            <p:cNvSpPr/>
            <p:nvPr/>
          </p:nvSpPr>
          <p:spPr>
            <a:xfrm>
              <a:off x="2680553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7E0FC78-8179-40C5-B612-0FBEC0474F94}"/>
                </a:ext>
              </a:extLst>
            </p:cNvPr>
            <p:cNvSpPr/>
            <p:nvPr/>
          </p:nvSpPr>
          <p:spPr>
            <a:xfrm>
              <a:off x="2016854" y="3717634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BE4299D-FFBA-4A3E-B47A-D5FE599B4364}"/>
                </a:ext>
              </a:extLst>
            </p:cNvPr>
            <p:cNvSpPr/>
            <p:nvPr/>
          </p:nvSpPr>
          <p:spPr>
            <a:xfrm>
              <a:off x="1021310" y="3717628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79998D-8AB6-40BF-A3FD-B56E6E678A5A}"/>
                </a:ext>
              </a:extLst>
            </p:cNvPr>
            <p:cNvSpPr/>
            <p:nvPr/>
          </p:nvSpPr>
          <p:spPr>
            <a:xfrm>
              <a:off x="357613" y="3717636"/>
              <a:ext cx="175423" cy="175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CF59C46-605B-46EC-BB0C-2C5F35193D7C}"/>
              </a:ext>
            </a:extLst>
          </p:cNvPr>
          <p:cNvSpPr/>
          <p:nvPr/>
        </p:nvSpPr>
        <p:spPr>
          <a:xfrm>
            <a:off x="4205100" y="2093948"/>
            <a:ext cx="371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Roya" panose="00000400000000000000" pitchFamily="2" charset="-78"/>
              </a:rPr>
              <a:t>ضعيف شدن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cs typeface="B Roya" panose="00000400000000000000" pitchFamily="2" charset="-78"/>
            </a:endParaRPr>
          </a:p>
          <a:p>
            <a:pPr algn="ctr" rtl="1"/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Roya" panose="00000400000000000000" pitchFamily="2" charset="-78"/>
              </a:rPr>
              <a:t>نيروي دفاعي كشور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A6DE503-276F-4B9E-B587-D2EA5E3A4C2B}"/>
              </a:ext>
            </a:extLst>
          </p:cNvPr>
          <p:cNvGrpSpPr/>
          <p:nvPr/>
        </p:nvGrpSpPr>
        <p:grpSpPr>
          <a:xfrm>
            <a:off x="4263794" y="3150783"/>
            <a:ext cx="4271836" cy="1081548"/>
            <a:chOff x="4767271" y="5401314"/>
            <a:chExt cx="4281388" cy="1081548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CEF2AE4-5348-4E86-9B37-CA80254CF3F9}"/>
                </a:ext>
              </a:extLst>
            </p:cNvPr>
            <p:cNvSpPr/>
            <p:nvPr/>
          </p:nvSpPr>
          <p:spPr>
            <a:xfrm>
              <a:off x="8333974" y="5497739"/>
              <a:ext cx="714685" cy="6651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40FA02E-29E1-4F34-A3C3-121BDC7B252C}"/>
                </a:ext>
              </a:extLst>
            </p:cNvPr>
            <p:cNvSpPr/>
            <p:nvPr/>
          </p:nvSpPr>
          <p:spPr>
            <a:xfrm>
              <a:off x="4767271" y="5514932"/>
              <a:ext cx="3566703" cy="31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FB4E074-AC57-48E2-A220-6BE70FA35A22}"/>
                </a:ext>
              </a:extLst>
            </p:cNvPr>
            <p:cNvSpPr/>
            <p:nvPr/>
          </p:nvSpPr>
          <p:spPr>
            <a:xfrm>
              <a:off x="4767271" y="5842749"/>
              <a:ext cx="3566703" cy="3201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5D2E435-8000-44EC-B615-57710BB894A7}"/>
                </a:ext>
              </a:extLst>
            </p:cNvPr>
            <p:cNvSpPr/>
            <p:nvPr/>
          </p:nvSpPr>
          <p:spPr>
            <a:xfrm>
              <a:off x="4776052" y="6162681"/>
              <a:ext cx="4272607" cy="320181"/>
            </a:xfrm>
            <a:prstGeom prst="rect">
              <a:avLst/>
            </a:prstGeom>
            <a:solidFill>
              <a:srgbClr val="FB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94BA169-15E6-4F92-BDAF-F4B84677E872}"/>
                </a:ext>
              </a:extLst>
            </p:cNvPr>
            <p:cNvGrpSpPr/>
            <p:nvPr/>
          </p:nvGrpSpPr>
          <p:grpSpPr>
            <a:xfrm>
              <a:off x="4826696" y="6208131"/>
              <a:ext cx="1887447" cy="199027"/>
              <a:chOff x="25764" y="3508316"/>
              <a:chExt cx="3648664" cy="384742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9CE42E4-1EEC-49B0-A730-2764EF86C410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F053E4BF-FDCD-48DF-8108-13B7561E87D2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2C84437-B1B6-468F-9C21-A5309DE72B84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C20D0A3-D8B1-4A67-A481-97DE608552EA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C66FE5-67A4-43C9-A37C-4A2D28043C63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1ABD3535-31DB-45BF-9717-66B3EF647039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130E5680-D00F-4796-A0A6-C10C572A7F89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CCD8A85B-529C-467D-8CE8-A61751C92732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3FE2338E-A52A-42BC-B265-B1F83D9AD3E1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30046DEB-7825-4C39-B4B3-6228AC5826E1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3DADE6F-74A3-41E2-97FA-1CEB615346C0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080EE7F-F15C-405E-BDE8-3F6D48F624CE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48CA159-DFF6-4966-820C-6EBB276F6917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B82F503-7941-4024-9040-D98693C0C330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8969BFA-52D1-4AF1-9855-7AEB1160DBC3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D9CF8C8E-5576-4C66-A75F-BAB1042B2266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6EB923B-A42D-462D-9D0F-C5582C9D4C39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CF5FCE1-D4BC-4ECC-BDD6-2BEA935D3C32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43B390A5-ADFA-4693-AA70-F827C8E627BF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8A1DCDB-E08E-4537-B0E0-90EA82926434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78670B1-3352-4AC2-B533-657832A72369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2D8C5EF-0D65-49D8-B355-9E7F705625C0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0A483D9-FDAF-4BE5-A62B-201080AB9C3B}"/>
                </a:ext>
              </a:extLst>
            </p:cNvPr>
            <p:cNvGrpSpPr/>
            <p:nvPr/>
          </p:nvGrpSpPr>
          <p:grpSpPr>
            <a:xfrm>
              <a:off x="7084121" y="6208131"/>
              <a:ext cx="1887447" cy="199027"/>
              <a:chOff x="25764" y="3508316"/>
              <a:chExt cx="3648664" cy="384742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681E8E5-8F88-434A-BF47-6C555B160B92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3C38AFC-93F5-4ABE-8E86-24A9AA7299B8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BD8475D-A9C1-424A-AF1D-EFE987F9A1DC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D7BB1B2-8E66-4C32-AC3D-D4FBCEFDDC83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A02CAB1-71AE-444D-8FCC-74D880356079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B39A02F-6137-4E67-8279-63A455188E79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22469DD-B2A1-4EBE-9D0D-F20AA5831D84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E2116A2-7FA3-4F79-9E8D-225FDEF26A8B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D93441F-7D32-433C-830F-EAEDD6E413B8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EC2C486-BD63-41F3-AA37-C4E1440EB2FA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5F8602B-4DE8-4A68-ABF8-CCEF973493ED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F719AEB-D63F-4009-9AAE-E32C242CCE3C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486222DA-3443-47FC-AD2B-5DE1C0D9B8CD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FA81FFF-4FFD-4A6C-9598-7F57F015FA99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D5F7718-D4FC-4C11-B84F-4E7F510B654C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073D3DC-79BA-44A9-A06D-79D211382443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3D3A046-F32B-4697-B63E-4C1332E171BA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968B960-F22B-4318-87C1-4B2D66BAE168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78AD7A3-95AB-4E2B-9941-726879763506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4AB8ECE-C09F-448D-92C1-B57957BC9BC8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5E1C471-F6AA-4088-8CF7-E467859D6DB2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C310A4C-EF2F-45D2-9ED4-204703BEEE6B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322E725-E8AC-406A-BF7A-CE03C46BDC93}"/>
                </a:ext>
              </a:extLst>
            </p:cNvPr>
            <p:cNvSpPr/>
            <p:nvPr/>
          </p:nvSpPr>
          <p:spPr>
            <a:xfrm>
              <a:off x="5202435" y="5401314"/>
              <a:ext cx="30234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chemeClr val="accent5">
                      <a:lumMod val="75000"/>
                    </a:schemeClr>
                  </a:solidFill>
                  <a:cs typeface="B Roya" panose="00000400000000000000" pitchFamily="2" charset="-78"/>
                </a:rPr>
                <a:t>كم شدن نيروي كار و در نتيجه كاهش توليد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DA5866F-2F9C-4394-9CBF-4D41804043B6}"/>
              </a:ext>
            </a:extLst>
          </p:cNvPr>
          <p:cNvGrpSpPr/>
          <p:nvPr/>
        </p:nvGrpSpPr>
        <p:grpSpPr>
          <a:xfrm>
            <a:off x="4195338" y="4254188"/>
            <a:ext cx="4348934" cy="1070503"/>
            <a:chOff x="4690000" y="5412359"/>
            <a:chExt cx="4358659" cy="1070503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939AF0-D95F-4E6A-8AFD-437677531268}"/>
                </a:ext>
              </a:extLst>
            </p:cNvPr>
            <p:cNvSpPr/>
            <p:nvPr/>
          </p:nvSpPr>
          <p:spPr>
            <a:xfrm>
              <a:off x="8333974" y="5497739"/>
              <a:ext cx="714685" cy="6651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F964F60-9FDF-480A-938B-EB8E229D3876}"/>
                </a:ext>
              </a:extLst>
            </p:cNvPr>
            <p:cNvSpPr/>
            <p:nvPr/>
          </p:nvSpPr>
          <p:spPr>
            <a:xfrm>
              <a:off x="4767271" y="5514932"/>
              <a:ext cx="3566703" cy="31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64B071C-4D25-4140-8A65-94CF96AFDCD7}"/>
                </a:ext>
              </a:extLst>
            </p:cNvPr>
            <p:cNvSpPr/>
            <p:nvPr/>
          </p:nvSpPr>
          <p:spPr>
            <a:xfrm>
              <a:off x="4767271" y="5842749"/>
              <a:ext cx="3566703" cy="3201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DC067D0-2F0C-4A6F-9237-4344BE906845}"/>
                </a:ext>
              </a:extLst>
            </p:cNvPr>
            <p:cNvSpPr/>
            <p:nvPr/>
          </p:nvSpPr>
          <p:spPr>
            <a:xfrm>
              <a:off x="4776052" y="6162681"/>
              <a:ext cx="4272607" cy="320181"/>
            </a:xfrm>
            <a:prstGeom prst="rect">
              <a:avLst/>
            </a:prstGeom>
            <a:solidFill>
              <a:srgbClr val="FB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E7337D8-72D3-4827-80E1-8CC8D26880E2}"/>
                </a:ext>
              </a:extLst>
            </p:cNvPr>
            <p:cNvGrpSpPr/>
            <p:nvPr/>
          </p:nvGrpSpPr>
          <p:grpSpPr>
            <a:xfrm>
              <a:off x="4826696" y="6208131"/>
              <a:ext cx="1887447" cy="199027"/>
              <a:chOff x="25764" y="3508316"/>
              <a:chExt cx="3648664" cy="384742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C6D11D53-BC5A-4AAB-8C3F-50F29DDA38D2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B8B344A-F337-422D-B349-1DE55072A9BA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8118891-6297-4515-AAE4-390BC87CDB6E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B8FFB01A-8EBA-4D19-B675-2F8423C0B385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430FD34-3ABE-498D-9700-952D261D7432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3EE4220-B160-4498-90E6-46B537551DAD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BDC17694-7CCE-4B57-97BC-C3FBD62BCAB3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EA84ABA-5F24-4B02-A587-9A3002C1DDB2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31ECDED-3AAA-4CF4-BE65-A776F3198F02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A2E1BAD-0BBB-4FB1-B366-ADAC8797E821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04F52CB-8FA8-4601-B149-DB35412AC5E9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ADAD840-A6C1-4A6C-823F-59A9F9E538ED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B942CB1-A6F4-41EB-86C8-91A7C5428817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FF88361-8925-4E1A-86C3-7855EFF970A5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9ED98194-DBBA-4B35-8BF2-B5F0980441EB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1C0B4F1-736B-4CAA-A4C6-26ECE0F4CA8E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D4AE9B8-DDF6-4E80-937E-6F554D4BF6B5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9573A49B-3B18-44D8-B1F6-462005142494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03286A6A-AC02-403D-8B91-6D9AB186CC92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38A0DDB-2B79-4BC0-82F5-A9DDD3D92290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EC174C83-3C26-404F-BD43-407E4B2CD02F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FF3C9DEC-7F7E-4CC4-A685-59B4416E6FFF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2FD6DD6-CD03-4B4B-BD79-969774677A23}"/>
                </a:ext>
              </a:extLst>
            </p:cNvPr>
            <p:cNvGrpSpPr/>
            <p:nvPr/>
          </p:nvGrpSpPr>
          <p:grpSpPr>
            <a:xfrm>
              <a:off x="7084121" y="6208131"/>
              <a:ext cx="1887447" cy="199027"/>
              <a:chOff x="25764" y="3508316"/>
              <a:chExt cx="3648664" cy="384742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EBC619D-DAD4-4409-996C-4FEE39CCD3CB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6A42D589-706D-4A01-B663-CE272B1195E4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4C46240-71AA-48A9-8232-9D57DFFE49AD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53A50559-FE7F-4E45-9AE3-70FB4249E138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37FED16-DF80-4178-B0AD-515AB8C14DF7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18F193D-D714-45A4-816F-4D0D66927590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57914F1-0312-4FA7-82C1-E8684942CD26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9A4571F-F93A-4ADB-9050-26F979E72458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7D889FAE-E7D6-4E08-ABB3-9DEC193F8B71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C0C1C52-42D3-466F-AA8E-B22EC2D8E0A9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B2998B7D-CAA8-41BB-BDEB-603023DEE5A9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F752627-3EE1-48A4-81BD-00BC148923D0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3681D5C3-46E1-402B-95E7-EDE61263A102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191090BC-558D-4818-A05C-F06294F4575F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F8917AB8-FD5C-4DF8-AF7D-079D40A46219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347932F9-FB31-4017-AA8F-91C964E82DE9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EE8B29D-E5B7-4677-B136-71B6F30B8CDC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0BA162E-3D1B-4ECE-B646-1211366A420A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4F3788D6-1CCD-438F-A123-67EA22523A59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A5BD10A-3449-4FCC-9282-DCC0E29EEEA4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57B6C979-3793-4256-BB63-C01D8CBA3656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31CC62CA-F6D4-4BAC-A22C-3C239F4E76BC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2BF206F-9B43-49E5-BF64-0E4EBF2A2E40}"/>
                </a:ext>
              </a:extLst>
            </p:cNvPr>
            <p:cNvSpPr/>
            <p:nvPr/>
          </p:nvSpPr>
          <p:spPr>
            <a:xfrm>
              <a:off x="4690000" y="5412359"/>
              <a:ext cx="37212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2400" b="1" dirty="0">
                  <a:solidFill>
                    <a:schemeClr val="accent5">
                      <a:lumMod val="75000"/>
                    </a:schemeClr>
                  </a:solidFill>
                  <a:cs typeface="B Roya" panose="00000400000000000000" pitchFamily="2" charset="-78"/>
                </a:rPr>
                <a:t>مشکلات و هزینه‌های مربوط به نگهداری میلیون‌ها سالمند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7C8BD81-5678-4545-819A-B1F0F7A99A1E}"/>
              </a:ext>
            </a:extLst>
          </p:cNvPr>
          <p:cNvGrpSpPr/>
          <p:nvPr/>
        </p:nvGrpSpPr>
        <p:grpSpPr>
          <a:xfrm>
            <a:off x="4220899" y="5334308"/>
            <a:ext cx="4320146" cy="1069115"/>
            <a:chOff x="4718853" y="5413747"/>
            <a:chExt cx="4329806" cy="1069115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7A20C31-5B3E-45E9-BC06-A21AE9327CF6}"/>
                </a:ext>
              </a:extLst>
            </p:cNvPr>
            <p:cNvSpPr/>
            <p:nvPr/>
          </p:nvSpPr>
          <p:spPr>
            <a:xfrm>
              <a:off x="8333974" y="5497739"/>
              <a:ext cx="714685" cy="6651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EF25DFA-764B-4059-91E8-E1117C1A30FA}"/>
                </a:ext>
              </a:extLst>
            </p:cNvPr>
            <p:cNvSpPr/>
            <p:nvPr/>
          </p:nvSpPr>
          <p:spPr>
            <a:xfrm>
              <a:off x="4767271" y="5514932"/>
              <a:ext cx="3566703" cy="31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A006F3F-3EFE-4132-A140-B26D34E69656}"/>
                </a:ext>
              </a:extLst>
            </p:cNvPr>
            <p:cNvSpPr/>
            <p:nvPr/>
          </p:nvSpPr>
          <p:spPr>
            <a:xfrm>
              <a:off x="4767271" y="5842749"/>
              <a:ext cx="3566703" cy="3201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CA30944-EEE6-47B1-BCAF-1DFE55F0F1E6}"/>
                </a:ext>
              </a:extLst>
            </p:cNvPr>
            <p:cNvSpPr/>
            <p:nvPr/>
          </p:nvSpPr>
          <p:spPr>
            <a:xfrm>
              <a:off x="4776052" y="6162681"/>
              <a:ext cx="4272607" cy="320181"/>
            </a:xfrm>
            <a:prstGeom prst="rect">
              <a:avLst/>
            </a:prstGeom>
            <a:solidFill>
              <a:srgbClr val="FBD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A5C977B6-F0DF-4C24-8562-8663AC6DB051}"/>
                </a:ext>
              </a:extLst>
            </p:cNvPr>
            <p:cNvGrpSpPr/>
            <p:nvPr/>
          </p:nvGrpSpPr>
          <p:grpSpPr>
            <a:xfrm>
              <a:off x="4826696" y="6208131"/>
              <a:ext cx="1887447" cy="199027"/>
              <a:chOff x="25764" y="3508316"/>
              <a:chExt cx="3648664" cy="384742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AB98A298-AC22-4216-A5D6-9C6BC457CDBF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B24F13B-E76E-4C90-ACAF-B9721D5D0A67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4F854857-F70B-481E-9835-85A5695F5AA3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FEFD26BF-0C9B-499E-8649-9B6B3C18C00B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C23ABB22-5ED6-40ED-93AD-9BB66BC8A85B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3D3698D6-9C9B-4971-ABCC-94E2C3A68A5F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315C4CCD-507E-4212-901F-84B0067A8389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EBBD8A0-0541-4388-9467-92A7BFAB4D96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B474CDAF-8B19-4219-93FF-A6C49612EDD7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325851CB-11A3-472C-8BEC-9C5C20C16B7A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267D035A-14F5-4275-BF2F-1534A305810A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893C3771-508E-49BF-B500-4FA6EA693344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34DFA2C7-CCF1-4D87-A375-F53C0003EBC6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F2832048-C259-46FA-A98F-643D4994996B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44B4B1A0-5B33-473F-99F3-B8730C28EE5A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59016ACA-E5A2-41C3-AD79-27439770CD58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C3E8A370-CF57-4972-B7EF-5A71E2E9335E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B5911DA-D74D-4281-A1E8-D376608ACE59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30AEF8E9-953C-45DF-8A6D-BE0CCD328211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8483D5FA-3D1F-4B4F-BA27-8C35175C0BC8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96BA6C66-9488-4846-B206-2D6C53E28095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8A881E10-E71A-4299-8079-5ABF54671101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0996D43-AA12-4299-844D-A94AB2BA3BF6}"/>
                </a:ext>
              </a:extLst>
            </p:cNvPr>
            <p:cNvGrpSpPr/>
            <p:nvPr/>
          </p:nvGrpSpPr>
          <p:grpSpPr>
            <a:xfrm>
              <a:off x="7084121" y="6208131"/>
              <a:ext cx="1887447" cy="199027"/>
              <a:chOff x="25764" y="3508316"/>
              <a:chExt cx="3648664" cy="384742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F5E43233-F2BC-4FDF-89CB-49ABBECCA99A}"/>
                  </a:ext>
                </a:extLst>
              </p:cNvPr>
              <p:cNvSpPr/>
              <p:nvPr/>
            </p:nvSpPr>
            <p:spPr>
              <a:xfrm>
                <a:off x="349900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30B8D38-2FC4-4DF4-AEA3-9ACD3C4609A5}"/>
                  </a:ext>
                </a:extLst>
              </p:cNvPr>
              <p:cNvSpPr/>
              <p:nvPr/>
            </p:nvSpPr>
            <p:spPr>
              <a:xfrm>
                <a:off x="316715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73B2A3FA-32EF-47F1-B42E-B2DEC4B5CB12}"/>
                  </a:ext>
                </a:extLst>
              </p:cNvPr>
              <p:cNvSpPr/>
              <p:nvPr/>
            </p:nvSpPr>
            <p:spPr>
              <a:xfrm>
                <a:off x="183976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29388427-90E4-497A-80D3-073BFFB673B3}"/>
                  </a:ext>
                </a:extLst>
              </p:cNvPr>
              <p:cNvSpPr/>
              <p:nvPr/>
            </p:nvSpPr>
            <p:spPr>
              <a:xfrm>
                <a:off x="844219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E6FA21D-BFC3-4863-85BD-418C6A1E96FC}"/>
                  </a:ext>
                </a:extLst>
              </p:cNvPr>
              <p:cNvSpPr/>
              <p:nvPr/>
            </p:nvSpPr>
            <p:spPr>
              <a:xfrm>
                <a:off x="180522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55E447DE-77FF-4B47-8D9E-ADAE19AFADFC}"/>
                  </a:ext>
                </a:extLst>
              </p:cNvPr>
              <p:cNvSpPr/>
              <p:nvPr/>
            </p:nvSpPr>
            <p:spPr>
              <a:xfrm>
                <a:off x="2503461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5367732-F6BB-480B-BB76-B04B9CD1A3C1}"/>
                  </a:ext>
                </a:extLst>
              </p:cNvPr>
              <p:cNvSpPr/>
              <p:nvPr/>
            </p:nvSpPr>
            <p:spPr>
              <a:xfrm>
                <a:off x="1507915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0A3FF76C-B3FC-41B9-80B4-E92A3C75F05F}"/>
                  </a:ext>
                </a:extLst>
              </p:cNvPr>
              <p:cNvSpPr/>
              <p:nvPr/>
            </p:nvSpPr>
            <p:spPr>
              <a:xfrm>
                <a:off x="2835310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864419A-0B4B-4AC4-8607-EDE34FF0E351}"/>
                  </a:ext>
                </a:extLst>
              </p:cNvPr>
              <p:cNvSpPr/>
              <p:nvPr/>
            </p:nvSpPr>
            <p:spPr>
              <a:xfrm>
                <a:off x="2171614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7E57A2E-9248-4710-B011-708606E40783}"/>
                  </a:ext>
                </a:extLst>
              </p:cNvPr>
              <p:cNvSpPr/>
              <p:nvPr/>
            </p:nvSpPr>
            <p:spPr>
              <a:xfrm>
                <a:off x="1176068" y="3508320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2DCF722-CE21-4A36-8A0B-283FC32F2D8D}"/>
                  </a:ext>
                </a:extLst>
              </p:cNvPr>
              <p:cNvSpPr/>
              <p:nvPr/>
            </p:nvSpPr>
            <p:spPr>
              <a:xfrm>
                <a:off x="512371" y="350831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C7E4B63-AC3B-4102-9C77-ADD6D0C4317D}"/>
                  </a:ext>
                </a:extLst>
              </p:cNvPr>
              <p:cNvSpPr/>
              <p:nvPr/>
            </p:nvSpPr>
            <p:spPr>
              <a:xfrm>
                <a:off x="334424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EA83078-8002-4419-BF25-4464D22C630D}"/>
                  </a:ext>
                </a:extLst>
              </p:cNvPr>
              <p:cNvSpPr/>
              <p:nvPr/>
            </p:nvSpPr>
            <p:spPr>
              <a:xfrm>
                <a:off x="3012400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E62BFD2-0ECB-4C05-9475-1E9D1D641E4E}"/>
                  </a:ext>
                </a:extLst>
              </p:cNvPr>
              <p:cNvSpPr/>
              <p:nvPr/>
            </p:nvSpPr>
            <p:spPr>
              <a:xfrm>
                <a:off x="168500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062222F8-1C7A-4019-92F7-97AB436B51E9}"/>
                  </a:ext>
                </a:extLst>
              </p:cNvPr>
              <p:cNvSpPr/>
              <p:nvPr/>
            </p:nvSpPr>
            <p:spPr>
              <a:xfrm>
                <a:off x="689461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B69FAA84-5648-4B24-B5B7-654E6D8E848A}"/>
                  </a:ext>
                </a:extLst>
              </p:cNvPr>
              <p:cNvSpPr/>
              <p:nvPr/>
            </p:nvSpPr>
            <p:spPr>
              <a:xfrm>
                <a:off x="2576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31E265CD-7FAC-418A-A884-5A7CC50034C5}"/>
                  </a:ext>
                </a:extLst>
              </p:cNvPr>
              <p:cNvSpPr/>
              <p:nvPr/>
            </p:nvSpPr>
            <p:spPr>
              <a:xfrm>
                <a:off x="234870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24EF3E7D-4FF9-497D-80C6-D877E6B2BD28}"/>
                  </a:ext>
                </a:extLst>
              </p:cNvPr>
              <p:cNvSpPr/>
              <p:nvPr/>
            </p:nvSpPr>
            <p:spPr>
              <a:xfrm>
                <a:off x="1353157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30C257AF-538A-47E4-9505-8A92574FC6E0}"/>
                  </a:ext>
                </a:extLst>
              </p:cNvPr>
              <p:cNvSpPr/>
              <p:nvPr/>
            </p:nvSpPr>
            <p:spPr>
              <a:xfrm>
                <a:off x="2680553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9D5052CC-C144-4D0B-85D2-42278E5C4D7A}"/>
                  </a:ext>
                </a:extLst>
              </p:cNvPr>
              <p:cNvSpPr/>
              <p:nvPr/>
            </p:nvSpPr>
            <p:spPr>
              <a:xfrm>
                <a:off x="2016854" y="3717634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E8100EE7-7199-433F-8A65-17E960858E53}"/>
                  </a:ext>
                </a:extLst>
              </p:cNvPr>
              <p:cNvSpPr/>
              <p:nvPr/>
            </p:nvSpPr>
            <p:spPr>
              <a:xfrm>
                <a:off x="1021310" y="3717628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839471E8-37B3-4B28-8B74-9C43F6B331F7}"/>
                  </a:ext>
                </a:extLst>
              </p:cNvPr>
              <p:cNvSpPr/>
              <p:nvPr/>
            </p:nvSpPr>
            <p:spPr>
              <a:xfrm>
                <a:off x="357613" y="3717636"/>
                <a:ext cx="175423" cy="1754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</p:grp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D3E5581-C654-4749-A8D2-3F01B8F54985}"/>
                </a:ext>
              </a:extLst>
            </p:cNvPr>
            <p:cNvSpPr/>
            <p:nvPr/>
          </p:nvSpPr>
          <p:spPr>
            <a:xfrm>
              <a:off x="4718853" y="5413747"/>
              <a:ext cx="37212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2400" b="1" dirty="0">
                  <a:solidFill>
                    <a:schemeClr val="accent5">
                      <a:lumMod val="75000"/>
                    </a:schemeClr>
                  </a:solidFill>
                  <a:cs typeface="B Roya" panose="00000400000000000000" pitchFamily="2" charset="-78"/>
                </a:rPr>
                <a:t>كاهش جمعيت جوان و نخبه و کاهش رشد علمی کشور</a:t>
              </a:r>
            </a:p>
          </p:txBody>
        </p:sp>
      </p:grpSp>
      <p:pic>
        <p:nvPicPr>
          <p:cNvPr id="359" name="Graphic 358" descr="Soldier">
            <a:extLst>
              <a:ext uri="{FF2B5EF4-FFF2-40B4-BE49-F238E27FC236}">
                <a16:creationId xmlns:a16="http://schemas.microsoft.com/office/drawing/2014/main" id="{E84006BC-7017-46D9-B2F2-9E733B344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39188" y="2226548"/>
            <a:ext cx="548288" cy="549514"/>
          </a:xfrm>
          <a:prstGeom prst="rect">
            <a:avLst/>
          </a:prstGeom>
        </p:spPr>
      </p:pic>
      <p:pic>
        <p:nvPicPr>
          <p:cNvPr id="361" name="Graphic 360" descr="Gears">
            <a:extLst>
              <a:ext uri="{FF2B5EF4-FFF2-40B4-BE49-F238E27FC236}">
                <a16:creationId xmlns:a16="http://schemas.microsoft.com/office/drawing/2014/main" id="{C054E77F-724B-42C3-BFFE-5B1BA1607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17469" y="3332754"/>
            <a:ext cx="527430" cy="528610"/>
          </a:xfrm>
          <a:prstGeom prst="rect">
            <a:avLst/>
          </a:prstGeom>
        </p:spPr>
      </p:pic>
      <p:pic>
        <p:nvPicPr>
          <p:cNvPr id="363" name="Graphic 362" descr="Coins">
            <a:extLst>
              <a:ext uri="{FF2B5EF4-FFF2-40B4-BE49-F238E27FC236}">
                <a16:creationId xmlns:a16="http://schemas.microsoft.com/office/drawing/2014/main" id="{158F72D0-177A-41C6-99B3-5BF2DB2E0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04706" y="4427929"/>
            <a:ext cx="478464" cy="479534"/>
          </a:xfrm>
          <a:prstGeom prst="rect">
            <a:avLst/>
          </a:prstGeom>
        </p:spPr>
      </p:pic>
      <p:pic>
        <p:nvPicPr>
          <p:cNvPr id="369" name="Graphic 368" descr="Downward trend">
            <a:extLst>
              <a:ext uri="{FF2B5EF4-FFF2-40B4-BE49-F238E27FC236}">
                <a16:creationId xmlns:a16="http://schemas.microsoft.com/office/drawing/2014/main" id="{161E9EE6-32CA-4AE6-8AD6-B63E530FAF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43720" y="5436604"/>
            <a:ext cx="620406" cy="621793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E3B633F5-32C7-46A4-953F-4970577259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10" y="2852350"/>
            <a:ext cx="2123600" cy="251780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688288" y="2226548"/>
            <a:ext cx="576064" cy="4174252"/>
          </a:xfrm>
          <a:prstGeom prst="rightBrace">
            <a:avLst>
              <a:gd name="adj1" fmla="val 23272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48635" y="2996952"/>
            <a:ext cx="22557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3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همه ی این موارد برای اقتصاد کشور</a:t>
            </a:r>
          </a:p>
          <a:p>
            <a:pPr algn="ctr" rtl="1"/>
            <a:r>
              <a:rPr lang="fa-IR" sz="33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نگران کننده هستند</a:t>
            </a:r>
            <a:endParaRPr lang="en-US" sz="33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0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0" grpId="0" animBg="1"/>
      <p:bldP spid="68" grpId="0" animBg="1"/>
      <p:bldP spid="69" grpId="0" animBg="1"/>
      <p:bldP spid="70" grpId="0" animBg="1"/>
      <p:bldP spid="71" grpId="0" animBg="1"/>
      <p:bldP spid="118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4279" y="1147872"/>
            <a:ext cx="5316583" cy="2227187"/>
          </a:xfrm>
          <a:prstGeom prst="rect">
            <a:avLst/>
          </a:prstGeom>
          <a:noFill/>
          <a:ln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عوامل چالشی سالمندی جمعیت: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هزینه مراقبت های بهداشتی درمانی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نیاز به زیرساخت های مراقبت از سالمندان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ناپایداری نظام رفاهی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وابستگی سالمندان </a:t>
            </a:r>
            <a:endParaRPr lang="en-US" sz="20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478" y="2261466"/>
            <a:ext cx="5104227" cy="4524315"/>
          </a:xfrm>
          <a:prstGeom prst="rect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در دهه های گذشته، ایران با بار اقتصادی امراض واگیر و عفونی روبرو بوده و فعالیت های بخش سلامت به پیشگیری، درمان و بازتوانی عوارض ناشی از این گونه بیماری ها معطوف بوده است. </a:t>
            </a:r>
          </a:p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در دهه های پیش رو با بروز پدیده گذار اپیدمیولوژیک، بار اقتصادی بیماری ها بر امراض غیرواگیر و مزمن متوجه شده است.</a:t>
            </a:r>
          </a:p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 اما موج سومی در راه است و به زودی بار اقتصادی بیماری ها بر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سالمندی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 جمعیت ایران و عوارض ناشی از آن متمرکز خواهد شد.</a:t>
            </a:r>
            <a:endParaRPr lang="en-US" sz="2400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6972708" y="4601673"/>
            <a:ext cx="1914820" cy="2453397"/>
          </a:xfrm>
          <a:prstGeom prst="bentUpArrow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097089" y="3375060"/>
            <a:ext cx="5721531" cy="1491944"/>
          </a:xfrm>
          <a:prstGeom prst="irregularSeal2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افزایش هزینه مراقبت های بهداشتی درمانی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8" y="72219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5293" y="1028130"/>
            <a:ext cx="5316583" cy="2227187"/>
          </a:xfrm>
          <a:prstGeom prst="rect">
            <a:avLst/>
          </a:prstGeom>
          <a:noFill/>
          <a:ln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عوامل چالشی سالمندی جمعیت: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هزینه های مراقبت های بهداشتی درمانی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نیاز به زیرساخت های مراقبت از سالمندان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ناپایداری نظام رفاهی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وابستگی سالمندان </a:t>
            </a:r>
            <a:endParaRPr lang="en-US" sz="20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493" y="2141724"/>
            <a:ext cx="4618892" cy="4524315"/>
          </a:xfrm>
          <a:prstGeom prst="rect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کمبود زیرساخت های مراقبت از سالمندان یکی دیگر از چالشهای سالمندی جمعیت است به طوری که با در نظر داشتن تعداد 9 میلیون و 200 هزار نفر جمعیت سالمند در کشور، باید اذعان داشت که در حال</a:t>
            </a:r>
          </a:p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حاضر به ازای هر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700 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سالمند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یک تخت مراقبت از سالمند وجود دارد.</a:t>
            </a:r>
          </a:p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این در حالی است که شاخص مذکور در کشورهای توسعه یافته معادل</a:t>
            </a:r>
          </a:p>
          <a:p>
            <a:pPr algn="ctr" rtl="1"/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یک تخت به ازای هر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18 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سالمند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است.</a:t>
            </a:r>
            <a:endParaRPr lang="en-US" sz="2400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6675527" y="4334281"/>
            <a:ext cx="1914820" cy="2453397"/>
          </a:xfrm>
          <a:prstGeom prst="bentUpArrow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406238" y="3388724"/>
            <a:ext cx="4984573" cy="1214845"/>
          </a:xfrm>
          <a:prstGeom prst="irregularSeal2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نیاز به زیرساخت های مراقبت از سالمندان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" y="191961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5293" y="1028138"/>
            <a:ext cx="5316583" cy="2227187"/>
          </a:xfrm>
          <a:prstGeom prst="rect">
            <a:avLst/>
          </a:prstGeom>
          <a:noFill/>
          <a:ln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عوامل چالشی سالمندی جمعیت: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هزینه های مراقبت های بهداشتی درمانی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نیاز به زیرساخت های مراقبت از سالمندان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ناپایداری نظام رفاهی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افزایش وابستگی سالمندان </a:t>
            </a:r>
            <a:endParaRPr lang="en-US" sz="20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206" y="1677498"/>
            <a:ext cx="5133703" cy="4988549"/>
          </a:xfrm>
          <a:prstGeom prst="rect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با افزایش امید زندگی، دریافت مستمری دوران سالمندی افزایش یافته است. در سال 1358 (امید زندگی 57.5 سال)، شاغلان با متوسط حدود 27 سال خدمت بازنشسته می شدند و به طور متوسط حدود 11 سال حقوق بازنشستگی دریافت می کردند. </a:t>
            </a:r>
          </a:p>
          <a:p>
            <a:pPr algn="just" rtl="1"/>
            <a:endParaRPr lang="fa-IR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  <a:p>
            <a:pPr algn="just" rtl="1"/>
            <a:r>
              <a:rPr lang="fa-IR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در حال حاضر، امید زندگی برای مردان 72 سال و برای زنان 76 سال است. به طور متوسط مردان حدود 20 سال و زنان حدود 26 سال مستمری دریافت می کنند. </a:t>
            </a:r>
          </a:p>
          <a:p>
            <a:pPr algn="just" rtl="1"/>
            <a:endParaRPr lang="fa-IR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  <a:p>
            <a:pPr algn="just" rtl="1"/>
            <a:r>
              <a:rPr lang="fa-IR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این امر منجر به افزایش بار مالی صندوق های بازنشستگی شده و علاوه برآن، میزان جمعیت در سن کار، رشد کمتر از نرخ رشد بازنشستگان دارد که عدم توازن جمعیت، بر ناپایداری نظام مبتنی بر مزایای معین تأثیرگذار است. </a:t>
            </a:r>
          </a:p>
          <a:p>
            <a:pPr algn="just" rtl="1"/>
            <a:endParaRPr lang="fa-IR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  <a:p>
            <a:pPr algn="just" rtl="1"/>
            <a:r>
              <a:rPr lang="fa-IR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با توجه به ابعاد اجتماعی و حفظ استانداردها در اصول اساسی بیمه های اجتماعی مانند جامعیت، کفایت، پایداری و فراگیری در اجرای اصلاحات نیز انکارناپذیر است. </a:t>
            </a:r>
            <a:endParaRPr lang="en-US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6675527" y="4334289"/>
            <a:ext cx="1914820" cy="2453397"/>
          </a:xfrm>
          <a:prstGeom prst="bentUpArrow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406238" y="3388732"/>
            <a:ext cx="4984573" cy="1214845"/>
          </a:xfrm>
          <a:prstGeom prst="irregularSeal2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ناپایداری نظام رفاهی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3" y="79056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3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03853" y="1082961"/>
            <a:ext cx="5086797" cy="1603717"/>
          </a:xfrm>
          <a:prstGeom prst="roundRect">
            <a:avLst/>
          </a:prstGeom>
          <a:noFill/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سهم جمعیت سالمند ایران از سال 1398 تا سال 1421 طی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 23 سال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، از  10 به 20 درصد خواهد رسید.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Curved Left Arrow 7"/>
          <p:cNvSpPr/>
          <p:nvPr/>
        </p:nvSpPr>
        <p:spPr>
          <a:xfrm rot="2898869">
            <a:off x="6804205" y="3243049"/>
            <a:ext cx="2845084" cy="3998772"/>
          </a:xfrm>
          <a:prstGeom prst="curvedLeftArrow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0746" y="3544808"/>
            <a:ext cx="5086797" cy="1964913"/>
          </a:xfrm>
          <a:prstGeom prst="roundRect">
            <a:avLst/>
          </a:prstGeom>
          <a:noFill/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در حالی که روند تغییرات این شاخص در کشورهای توسعه یافته، طی </a:t>
            </a:r>
            <a:r>
              <a:rPr lang="fa-IR" sz="2400" b="1" dirty="0">
                <a:solidFill>
                  <a:srgbClr val="00B050"/>
                </a:solidFill>
                <a:cs typeface="B Nazanin" panose="00000400000000000000" pitchFamily="2" charset="-78"/>
              </a:rPr>
              <a:t>70 تا 120 سال</a:t>
            </a:r>
          </a:p>
          <a:p>
            <a:pPr algn="r" rtl="1"/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 رخ می دهد.</a:t>
            </a:r>
            <a:endParaRPr lang="en-US" sz="24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0" y="196151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172209" y="954144"/>
          <a:ext cx="4522062" cy="272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40087" y="1056606"/>
          <a:ext cx="4588737" cy="262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507796"/>
              </p:ext>
            </p:extLst>
          </p:nvPr>
        </p:nvGraphicFramePr>
        <p:xfrm>
          <a:off x="2932386" y="3991322"/>
          <a:ext cx="5353486" cy="276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386451" y="295423"/>
            <a:ext cx="9144000" cy="45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مقایسه پر جمعیت ترین کشورهای جهان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4" y="171054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6153611"/>
              </p:ext>
            </p:extLst>
          </p:nvPr>
        </p:nvGraphicFramePr>
        <p:xfrm>
          <a:off x="1211830" y="1175656"/>
          <a:ext cx="9358199" cy="514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" y="108228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77" y="979714"/>
            <a:ext cx="10515600" cy="515982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300" b="1" dirty="0">
                <a:solidFill>
                  <a:srgbClr val="C00000"/>
                </a:solidFill>
                <a:cs typeface="B Nazanin" panose="00000400000000000000" pitchFamily="2" charset="-78"/>
              </a:rPr>
              <a:t>براساس گزارش مقایسه پرجمعیت ترین کشورهای جهان تا سال 2050: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</a:p>
          <a:p>
            <a:pPr marL="0" indent="0" algn="just" rtl="1">
              <a:buNone/>
            </a:pP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1.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روسیه و ژاپن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با توجه به نرخ سالمندی بالا و کاهش نرخ باروری در سال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2022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از جمله 10 کشور با جمعیت بالا محسوب </a:t>
            </a:r>
            <a:r>
              <a:rPr lang="fa-IR" b="1" u="sng" dirty="0">
                <a:solidFill>
                  <a:srgbClr val="0070C0"/>
                </a:solidFill>
                <a:cs typeface="B Nazanin" panose="00000400000000000000" pitchFamily="2" charset="-78"/>
              </a:rPr>
              <a:t>نمی شود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2.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ایران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که در سال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2022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با جمعیت 89 میلیون نفر در رتبه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 هفدهمین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کشور پر جمعیت جهان قرار دارد و در سال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2050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با جمعیت 99 میلیون نفر در رتبه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هجدهمین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کشور      پر جمعیت جهان خواهد بود.</a:t>
            </a:r>
          </a:p>
          <a:p>
            <a:pPr marL="0" indent="0" algn="just" rtl="1">
              <a:buNone/>
            </a:pPr>
            <a:endParaRPr lang="fa-IR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3. پیش بینی می شود جمعیت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ایران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در سال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2100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 برابر </a:t>
            </a:r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80/145 میلیون نفر </a:t>
            </a:r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باشد.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" y="87964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8" y="832120"/>
            <a:ext cx="9182100" cy="802493"/>
          </a:xfrm>
          <a:noFill/>
          <a:ln>
            <a:solidFill>
              <a:srgbClr val="954ECA"/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A162D0"/>
                </a:solidFill>
                <a:cs typeface="B Nazanin" panose="00000400000000000000" pitchFamily="2" charset="-78"/>
              </a:rPr>
              <a:t>جدول مقایسه ای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نرخ سالمندی </a:t>
            </a:r>
            <a:r>
              <a:rPr lang="fa-IR" sz="3600" b="1" dirty="0">
                <a:solidFill>
                  <a:srgbClr val="A162D0"/>
                </a:solidFill>
                <a:cs typeface="B Nazanin" panose="00000400000000000000" pitchFamily="2" charset="-78"/>
              </a:rPr>
              <a:t>کشورهای همجوار ایران</a:t>
            </a:r>
            <a:endParaRPr lang="en-US" sz="3600" b="1" dirty="0">
              <a:solidFill>
                <a:srgbClr val="A162D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413004"/>
              </p:ext>
            </p:extLst>
          </p:nvPr>
        </p:nvGraphicFramePr>
        <p:xfrm>
          <a:off x="600891" y="1970230"/>
          <a:ext cx="10593978" cy="45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2" y="256056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253" y="796833"/>
            <a:ext cx="10515600" cy="5449221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براساس بررسی شاخص های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نرخ سالمندی و رشد جمعیت </a:t>
            </a:r>
          </a:p>
          <a:p>
            <a:pPr marL="0" indent="0" algn="ctr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 کشورهای همجوار</a:t>
            </a:r>
          </a:p>
          <a:p>
            <a:pPr marL="0" indent="0" algn="ctr" rtl="1">
              <a:buNone/>
            </a:pPr>
            <a:endParaRPr lang="fa-IR" dirty="0">
              <a:solidFill>
                <a:srgbClr val="00B0F0"/>
              </a:solidFill>
            </a:endParaRPr>
          </a:p>
          <a:p>
            <a:pPr marL="0" indent="0" algn="just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1. ایران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رتبه نخست </a:t>
            </a: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سالمندی جمعیت را در سال 2100 تجربه خواهد کرد.</a:t>
            </a:r>
          </a:p>
          <a:p>
            <a:pPr marL="0" indent="0" algn="just" rtl="1">
              <a:buNone/>
            </a:pPr>
            <a:endParaRPr lang="fa-IR" sz="3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2. ایران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رتبه ششم </a:t>
            </a: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جمعیت (80 میلیون نفر) را در کشورهای همجوار در سال 2100 خواهد داشت.</a:t>
            </a:r>
          </a:p>
          <a:p>
            <a:pPr marL="0" indent="0" algn="just" rtl="1">
              <a:buNone/>
            </a:pPr>
            <a:endParaRPr lang="fa-IR" sz="3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3. در سال 2100، پنج کشور همسایه به ترتیب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پاکستان، روسیه، عراق، افغانستان و ترکیه</a:t>
            </a: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بیشترین جمعیت منطقه را خواهند داشت.</a:t>
            </a:r>
          </a:p>
          <a:p>
            <a:pPr marL="0" indent="0" algn="just" rtl="1">
              <a:buNone/>
            </a:pPr>
            <a:endParaRPr lang="fa-IR" sz="36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220769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253" y="796833"/>
            <a:ext cx="10515600" cy="544922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پیش بینی ها نشان می دهد:</a:t>
            </a:r>
          </a:p>
          <a:p>
            <a:pPr marL="0" indent="0" algn="just" rtl="1">
              <a:buNone/>
            </a:pPr>
            <a:endParaRPr lang="fa-IR" dirty="0">
              <a:solidFill>
                <a:srgbClr val="00B0F0"/>
              </a:solidFill>
            </a:endParaRPr>
          </a:p>
          <a:p>
            <a:pPr marL="0" indent="0" algn="just" rtl="1">
              <a:buNone/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1.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چین و ژاپن </a:t>
            </a:r>
            <a:r>
              <a:rPr lang="fa-IR" sz="3200" b="1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بیشترین کاهش جمعیت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را تا سال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2100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تجربه خواهد کرد.</a:t>
            </a:r>
          </a:p>
          <a:p>
            <a:pPr marL="0" indent="0" algn="just" rtl="1">
              <a:buNone/>
            </a:pPr>
            <a:endParaRPr lang="fa-IR" sz="32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2. جمعیت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چین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 سال </a:t>
            </a:r>
            <a:r>
              <a:rPr lang="fa-IR" sz="3200" b="1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2100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 مقایسه با سال </a:t>
            </a:r>
            <a:r>
              <a:rPr lang="fa-IR" sz="3200" b="1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2022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با کاهش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50%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به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771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میلیون نفر تقلیل می یابد و نرخ رشد جمعیت در این کشور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1.47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درصد خواهد بود.</a:t>
            </a:r>
          </a:p>
          <a:p>
            <a:pPr marL="0" indent="0" algn="just" rtl="1">
              <a:buNone/>
            </a:pPr>
            <a:endParaRPr lang="fa-IR" sz="32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3. جمعیت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ایران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 سال </a:t>
            </a:r>
            <a:r>
              <a:rPr lang="fa-IR" sz="3200" b="1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2100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 مقایسه با سال </a:t>
            </a:r>
            <a:r>
              <a:rPr lang="fa-IR" sz="3200" b="1" u="sng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2022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با کاهش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20%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80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میلیون نفر تقلیل می یابد و نرخ رشد جمعیت در کشور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1.55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درصد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برآورد می شود.</a:t>
            </a:r>
          </a:p>
          <a:p>
            <a:pPr marL="0" indent="0" algn="just" rtl="1">
              <a:buNone/>
            </a:pPr>
            <a:endParaRPr lang="fa-IR" sz="32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32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" y="220769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0827" y="1550581"/>
            <a:ext cx="9503229" cy="802493"/>
          </a:xfr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rgbClr val="A162D0"/>
                </a:solidFill>
                <a:cs typeface="B Nazanin" panose="00000400000000000000" pitchFamily="2" charset="-78"/>
              </a:rPr>
              <a:t>نمودار کشورهای دارای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بیشترین نرخ سالمندی </a:t>
            </a:r>
            <a:r>
              <a:rPr lang="fa-IR" sz="3600" b="1" dirty="0">
                <a:solidFill>
                  <a:srgbClr val="A162D0"/>
                </a:solidFill>
                <a:cs typeface="B Nazanin" panose="00000400000000000000" pitchFamily="2" charset="-78"/>
              </a:rPr>
              <a:t>در سال 2100</a:t>
            </a:r>
            <a:endParaRPr lang="en-US" sz="3600" b="1" dirty="0">
              <a:solidFill>
                <a:srgbClr val="A162D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05936"/>
              </p:ext>
            </p:extLst>
          </p:nvPr>
        </p:nvGraphicFramePr>
        <p:xfrm>
          <a:off x="1217549" y="2441252"/>
          <a:ext cx="9823269" cy="41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0" y="237100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علت پیر شدن جمعیت:</a:t>
            </a:r>
            <a:endParaRPr lang="en-US" sz="3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افزایش طول عمر  </a:t>
            </a:r>
          </a:p>
          <a:p>
            <a:pPr marL="0" indent="0" algn="r" rtl="1">
              <a:buNone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            الف) رشد خدمات بهداشتی و پیشگیری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            ب) پیشرفت روش های درمان بیماریها 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2. کاهش باروری و به هم خوردن ساختار هرمی جمعیت</a:t>
            </a:r>
          </a:p>
          <a:p>
            <a:pPr marL="514350" indent="-514350" algn="r" rtl="1">
              <a:buAutoNum type="arabicPeriod"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6214653" y="2060848"/>
            <a:ext cx="25517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432" y="2003356"/>
            <a:ext cx="5231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هدایت بار بیماری ها به سمت بیماری های مزمن که پیشگیری مشکل تر و درمان گران تر دارند: بیماریهای فشار خون، بیماری های قلبی، بیماریهای تنفسی، سرطان ها، بیماریهای عضلانی اسکلتی، اختلالات روانی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76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3565" y="1283595"/>
            <a:ext cx="4846320" cy="2227187"/>
          </a:xfrm>
          <a:prstGeom prst="rect">
            <a:avLst/>
          </a:prstGeom>
          <a:noFill/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009A46"/>
                </a:solidFill>
                <a:cs typeface="B Nazanin" panose="00000400000000000000" pitchFamily="2" charset="-78"/>
              </a:rPr>
              <a:t>عوامل موثر در تشدید سالمندی: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کاهش خانوارهای گسترده و متمرکز در یک محله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کاهش بعد خانوار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افزایش آمار تجرد قطعی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زنانه شدن سالمندی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" y="2126986"/>
            <a:ext cx="4618892" cy="4524315"/>
          </a:xfrm>
          <a:prstGeom prst="rect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براساس داده هاي سازمان ثبت احوال كشور، از کل ولادت های رخ داده در سال 1399،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40%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فرزند اول،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40.8%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فرزند دوم،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14.2%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فرزند سوم و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4.3%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فرزند چهارم و بیشتر است.</a:t>
            </a:r>
          </a:p>
          <a:p>
            <a:pPr algn="just" rtl="1"/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بنابراین، در بسیاری از موارد ازدواج، دو نفر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تک فرزند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هم ازدواج می کنند که در آینده باید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چهار پدربزرگ و مادربزرگ </a:t>
            </a:r>
            <a:r>
              <a: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را سرپرستی کنند</a:t>
            </a:r>
            <a:r>
              <a:rPr lang="fa-IR" sz="2400" b="1" dirty="0">
                <a:gradFill>
                  <a:gsLst>
                    <a:gs pos="76980">
                      <a:srgbClr val="C00000"/>
                    </a:gs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cs typeface="B Nazanin" panose="00000400000000000000" pitchFamily="2" charset="-78"/>
              </a:rPr>
              <a:t>.</a:t>
            </a:r>
            <a:endParaRPr lang="en-US" sz="2400" b="1" dirty="0">
              <a:gradFill>
                <a:gsLst>
                  <a:gs pos="76980">
                    <a:srgbClr val="C00000"/>
                  </a:gs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cs typeface="B Nazanin" panose="00000400000000000000" pitchFamily="2" charset="-78"/>
            </a:endParaRPr>
          </a:p>
        </p:txBody>
      </p:sp>
      <p:sp>
        <p:nvSpPr>
          <p:cNvPr id="6" name="Bent-Up Arrow 5"/>
          <p:cNvSpPr/>
          <p:nvPr/>
        </p:nvSpPr>
        <p:spPr>
          <a:xfrm rot="5400000" flipV="1">
            <a:off x="7461808" y="4678710"/>
            <a:ext cx="1816346" cy="2128836"/>
          </a:xfrm>
          <a:prstGeom prst="bentUpArrow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2400" b="1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667792" y="3620110"/>
            <a:ext cx="4984573" cy="1214845"/>
          </a:xfrm>
          <a:prstGeom prst="irregularSeal2">
            <a:avLst/>
          </a:prstGeom>
          <a:noFill/>
          <a:ln w="19050">
            <a:gradFill flip="none" rotWithShape="1">
              <a:gsLst>
                <a:gs pos="76980">
                  <a:srgbClr val="C00000"/>
                </a:gs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کاهش بعد خانوار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9E7D9-7ABD-421F-83A5-6DA7C91DE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8" y="131467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1235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 Nazanin</vt:lpstr>
      <vt:lpstr>B Roya</vt:lpstr>
      <vt:lpstr>B Titr</vt:lpstr>
      <vt:lpstr>Calibri</vt:lpstr>
      <vt:lpstr>Calibri Light</vt:lpstr>
      <vt:lpstr>Times New Roman</vt:lpstr>
      <vt:lpstr>Wingdings</vt:lpstr>
      <vt:lpstr>Office Theme</vt:lpstr>
      <vt:lpstr>1_Office Theme</vt:lpstr>
      <vt:lpstr> گزارش بررسی وضعیت سالمندی در جهان و ایران و چالشهای آن  </vt:lpstr>
      <vt:lpstr>PowerPoint Presentation</vt:lpstr>
      <vt:lpstr>PowerPoint Presentation</vt:lpstr>
      <vt:lpstr>جدول مقایسه ای نرخ سالمندی کشورهای همجوار ایران</vt:lpstr>
      <vt:lpstr>PowerPoint Presentation</vt:lpstr>
      <vt:lpstr>PowerPoint Presentation</vt:lpstr>
      <vt:lpstr>نمودار کشورهای دارای بیشترین نرخ سالمندی در سال 2100</vt:lpstr>
      <vt:lpstr>علت پیر شدن جمعیت: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شاخص سالخوردگي جمعيت استان‌ها - 1395 (نسبت افراد بالاي 65 سال به افراد کمتر از 15 سال)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والافرخانم شهرزاد</dc:creator>
  <cp:lastModifiedBy>kh.jafari</cp:lastModifiedBy>
  <cp:revision>108</cp:revision>
  <dcterms:created xsi:type="dcterms:W3CDTF">2023-07-23T03:02:56Z</dcterms:created>
  <dcterms:modified xsi:type="dcterms:W3CDTF">2024-09-29T06:10:01Z</dcterms:modified>
</cp:coreProperties>
</file>