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theme/themeOverride8.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theme/themeOverride9.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notesSlides/notesSlide7.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4.xml" ContentType="application/vnd.openxmlformats-officedocument.themeOverr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5.xml" ContentType="application/vnd.openxmlformats-officedocument.themeOverrid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6.xml" ContentType="application/vnd.openxmlformats-officedocument.themeOverride+xml"/>
  <Override PartName="/ppt/theme/themeOverride3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58"/>
  </p:notesMasterIdLst>
  <p:handoutMasterIdLst>
    <p:handoutMasterId r:id="rId59"/>
  </p:handoutMasterIdLst>
  <p:sldIdLst>
    <p:sldId id="330" r:id="rId5"/>
    <p:sldId id="288" r:id="rId6"/>
    <p:sldId id="329" r:id="rId7"/>
    <p:sldId id="335" r:id="rId8"/>
    <p:sldId id="268" r:id="rId9"/>
    <p:sldId id="331" r:id="rId10"/>
    <p:sldId id="332" r:id="rId11"/>
    <p:sldId id="333" r:id="rId12"/>
    <p:sldId id="334" r:id="rId13"/>
    <p:sldId id="328" r:id="rId14"/>
    <p:sldId id="321" r:id="rId15"/>
    <p:sldId id="322" r:id="rId16"/>
    <p:sldId id="300" r:id="rId17"/>
    <p:sldId id="299" r:id="rId18"/>
    <p:sldId id="302" r:id="rId19"/>
    <p:sldId id="298" r:id="rId20"/>
    <p:sldId id="297" r:id="rId21"/>
    <p:sldId id="305" r:id="rId22"/>
    <p:sldId id="260" r:id="rId23"/>
    <p:sldId id="301" r:id="rId24"/>
    <p:sldId id="306" r:id="rId25"/>
    <p:sldId id="341" r:id="rId26"/>
    <p:sldId id="309" r:id="rId27"/>
    <p:sldId id="336" r:id="rId28"/>
    <p:sldId id="308" r:id="rId29"/>
    <p:sldId id="291" r:id="rId30"/>
    <p:sldId id="342" r:id="rId31"/>
    <p:sldId id="325" r:id="rId32"/>
    <p:sldId id="338" r:id="rId33"/>
    <p:sldId id="339" r:id="rId34"/>
    <p:sldId id="324" r:id="rId35"/>
    <p:sldId id="311" r:id="rId36"/>
    <p:sldId id="312" r:id="rId37"/>
    <p:sldId id="344" r:id="rId38"/>
    <p:sldId id="315" r:id="rId39"/>
    <p:sldId id="313" r:id="rId40"/>
    <p:sldId id="343" r:id="rId41"/>
    <p:sldId id="316" r:id="rId42"/>
    <p:sldId id="314" r:id="rId43"/>
    <p:sldId id="348" r:id="rId44"/>
    <p:sldId id="326" r:id="rId45"/>
    <p:sldId id="346" r:id="rId46"/>
    <p:sldId id="317" r:id="rId47"/>
    <p:sldId id="337" r:id="rId48"/>
    <p:sldId id="261" r:id="rId49"/>
    <p:sldId id="340" r:id="rId50"/>
    <p:sldId id="347" r:id="rId51"/>
    <p:sldId id="318" r:id="rId52"/>
    <p:sldId id="295" r:id="rId53"/>
    <p:sldId id="327" r:id="rId54"/>
    <p:sldId id="292" r:id="rId55"/>
    <p:sldId id="293" r:id="rId56"/>
    <p:sldId id="32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66CC"/>
    <a:srgbClr val="FFA747"/>
    <a:srgbClr val="09BFFF"/>
    <a:srgbClr val="13A5D3"/>
    <a:srgbClr val="E5F8FF"/>
    <a:srgbClr val="B7ECFF"/>
    <a:srgbClr val="75DBFF"/>
    <a:srgbClr val="2DC8FF"/>
    <a:srgbClr val="F395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000" autoAdjust="0"/>
  </p:normalViewPr>
  <p:slideViewPr>
    <p:cSldViewPr snapToGrid="0" snapToObjects="1">
      <p:cViewPr varScale="1">
        <p:scale>
          <a:sx n="90" d="100"/>
          <a:sy n="90" d="100"/>
        </p:scale>
        <p:origin x="168" y="78"/>
      </p:cViewPr>
      <p:guideLst/>
    </p:cSldViewPr>
  </p:slideViewPr>
  <p:notesTextViewPr>
    <p:cViewPr>
      <p:scale>
        <a:sx n="1" d="1"/>
        <a:sy n="1" d="1"/>
      </p:scale>
      <p:origin x="0" y="0"/>
    </p:cViewPr>
  </p:notesTextViewPr>
  <p:notesViewPr>
    <p:cSldViewPr snapToGrid="0" snapToObjects="1">
      <p:cViewPr varScale="1">
        <p:scale>
          <a:sx n="60" d="100"/>
          <a:sy n="60" d="100"/>
        </p:scale>
        <p:origin x="242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1.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D:\madaran\nezam-e-marg\1403\tahlile%20marge%201403\tahlile%20marge%201403&#1575;&#1705;&#1587;&#1604;.xlsx" TargetMode="Externa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8.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9.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0.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madaran\nezam-e-marg\1403\tahlile%20marge%201403\tahlile%20marge%201403&#1575;&#1705;&#1587;&#1604;.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D:\madaran\nezam-e-marg\1403\tahlile%20marge%201403\tahlile%20marge%201403&#1575;&#1705;&#1587;&#1604;.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D:\madaran\nezam-e-marg\1403\tahlile%20marge%201403\tahlile%20marge%201403&#1575;&#1705;&#1587;&#1604;.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2.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3.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4.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5.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6.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7.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8.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madaran\nezam-e-marg\1403\tahlile%20marge%201403\tahlile%20marge%201403&#1575;&#1705;&#1587;&#1604;.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D:\madaran\nezam-e-marg\1403\tahlile%20marge%201403\tahlile%20marge%201403&#1575;&#1705;&#1587;&#1604;.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embeddings/oleObject2.bin"/></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20.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21.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22.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24.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25.xlsx"/></Relationships>
</file>

<file path=ppt/charts/_rels/chart38.xml.rels><?xml version="1.0" encoding="UTF-8" standalone="yes"?>
<Relationships xmlns="http://schemas.openxmlformats.org/package/2006/relationships"><Relationship Id="rId3" Type="http://schemas.openxmlformats.org/officeDocument/2006/relationships/oleObject" Target="file:///D:\madaran\nezam-e-marg\1403\tahlile%20marge%201403\tahlile%20marge%201403&#1575;&#1705;&#1587;&#1604;.xlsx" TargetMode="External"/><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D:\madaran\nezam-e-marg\1403\tahlile%20marge%201403\tahlile%20marge%201403&#1575;&#1705;&#1587;&#1604;.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Chart%20in%20Microsoft%20PowerPoint"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2000" b="0" i="0" u="none" strike="noStrike" kern="1200" spc="0" baseline="0">
                <a:solidFill>
                  <a:srgbClr val="C00000"/>
                </a:solidFill>
                <a:latin typeface="+mn-lt"/>
                <a:ea typeface="+mn-ea"/>
                <a:cs typeface="+mn-cs"/>
              </a:defRPr>
            </a:pPr>
            <a:r>
              <a:rPr lang="fa-IR" sz="2000" dirty="0">
                <a:solidFill>
                  <a:srgbClr val="C00000"/>
                </a:solidFill>
                <a:cs typeface="B Titr" panose="00000700000000000000" pitchFamily="2" charset="-78"/>
              </a:rPr>
              <a:t>نسبت</a:t>
            </a:r>
            <a:r>
              <a:rPr lang="fa-IR" sz="2000" baseline="0" dirty="0">
                <a:solidFill>
                  <a:srgbClr val="C00000"/>
                </a:solidFill>
                <a:cs typeface="B Titr" panose="00000700000000000000" pitchFamily="2" charset="-78"/>
              </a:rPr>
              <a:t> مرگ مادر(</a:t>
            </a:r>
            <a:r>
              <a:rPr lang="en-US" sz="2000" baseline="0" dirty="0">
                <a:solidFill>
                  <a:srgbClr val="C00000"/>
                </a:solidFill>
                <a:cs typeface="B Titr" panose="00000700000000000000" pitchFamily="2" charset="-78"/>
              </a:rPr>
              <a:t>MMR</a:t>
            </a:r>
            <a:r>
              <a:rPr lang="fa-IR" sz="2000" baseline="0" dirty="0">
                <a:solidFill>
                  <a:srgbClr val="C00000"/>
                </a:solidFill>
                <a:cs typeface="B Titr" panose="00000700000000000000" pitchFamily="2" charset="-78"/>
              </a:rPr>
              <a:t>)</a:t>
            </a:r>
            <a:r>
              <a:rPr lang="en-US" sz="2000" baseline="0" dirty="0">
                <a:solidFill>
                  <a:srgbClr val="C00000"/>
                </a:solidFill>
                <a:cs typeface="B Titr" panose="00000700000000000000" pitchFamily="2" charset="-78"/>
              </a:rPr>
              <a:t> </a:t>
            </a:r>
            <a:r>
              <a:rPr lang="fa-IR" sz="2000" baseline="0" dirty="0">
                <a:solidFill>
                  <a:srgbClr val="C00000"/>
                </a:solidFill>
                <a:cs typeface="B Titr" panose="00000700000000000000" pitchFamily="2" charset="-78"/>
              </a:rPr>
              <a:t>بر اساس مناطق سازمان بهداشت جهانی سال۲۰۲۳</a:t>
            </a:r>
            <a:endParaRPr lang="en-US" sz="2000" dirty="0">
              <a:solidFill>
                <a:srgbClr val="C00000"/>
              </a:solidFill>
              <a:cs typeface="B Titr" panose="00000700000000000000" pitchFamily="2" charset="-78"/>
            </a:endParaRPr>
          </a:p>
        </c:rich>
      </c:tx>
      <c:layout>
        <c:manualLayout>
          <c:xMode val="edge"/>
          <c:yMode val="edge"/>
          <c:x val="0.17279309347883393"/>
          <c:y val="0"/>
        </c:manualLayout>
      </c:layout>
      <c:overlay val="0"/>
      <c:spPr>
        <a:noFill/>
        <a:ln>
          <a:solidFill>
            <a:schemeClr val="accent1"/>
          </a:solidFill>
        </a:ln>
        <a:effectLst/>
      </c:spPr>
      <c:txPr>
        <a:bodyPr rot="0" spcFirstLastPara="1" vertOverflow="ellipsis" vert="horz" wrap="square" anchor="ctr" anchorCtr="1"/>
        <a:lstStyle/>
        <a:p>
          <a:pPr rtl="1">
            <a:defRPr sz="2000" b="0" i="0" u="none" strike="noStrike" kern="1200" spc="0" baseline="0">
              <a:solidFill>
                <a:srgbClr val="C00000"/>
              </a:solidFill>
              <a:latin typeface="+mn-lt"/>
              <a:ea typeface="+mn-ea"/>
              <a:cs typeface="+mn-cs"/>
            </a:defRPr>
          </a:pPr>
          <a:endParaRPr lang="en-US"/>
        </a:p>
      </c:txPr>
    </c:title>
    <c:autoTitleDeleted val="0"/>
    <c:plotArea>
      <c:layout>
        <c:manualLayout>
          <c:layoutTarget val="inner"/>
          <c:xMode val="edge"/>
          <c:yMode val="edge"/>
          <c:x val="5.1387291043079451E-2"/>
          <c:y val="0.14476422516623522"/>
          <c:w val="0.94861270895692051"/>
          <c:h val="0.68991696622631071"/>
        </c:manualLayout>
      </c:layout>
      <c:barChart>
        <c:barDir val="col"/>
        <c:grouping val="clustered"/>
        <c:varyColors val="0"/>
        <c:ser>
          <c:idx val="0"/>
          <c:order val="0"/>
          <c:tx>
            <c:strRef>
              <c:f>'مناطق WHO'!$A$18</c:f>
              <c:strCache>
                <c:ptCount val="1"/>
                <c:pt idx="0">
                  <c:v>منطقه آفریقا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'مناطق WHO'!$B$17</c:f>
              <c:strCache>
                <c:ptCount val="1"/>
                <c:pt idx="0">
                  <c:v>MMR(2023)</c:v>
                </c:pt>
              </c:strCache>
            </c:strRef>
          </c:cat>
          <c:val>
            <c:numRef>
              <c:f>'مناطق WHO'!$B$18</c:f>
              <c:numCache>
                <c:formatCode>General</c:formatCode>
                <c:ptCount val="1"/>
                <c:pt idx="0">
                  <c:v>442</c:v>
                </c:pt>
              </c:numCache>
            </c:numRef>
          </c:val>
          <c:extLst>
            <c:ext xmlns:c16="http://schemas.microsoft.com/office/drawing/2014/chart" uri="{C3380CC4-5D6E-409C-BE32-E72D297353CC}">
              <c16:uniqueId val="{00000000-0B0E-4D27-ADD8-DD6B8DE1B630}"/>
            </c:ext>
          </c:extLst>
        </c:ser>
        <c:ser>
          <c:idx val="1"/>
          <c:order val="1"/>
          <c:tx>
            <c:strRef>
              <c:f>'مناطق WHO'!$A$19</c:f>
              <c:strCache>
                <c:ptCount val="1"/>
                <c:pt idx="0">
                  <c:v>جهان </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0B0E-4D27-ADD8-DD6B8DE1B63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'مناطق WHO'!$B$17</c:f>
              <c:strCache>
                <c:ptCount val="1"/>
                <c:pt idx="0">
                  <c:v>MMR(2023)</c:v>
                </c:pt>
              </c:strCache>
            </c:strRef>
          </c:cat>
          <c:val>
            <c:numRef>
              <c:f>'مناطق WHO'!$B$19</c:f>
              <c:numCache>
                <c:formatCode>General</c:formatCode>
                <c:ptCount val="1"/>
                <c:pt idx="0">
                  <c:v>197</c:v>
                </c:pt>
              </c:numCache>
            </c:numRef>
          </c:val>
          <c:extLst>
            <c:ext xmlns:c16="http://schemas.microsoft.com/office/drawing/2014/chart" uri="{C3380CC4-5D6E-409C-BE32-E72D297353CC}">
              <c16:uniqueId val="{00000001-0B0E-4D27-ADD8-DD6B8DE1B630}"/>
            </c:ext>
          </c:extLst>
        </c:ser>
        <c:ser>
          <c:idx val="2"/>
          <c:order val="2"/>
          <c:tx>
            <c:strRef>
              <c:f>'مناطق WHO'!$A$20</c:f>
              <c:strCache>
                <c:ptCount val="1"/>
                <c:pt idx="0">
                  <c:v>منطقه امرو (مدیترانه شرقی)</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'مناطق WHO'!$B$17</c:f>
              <c:strCache>
                <c:ptCount val="1"/>
                <c:pt idx="0">
                  <c:v>MMR(2023)</c:v>
                </c:pt>
              </c:strCache>
            </c:strRef>
          </c:cat>
          <c:val>
            <c:numRef>
              <c:f>'مناطق WHO'!$B$20</c:f>
              <c:numCache>
                <c:formatCode>General</c:formatCode>
                <c:ptCount val="1"/>
                <c:pt idx="0">
                  <c:v>167</c:v>
                </c:pt>
              </c:numCache>
            </c:numRef>
          </c:val>
          <c:extLst>
            <c:ext xmlns:c16="http://schemas.microsoft.com/office/drawing/2014/chart" uri="{C3380CC4-5D6E-409C-BE32-E72D297353CC}">
              <c16:uniqueId val="{00000002-0B0E-4D27-ADD8-DD6B8DE1B630}"/>
            </c:ext>
          </c:extLst>
        </c:ser>
        <c:ser>
          <c:idx val="3"/>
          <c:order val="3"/>
          <c:tx>
            <c:strRef>
              <c:f>'مناطق WHO'!$A$21</c:f>
              <c:strCache>
                <c:ptCount val="1"/>
                <c:pt idx="0">
                  <c:v>منطقه قاره آمریکا</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'مناطق WHO'!$B$17</c:f>
              <c:strCache>
                <c:ptCount val="1"/>
                <c:pt idx="0">
                  <c:v>MMR(2023)</c:v>
                </c:pt>
              </c:strCache>
            </c:strRef>
          </c:cat>
          <c:val>
            <c:numRef>
              <c:f>'مناطق WHO'!$B$21</c:f>
              <c:numCache>
                <c:formatCode>General</c:formatCode>
                <c:ptCount val="1"/>
                <c:pt idx="0">
                  <c:v>59</c:v>
                </c:pt>
              </c:numCache>
            </c:numRef>
          </c:val>
          <c:extLst>
            <c:ext xmlns:c16="http://schemas.microsoft.com/office/drawing/2014/chart" uri="{C3380CC4-5D6E-409C-BE32-E72D297353CC}">
              <c16:uniqueId val="{00000003-0B0E-4D27-ADD8-DD6B8DE1B630}"/>
            </c:ext>
          </c:extLst>
        </c:ser>
        <c:ser>
          <c:idx val="4"/>
          <c:order val="4"/>
          <c:tx>
            <c:strRef>
              <c:f>'مناطق WHO'!$A$22</c:f>
              <c:strCache>
                <c:ptCount val="1"/>
                <c:pt idx="0">
                  <c:v>منطقه غرب اقیانوس آرام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'مناطق WHO'!$B$17</c:f>
              <c:strCache>
                <c:ptCount val="1"/>
                <c:pt idx="0">
                  <c:v>MMR(2023)</c:v>
                </c:pt>
              </c:strCache>
            </c:strRef>
          </c:cat>
          <c:val>
            <c:numRef>
              <c:f>'مناطق WHO'!$B$22</c:f>
              <c:numCache>
                <c:formatCode>General</c:formatCode>
                <c:ptCount val="1"/>
                <c:pt idx="0">
                  <c:v>35</c:v>
                </c:pt>
              </c:numCache>
            </c:numRef>
          </c:val>
          <c:extLst>
            <c:ext xmlns:c16="http://schemas.microsoft.com/office/drawing/2014/chart" uri="{C3380CC4-5D6E-409C-BE32-E72D297353CC}">
              <c16:uniqueId val="{00000004-0B0E-4D27-ADD8-DD6B8DE1B630}"/>
            </c:ext>
          </c:extLst>
        </c:ser>
        <c:ser>
          <c:idx val="5"/>
          <c:order val="5"/>
          <c:tx>
            <c:strRef>
              <c:f>'مناطق WHO'!$A$23</c:f>
              <c:strCache>
                <c:ptCount val="1"/>
                <c:pt idx="0">
                  <c:v>منطقه اروپا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'مناطق WHO'!$B$17</c:f>
              <c:strCache>
                <c:ptCount val="1"/>
                <c:pt idx="0">
                  <c:v>MMR(2023)</c:v>
                </c:pt>
              </c:strCache>
            </c:strRef>
          </c:cat>
          <c:val>
            <c:numRef>
              <c:f>'مناطق WHO'!$B$23</c:f>
              <c:numCache>
                <c:formatCode>General</c:formatCode>
                <c:ptCount val="1"/>
                <c:pt idx="0">
                  <c:v>11</c:v>
                </c:pt>
              </c:numCache>
            </c:numRef>
          </c:val>
          <c:extLst>
            <c:ext xmlns:c16="http://schemas.microsoft.com/office/drawing/2014/chart" uri="{C3380CC4-5D6E-409C-BE32-E72D297353CC}">
              <c16:uniqueId val="{00000005-0B0E-4D27-ADD8-DD6B8DE1B630}"/>
            </c:ext>
          </c:extLst>
        </c:ser>
        <c:dLbls>
          <c:showLegendKey val="0"/>
          <c:showVal val="0"/>
          <c:showCatName val="0"/>
          <c:showSerName val="0"/>
          <c:showPercent val="0"/>
          <c:showBubbleSize val="0"/>
        </c:dLbls>
        <c:gapWidth val="219"/>
        <c:overlap val="-27"/>
        <c:axId val="10807448"/>
        <c:axId val="288810568"/>
      </c:barChart>
      <c:catAx>
        <c:axId val="1080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88810568"/>
        <c:crosses val="autoZero"/>
        <c:auto val="1"/>
        <c:lblAlgn val="ctr"/>
        <c:lblOffset val="100"/>
        <c:noMultiLvlLbl val="0"/>
      </c:catAx>
      <c:valAx>
        <c:axId val="288810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7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fa-IR" sz="1600">
                <a:solidFill>
                  <a:schemeClr val="tx1"/>
                </a:solidFill>
                <a:cs typeface="B Titr" panose="00000700000000000000" pitchFamily="2" charset="-78"/>
              </a:rPr>
              <a:t>رتبه دانشگاهها</a:t>
            </a:r>
            <a:r>
              <a:rPr lang="fa-IR" sz="1600" baseline="0">
                <a:solidFill>
                  <a:schemeClr val="tx1"/>
                </a:solidFill>
                <a:cs typeface="B Titr" panose="00000700000000000000" pitchFamily="2" charset="-78"/>
              </a:rPr>
              <a:t> (1403-1399)</a:t>
            </a:r>
            <a:r>
              <a:rPr lang="en-US" sz="1600" b="1">
                <a:solidFill>
                  <a:schemeClr val="tx1"/>
                </a:solidFill>
                <a:latin typeface="Times New Roman" panose="02020603050405020304" pitchFamily="18" charset="0"/>
                <a:cs typeface="Times New Roman" panose="02020603050405020304" pitchFamily="18" charset="0"/>
              </a:rPr>
              <a:t>MMR </a:t>
            </a:r>
            <a:endParaRPr lang="fa-IR" sz="1600" b="1">
              <a:solidFill>
                <a:schemeClr val="tx1"/>
              </a:solidFill>
              <a:latin typeface="Times New Roman" panose="02020603050405020304" pitchFamily="18" charset="0"/>
              <a:cs typeface="Times New Roman" panose="02020603050405020304" pitchFamily="18" charset="0"/>
            </a:endParaRPr>
          </a:p>
        </c:rich>
      </c:tx>
      <c:overlay val="0"/>
      <c:spPr>
        <a:noFill/>
        <a:ln>
          <a:solidFill>
            <a:schemeClr val="accent1"/>
          </a:solid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6666937690754515E-2"/>
          <c:y val="0.23087237718212447"/>
          <c:w val="0.91461273681168043"/>
          <c:h val="0.46562189435058482"/>
        </c:manualLayout>
      </c:layout>
      <c:barChart>
        <c:barDir val="col"/>
        <c:grouping val="clustered"/>
        <c:varyColors val="0"/>
        <c:ser>
          <c:idx val="0"/>
          <c:order val="0"/>
          <c:tx>
            <c:strRef>
              <c:f>'اصلاحیه mmr -5 ساله با گرافیک '!$B$1</c:f>
              <c:strCache>
                <c:ptCount val="1"/>
                <c:pt idx="0">
                  <c:v>نسبت مرگ به موالید 5 ساله </c:v>
                </c:pt>
              </c:strCache>
            </c:strRef>
          </c:tx>
          <c:spPr>
            <a:solidFill>
              <a:schemeClr val="accent1"/>
            </a:solidFill>
            <a:ln>
              <a:noFill/>
            </a:ln>
            <a:effectLst/>
          </c:spPr>
          <c:invertIfNegative val="0"/>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CC0C-4B0D-B8DD-C86CA7EC9F23}"/>
              </c:ext>
            </c:extLst>
          </c:dPt>
          <c:dPt>
            <c:idx val="4"/>
            <c:invertIfNegative val="0"/>
            <c:bubble3D val="0"/>
            <c:spPr>
              <a:solidFill>
                <a:srgbClr val="92D050"/>
              </a:solidFill>
              <a:ln>
                <a:noFill/>
              </a:ln>
              <a:effectLst/>
            </c:spPr>
            <c:extLst>
              <c:ext xmlns:c16="http://schemas.microsoft.com/office/drawing/2014/chart" uri="{C3380CC4-5D6E-409C-BE32-E72D297353CC}">
                <c16:uniqueId val="{00000003-CC0C-4B0D-B8DD-C86CA7EC9F23}"/>
              </c:ext>
            </c:extLst>
          </c:dPt>
          <c:dPt>
            <c:idx val="5"/>
            <c:invertIfNegative val="0"/>
            <c:bubble3D val="0"/>
            <c:spPr>
              <a:solidFill>
                <a:srgbClr val="92D050"/>
              </a:solidFill>
              <a:ln>
                <a:noFill/>
              </a:ln>
              <a:effectLst/>
            </c:spPr>
            <c:extLst>
              <c:ext xmlns:c16="http://schemas.microsoft.com/office/drawing/2014/chart" uri="{C3380CC4-5D6E-409C-BE32-E72D297353CC}">
                <c16:uniqueId val="{00000005-CC0C-4B0D-B8DD-C86CA7EC9F23}"/>
              </c:ext>
            </c:extLst>
          </c:dPt>
          <c:dPt>
            <c:idx val="6"/>
            <c:invertIfNegative val="0"/>
            <c:bubble3D val="0"/>
            <c:spPr>
              <a:solidFill>
                <a:srgbClr val="92D050"/>
              </a:solidFill>
              <a:ln>
                <a:noFill/>
              </a:ln>
              <a:effectLst/>
            </c:spPr>
            <c:extLst>
              <c:ext xmlns:c16="http://schemas.microsoft.com/office/drawing/2014/chart" uri="{C3380CC4-5D6E-409C-BE32-E72D297353CC}">
                <c16:uniqueId val="{00000007-CC0C-4B0D-B8DD-C86CA7EC9F23}"/>
              </c:ext>
            </c:extLst>
          </c:dPt>
          <c:dPt>
            <c:idx val="7"/>
            <c:invertIfNegative val="0"/>
            <c:bubble3D val="0"/>
            <c:spPr>
              <a:solidFill>
                <a:srgbClr val="92D050"/>
              </a:solidFill>
              <a:ln>
                <a:noFill/>
              </a:ln>
              <a:effectLst/>
            </c:spPr>
            <c:extLst>
              <c:ext xmlns:c16="http://schemas.microsoft.com/office/drawing/2014/chart" uri="{C3380CC4-5D6E-409C-BE32-E72D297353CC}">
                <c16:uniqueId val="{00000009-CC0C-4B0D-B8DD-C86CA7EC9F23}"/>
              </c:ext>
            </c:extLst>
          </c:dPt>
          <c:dPt>
            <c:idx val="8"/>
            <c:invertIfNegative val="0"/>
            <c:bubble3D val="0"/>
            <c:spPr>
              <a:solidFill>
                <a:srgbClr val="92D050"/>
              </a:solidFill>
              <a:ln>
                <a:noFill/>
              </a:ln>
              <a:effectLst/>
            </c:spPr>
            <c:extLst>
              <c:ext xmlns:c16="http://schemas.microsoft.com/office/drawing/2014/chart" uri="{C3380CC4-5D6E-409C-BE32-E72D297353CC}">
                <c16:uniqueId val="{0000000B-CC0C-4B0D-B8DD-C86CA7EC9F23}"/>
              </c:ext>
            </c:extLst>
          </c:dPt>
          <c:dPt>
            <c:idx val="9"/>
            <c:invertIfNegative val="0"/>
            <c:bubble3D val="0"/>
            <c:spPr>
              <a:solidFill>
                <a:srgbClr val="92D050"/>
              </a:solidFill>
              <a:ln>
                <a:noFill/>
              </a:ln>
              <a:effectLst/>
            </c:spPr>
            <c:extLst>
              <c:ext xmlns:c16="http://schemas.microsoft.com/office/drawing/2014/chart" uri="{C3380CC4-5D6E-409C-BE32-E72D297353CC}">
                <c16:uniqueId val="{0000000D-CC0C-4B0D-B8DD-C86CA7EC9F23}"/>
              </c:ext>
            </c:extLst>
          </c:dPt>
          <c:dPt>
            <c:idx val="10"/>
            <c:invertIfNegative val="0"/>
            <c:bubble3D val="0"/>
            <c:spPr>
              <a:solidFill>
                <a:srgbClr val="92D050"/>
              </a:solidFill>
              <a:ln>
                <a:noFill/>
              </a:ln>
              <a:effectLst/>
            </c:spPr>
            <c:extLst>
              <c:ext xmlns:c16="http://schemas.microsoft.com/office/drawing/2014/chart" uri="{C3380CC4-5D6E-409C-BE32-E72D297353CC}">
                <c16:uniqueId val="{0000000F-CC0C-4B0D-B8DD-C86CA7EC9F23}"/>
              </c:ext>
            </c:extLst>
          </c:dPt>
          <c:dPt>
            <c:idx val="11"/>
            <c:invertIfNegative val="0"/>
            <c:bubble3D val="0"/>
            <c:spPr>
              <a:solidFill>
                <a:srgbClr val="92D050"/>
              </a:solidFill>
              <a:ln>
                <a:noFill/>
              </a:ln>
              <a:effectLst/>
            </c:spPr>
            <c:extLst>
              <c:ext xmlns:c16="http://schemas.microsoft.com/office/drawing/2014/chart" uri="{C3380CC4-5D6E-409C-BE32-E72D297353CC}">
                <c16:uniqueId val="{00000011-CC0C-4B0D-B8DD-C86CA7EC9F23}"/>
              </c:ext>
            </c:extLst>
          </c:dPt>
          <c:dPt>
            <c:idx val="12"/>
            <c:invertIfNegative val="0"/>
            <c:bubble3D val="0"/>
            <c:spPr>
              <a:solidFill>
                <a:srgbClr val="92D050"/>
              </a:solidFill>
              <a:ln>
                <a:noFill/>
              </a:ln>
              <a:effectLst/>
            </c:spPr>
            <c:extLst>
              <c:ext xmlns:c16="http://schemas.microsoft.com/office/drawing/2014/chart" uri="{C3380CC4-5D6E-409C-BE32-E72D297353CC}">
                <c16:uniqueId val="{00000013-CC0C-4B0D-B8DD-C86CA7EC9F23}"/>
              </c:ext>
            </c:extLst>
          </c:dPt>
          <c:dPt>
            <c:idx val="13"/>
            <c:invertIfNegative val="0"/>
            <c:bubble3D val="0"/>
            <c:spPr>
              <a:solidFill>
                <a:srgbClr val="92D050"/>
              </a:solidFill>
              <a:ln>
                <a:noFill/>
              </a:ln>
              <a:effectLst/>
            </c:spPr>
            <c:extLst>
              <c:ext xmlns:c16="http://schemas.microsoft.com/office/drawing/2014/chart" uri="{C3380CC4-5D6E-409C-BE32-E72D297353CC}">
                <c16:uniqueId val="{00000015-CC0C-4B0D-B8DD-C86CA7EC9F23}"/>
              </c:ext>
            </c:extLst>
          </c:dPt>
          <c:dPt>
            <c:idx val="14"/>
            <c:invertIfNegative val="0"/>
            <c:bubble3D val="0"/>
            <c:spPr>
              <a:solidFill>
                <a:srgbClr val="92D050"/>
              </a:solidFill>
              <a:ln>
                <a:noFill/>
              </a:ln>
              <a:effectLst/>
            </c:spPr>
            <c:extLst>
              <c:ext xmlns:c16="http://schemas.microsoft.com/office/drawing/2014/chart" uri="{C3380CC4-5D6E-409C-BE32-E72D297353CC}">
                <c16:uniqueId val="{00000017-CC0C-4B0D-B8DD-C86CA7EC9F23}"/>
              </c:ext>
            </c:extLst>
          </c:dPt>
          <c:dPt>
            <c:idx val="15"/>
            <c:invertIfNegative val="0"/>
            <c:bubble3D val="0"/>
            <c:spPr>
              <a:solidFill>
                <a:srgbClr val="92D050"/>
              </a:solidFill>
              <a:ln>
                <a:noFill/>
              </a:ln>
              <a:effectLst/>
            </c:spPr>
            <c:extLst>
              <c:ext xmlns:c16="http://schemas.microsoft.com/office/drawing/2014/chart" uri="{C3380CC4-5D6E-409C-BE32-E72D297353CC}">
                <c16:uniqueId val="{00000019-CC0C-4B0D-B8DD-C86CA7EC9F23}"/>
              </c:ext>
            </c:extLst>
          </c:dPt>
          <c:dPt>
            <c:idx val="16"/>
            <c:invertIfNegative val="0"/>
            <c:bubble3D val="0"/>
            <c:spPr>
              <a:solidFill>
                <a:srgbClr val="92D050"/>
              </a:solidFill>
              <a:ln>
                <a:noFill/>
              </a:ln>
              <a:effectLst/>
            </c:spPr>
            <c:extLst>
              <c:ext xmlns:c16="http://schemas.microsoft.com/office/drawing/2014/chart" uri="{C3380CC4-5D6E-409C-BE32-E72D297353CC}">
                <c16:uniqueId val="{0000001B-CC0C-4B0D-B8DD-C86CA7EC9F23}"/>
              </c:ext>
            </c:extLst>
          </c:dPt>
          <c:dPt>
            <c:idx val="17"/>
            <c:invertIfNegative val="0"/>
            <c:bubble3D val="0"/>
            <c:spPr>
              <a:solidFill>
                <a:srgbClr val="92D050"/>
              </a:solidFill>
              <a:ln>
                <a:noFill/>
              </a:ln>
              <a:effectLst/>
            </c:spPr>
            <c:extLst>
              <c:ext xmlns:c16="http://schemas.microsoft.com/office/drawing/2014/chart" uri="{C3380CC4-5D6E-409C-BE32-E72D297353CC}">
                <c16:uniqueId val="{0000001D-CC0C-4B0D-B8DD-C86CA7EC9F23}"/>
              </c:ext>
            </c:extLst>
          </c:dPt>
          <c:dPt>
            <c:idx val="18"/>
            <c:invertIfNegative val="0"/>
            <c:bubble3D val="0"/>
            <c:spPr>
              <a:solidFill>
                <a:srgbClr val="92D050"/>
              </a:solidFill>
              <a:ln>
                <a:noFill/>
              </a:ln>
              <a:effectLst/>
            </c:spPr>
            <c:extLst>
              <c:ext xmlns:c16="http://schemas.microsoft.com/office/drawing/2014/chart" uri="{C3380CC4-5D6E-409C-BE32-E72D297353CC}">
                <c16:uniqueId val="{0000001F-CC0C-4B0D-B8DD-C86CA7EC9F23}"/>
              </c:ext>
            </c:extLst>
          </c:dPt>
          <c:dPt>
            <c:idx val="19"/>
            <c:invertIfNegative val="0"/>
            <c:bubble3D val="0"/>
            <c:spPr>
              <a:solidFill>
                <a:srgbClr val="92D050"/>
              </a:solidFill>
              <a:ln>
                <a:noFill/>
              </a:ln>
              <a:effectLst/>
            </c:spPr>
            <c:extLst>
              <c:ext xmlns:c16="http://schemas.microsoft.com/office/drawing/2014/chart" uri="{C3380CC4-5D6E-409C-BE32-E72D297353CC}">
                <c16:uniqueId val="{00000021-CC0C-4B0D-B8DD-C86CA7EC9F23}"/>
              </c:ext>
            </c:extLst>
          </c:dPt>
          <c:dPt>
            <c:idx val="20"/>
            <c:invertIfNegative val="0"/>
            <c:bubble3D val="0"/>
            <c:spPr>
              <a:solidFill>
                <a:srgbClr val="92D050"/>
              </a:solidFill>
              <a:ln>
                <a:noFill/>
              </a:ln>
              <a:effectLst/>
            </c:spPr>
            <c:extLst>
              <c:ext xmlns:c16="http://schemas.microsoft.com/office/drawing/2014/chart" uri="{C3380CC4-5D6E-409C-BE32-E72D297353CC}">
                <c16:uniqueId val="{00000023-CC0C-4B0D-B8DD-C86CA7EC9F23}"/>
              </c:ext>
            </c:extLst>
          </c:dPt>
          <c:dPt>
            <c:idx val="21"/>
            <c:invertIfNegative val="0"/>
            <c:bubble3D val="0"/>
            <c:spPr>
              <a:solidFill>
                <a:srgbClr val="92D050"/>
              </a:solidFill>
              <a:ln>
                <a:noFill/>
              </a:ln>
              <a:effectLst/>
            </c:spPr>
            <c:extLst>
              <c:ext xmlns:c16="http://schemas.microsoft.com/office/drawing/2014/chart" uri="{C3380CC4-5D6E-409C-BE32-E72D297353CC}">
                <c16:uniqueId val="{00000025-CC0C-4B0D-B8DD-C86CA7EC9F23}"/>
              </c:ext>
            </c:extLst>
          </c:dPt>
          <c:dPt>
            <c:idx val="22"/>
            <c:invertIfNegative val="0"/>
            <c:bubble3D val="0"/>
            <c:spPr>
              <a:solidFill>
                <a:srgbClr val="92D050"/>
              </a:solidFill>
              <a:ln>
                <a:noFill/>
              </a:ln>
              <a:effectLst/>
            </c:spPr>
            <c:extLst>
              <c:ext xmlns:c16="http://schemas.microsoft.com/office/drawing/2014/chart" uri="{C3380CC4-5D6E-409C-BE32-E72D297353CC}">
                <c16:uniqueId val="{00000027-CC0C-4B0D-B8DD-C86CA7EC9F23}"/>
              </c:ext>
            </c:extLst>
          </c:dPt>
          <c:dPt>
            <c:idx val="23"/>
            <c:invertIfNegative val="0"/>
            <c:bubble3D val="0"/>
            <c:spPr>
              <a:solidFill>
                <a:srgbClr val="92D050"/>
              </a:solidFill>
              <a:ln>
                <a:noFill/>
              </a:ln>
              <a:effectLst/>
            </c:spPr>
            <c:extLst>
              <c:ext xmlns:c16="http://schemas.microsoft.com/office/drawing/2014/chart" uri="{C3380CC4-5D6E-409C-BE32-E72D297353CC}">
                <c16:uniqueId val="{00000029-CC0C-4B0D-B8DD-C86CA7EC9F23}"/>
              </c:ext>
            </c:extLst>
          </c:dPt>
          <c:dPt>
            <c:idx val="24"/>
            <c:invertIfNegative val="0"/>
            <c:bubble3D val="0"/>
            <c:spPr>
              <a:solidFill>
                <a:srgbClr val="92D050"/>
              </a:solidFill>
              <a:ln>
                <a:noFill/>
              </a:ln>
              <a:effectLst/>
            </c:spPr>
            <c:extLst>
              <c:ext xmlns:c16="http://schemas.microsoft.com/office/drawing/2014/chart" uri="{C3380CC4-5D6E-409C-BE32-E72D297353CC}">
                <c16:uniqueId val="{0000002B-CC0C-4B0D-B8DD-C86CA7EC9F23}"/>
              </c:ext>
            </c:extLst>
          </c:dPt>
          <c:dPt>
            <c:idx val="25"/>
            <c:invertIfNegative val="0"/>
            <c:bubble3D val="0"/>
            <c:spPr>
              <a:solidFill>
                <a:srgbClr val="92D050"/>
              </a:solidFill>
              <a:ln>
                <a:noFill/>
              </a:ln>
              <a:effectLst/>
            </c:spPr>
            <c:extLst>
              <c:ext xmlns:c16="http://schemas.microsoft.com/office/drawing/2014/chart" uri="{C3380CC4-5D6E-409C-BE32-E72D297353CC}">
                <c16:uniqueId val="{0000002D-CC0C-4B0D-B8DD-C86CA7EC9F23}"/>
              </c:ext>
            </c:extLst>
          </c:dPt>
          <c:dPt>
            <c:idx val="26"/>
            <c:invertIfNegative val="0"/>
            <c:bubble3D val="0"/>
            <c:spPr>
              <a:solidFill>
                <a:srgbClr val="92D050"/>
              </a:solidFill>
              <a:ln>
                <a:noFill/>
              </a:ln>
              <a:effectLst/>
            </c:spPr>
            <c:extLst>
              <c:ext xmlns:c16="http://schemas.microsoft.com/office/drawing/2014/chart" uri="{C3380CC4-5D6E-409C-BE32-E72D297353CC}">
                <c16:uniqueId val="{0000002F-CC0C-4B0D-B8DD-C86CA7EC9F23}"/>
              </c:ext>
            </c:extLst>
          </c:dPt>
          <c:dPt>
            <c:idx val="27"/>
            <c:invertIfNegative val="0"/>
            <c:bubble3D val="0"/>
            <c:spPr>
              <a:solidFill>
                <a:srgbClr val="92D050"/>
              </a:solidFill>
              <a:ln>
                <a:noFill/>
              </a:ln>
              <a:effectLst/>
            </c:spPr>
            <c:extLst>
              <c:ext xmlns:c16="http://schemas.microsoft.com/office/drawing/2014/chart" uri="{C3380CC4-5D6E-409C-BE32-E72D297353CC}">
                <c16:uniqueId val="{00000031-CC0C-4B0D-B8DD-C86CA7EC9F23}"/>
              </c:ext>
            </c:extLst>
          </c:dPt>
          <c:dPt>
            <c:idx val="28"/>
            <c:invertIfNegative val="0"/>
            <c:bubble3D val="0"/>
            <c:spPr>
              <a:solidFill>
                <a:srgbClr val="92D050"/>
              </a:solidFill>
              <a:ln>
                <a:noFill/>
              </a:ln>
              <a:effectLst/>
            </c:spPr>
            <c:extLst>
              <c:ext xmlns:c16="http://schemas.microsoft.com/office/drawing/2014/chart" uri="{C3380CC4-5D6E-409C-BE32-E72D297353CC}">
                <c16:uniqueId val="{00000033-CC0C-4B0D-B8DD-C86CA7EC9F23}"/>
              </c:ext>
            </c:extLst>
          </c:dPt>
          <c:dPt>
            <c:idx val="29"/>
            <c:invertIfNegative val="0"/>
            <c:bubble3D val="0"/>
            <c:spPr>
              <a:solidFill>
                <a:srgbClr val="92D050"/>
              </a:solidFill>
              <a:ln>
                <a:noFill/>
              </a:ln>
              <a:effectLst/>
            </c:spPr>
            <c:extLst>
              <c:ext xmlns:c16="http://schemas.microsoft.com/office/drawing/2014/chart" uri="{C3380CC4-5D6E-409C-BE32-E72D297353CC}">
                <c16:uniqueId val="{00000035-CC0C-4B0D-B8DD-C86CA7EC9F23}"/>
              </c:ext>
            </c:extLst>
          </c:dPt>
          <c:dPt>
            <c:idx val="30"/>
            <c:invertIfNegative val="0"/>
            <c:bubble3D val="0"/>
            <c:spPr>
              <a:solidFill>
                <a:srgbClr val="92D050"/>
              </a:solidFill>
              <a:ln>
                <a:noFill/>
              </a:ln>
              <a:effectLst/>
            </c:spPr>
            <c:extLst>
              <c:ext xmlns:c16="http://schemas.microsoft.com/office/drawing/2014/chart" uri="{C3380CC4-5D6E-409C-BE32-E72D297353CC}">
                <c16:uniqueId val="{00000037-CC0C-4B0D-B8DD-C86CA7EC9F23}"/>
              </c:ext>
            </c:extLst>
          </c:dPt>
          <c:dPt>
            <c:idx val="31"/>
            <c:invertIfNegative val="0"/>
            <c:bubble3D val="0"/>
            <c:spPr>
              <a:solidFill>
                <a:srgbClr val="92D050"/>
              </a:solidFill>
              <a:ln>
                <a:noFill/>
              </a:ln>
              <a:effectLst/>
            </c:spPr>
            <c:extLst>
              <c:ext xmlns:c16="http://schemas.microsoft.com/office/drawing/2014/chart" uri="{C3380CC4-5D6E-409C-BE32-E72D297353CC}">
                <c16:uniqueId val="{00000039-CC0C-4B0D-B8DD-C86CA7EC9F23}"/>
              </c:ext>
            </c:extLst>
          </c:dPt>
          <c:dPt>
            <c:idx val="32"/>
            <c:invertIfNegative val="0"/>
            <c:bubble3D val="0"/>
            <c:spPr>
              <a:solidFill>
                <a:srgbClr val="92D050"/>
              </a:solidFill>
              <a:ln>
                <a:noFill/>
              </a:ln>
              <a:effectLst/>
            </c:spPr>
            <c:extLst>
              <c:ext xmlns:c16="http://schemas.microsoft.com/office/drawing/2014/chart" uri="{C3380CC4-5D6E-409C-BE32-E72D297353CC}">
                <c16:uniqueId val="{0000003B-CC0C-4B0D-B8DD-C86CA7EC9F23}"/>
              </c:ext>
            </c:extLst>
          </c:dPt>
          <c:dPt>
            <c:idx val="33"/>
            <c:invertIfNegative val="0"/>
            <c:bubble3D val="0"/>
            <c:spPr>
              <a:solidFill>
                <a:srgbClr val="92D050"/>
              </a:solidFill>
              <a:ln>
                <a:noFill/>
              </a:ln>
              <a:effectLst/>
            </c:spPr>
            <c:extLst>
              <c:ext xmlns:c16="http://schemas.microsoft.com/office/drawing/2014/chart" uri="{C3380CC4-5D6E-409C-BE32-E72D297353CC}">
                <c16:uniqueId val="{0000003D-CC0C-4B0D-B8DD-C86CA7EC9F23}"/>
              </c:ext>
            </c:extLst>
          </c:dPt>
          <c:dPt>
            <c:idx val="34"/>
            <c:invertIfNegative val="0"/>
            <c:bubble3D val="0"/>
            <c:spPr>
              <a:solidFill>
                <a:srgbClr val="92D050"/>
              </a:solidFill>
              <a:ln>
                <a:noFill/>
              </a:ln>
              <a:effectLst/>
            </c:spPr>
            <c:extLst>
              <c:ext xmlns:c16="http://schemas.microsoft.com/office/drawing/2014/chart" uri="{C3380CC4-5D6E-409C-BE32-E72D297353CC}">
                <c16:uniqueId val="{0000003F-CC0C-4B0D-B8DD-C86CA7EC9F23}"/>
              </c:ext>
            </c:extLst>
          </c:dPt>
          <c:dPt>
            <c:idx val="35"/>
            <c:invertIfNegative val="0"/>
            <c:bubble3D val="0"/>
            <c:spPr>
              <a:solidFill>
                <a:srgbClr val="92D050"/>
              </a:solidFill>
              <a:ln>
                <a:noFill/>
              </a:ln>
              <a:effectLst/>
            </c:spPr>
            <c:extLst>
              <c:ext xmlns:c16="http://schemas.microsoft.com/office/drawing/2014/chart" uri="{C3380CC4-5D6E-409C-BE32-E72D297353CC}">
                <c16:uniqueId val="{00000041-CC0C-4B0D-B8DD-C86CA7EC9F23}"/>
              </c:ext>
            </c:extLst>
          </c:dPt>
          <c:dPt>
            <c:idx val="36"/>
            <c:invertIfNegative val="0"/>
            <c:bubble3D val="0"/>
            <c:spPr>
              <a:solidFill>
                <a:srgbClr val="92D050"/>
              </a:solidFill>
              <a:ln>
                <a:noFill/>
              </a:ln>
              <a:effectLst/>
            </c:spPr>
            <c:extLst>
              <c:ext xmlns:c16="http://schemas.microsoft.com/office/drawing/2014/chart" uri="{C3380CC4-5D6E-409C-BE32-E72D297353CC}">
                <c16:uniqueId val="{00000043-CC0C-4B0D-B8DD-C86CA7EC9F23}"/>
              </c:ext>
            </c:extLst>
          </c:dPt>
          <c:dPt>
            <c:idx val="38"/>
            <c:invertIfNegative val="0"/>
            <c:bubble3D val="0"/>
            <c:spPr>
              <a:solidFill>
                <a:srgbClr val="FF0000"/>
              </a:solidFill>
              <a:ln>
                <a:noFill/>
              </a:ln>
              <a:effectLst/>
            </c:spPr>
            <c:extLst>
              <c:ext xmlns:c16="http://schemas.microsoft.com/office/drawing/2014/chart" uri="{C3380CC4-5D6E-409C-BE32-E72D297353CC}">
                <c16:uniqueId val="{00000045-CC0C-4B0D-B8DD-C86CA7EC9F23}"/>
              </c:ext>
            </c:extLst>
          </c:dPt>
          <c:dPt>
            <c:idx val="39"/>
            <c:invertIfNegative val="0"/>
            <c:bubble3D val="0"/>
            <c:spPr>
              <a:solidFill>
                <a:srgbClr val="FF0000"/>
              </a:solidFill>
              <a:ln>
                <a:noFill/>
              </a:ln>
              <a:effectLst/>
            </c:spPr>
            <c:extLst>
              <c:ext xmlns:c16="http://schemas.microsoft.com/office/drawing/2014/chart" uri="{C3380CC4-5D6E-409C-BE32-E72D297353CC}">
                <c16:uniqueId val="{00000047-CC0C-4B0D-B8DD-C86CA7EC9F23}"/>
              </c:ext>
            </c:extLst>
          </c:dPt>
          <c:dPt>
            <c:idx val="40"/>
            <c:invertIfNegative val="0"/>
            <c:bubble3D val="0"/>
            <c:spPr>
              <a:solidFill>
                <a:srgbClr val="FF0000"/>
              </a:solidFill>
              <a:ln>
                <a:noFill/>
              </a:ln>
              <a:effectLst/>
            </c:spPr>
            <c:extLst>
              <c:ext xmlns:c16="http://schemas.microsoft.com/office/drawing/2014/chart" uri="{C3380CC4-5D6E-409C-BE32-E72D297353CC}">
                <c16:uniqueId val="{00000049-CC0C-4B0D-B8DD-C86CA7EC9F23}"/>
              </c:ext>
            </c:extLst>
          </c:dPt>
          <c:dPt>
            <c:idx val="41"/>
            <c:invertIfNegative val="0"/>
            <c:bubble3D val="0"/>
            <c:spPr>
              <a:solidFill>
                <a:srgbClr val="FF0000"/>
              </a:solidFill>
              <a:ln>
                <a:noFill/>
              </a:ln>
              <a:effectLst/>
            </c:spPr>
            <c:extLst>
              <c:ext xmlns:c16="http://schemas.microsoft.com/office/drawing/2014/chart" uri="{C3380CC4-5D6E-409C-BE32-E72D297353CC}">
                <c16:uniqueId val="{0000004B-CC0C-4B0D-B8DD-C86CA7EC9F23}"/>
              </c:ext>
            </c:extLst>
          </c:dPt>
          <c:dPt>
            <c:idx val="42"/>
            <c:invertIfNegative val="0"/>
            <c:bubble3D val="0"/>
            <c:spPr>
              <a:solidFill>
                <a:srgbClr val="FF0000"/>
              </a:solidFill>
              <a:ln>
                <a:noFill/>
              </a:ln>
              <a:effectLst/>
            </c:spPr>
            <c:extLst>
              <c:ext xmlns:c16="http://schemas.microsoft.com/office/drawing/2014/chart" uri="{C3380CC4-5D6E-409C-BE32-E72D297353CC}">
                <c16:uniqueId val="{0000004D-CC0C-4B0D-B8DD-C86CA7EC9F23}"/>
              </c:ext>
            </c:extLst>
          </c:dPt>
          <c:dPt>
            <c:idx val="43"/>
            <c:invertIfNegative val="0"/>
            <c:bubble3D val="0"/>
            <c:spPr>
              <a:solidFill>
                <a:srgbClr val="FF0000"/>
              </a:solidFill>
              <a:ln>
                <a:noFill/>
              </a:ln>
              <a:effectLst/>
            </c:spPr>
            <c:extLst>
              <c:ext xmlns:c16="http://schemas.microsoft.com/office/drawing/2014/chart" uri="{C3380CC4-5D6E-409C-BE32-E72D297353CC}">
                <c16:uniqueId val="{0000004F-CC0C-4B0D-B8DD-C86CA7EC9F23}"/>
              </c:ext>
            </c:extLst>
          </c:dPt>
          <c:dPt>
            <c:idx val="44"/>
            <c:invertIfNegative val="0"/>
            <c:bubble3D val="0"/>
            <c:spPr>
              <a:solidFill>
                <a:srgbClr val="FF0000"/>
              </a:solidFill>
              <a:ln>
                <a:noFill/>
              </a:ln>
              <a:effectLst/>
            </c:spPr>
            <c:extLst>
              <c:ext xmlns:c16="http://schemas.microsoft.com/office/drawing/2014/chart" uri="{C3380CC4-5D6E-409C-BE32-E72D297353CC}">
                <c16:uniqueId val="{00000051-CC0C-4B0D-B8DD-C86CA7EC9F23}"/>
              </c:ext>
            </c:extLst>
          </c:dPt>
          <c:dPt>
            <c:idx val="45"/>
            <c:invertIfNegative val="0"/>
            <c:bubble3D val="0"/>
            <c:spPr>
              <a:solidFill>
                <a:srgbClr val="FF0000"/>
              </a:solidFill>
              <a:ln>
                <a:noFill/>
              </a:ln>
              <a:effectLst/>
            </c:spPr>
            <c:extLst>
              <c:ext xmlns:c16="http://schemas.microsoft.com/office/drawing/2014/chart" uri="{C3380CC4-5D6E-409C-BE32-E72D297353CC}">
                <c16:uniqueId val="{00000053-CC0C-4B0D-B8DD-C86CA7EC9F23}"/>
              </c:ext>
            </c:extLst>
          </c:dPt>
          <c:dPt>
            <c:idx val="46"/>
            <c:invertIfNegative val="0"/>
            <c:bubble3D val="0"/>
            <c:spPr>
              <a:solidFill>
                <a:srgbClr val="FF0000"/>
              </a:solidFill>
              <a:ln>
                <a:noFill/>
              </a:ln>
              <a:effectLst/>
            </c:spPr>
            <c:extLst>
              <c:ext xmlns:c16="http://schemas.microsoft.com/office/drawing/2014/chart" uri="{C3380CC4-5D6E-409C-BE32-E72D297353CC}">
                <c16:uniqueId val="{00000055-CC0C-4B0D-B8DD-C86CA7EC9F23}"/>
              </c:ext>
            </c:extLst>
          </c:dPt>
          <c:dPt>
            <c:idx val="47"/>
            <c:invertIfNegative val="0"/>
            <c:bubble3D val="0"/>
            <c:spPr>
              <a:solidFill>
                <a:srgbClr val="FF0000"/>
              </a:solidFill>
              <a:ln>
                <a:noFill/>
              </a:ln>
              <a:effectLst/>
            </c:spPr>
            <c:extLst>
              <c:ext xmlns:c16="http://schemas.microsoft.com/office/drawing/2014/chart" uri="{C3380CC4-5D6E-409C-BE32-E72D297353CC}">
                <c16:uniqueId val="{00000057-CC0C-4B0D-B8DD-C86CA7EC9F23}"/>
              </c:ext>
            </c:extLst>
          </c:dPt>
          <c:dPt>
            <c:idx val="48"/>
            <c:invertIfNegative val="0"/>
            <c:bubble3D val="0"/>
            <c:spPr>
              <a:solidFill>
                <a:srgbClr val="FF0000"/>
              </a:solidFill>
              <a:ln>
                <a:noFill/>
              </a:ln>
              <a:effectLst/>
            </c:spPr>
            <c:extLst>
              <c:ext xmlns:c16="http://schemas.microsoft.com/office/drawing/2014/chart" uri="{C3380CC4-5D6E-409C-BE32-E72D297353CC}">
                <c16:uniqueId val="{00000059-CC0C-4B0D-B8DD-C86CA7EC9F23}"/>
              </c:ext>
            </c:extLst>
          </c:dPt>
          <c:dPt>
            <c:idx val="49"/>
            <c:invertIfNegative val="0"/>
            <c:bubble3D val="0"/>
            <c:spPr>
              <a:solidFill>
                <a:srgbClr val="FF0000"/>
              </a:solidFill>
              <a:ln>
                <a:noFill/>
              </a:ln>
              <a:effectLst/>
            </c:spPr>
            <c:extLst>
              <c:ext xmlns:c16="http://schemas.microsoft.com/office/drawing/2014/chart" uri="{C3380CC4-5D6E-409C-BE32-E72D297353CC}">
                <c16:uniqueId val="{0000005B-CC0C-4B0D-B8DD-C86CA7EC9F23}"/>
              </c:ext>
            </c:extLst>
          </c:dPt>
          <c:dPt>
            <c:idx val="50"/>
            <c:invertIfNegative val="0"/>
            <c:bubble3D val="0"/>
            <c:spPr>
              <a:solidFill>
                <a:srgbClr val="FF0000"/>
              </a:solidFill>
              <a:ln>
                <a:noFill/>
              </a:ln>
              <a:effectLst/>
            </c:spPr>
            <c:extLst>
              <c:ext xmlns:c16="http://schemas.microsoft.com/office/drawing/2014/chart" uri="{C3380CC4-5D6E-409C-BE32-E72D297353CC}">
                <c16:uniqueId val="{0000005D-CC0C-4B0D-B8DD-C86CA7EC9F23}"/>
              </c:ext>
            </c:extLst>
          </c:dPt>
          <c:dPt>
            <c:idx val="51"/>
            <c:invertIfNegative val="0"/>
            <c:bubble3D val="0"/>
            <c:spPr>
              <a:solidFill>
                <a:srgbClr val="FF0000"/>
              </a:solidFill>
              <a:ln>
                <a:noFill/>
              </a:ln>
              <a:effectLst/>
            </c:spPr>
            <c:extLst>
              <c:ext xmlns:c16="http://schemas.microsoft.com/office/drawing/2014/chart" uri="{C3380CC4-5D6E-409C-BE32-E72D297353CC}">
                <c16:uniqueId val="{0000005F-CC0C-4B0D-B8DD-C86CA7EC9F23}"/>
              </c:ext>
            </c:extLst>
          </c:dPt>
          <c:dPt>
            <c:idx val="52"/>
            <c:invertIfNegative val="0"/>
            <c:bubble3D val="0"/>
            <c:spPr>
              <a:solidFill>
                <a:srgbClr val="FF0000"/>
              </a:solidFill>
              <a:ln>
                <a:noFill/>
              </a:ln>
              <a:effectLst/>
            </c:spPr>
            <c:extLst>
              <c:ext xmlns:c16="http://schemas.microsoft.com/office/drawing/2014/chart" uri="{C3380CC4-5D6E-409C-BE32-E72D297353CC}">
                <c16:uniqueId val="{00000061-CC0C-4B0D-B8DD-C86CA7EC9F23}"/>
              </c:ext>
            </c:extLst>
          </c:dPt>
          <c:dPt>
            <c:idx val="53"/>
            <c:invertIfNegative val="0"/>
            <c:bubble3D val="0"/>
            <c:spPr>
              <a:solidFill>
                <a:srgbClr val="FF0000"/>
              </a:solidFill>
              <a:ln>
                <a:noFill/>
              </a:ln>
              <a:effectLst/>
            </c:spPr>
            <c:extLst>
              <c:ext xmlns:c16="http://schemas.microsoft.com/office/drawing/2014/chart" uri="{C3380CC4-5D6E-409C-BE32-E72D297353CC}">
                <c16:uniqueId val="{00000063-CC0C-4B0D-B8DD-C86CA7EC9F23}"/>
              </c:ext>
            </c:extLst>
          </c:dPt>
          <c:dPt>
            <c:idx val="54"/>
            <c:invertIfNegative val="0"/>
            <c:bubble3D val="0"/>
            <c:spPr>
              <a:solidFill>
                <a:srgbClr val="FF0000"/>
              </a:solidFill>
              <a:ln>
                <a:noFill/>
              </a:ln>
              <a:effectLst/>
            </c:spPr>
            <c:extLst>
              <c:ext xmlns:c16="http://schemas.microsoft.com/office/drawing/2014/chart" uri="{C3380CC4-5D6E-409C-BE32-E72D297353CC}">
                <c16:uniqueId val="{00000065-CC0C-4B0D-B8DD-C86CA7EC9F23}"/>
              </c:ext>
            </c:extLst>
          </c:dPt>
          <c:dPt>
            <c:idx val="55"/>
            <c:invertIfNegative val="0"/>
            <c:bubble3D val="0"/>
            <c:spPr>
              <a:solidFill>
                <a:srgbClr val="FF0000"/>
              </a:solidFill>
              <a:ln>
                <a:noFill/>
              </a:ln>
              <a:effectLst/>
            </c:spPr>
            <c:extLst>
              <c:ext xmlns:c16="http://schemas.microsoft.com/office/drawing/2014/chart" uri="{C3380CC4-5D6E-409C-BE32-E72D297353CC}">
                <c16:uniqueId val="{00000067-CC0C-4B0D-B8DD-C86CA7EC9F23}"/>
              </c:ext>
            </c:extLst>
          </c:dPt>
          <c:dPt>
            <c:idx val="56"/>
            <c:invertIfNegative val="0"/>
            <c:bubble3D val="0"/>
            <c:spPr>
              <a:solidFill>
                <a:srgbClr val="FF0000"/>
              </a:solidFill>
              <a:ln>
                <a:noFill/>
              </a:ln>
              <a:effectLst/>
            </c:spPr>
            <c:extLst>
              <c:ext xmlns:c16="http://schemas.microsoft.com/office/drawing/2014/chart" uri="{C3380CC4-5D6E-409C-BE32-E72D297353CC}">
                <c16:uniqueId val="{00000069-CC0C-4B0D-B8DD-C86CA7EC9F23}"/>
              </c:ext>
            </c:extLst>
          </c:dPt>
          <c:dPt>
            <c:idx val="57"/>
            <c:invertIfNegative val="0"/>
            <c:bubble3D val="0"/>
            <c:spPr>
              <a:solidFill>
                <a:srgbClr val="FF0000"/>
              </a:solidFill>
              <a:ln>
                <a:noFill/>
              </a:ln>
              <a:effectLst/>
            </c:spPr>
            <c:extLst>
              <c:ext xmlns:c16="http://schemas.microsoft.com/office/drawing/2014/chart" uri="{C3380CC4-5D6E-409C-BE32-E72D297353CC}">
                <c16:uniqueId val="{0000006B-CC0C-4B0D-B8DD-C86CA7EC9F23}"/>
              </c:ext>
            </c:extLst>
          </c:dPt>
          <c:dPt>
            <c:idx val="58"/>
            <c:invertIfNegative val="0"/>
            <c:bubble3D val="0"/>
            <c:spPr>
              <a:solidFill>
                <a:srgbClr val="FF0000"/>
              </a:solidFill>
              <a:ln>
                <a:noFill/>
              </a:ln>
              <a:effectLst/>
            </c:spPr>
            <c:extLst>
              <c:ext xmlns:c16="http://schemas.microsoft.com/office/drawing/2014/chart" uri="{C3380CC4-5D6E-409C-BE32-E72D297353CC}">
                <c16:uniqueId val="{0000006D-CC0C-4B0D-B8DD-C86CA7EC9F23}"/>
              </c:ext>
            </c:extLst>
          </c:dPt>
          <c:dPt>
            <c:idx val="59"/>
            <c:invertIfNegative val="0"/>
            <c:bubble3D val="0"/>
            <c:spPr>
              <a:solidFill>
                <a:srgbClr val="FF0000"/>
              </a:solidFill>
              <a:ln>
                <a:noFill/>
              </a:ln>
              <a:effectLst/>
            </c:spPr>
            <c:extLst>
              <c:ext xmlns:c16="http://schemas.microsoft.com/office/drawing/2014/chart" uri="{C3380CC4-5D6E-409C-BE32-E72D297353CC}">
                <c16:uniqueId val="{0000006F-CC0C-4B0D-B8DD-C86CA7EC9F23}"/>
              </c:ext>
            </c:extLst>
          </c:dPt>
          <c:dPt>
            <c:idx val="60"/>
            <c:invertIfNegative val="0"/>
            <c:bubble3D val="0"/>
            <c:spPr>
              <a:solidFill>
                <a:srgbClr val="FF0000"/>
              </a:solidFill>
              <a:ln>
                <a:noFill/>
              </a:ln>
              <a:effectLst/>
            </c:spPr>
            <c:extLst>
              <c:ext xmlns:c16="http://schemas.microsoft.com/office/drawing/2014/chart" uri="{C3380CC4-5D6E-409C-BE32-E72D297353CC}">
                <c16:uniqueId val="{00000071-CC0C-4B0D-B8DD-C86CA7EC9F23}"/>
              </c:ext>
            </c:extLst>
          </c:dPt>
          <c:dPt>
            <c:idx val="61"/>
            <c:invertIfNegative val="0"/>
            <c:bubble3D val="0"/>
            <c:spPr>
              <a:solidFill>
                <a:srgbClr val="FF0000"/>
              </a:solidFill>
              <a:ln>
                <a:noFill/>
              </a:ln>
              <a:effectLst/>
            </c:spPr>
            <c:extLst>
              <c:ext xmlns:c16="http://schemas.microsoft.com/office/drawing/2014/chart" uri="{C3380CC4-5D6E-409C-BE32-E72D297353CC}">
                <c16:uniqueId val="{00000073-CC0C-4B0D-B8DD-C86CA7EC9F23}"/>
              </c:ext>
            </c:extLst>
          </c:dPt>
          <c:dPt>
            <c:idx val="62"/>
            <c:invertIfNegative val="0"/>
            <c:bubble3D val="0"/>
            <c:spPr>
              <a:solidFill>
                <a:srgbClr val="FF0000"/>
              </a:solidFill>
              <a:ln>
                <a:noFill/>
              </a:ln>
              <a:effectLst/>
            </c:spPr>
            <c:extLst>
              <c:ext xmlns:c16="http://schemas.microsoft.com/office/drawing/2014/chart" uri="{C3380CC4-5D6E-409C-BE32-E72D297353CC}">
                <c16:uniqueId val="{00000075-CC0C-4B0D-B8DD-C86CA7EC9F23}"/>
              </c:ext>
            </c:extLst>
          </c:dPt>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'اصلاحیه mmr -5 ساله با گرافیک '!$A$2:$A$64</c:f>
              <c:strCache>
                <c:ptCount val="63"/>
                <c:pt idx="0">
                  <c:v> سراب</c:v>
                </c:pt>
                <c:pt idx="1">
                  <c:v>گراش</c:v>
                </c:pt>
                <c:pt idx="2">
                  <c:v>خمین</c:v>
                </c:pt>
                <c:pt idx="3">
                  <c:v>رفسنجان</c:v>
                </c:pt>
                <c:pt idx="4">
                  <c:v>گناباد</c:v>
                </c:pt>
                <c:pt idx="5">
                  <c:v>مراغه</c:v>
                </c:pt>
                <c:pt idx="6">
                  <c:v>شاهرود</c:v>
                </c:pt>
                <c:pt idx="7">
                  <c:v>خراسان شمالی</c:v>
                </c:pt>
                <c:pt idx="8">
                  <c:v>جهرم</c:v>
                </c:pt>
                <c:pt idx="9">
                  <c:v>اسدآباد</c:v>
                </c:pt>
                <c:pt idx="10">
                  <c:v>کاشان</c:v>
                </c:pt>
                <c:pt idx="11">
                  <c:v>بابل</c:v>
                </c:pt>
                <c:pt idx="12">
                  <c:v>خراسان جنوبی</c:v>
                </c:pt>
                <c:pt idx="13">
                  <c:v>اصفهان</c:v>
                </c:pt>
                <c:pt idx="14">
                  <c:v>کردستان</c:v>
                </c:pt>
                <c:pt idx="15">
                  <c:v>فارس</c:v>
                </c:pt>
                <c:pt idx="16">
                  <c:v>ایلام</c:v>
                </c:pt>
                <c:pt idx="17">
                  <c:v>زنجان</c:v>
                </c:pt>
                <c:pt idx="18">
                  <c:v>اسفراین</c:v>
                </c:pt>
                <c:pt idx="19">
                  <c:v>مرکزی</c:v>
                </c:pt>
                <c:pt idx="20">
                  <c:v>خوی</c:v>
                </c:pt>
                <c:pt idx="21">
                  <c:v>چهارمحال بختیاری</c:v>
                </c:pt>
                <c:pt idx="22">
                  <c:v>آذربايجان غربي</c:v>
                </c:pt>
                <c:pt idx="23">
                  <c:v>سبزوار</c:v>
                </c:pt>
                <c:pt idx="24">
                  <c:v>لرستان</c:v>
                </c:pt>
                <c:pt idx="25">
                  <c:v>گلستان</c:v>
                </c:pt>
                <c:pt idx="26">
                  <c:v>کهکیلویه وبویراحمد</c:v>
                </c:pt>
                <c:pt idx="27">
                  <c:v>شوشتر</c:v>
                </c:pt>
                <c:pt idx="28">
                  <c:v>قم</c:v>
                </c:pt>
                <c:pt idx="29">
                  <c:v>اردبیل</c:v>
                </c:pt>
                <c:pt idx="30">
                  <c:v>آذربايجان شرقي</c:v>
                </c:pt>
                <c:pt idx="31">
                  <c:v>لارستان</c:v>
                </c:pt>
                <c:pt idx="32">
                  <c:v>همدان</c:v>
                </c:pt>
                <c:pt idx="33">
                  <c:v>تهران(شهید بهشتی،تهران)</c:v>
                </c:pt>
                <c:pt idx="34">
                  <c:v>یزد</c:v>
                </c:pt>
                <c:pt idx="35">
                  <c:v>خراسان رضوی</c:v>
                </c:pt>
                <c:pt idx="36">
                  <c:v>هرمزگان</c:v>
                </c:pt>
                <c:pt idx="37">
                  <c:v>کل کشور </c:v>
                </c:pt>
                <c:pt idx="38">
                  <c:v>خوزستان</c:v>
                </c:pt>
                <c:pt idx="39">
                  <c:v>کرمانشاه</c:v>
                </c:pt>
                <c:pt idx="40">
                  <c:v>کرمان</c:v>
                </c:pt>
                <c:pt idx="41">
                  <c:v>گیلان</c:v>
                </c:pt>
                <c:pt idx="42">
                  <c:v>نیشابور</c:v>
                </c:pt>
                <c:pt idx="43">
                  <c:v>تربت حیدریه</c:v>
                </c:pt>
                <c:pt idx="44">
                  <c:v>بم</c:v>
                </c:pt>
                <c:pt idx="45">
                  <c:v>دزفول</c:v>
                </c:pt>
                <c:pt idx="46">
                  <c:v>سیرجان</c:v>
                </c:pt>
                <c:pt idx="47">
                  <c:v>مازندران</c:v>
                </c:pt>
                <c:pt idx="48">
                  <c:v>ساوه</c:v>
                </c:pt>
                <c:pt idx="49">
                  <c:v>قزوین</c:v>
                </c:pt>
                <c:pt idx="50">
                  <c:v>زابل</c:v>
                </c:pt>
                <c:pt idx="51">
                  <c:v>بهبهان</c:v>
                </c:pt>
                <c:pt idx="52">
                  <c:v>فسا</c:v>
                </c:pt>
                <c:pt idx="53">
                  <c:v>ایرانشهر</c:v>
                </c:pt>
                <c:pt idx="54">
                  <c:v>تربت جام </c:v>
                </c:pt>
                <c:pt idx="55">
                  <c:v>سیستان وبلوچستان</c:v>
                </c:pt>
                <c:pt idx="56">
                  <c:v>کرج</c:v>
                </c:pt>
                <c:pt idx="57">
                  <c:v>چابهار</c:v>
                </c:pt>
                <c:pt idx="58">
                  <c:v>جیرفت</c:v>
                </c:pt>
                <c:pt idx="59">
                  <c:v>آبادان</c:v>
                </c:pt>
                <c:pt idx="60">
                  <c:v>سمنان</c:v>
                </c:pt>
                <c:pt idx="61">
                  <c:v>بوشهر</c:v>
                </c:pt>
                <c:pt idx="62">
                  <c:v>خلخال</c:v>
                </c:pt>
              </c:strCache>
            </c:strRef>
          </c:cat>
          <c:val>
            <c:numRef>
              <c:f>'اصلاحیه mmr -5 ساله با گرافیک '!$B$2:$B$64</c:f>
              <c:numCache>
                <c:formatCode>General</c:formatCode>
                <c:ptCount val="63"/>
                <c:pt idx="0">
                  <c:v>0</c:v>
                </c:pt>
                <c:pt idx="1">
                  <c:v>0</c:v>
                </c:pt>
                <c:pt idx="2">
                  <c:v>0</c:v>
                </c:pt>
                <c:pt idx="3">
                  <c:v>9.6999999999999993</c:v>
                </c:pt>
                <c:pt idx="4">
                  <c:v>9.9</c:v>
                </c:pt>
                <c:pt idx="5">
                  <c:v>12.1</c:v>
                </c:pt>
                <c:pt idx="6">
                  <c:v>13.2</c:v>
                </c:pt>
                <c:pt idx="7">
                  <c:v>13.6</c:v>
                </c:pt>
                <c:pt idx="8">
                  <c:v>14.3</c:v>
                </c:pt>
                <c:pt idx="9">
                  <c:v>16.5</c:v>
                </c:pt>
                <c:pt idx="10">
                  <c:v>19.100000000000001</c:v>
                </c:pt>
                <c:pt idx="11">
                  <c:v>20.8</c:v>
                </c:pt>
                <c:pt idx="12">
                  <c:v>21.4</c:v>
                </c:pt>
                <c:pt idx="13">
                  <c:v>22.6</c:v>
                </c:pt>
                <c:pt idx="14">
                  <c:v>22.9</c:v>
                </c:pt>
                <c:pt idx="15">
                  <c:v>24</c:v>
                </c:pt>
                <c:pt idx="16">
                  <c:v>25.1</c:v>
                </c:pt>
                <c:pt idx="17">
                  <c:v>25.1</c:v>
                </c:pt>
                <c:pt idx="18">
                  <c:v>26</c:v>
                </c:pt>
                <c:pt idx="19">
                  <c:v>26.3</c:v>
                </c:pt>
                <c:pt idx="20">
                  <c:v>26.7</c:v>
                </c:pt>
                <c:pt idx="21">
                  <c:v>27.2</c:v>
                </c:pt>
                <c:pt idx="22">
                  <c:v>28.94</c:v>
                </c:pt>
                <c:pt idx="23">
                  <c:v>29</c:v>
                </c:pt>
                <c:pt idx="24">
                  <c:v>29.3</c:v>
                </c:pt>
                <c:pt idx="25">
                  <c:v>29.65</c:v>
                </c:pt>
                <c:pt idx="26">
                  <c:v>29.7</c:v>
                </c:pt>
                <c:pt idx="27">
                  <c:v>30</c:v>
                </c:pt>
                <c:pt idx="28">
                  <c:v>30.4</c:v>
                </c:pt>
                <c:pt idx="29">
                  <c:v>31</c:v>
                </c:pt>
                <c:pt idx="30">
                  <c:v>32</c:v>
                </c:pt>
                <c:pt idx="31">
                  <c:v>32.299999999999997</c:v>
                </c:pt>
                <c:pt idx="32">
                  <c:v>32.6</c:v>
                </c:pt>
                <c:pt idx="33">
                  <c:v>32.6</c:v>
                </c:pt>
                <c:pt idx="34">
                  <c:v>32.9</c:v>
                </c:pt>
                <c:pt idx="35">
                  <c:v>33.4</c:v>
                </c:pt>
                <c:pt idx="36">
                  <c:v>33.5</c:v>
                </c:pt>
                <c:pt idx="37">
                  <c:v>33.5</c:v>
                </c:pt>
                <c:pt idx="38">
                  <c:v>33.6</c:v>
                </c:pt>
                <c:pt idx="39">
                  <c:v>33.6</c:v>
                </c:pt>
                <c:pt idx="40">
                  <c:v>35.299999999999997</c:v>
                </c:pt>
                <c:pt idx="41">
                  <c:v>35.299999999999997</c:v>
                </c:pt>
                <c:pt idx="42">
                  <c:v>35.9</c:v>
                </c:pt>
                <c:pt idx="43">
                  <c:v>36.799999999999997</c:v>
                </c:pt>
                <c:pt idx="44">
                  <c:v>37.200000000000003</c:v>
                </c:pt>
                <c:pt idx="45">
                  <c:v>37.4</c:v>
                </c:pt>
                <c:pt idx="46">
                  <c:v>37.6</c:v>
                </c:pt>
                <c:pt idx="47">
                  <c:v>37.6</c:v>
                </c:pt>
                <c:pt idx="48">
                  <c:v>37.6</c:v>
                </c:pt>
                <c:pt idx="49">
                  <c:v>37.9</c:v>
                </c:pt>
                <c:pt idx="50">
                  <c:v>38.5</c:v>
                </c:pt>
                <c:pt idx="51">
                  <c:v>40.9</c:v>
                </c:pt>
                <c:pt idx="52">
                  <c:v>42.4</c:v>
                </c:pt>
                <c:pt idx="53">
                  <c:v>45.3</c:v>
                </c:pt>
                <c:pt idx="54">
                  <c:v>46.4</c:v>
                </c:pt>
                <c:pt idx="55">
                  <c:v>48.1</c:v>
                </c:pt>
                <c:pt idx="56">
                  <c:v>50.5</c:v>
                </c:pt>
                <c:pt idx="57">
                  <c:v>50.8</c:v>
                </c:pt>
                <c:pt idx="58">
                  <c:v>54.8</c:v>
                </c:pt>
                <c:pt idx="59">
                  <c:v>55.9</c:v>
                </c:pt>
                <c:pt idx="60">
                  <c:v>59.4</c:v>
                </c:pt>
                <c:pt idx="61">
                  <c:v>62</c:v>
                </c:pt>
                <c:pt idx="62">
                  <c:v>87.4</c:v>
                </c:pt>
              </c:numCache>
            </c:numRef>
          </c:val>
          <c:extLst>
            <c:ext xmlns:c16="http://schemas.microsoft.com/office/drawing/2014/chart" uri="{C3380CC4-5D6E-409C-BE32-E72D297353CC}">
              <c16:uniqueId val="{00000076-CC0C-4B0D-B8DD-C86CA7EC9F23}"/>
            </c:ext>
          </c:extLst>
        </c:ser>
        <c:dLbls>
          <c:dLblPos val="outEnd"/>
          <c:showLegendKey val="0"/>
          <c:showVal val="1"/>
          <c:showCatName val="0"/>
          <c:showSerName val="0"/>
          <c:showPercent val="0"/>
          <c:showBubbleSize val="0"/>
        </c:dLbls>
        <c:gapWidth val="219"/>
        <c:overlap val="-27"/>
        <c:axId val="1197454432"/>
        <c:axId val="1197446112"/>
      </c:barChart>
      <c:catAx>
        <c:axId val="119745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197446112"/>
        <c:crosses val="autoZero"/>
        <c:auto val="1"/>
        <c:lblAlgn val="ctr"/>
        <c:lblOffset val="100"/>
        <c:noMultiLvlLbl val="0"/>
      </c:catAx>
      <c:valAx>
        <c:axId val="119744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745443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'1394-1403 نمودار'!$B$1</c:f>
              <c:strCache>
                <c:ptCount val="1"/>
                <c:pt idx="0">
                  <c:v>سهم مرگ به سهم موالید 10 ساله</c:v>
                </c:pt>
              </c:strCache>
            </c:strRef>
          </c:tx>
          <c:spPr>
            <a:solidFill>
              <a:srgbClr val="FC9FAD">
                <a:lumMod val="75000"/>
              </a:srgbClr>
            </a:solidFill>
            <a:ln>
              <a:noFill/>
            </a:ln>
            <a:effectLst/>
            <a:sp3d/>
          </c:spPr>
          <c:invertIfNegative val="0"/>
          <c:dPt>
            <c:idx val="0"/>
            <c:invertIfNegative val="0"/>
            <c:bubble3D val="0"/>
            <c:spPr>
              <a:solidFill>
                <a:srgbClr val="00B050"/>
              </a:solidFill>
              <a:ln>
                <a:noFill/>
              </a:ln>
              <a:effectLst/>
              <a:sp3d/>
            </c:spPr>
            <c:extLst>
              <c:ext xmlns:c16="http://schemas.microsoft.com/office/drawing/2014/chart" uri="{C3380CC4-5D6E-409C-BE32-E72D297353CC}">
                <c16:uniqueId val="{00000001-0548-4523-A8B0-AB72582D5247}"/>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3-0548-4523-A8B0-AB72582D5247}"/>
              </c:ext>
            </c:extLst>
          </c:dPt>
          <c:dPt>
            <c:idx val="2"/>
            <c:invertIfNegative val="0"/>
            <c:bubble3D val="0"/>
            <c:spPr>
              <a:solidFill>
                <a:srgbClr val="00B050"/>
              </a:solidFill>
              <a:ln>
                <a:noFill/>
              </a:ln>
              <a:effectLst/>
              <a:sp3d/>
            </c:spPr>
            <c:extLst>
              <c:ext xmlns:c16="http://schemas.microsoft.com/office/drawing/2014/chart" uri="{C3380CC4-5D6E-409C-BE32-E72D297353CC}">
                <c16:uniqueId val="{00000005-0548-4523-A8B0-AB72582D5247}"/>
              </c:ext>
            </c:extLst>
          </c:dPt>
          <c:dPt>
            <c:idx val="3"/>
            <c:invertIfNegative val="0"/>
            <c:bubble3D val="0"/>
            <c:spPr>
              <a:solidFill>
                <a:srgbClr val="00B050"/>
              </a:solidFill>
              <a:ln>
                <a:noFill/>
              </a:ln>
              <a:effectLst/>
              <a:sp3d/>
            </c:spPr>
            <c:extLst>
              <c:ext xmlns:c16="http://schemas.microsoft.com/office/drawing/2014/chart" uri="{C3380CC4-5D6E-409C-BE32-E72D297353CC}">
                <c16:uniqueId val="{00000007-0548-4523-A8B0-AB72582D5247}"/>
              </c:ext>
            </c:extLst>
          </c:dPt>
          <c:dPt>
            <c:idx val="4"/>
            <c:invertIfNegative val="0"/>
            <c:bubble3D val="0"/>
            <c:spPr>
              <a:solidFill>
                <a:srgbClr val="00B050"/>
              </a:solidFill>
              <a:ln>
                <a:noFill/>
              </a:ln>
              <a:effectLst/>
              <a:sp3d/>
            </c:spPr>
            <c:extLst>
              <c:ext xmlns:c16="http://schemas.microsoft.com/office/drawing/2014/chart" uri="{C3380CC4-5D6E-409C-BE32-E72D297353CC}">
                <c16:uniqueId val="{00000009-0548-4523-A8B0-AB72582D5247}"/>
              </c:ext>
            </c:extLst>
          </c:dPt>
          <c:dPt>
            <c:idx val="5"/>
            <c:invertIfNegative val="0"/>
            <c:bubble3D val="0"/>
            <c:spPr>
              <a:solidFill>
                <a:srgbClr val="00B050"/>
              </a:solidFill>
              <a:ln>
                <a:noFill/>
              </a:ln>
              <a:effectLst/>
              <a:sp3d/>
            </c:spPr>
            <c:extLst>
              <c:ext xmlns:c16="http://schemas.microsoft.com/office/drawing/2014/chart" uri="{C3380CC4-5D6E-409C-BE32-E72D297353CC}">
                <c16:uniqueId val="{0000000B-0548-4523-A8B0-AB72582D5247}"/>
              </c:ext>
            </c:extLst>
          </c:dPt>
          <c:dPt>
            <c:idx val="6"/>
            <c:invertIfNegative val="0"/>
            <c:bubble3D val="0"/>
            <c:spPr>
              <a:solidFill>
                <a:srgbClr val="00B050"/>
              </a:solidFill>
              <a:ln>
                <a:noFill/>
              </a:ln>
              <a:effectLst/>
              <a:sp3d/>
            </c:spPr>
            <c:extLst>
              <c:ext xmlns:c16="http://schemas.microsoft.com/office/drawing/2014/chart" uri="{C3380CC4-5D6E-409C-BE32-E72D297353CC}">
                <c16:uniqueId val="{0000000D-0548-4523-A8B0-AB72582D5247}"/>
              </c:ext>
            </c:extLst>
          </c:dPt>
          <c:dPt>
            <c:idx val="7"/>
            <c:invertIfNegative val="0"/>
            <c:bubble3D val="0"/>
            <c:spPr>
              <a:solidFill>
                <a:srgbClr val="00B050"/>
              </a:solidFill>
              <a:ln>
                <a:noFill/>
              </a:ln>
              <a:effectLst/>
              <a:sp3d/>
            </c:spPr>
            <c:extLst>
              <c:ext xmlns:c16="http://schemas.microsoft.com/office/drawing/2014/chart" uri="{C3380CC4-5D6E-409C-BE32-E72D297353CC}">
                <c16:uniqueId val="{0000000F-0548-4523-A8B0-AB72582D5247}"/>
              </c:ext>
            </c:extLst>
          </c:dPt>
          <c:dPt>
            <c:idx val="8"/>
            <c:invertIfNegative val="0"/>
            <c:bubble3D val="0"/>
            <c:spPr>
              <a:solidFill>
                <a:srgbClr val="00B050"/>
              </a:solidFill>
              <a:ln>
                <a:noFill/>
              </a:ln>
              <a:effectLst/>
              <a:sp3d/>
            </c:spPr>
            <c:extLst>
              <c:ext xmlns:c16="http://schemas.microsoft.com/office/drawing/2014/chart" uri="{C3380CC4-5D6E-409C-BE32-E72D297353CC}">
                <c16:uniqueId val="{00000011-0548-4523-A8B0-AB72582D5247}"/>
              </c:ext>
            </c:extLst>
          </c:dPt>
          <c:dPt>
            <c:idx val="9"/>
            <c:invertIfNegative val="0"/>
            <c:bubble3D val="0"/>
            <c:spPr>
              <a:solidFill>
                <a:srgbClr val="00B050"/>
              </a:solidFill>
              <a:ln>
                <a:noFill/>
              </a:ln>
              <a:effectLst/>
              <a:sp3d/>
            </c:spPr>
            <c:extLst>
              <c:ext xmlns:c16="http://schemas.microsoft.com/office/drawing/2014/chart" uri="{C3380CC4-5D6E-409C-BE32-E72D297353CC}">
                <c16:uniqueId val="{00000013-0548-4523-A8B0-AB72582D5247}"/>
              </c:ext>
            </c:extLst>
          </c:dPt>
          <c:dPt>
            <c:idx val="10"/>
            <c:invertIfNegative val="0"/>
            <c:bubble3D val="0"/>
            <c:spPr>
              <a:solidFill>
                <a:srgbClr val="00B050"/>
              </a:solidFill>
              <a:ln>
                <a:noFill/>
              </a:ln>
              <a:effectLst/>
              <a:sp3d/>
            </c:spPr>
            <c:extLst>
              <c:ext xmlns:c16="http://schemas.microsoft.com/office/drawing/2014/chart" uri="{C3380CC4-5D6E-409C-BE32-E72D297353CC}">
                <c16:uniqueId val="{00000015-0548-4523-A8B0-AB72582D5247}"/>
              </c:ext>
            </c:extLst>
          </c:dPt>
          <c:dPt>
            <c:idx val="11"/>
            <c:invertIfNegative val="0"/>
            <c:bubble3D val="0"/>
            <c:spPr>
              <a:solidFill>
                <a:srgbClr val="00B050"/>
              </a:solidFill>
              <a:ln>
                <a:noFill/>
              </a:ln>
              <a:effectLst/>
              <a:sp3d/>
            </c:spPr>
            <c:extLst>
              <c:ext xmlns:c16="http://schemas.microsoft.com/office/drawing/2014/chart" uri="{C3380CC4-5D6E-409C-BE32-E72D297353CC}">
                <c16:uniqueId val="{00000017-0548-4523-A8B0-AB72582D5247}"/>
              </c:ext>
            </c:extLst>
          </c:dPt>
          <c:dPt>
            <c:idx val="12"/>
            <c:invertIfNegative val="0"/>
            <c:bubble3D val="0"/>
            <c:spPr>
              <a:solidFill>
                <a:srgbClr val="00B050"/>
              </a:solidFill>
              <a:ln>
                <a:noFill/>
              </a:ln>
              <a:effectLst/>
              <a:sp3d/>
            </c:spPr>
            <c:extLst>
              <c:ext xmlns:c16="http://schemas.microsoft.com/office/drawing/2014/chart" uri="{C3380CC4-5D6E-409C-BE32-E72D297353CC}">
                <c16:uniqueId val="{00000019-0548-4523-A8B0-AB72582D5247}"/>
              </c:ext>
            </c:extLst>
          </c:dPt>
          <c:dPt>
            <c:idx val="13"/>
            <c:invertIfNegative val="0"/>
            <c:bubble3D val="0"/>
            <c:spPr>
              <a:solidFill>
                <a:srgbClr val="00B050"/>
              </a:solidFill>
              <a:ln>
                <a:noFill/>
              </a:ln>
              <a:effectLst/>
              <a:sp3d/>
            </c:spPr>
            <c:extLst>
              <c:ext xmlns:c16="http://schemas.microsoft.com/office/drawing/2014/chart" uri="{C3380CC4-5D6E-409C-BE32-E72D297353CC}">
                <c16:uniqueId val="{0000001B-0548-4523-A8B0-AB72582D5247}"/>
              </c:ext>
            </c:extLst>
          </c:dPt>
          <c:dPt>
            <c:idx val="14"/>
            <c:invertIfNegative val="0"/>
            <c:bubble3D val="0"/>
            <c:spPr>
              <a:solidFill>
                <a:srgbClr val="FFC000"/>
              </a:solidFill>
              <a:ln>
                <a:noFill/>
              </a:ln>
              <a:effectLst/>
              <a:sp3d/>
            </c:spPr>
            <c:extLst>
              <c:ext xmlns:c16="http://schemas.microsoft.com/office/drawing/2014/chart" uri="{C3380CC4-5D6E-409C-BE32-E72D297353CC}">
                <c16:uniqueId val="{0000001D-0548-4523-A8B0-AB72582D5247}"/>
              </c:ext>
            </c:extLst>
          </c:dPt>
          <c:dPt>
            <c:idx val="15"/>
            <c:invertIfNegative val="0"/>
            <c:bubble3D val="0"/>
            <c:spPr>
              <a:solidFill>
                <a:srgbClr val="FC9FAD">
                  <a:lumMod val="90000"/>
                </a:srgbClr>
              </a:solidFill>
              <a:ln>
                <a:noFill/>
              </a:ln>
              <a:effectLst/>
              <a:sp3d/>
            </c:spPr>
            <c:extLst>
              <c:ext xmlns:c16="http://schemas.microsoft.com/office/drawing/2014/chart" uri="{C3380CC4-5D6E-409C-BE32-E72D297353CC}">
                <c16:uniqueId val="{0000001F-0548-4523-A8B0-AB72582D5247}"/>
              </c:ext>
            </c:extLst>
          </c:dPt>
          <c:dPt>
            <c:idx val="16"/>
            <c:invertIfNegative val="0"/>
            <c:bubble3D val="0"/>
            <c:spPr>
              <a:solidFill>
                <a:srgbClr val="FC9FAD">
                  <a:lumMod val="90000"/>
                </a:srgbClr>
              </a:solidFill>
              <a:ln>
                <a:noFill/>
              </a:ln>
              <a:effectLst/>
              <a:sp3d/>
            </c:spPr>
            <c:extLst>
              <c:ext xmlns:c16="http://schemas.microsoft.com/office/drawing/2014/chart" uri="{C3380CC4-5D6E-409C-BE32-E72D297353CC}">
                <c16:uniqueId val="{00000021-0548-4523-A8B0-AB72582D5247}"/>
              </c:ext>
            </c:extLst>
          </c:dPt>
          <c:dPt>
            <c:idx val="17"/>
            <c:invertIfNegative val="0"/>
            <c:bubble3D val="0"/>
            <c:spPr>
              <a:solidFill>
                <a:srgbClr val="FC9FAD">
                  <a:lumMod val="90000"/>
                </a:srgbClr>
              </a:solidFill>
              <a:ln>
                <a:noFill/>
              </a:ln>
              <a:effectLst/>
              <a:sp3d/>
            </c:spPr>
            <c:extLst>
              <c:ext xmlns:c16="http://schemas.microsoft.com/office/drawing/2014/chart" uri="{C3380CC4-5D6E-409C-BE32-E72D297353CC}">
                <c16:uniqueId val="{00000023-0548-4523-A8B0-AB72582D5247}"/>
              </c:ext>
            </c:extLst>
          </c:dPt>
          <c:dPt>
            <c:idx val="18"/>
            <c:invertIfNegative val="0"/>
            <c:bubble3D val="0"/>
            <c:spPr>
              <a:solidFill>
                <a:srgbClr val="FC9FAD">
                  <a:lumMod val="90000"/>
                </a:srgbClr>
              </a:solidFill>
              <a:ln>
                <a:noFill/>
              </a:ln>
              <a:effectLst/>
              <a:sp3d/>
            </c:spPr>
            <c:extLst>
              <c:ext xmlns:c16="http://schemas.microsoft.com/office/drawing/2014/chart" uri="{C3380CC4-5D6E-409C-BE32-E72D297353CC}">
                <c16:uniqueId val="{00000025-0548-4523-A8B0-AB72582D5247}"/>
              </c:ext>
            </c:extLst>
          </c:dPt>
          <c:dPt>
            <c:idx val="19"/>
            <c:invertIfNegative val="0"/>
            <c:bubble3D val="0"/>
            <c:spPr>
              <a:solidFill>
                <a:srgbClr val="FC9FAD">
                  <a:lumMod val="90000"/>
                </a:srgbClr>
              </a:solidFill>
              <a:ln>
                <a:noFill/>
              </a:ln>
              <a:effectLst/>
              <a:sp3d/>
            </c:spPr>
            <c:extLst>
              <c:ext xmlns:c16="http://schemas.microsoft.com/office/drawing/2014/chart" uri="{C3380CC4-5D6E-409C-BE32-E72D297353CC}">
                <c16:uniqueId val="{00000027-0548-4523-A8B0-AB72582D5247}"/>
              </c:ext>
            </c:extLst>
          </c:dPt>
          <c:dPt>
            <c:idx val="20"/>
            <c:invertIfNegative val="0"/>
            <c:bubble3D val="0"/>
            <c:spPr>
              <a:solidFill>
                <a:srgbClr val="FC9FAD">
                  <a:lumMod val="90000"/>
                </a:srgbClr>
              </a:solidFill>
              <a:ln>
                <a:noFill/>
              </a:ln>
              <a:effectLst/>
              <a:sp3d/>
            </c:spPr>
            <c:extLst>
              <c:ext xmlns:c16="http://schemas.microsoft.com/office/drawing/2014/chart" uri="{C3380CC4-5D6E-409C-BE32-E72D297353CC}">
                <c16:uniqueId val="{00000029-0548-4523-A8B0-AB72582D5247}"/>
              </c:ext>
            </c:extLst>
          </c:dPt>
          <c:dPt>
            <c:idx val="21"/>
            <c:invertIfNegative val="0"/>
            <c:bubble3D val="0"/>
            <c:spPr>
              <a:solidFill>
                <a:srgbClr val="FC9FAD">
                  <a:lumMod val="90000"/>
                </a:srgbClr>
              </a:solidFill>
              <a:ln>
                <a:noFill/>
              </a:ln>
              <a:effectLst/>
              <a:sp3d/>
            </c:spPr>
            <c:extLst>
              <c:ext xmlns:c16="http://schemas.microsoft.com/office/drawing/2014/chart" uri="{C3380CC4-5D6E-409C-BE32-E72D297353CC}">
                <c16:uniqueId val="{0000002B-0548-4523-A8B0-AB72582D5247}"/>
              </c:ext>
            </c:extLst>
          </c:dPt>
          <c:dPt>
            <c:idx val="22"/>
            <c:invertIfNegative val="0"/>
            <c:bubble3D val="0"/>
            <c:spPr>
              <a:solidFill>
                <a:srgbClr val="FC9FAD">
                  <a:lumMod val="90000"/>
                </a:srgbClr>
              </a:solidFill>
              <a:ln>
                <a:noFill/>
              </a:ln>
              <a:effectLst/>
              <a:sp3d/>
            </c:spPr>
            <c:extLst>
              <c:ext xmlns:c16="http://schemas.microsoft.com/office/drawing/2014/chart" uri="{C3380CC4-5D6E-409C-BE32-E72D297353CC}">
                <c16:uniqueId val="{0000002D-0548-4523-A8B0-AB72582D5247}"/>
              </c:ext>
            </c:extLst>
          </c:dPt>
          <c:dPt>
            <c:idx val="23"/>
            <c:invertIfNegative val="0"/>
            <c:bubble3D val="0"/>
            <c:spPr>
              <a:solidFill>
                <a:srgbClr val="FC9FAD">
                  <a:lumMod val="90000"/>
                </a:srgbClr>
              </a:solidFill>
              <a:ln>
                <a:noFill/>
              </a:ln>
              <a:effectLst/>
              <a:sp3d/>
            </c:spPr>
            <c:extLst>
              <c:ext xmlns:c16="http://schemas.microsoft.com/office/drawing/2014/chart" uri="{C3380CC4-5D6E-409C-BE32-E72D297353CC}">
                <c16:uniqueId val="{0000002F-0548-4523-A8B0-AB72582D5247}"/>
              </c:ext>
            </c:extLst>
          </c:dPt>
          <c:dPt>
            <c:idx val="24"/>
            <c:invertIfNegative val="0"/>
            <c:bubble3D val="0"/>
            <c:spPr>
              <a:solidFill>
                <a:srgbClr val="FC9FAD">
                  <a:lumMod val="90000"/>
                </a:srgbClr>
              </a:solidFill>
              <a:ln>
                <a:noFill/>
              </a:ln>
              <a:effectLst/>
              <a:sp3d/>
            </c:spPr>
            <c:extLst>
              <c:ext xmlns:c16="http://schemas.microsoft.com/office/drawing/2014/chart" uri="{C3380CC4-5D6E-409C-BE32-E72D297353CC}">
                <c16:uniqueId val="{00000031-0548-4523-A8B0-AB72582D5247}"/>
              </c:ext>
            </c:extLst>
          </c:dPt>
          <c:dPt>
            <c:idx val="25"/>
            <c:invertIfNegative val="0"/>
            <c:bubble3D val="0"/>
            <c:spPr>
              <a:solidFill>
                <a:srgbClr val="FC9FAD">
                  <a:lumMod val="90000"/>
                </a:srgbClr>
              </a:solidFill>
              <a:ln>
                <a:noFill/>
              </a:ln>
              <a:effectLst/>
              <a:sp3d/>
            </c:spPr>
            <c:extLst>
              <c:ext xmlns:c16="http://schemas.microsoft.com/office/drawing/2014/chart" uri="{C3380CC4-5D6E-409C-BE32-E72D297353CC}">
                <c16:uniqueId val="{00000033-0548-4523-A8B0-AB72582D5247}"/>
              </c:ext>
            </c:extLst>
          </c:dPt>
          <c:dPt>
            <c:idx val="26"/>
            <c:invertIfNegative val="0"/>
            <c:bubble3D val="0"/>
            <c:spPr>
              <a:solidFill>
                <a:srgbClr val="FC9FAD">
                  <a:lumMod val="90000"/>
                </a:srgbClr>
              </a:solidFill>
              <a:ln>
                <a:noFill/>
              </a:ln>
              <a:effectLst/>
              <a:sp3d/>
            </c:spPr>
            <c:extLst>
              <c:ext xmlns:c16="http://schemas.microsoft.com/office/drawing/2014/chart" uri="{C3380CC4-5D6E-409C-BE32-E72D297353CC}">
                <c16:uniqueId val="{00000035-0548-4523-A8B0-AB72582D5247}"/>
              </c:ext>
            </c:extLst>
          </c:dPt>
          <c:dPt>
            <c:idx val="27"/>
            <c:invertIfNegative val="0"/>
            <c:bubble3D val="0"/>
            <c:spPr>
              <a:solidFill>
                <a:srgbClr val="FF0000"/>
              </a:solidFill>
              <a:ln>
                <a:noFill/>
              </a:ln>
              <a:effectLst/>
              <a:sp3d/>
            </c:spPr>
            <c:extLst>
              <c:ext xmlns:c16="http://schemas.microsoft.com/office/drawing/2014/chart" uri="{C3380CC4-5D6E-409C-BE32-E72D297353CC}">
                <c16:uniqueId val="{00000037-0548-4523-A8B0-AB72582D5247}"/>
              </c:ext>
            </c:extLst>
          </c:dPt>
          <c:dLbls>
            <c:spPr>
              <a:noFill/>
              <a:ln>
                <a:solidFill>
                  <a:srgbClr val="FFFFFF">
                    <a:lumMod val="95000"/>
                  </a:srgbClr>
                </a:solid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B Nazanin" panose="000004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'1394-1403 نمودار'!$A$2:$A$29</c:f>
              <c:strCache>
                <c:ptCount val="28"/>
                <c:pt idx="0">
                  <c:v>بویین میاندشت</c:v>
                </c:pt>
                <c:pt idx="1">
                  <c:v>جرقویه</c:v>
                </c:pt>
                <c:pt idx="2">
                  <c:v>چادگان </c:v>
                </c:pt>
                <c:pt idx="3">
                  <c:v>خوانسار </c:v>
                </c:pt>
                <c:pt idx="4">
                  <c:v>دهاقان </c:v>
                </c:pt>
                <c:pt idx="5">
                  <c:v>سمیرم </c:v>
                </c:pt>
                <c:pt idx="6">
                  <c:v>فریدون شهر </c:v>
                </c:pt>
                <c:pt idx="7">
                  <c:v>کوهپایه</c:v>
                </c:pt>
                <c:pt idx="8">
                  <c:v>هرند</c:v>
                </c:pt>
                <c:pt idx="9">
                  <c:v>اصفهان 2</c:v>
                </c:pt>
                <c:pt idx="10">
                  <c:v>شاهین شهر و میمه</c:v>
                </c:pt>
                <c:pt idx="11">
                  <c:v>اصفهان 1</c:v>
                </c:pt>
                <c:pt idx="12">
                  <c:v>فلاورجان </c:v>
                </c:pt>
                <c:pt idx="13">
                  <c:v>شهرضا </c:v>
                </c:pt>
                <c:pt idx="14">
                  <c:v>دانشگاه</c:v>
                </c:pt>
                <c:pt idx="15">
                  <c:v>نطنز</c:v>
                </c:pt>
                <c:pt idx="16">
                  <c:v>گلپایگان </c:v>
                </c:pt>
                <c:pt idx="17">
                  <c:v>اردستان </c:v>
                </c:pt>
                <c:pt idx="18">
                  <c:v>لنجان </c:v>
                </c:pt>
                <c:pt idx="19">
                  <c:v>برخوار </c:v>
                </c:pt>
                <c:pt idx="20">
                  <c:v>مبارکه </c:v>
                </c:pt>
                <c:pt idx="21">
                  <c:v>خمینی شهر </c:v>
                </c:pt>
                <c:pt idx="22">
                  <c:v>تیران و کرون </c:v>
                </c:pt>
                <c:pt idx="23">
                  <c:v>نجف آباد </c:v>
                </c:pt>
                <c:pt idx="24">
                  <c:v>خور و بیابانک</c:v>
                </c:pt>
                <c:pt idx="25">
                  <c:v>فریدن </c:v>
                </c:pt>
                <c:pt idx="26">
                  <c:v>نائین </c:v>
                </c:pt>
                <c:pt idx="27">
                  <c:v>ورزنه</c:v>
                </c:pt>
              </c:strCache>
            </c:strRef>
          </c:cat>
          <c:val>
            <c:numRef>
              <c:f>'1394-1403 نمودار'!$B$2:$B$29</c:f>
              <c:numCache>
                <c:formatCode>0.00</c:formatCode>
                <c:ptCount val="28"/>
                <c:pt idx="0">
                  <c:v>0</c:v>
                </c:pt>
                <c:pt idx="1">
                  <c:v>0</c:v>
                </c:pt>
                <c:pt idx="2">
                  <c:v>0</c:v>
                </c:pt>
                <c:pt idx="3">
                  <c:v>0</c:v>
                </c:pt>
                <c:pt idx="4">
                  <c:v>0</c:v>
                </c:pt>
                <c:pt idx="5">
                  <c:v>0</c:v>
                </c:pt>
                <c:pt idx="6">
                  <c:v>0</c:v>
                </c:pt>
                <c:pt idx="7">
                  <c:v>0</c:v>
                </c:pt>
                <c:pt idx="8">
                  <c:v>0</c:v>
                </c:pt>
                <c:pt idx="9">
                  <c:v>0.59987570575611437</c:v>
                </c:pt>
                <c:pt idx="10">
                  <c:v>0.65058905632201469</c:v>
                </c:pt>
                <c:pt idx="11">
                  <c:v>0.74798838174797688</c:v>
                </c:pt>
                <c:pt idx="12">
                  <c:v>0.85700342680102659</c:v>
                </c:pt>
                <c:pt idx="13">
                  <c:v>0.88958429208416645</c:v>
                </c:pt>
                <c:pt idx="14">
                  <c:v>1</c:v>
                </c:pt>
                <c:pt idx="15">
                  <c:v>1.0802638067061145</c:v>
                </c:pt>
                <c:pt idx="16">
                  <c:v>1.1203799761829965</c:v>
                </c:pt>
                <c:pt idx="17">
                  <c:v>1.1978554802224586</c:v>
                </c:pt>
                <c:pt idx="18">
                  <c:v>1.2573524588819835</c:v>
                </c:pt>
                <c:pt idx="19">
                  <c:v>1.5067287550746911</c:v>
                </c:pt>
                <c:pt idx="20">
                  <c:v>1.5879389361984131</c:v>
                </c:pt>
                <c:pt idx="21">
                  <c:v>1.6149975953859494</c:v>
                </c:pt>
                <c:pt idx="22">
                  <c:v>1.6961964296248229</c:v>
                </c:pt>
                <c:pt idx="23">
                  <c:v>1.9538684503901895</c:v>
                </c:pt>
                <c:pt idx="24">
                  <c:v>2.2157176501184765</c:v>
                </c:pt>
                <c:pt idx="25">
                  <c:v>2.5216931956457396</c:v>
                </c:pt>
                <c:pt idx="26">
                  <c:v>3.6650209515008605</c:v>
                </c:pt>
                <c:pt idx="27">
                  <c:v>5.4714660339660339</c:v>
                </c:pt>
              </c:numCache>
            </c:numRef>
          </c:val>
          <c:extLst>
            <c:ext xmlns:c16="http://schemas.microsoft.com/office/drawing/2014/chart" uri="{C3380CC4-5D6E-409C-BE32-E72D297353CC}">
              <c16:uniqueId val="{00000038-0548-4523-A8B0-AB72582D5247}"/>
            </c:ext>
          </c:extLst>
        </c:ser>
        <c:dLbls>
          <c:showLegendKey val="0"/>
          <c:showVal val="1"/>
          <c:showCatName val="0"/>
          <c:showSerName val="0"/>
          <c:showPercent val="0"/>
          <c:showBubbleSize val="0"/>
        </c:dLbls>
        <c:gapWidth val="150"/>
        <c:shape val="box"/>
        <c:axId val="802170015"/>
        <c:axId val="802172511"/>
        <c:axId val="0"/>
      </c:bar3DChart>
      <c:catAx>
        <c:axId val="8021700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B Nazanin" panose="00000400000000000000" pitchFamily="2" charset="-78"/>
              </a:defRPr>
            </a:pPr>
            <a:endParaRPr lang="en-US"/>
          </a:p>
        </c:txPr>
        <c:crossAx val="802172511"/>
        <c:crosses val="autoZero"/>
        <c:auto val="1"/>
        <c:lblAlgn val="ctr"/>
        <c:lblOffset val="100"/>
        <c:noMultiLvlLbl val="0"/>
      </c:catAx>
      <c:valAx>
        <c:axId val="802172511"/>
        <c:scaling>
          <c:orientation val="minMax"/>
        </c:scaling>
        <c:delete val="1"/>
        <c:axPos val="l"/>
        <c:numFmt formatCode="0.00" sourceLinked="1"/>
        <c:majorTickMark val="none"/>
        <c:minorTickMark val="none"/>
        <c:tickLblPos val="nextTo"/>
        <c:crossAx val="8021700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051247024698714E-2"/>
          <c:y val="3.3264985733202433E-2"/>
          <c:w val="0.95728682791916786"/>
          <c:h val="0.75487729696869532"/>
        </c:manualLayout>
      </c:layout>
      <c:bar3DChart>
        <c:barDir val="col"/>
        <c:grouping val="clustered"/>
        <c:varyColors val="0"/>
        <c:ser>
          <c:idx val="0"/>
          <c:order val="0"/>
          <c:tx>
            <c:strRef>
              <c:f>'علل مرگ'!$C$17</c:f>
              <c:strCache>
                <c:ptCount val="1"/>
                <c:pt idx="0">
                  <c:v>سال 1403</c:v>
                </c:pt>
              </c:strCache>
            </c:strRef>
          </c:tx>
          <c:spPr>
            <a:solidFill>
              <a:schemeClr val="accent1"/>
            </a:solidFill>
            <a:ln>
              <a:noFill/>
            </a:ln>
            <a:effectLst/>
            <a:sp3d/>
          </c:spPr>
          <c:invertIfNegative val="0"/>
          <c:dPt>
            <c:idx val="0"/>
            <c:invertIfNegative val="0"/>
            <c:bubble3D val="0"/>
            <c:spPr>
              <a:solidFill>
                <a:srgbClr val="073A4B">
                  <a:lumMod val="75000"/>
                  <a:lumOff val="25000"/>
                </a:srgbClr>
              </a:solidFill>
              <a:ln>
                <a:noFill/>
              </a:ln>
              <a:effectLst/>
              <a:sp3d/>
            </c:spPr>
            <c:extLst>
              <c:ext xmlns:c16="http://schemas.microsoft.com/office/drawing/2014/chart" uri="{C3380CC4-5D6E-409C-BE32-E72D297353CC}">
                <c16:uniqueId val="{00000002-16D9-43B0-88BB-E5C1E73B8243}"/>
              </c:ext>
            </c:extLst>
          </c:dPt>
          <c:dPt>
            <c:idx val="1"/>
            <c:invertIfNegative val="0"/>
            <c:bubble3D val="0"/>
            <c:spPr>
              <a:solidFill>
                <a:srgbClr val="CC3059">
                  <a:lumMod val="60000"/>
                  <a:lumOff val="40000"/>
                </a:srgbClr>
              </a:solidFill>
              <a:ln>
                <a:noFill/>
              </a:ln>
              <a:effectLst/>
              <a:sp3d/>
            </c:spPr>
            <c:extLst>
              <c:ext xmlns:c16="http://schemas.microsoft.com/office/drawing/2014/chart" uri="{C3380CC4-5D6E-409C-BE32-E72D297353CC}">
                <c16:uniqueId val="{00000001-16D9-43B0-88BB-E5C1E73B8243}"/>
              </c:ext>
            </c:extLst>
          </c:dPt>
          <c:dPt>
            <c:idx val="2"/>
            <c:invertIfNegative val="0"/>
            <c:bubble3D val="0"/>
            <c:spPr>
              <a:solidFill>
                <a:srgbClr val="FC9FAD">
                  <a:lumMod val="50000"/>
                </a:srgbClr>
              </a:solidFill>
              <a:ln>
                <a:noFill/>
              </a:ln>
              <a:effectLst/>
              <a:sp3d/>
            </c:spPr>
            <c:extLst>
              <c:ext xmlns:c16="http://schemas.microsoft.com/office/drawing/2014/chart" uri="{C3380CC4-5D6E-409C-BE32-E72D297353CC}">
                <c16:uniqueId val="{00000003-16D9-43B0-88BB-E5C1E73B8243}"/>
              </c:ext>
            </c:extLst>
          </c:dPt>
          <c:dLbls>
            <c:dLbl>
              <c:idx val="1"/>
              <c:layout>
                <c:manualLayout>
                  <c:x val="-1.173176023053456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D9-43B0-88BB-E5C1E73B8243}"/>
                </c:ext>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'علل مرگ'!$B$18:$B$20</c:f>
              <c:strCache>
                <c:ptCount val="3"/>
                <c:pt idx="0">
                  <c:v>گروه سوم : خونریزی مامایی</c:v>
                </c:pt>
                <c:pt idx="1">
                  <c:v>گروه پنجم : سایر عوارض مامایی</c:v>
                </c:pt>
                <c:pt idx="2">
                  <c:v>گروه هفتم : عوارض غیر مامایی</c:v>
                </c:pt>
              </c:strCache>
            </c:strRef>
          </c:cat>
          <c:val>
            <c:numRef>
              <c:f>'علل مرگ'!$C$18:$C$20</c:f>
              <c:numCache>
                <c:formatCode>General</c:formatCode>
                <c:ptCount val="3"/>
                <c:pt idx="0">
                  <c:v>33.299999999999997</c:v>
                </c:pt>
                <c:pt idx="1">
                  <c:v>33.299999999999997</c:v>
                </c:pt>
                <c:pt idx="2">
                  <c:v>33.299999999999997</c:v>
                </c:pt>
              </c:numCache>
            </c:numRef>
          </c:val>
          <c:extLst>
            <c:ext xmlns:c16="http://schemas.microsoft.com/office/drawing/2014/chart" uri="{C3380CC4-5D6E-409C-BE32-E72D297353CC}">
              <c16:uniqueId val="{00000000-16D9-43B0-88BB-E5C1E73B8243}"/>
            </c:ext>
          </c:extLst>
        </c:ser>
        <c:dLbls>
          <c:showLegendKey val="0"/>
          <c:showVal val="1"/>
          <c:showCatName val="0"/>
          <c:showSerName val="0"/>
          <c:showPercent val="0"/>
          <c:showBubbleSize val="0"/>
        </c:dLbls>
        <c:gapWidth val="150"/>
        <c:shape val="box"/>
        <c:axId val="2115858463"/>
        <c:axId val="2115857631"/>
        <c:axId val="0"/>
      </c:bar3DChart>
      <c:catAx>
        <c:axId val="21158584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15857631"/>
        <c:crosses val="autoZero"/>
        <c:auto val="1"/>
        <c:lblAlgn val="ctr"/>
        <c:lblOffset val="100"/>
        <c:noMultiLvlLbl val="0"/>
      </c:catAx>
      <c:valAx>
        <c:axId val="2115857631"/>
        <c:scaling>
          <c:orientation val="minMax"/>
        </c:scaling>
        <c:delete val="1"/>
        <c:axPos val="l"/>
        <c:numFmt formatCode="General" sourceLinked="1"/>
        <c:majorTickMark val="none"/>
        <c:minorTickMark val="none"/>
        <c:tickLblPos val="nextTo"/>
        <c:crossAx val="2115858463"/>
        <c:crosses val="autoZero"/>
        <c:crossBetween val="between"/>
      </c:valAx>
      <c:spPr>
        <a:noFill/>
        <a:ln>
          <a:noFill/>
        </a:ln>
        <a:effectLst/>
      </c:spPr>
    </c:plotArea>
    <c:plotVisOnly val="1"/>
    <c:dispBlanksAs val="gap"/>
    <c:showDLblsOverMax val="0"/>
  </c:chart>
  <c:spPr>
    <a:noFill/>
    <a:ln>
      <a:solidFill>
        <a:srgbClr val="6E774E">
          <a:lumMod val="75000"/>
        </a:srgbClr>
      </a:solid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rtl="1">
              <a:defRPr sz="1600" b="0" i="0" u="none" strike="noStrike" kern="1200" spc="0" baseline="0">
                <a:solidFill>
                  <a:schemeClr val="tx1">
                    <a:lumMod val="65000"/>
                    <a:lumOff val="35000"/>
                  </a:schemeClr>
                </a:solidFill>
                <a:latin typeface="+mn-lt"/>
                <a:ea typeface="+mn-ea"/>
                <a:cs typeface="+mn-cs"/>
              </a:defRPr>
            </a:pPr>
            <a:r>
              <a:rPr lang="fa-IR" sz="1600">
                <a:cs typeface="2  Titr" panose="00000700000000000000" pitchFamily="2" charset="-78"/>
              </a:rPr>
              <a:t>درصد علل مرگ مادر به تفکیک گروه بندی</a:t>
            </a:r>
            <a:r>
              <a:rPr lang="en-US" sz="1600">
                <a:cs typeface="2  Titr" panose="00000700000000000000" pitchFamily="2" charset="-78"/>
              </a:rPr>
              <a:t>ICD-10</a:t>
            </a:r>
          </a:p>
          <a:p>
            <a:pPr rtl="1">
              <a:defRPr sz="1600"/>
            </a:pPr>
            <a:r>
              <a:rPr lang="fa-IR" sz="1600">
                <a:cs typeface="2  Titr" panose="00000700000000000000" pitchFamily="2" charset="-78"/>
              </a:rPr>
              <a:t>1403-1399</a:t>
            </a:r>
            <a:r>
              <a:rPr lang="fa-IR" sz="1600"/>
              <a:t> </a:t>
            </a:r>
            <a:endParaRPr lang="en-US" sz="1600"/>
          </a:p>
        </c:rich>
      </c:tx>
      <c:overlay val="0"/>
      <c:spPr>
        <a:noFill/>
        <a:ln>
          <a:solidFill>
            <a:schemeClr val="accent1"/>
          </a:solidFill>
        </a:ln>
        <a:effectLst/>
      </c:spPr>
      <c:txPr>
        <a:bodyPr rot="0" spcFirstLastPara="1" vertOverflow="ellipsis" vert="horz" wrap="square" anchor="ctr" anchorCtr="1"/>
        <a:lstStyle/>
        <a:p>
          <a:pPr rtl="1">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Sheet1!$A$21</c:f>
              <c:strCache>
                <c:ptCount val="1"/>
                <c:pt idx="0">
                  <c:v>۱۳۹۹</c:v>
                </c:pt>
              </c:strCache>
            </c:strRef>
          </c:tx>
          <c:spPr>
            <a:solidFill>
              <a:schemeClr val="accent1"/>
            </a:solidFill>
            <a:ln>
              <a:noFill/>
            </a:ln>
            <a:effectLst/>
          </c:spPr>
          <c:invertIfNegative val="0"/>
          <c:cat>
            <c:strRef>
              <c:f>Sheet1!$B$20:$K$20</c:f>
              <c:strCache>
                <c:ptCount val="10"/>
                <c:pt idx="0">
                  <c:v>گروه اول : بارداری منتهي به سقط</c:v>
                </c:pt>
                <c:pt idx="1">
                  <c:v>گروه دوم : اختلالات افزايش فشارخون در بارداری، زايمان و پس از زایمان</c:v>
                </c:pt>
                <c:pt idx="2">
                  <c:v>گروه سوم : خونریزی مامایی</c:v>
                </c:pt>
                <c:pt idx="3">
                  <c:v>گروه چهارم : عفونت مرتبط با بارداری</c:v>
                </c:pt>
                <c:pt idx="4">
                  <c:v>گروه پنجم : سایر عوارض مامایی</c:v>
                </c:pt>
                <c:pt idx="5">
                  <c:v>گروه ششم : عوارض غیر قابل انتظار از درمان  ( عوارض بیهوشی)</c:v>
                </c:pt>
                <c:pt idx="6">
                  <c:v>گروه هفتم : عوارض غیر مامایی</c:v>
                </c:pt>
                <c:pt idx="7">
                  <c:v>گروه هشتم : عوامل ناشناخته یا تعیین نشده</c:v>
                </c:pt>
                <c:pt idx="8">
                  <c:v>گروه نهم : عوامل همزمان</c:v>
                </c:pt>
                <c:pt idx="9">
                  <c:v>گروه ایکس</c:v>
                </c:pt>
              </c:strCache>
            </c:strRef>
          </c:cat>
          <c:val>
            <c:numRef>
              <c:f>Sheet1!$B$21:$K$21</c:f>
              <c:numCache>
                <c:formatCode>[$-3000401]0.00%</c:formatCode>
                <c:ptCount val="10"/>
                <c:pt idx="0">
                  <c:v>2.1999999999999999E-2</c:v>
                </c:pt>
                <c:pt idx="1">
                  <c:v>6.0999999999999999E-2</c:v>
                </c:pt>
                <c:pt idx="2">
                  <c:v>0.114</c:v>
                </c:pt>
                <c:pt idx="3">
                  <c:v>2.5999999999999999E-2</c:v>
                </c:pt>
                <c:pt idx="4">
                  <c:v>6.8000000000000005E-2</c:v>
                </c:pt>
                <c:pt idx="5">
                  <c:v>1.0999999999999999E-2</c:v>
                </c:pt>
                <c:pt idx="6">
                  <c:v>0.58399999999999996</c:v>
                </c:pt>
                <c:pt idx="7">
                  <c:v>5.7000000000000002E-2</c:v>
                </c:pt>
                <c:pt idx="8">
                  <c:v>2.1999999999999999E-2</c:v>
                </c:pt>
                <c:pt idx="9">
                  <c:v>3.5000000000000003E-2</c:v>
                </c:pt>
              </c:numCache>
            </c:numRef>
          </c:val>
          <c:extLst>
            <c:ext xmlns:c16="http://schemas.microsoft.com/office/drawing/2014/chart" uri="{C3380CC4-5D6E-409C-BE32-E72D297353CC}">
              <c16:uniqueId val="{00000000-2281-414C-82BD-5158685999F2}"/>
            </c:ext>
          </c:extLst>
        </c:ser>
        <c:ser>
          <c:idx val="1"/>
          <c:order val="1"/>
          <c:tx>
            <c:strRef>
              <c:f>Sheet1!$A$22</c:f>
              <c:strCache>
                <c:ptCount val="1"/>
                <c:pt idx="0">
                  <c:v>۱۴۰۰</c:v>
                </c:pt>
              </c:strCache>
            </c:strRef>
          </c:tx>
          <c:spPr>
            <a:solidFill>
              <a:schemeClr val="accent2"/>
            </a:solidFill>
            <a:ln>
              <a:noFill/>
            </a:ln>
            <a:effectLst/>
          </c:spPr>
          <c:invertIfNegative val="0"/>
          <c:cat>
            <c:strRef>
              <c:f>Sheet1!$B$20:$K$20</c:f>
              <c:strCache>
                <c:ptCount val="10"/>
                <c:pt idx="0">
                  <c:v>گروه اول : بارداری منتهي به سقط</c:v>
                </c:pt>
                <c:pt idx="1">
                  <c:v>گروه دوم : اختلالات افزايش فشارخون در بارداری، زايمان و پس از زایمان</c:v>
                </c:pt>
                <c:pt idx="2">
                  <c:v>گروه سوم : خونریزی مامایی</c:v>
                </c:pt>
                <c:pt idx="3">
                  <c:v>گروه چهارم : عفونت مرتبط با بارداری</c:v>
                </c:pt>
                <c:pt idx="4">
                  <c:v>گروه پنجم : سایر عوارض مامایی</c:v>
                </c:pt>
                <c:pt idx="5">
                  <c:v>گروه ششم : عوارض غیر قابل انتظار از درمان  ( عوارض بیهوشی)</c:v>
                </c:pt>
                <c:pt idx="6">
                  <c:v>گروه هفتم : عوارض غیر مامایی</c:v>
                </c:pt>
                <c:pt idx="7">
                  <c:v>گروه هشتم : عوامل ناشناخته یا تعیین نشده</c:v>
                </c:pt>
                <c:pt idx="8">
                  <c:v>گروه نهم : عوامل همزمان</c:v>
                </c:pt>
                <c:pt idx="9">
                  <c:v>گروه ایکس</c:v>
                </c:pt>
              </c:strCache>
            </c:strRef>
          </c:cat>
          <c:val>
            <c:numRef>
              <c:f>Sheet1!$B$22:$K$22</c:f>
              <c:numCache>
                <c:formatCode>[$-3000401]0.00%</c:formatCode>
                <c:ptCount val="10"/>
                <c:pt idx="0">
                  <c:v>1.7999999999999999E-2</c:v>
                </c:pt>
                <c:pt idx="1">
                  <c:v>3.3000000000000002E-2</c:v>
                </c:pt>
                <c:pt idx="2">
                  <c:v>7.5999999999999998E-2</c:v>
                </c:pt>
                <c:pt idx="3">
                  <c:v>2.8000000000000001E-2</c:v>
                </c:pt>
                <c:pt idx="4">
                  <c:v>4.9000000000000002E-2</c:v>
                </c:pt>
                <c:pt idx="5">
                  <c:v>8.0000000000000002E-3</c:v>
                </c:pt>
                <c:pt idx="6">
                  <c:v>0.71099999999999997</c:v>
                </c:pt>
                <c:pt idx="7">
                  <c:v>3.1E-2</c:v>
                </c:pt>
                <c:pt idx="8">
                  <c:v>0.03</c:v>
                </c:pt>
                <c:pt idx="9">
                  <c:v>1.4999999999999999E-2</c:v>
                </c:pt>
              </c:numCache>
            </c:numRef>
          </c:val>
          <c:extLst>
            <c:ext xmlns:c16="http://schemas.microsoft.com/office/drawing/2014/chart" uri="{C3380CC4-5D6E-409C-BE32-E72D297353CC}">
              <c16:uniqueId val="{00000001-2281-414C-82BD-5158685999F2}"/>
            </c:ext>
          </c:extLst>
        </c:ser>
        <c:ser>
          <c:idx val="2"/>
          <c:order val="2"/>
          <c:tx>
            <c:strRef>
              <c:f>Sheet1!$A$23</c:f>
              <c:strCache>
                <c:ptCount val="1"/>
                <c:pt idx="0">
                  <c:v>۱۴۰۱</c:v>
                </c:pt>
              </c:strCache>
            </c:strRef>
          </c:tx>
          <c:spPr>
            <a:solidFill>
              <a:schemeClr val="accent3"/>
            </a:solidFill>
            <a:ln>
              <a:noFill/>
            </a:ln>
            <a:effectLst/>
          </c:spPr>
          <c:invertIfNegative val="0"/>
          <c:cat>
            <c:strRef>
              <c:f>Sheet1!$B$20:$K$20</c:f>
              <c:strCache>
                <c:ptCount val="10"/>
                <c:pt idx="0">
                  <c:v>گروه اول : بارداری منتهي به سقط</c:v>
                </c:pt>
                <c:pt idx="1">
                  <c:v>گروه دوم : اختلالات افزايش فشارخون در بارداری، زايمان و پس از زایمان</c:v>
                </c:pt>
                <c:pt idx="2">
                  <c:v>گروه سوم : خونریزی مامایی</c:v>
                </c:pt>
                <c:pt idx="3">
                  <c:v>گروه چهارم : عفونت مرتبط با بارداری</c:v>
                </c:pt>
                <c:pt idx="4">
                  <c:v>گروه پنجم : سایر عوارض مامایی</c:v>
                </c:pt>
                <c:pt idx="5">
                  <c:v>گروه ششم : عوارض غیر قابل انتظار از درمان  ( عوارض بیهوشی)</c:v>
                </c:pt>
                <c:pt idx="6">
                  <c:v>گروه هفتم : عوارض غیر مامایی</c:v>
                </c:pt>
                <c:pt idx="7">
                  <c:v>گروه هشتم : عوامل ناشناخته یا تعیین نشده</c:v>
                </c:pt>
                <c:pt idx="8">
                  <c:v>گروه نهم : عوامل همزمان</c:v>
                </c:pt>
                <c:pt idx="9">
                  <c:v>گروه ایکس</c:v>
                </c:pt>
              </c:strCache>
            </c:strRef>
          </c:cat>
          <c:val>
            <c:numRef>
              <c:f>Sheet1!$B$23:$K$23</c:f>
              <c:numCache>
                <c:formatCode>[$-3000401]0.00%</c:formatCode>
                <c:ptCount val="10"/>
                <c:pt idx="0">
                  <c:v>0.02</c:v>
                </c:pt>
                <c:pt idx="1">
                  <c:v>8.5999999999999993E-2</c:v>
                </c:pt>
                <c:pt idx="2">
                  <c:v>0.18</c:v>
                </c:pt>
                <c:pt idx="3">
                  <c:v>6.3E-2</c:v>
                </c:pt>
                <c:pt idx="4">
                  <c:v>9.8000000000000004E-2</c:v>
                </c:pt>
                <c:pt idx="5">
                  <c:v>0.02</c:v>
                </c:pt>
                <c:pt idx="6">
                  <c:v>0.41599999999999998</c:v>
                </c:pt>
                <c:pt idx="7">
                  <c:v>4.2999999999999997E-2</c:v>
                </c:pt>
                <c:pt idx="8">
                  <c:v>0.02</c:v>
                </c:pt>
                <c:pt idx="9">
                  <c:v>5.5E-2</c:v>
                </c:pt>
              </c:numCache>
            </c:numRef>
          </c:val>
          <c:extLst>
            <c:ext xmlns:c16="http://schemas.microsoft.com/office/drawing/2014/chart" uri="{C3380CC4-5D6E-409C-BE32-E72D297353CC}">
              <c16:uniqueId val="{00000002-2281-414C-82BD-5158685999F2}"/>
            </c:ext>
          </c:extLst>
        </c:ser>
        <c:ser>
          <c:idx val="3"/>
          <c:order val="3"/>
          <c:tx>
            <c:strRef>
              <c:f>Sheet1!$A$24</c:f>
              <c:strCache>
                <c:ptCount val="1"/>
                <c:pt idx="0">
                  <c:v>۱۴۰۲</c:v>
                </c:pt>
              </c:strCache>
            </c:strRef>
          </c:tx>
          <c:spPr>
            <a:solidFill>
              <a:schemeClr val="accent4"/>
            </a:solidFill>
            <a:ln>
              <a:noFill/>
            </a:ln>
            <a:effectLst/>
          </c:spPr>
          <c:invertIfNegative val="0"/>
          <c:cat>
            <c:strRef>
              <c:f>Sheet1!$B$20:$K$20</c:f>
              <c:strCache>
                <c:ptCount val="10"/>
                <c:pt idx="0">
                  <c:v>گروه اول : بارداری منتهي به سقط</c:v>
                </c:pt>
                <c:pt idx="1">
                  <c:v>گروه دوم : اختلالات افزايش فشارخون در بارداری، زايمان و پس از زایمان</c:v>
                </c:pt>
                <c:pt idx="2">
                  <c:v>گروه سوم : خونریزی مامایی</c:v>
                </c:pt>
                <c:pt idx="3">
                  <c:v>گروه چهارم : عفونت مرتبط با بارداری</c:v>
                </c:pt>
                <c:pt idx="4">
                  <c:v>گروه پنجم : سایر عوارض مامایی</c:v>
                </c:pt>
                <c:pt idx="5">
                  <c:v>گروه ششم : عوارض غیر قابل انتظار از درمان  ( عوارض بیهوشی)</c:v>
                </c:pt>
                <c:pt idx="6">
                  <c:v>گروه هفتم : عوارض غیر مامایی</c:v>
                </c:pt>
                <c:pt idx="7">
                  <c:v>گروه هشتم : عوامل ناشناخته یا تعیین نشده</c:v>
                </c:pt>
                <c:pt idx="8">
                  <c:v>گروه نهم : عوامل همزمان</c:v>
                </c:pt>
                <c:pt idx="9">
                  <c:v>گروه ایکس</c:v>
                </c:pt>
              </c:strCache>
            </c:strRef>
          </c:cat>
          <c:val>
            <c:numRef>
              <c:f>Sheet1!$B$24:$K$24</c:f>
              <c:numCache>
                <c:formatCode>[$-3000401]0.00%</c:formatCode>
                <c:ptCount val="10"/>
                <c:pt idx="0">
                  <c:v>4.4999999999999998E-2</c:v>
                </c:pt>
                <c:pt idx="1">
                  <c:v>9.2999999999999999E-2</c:v>
                </c:pt>
                <c:pt idx="2">
                  <c:v>0.21099999999999999</c:v>
                </c:pt>
                <c:pt idx="3">
                  <c:v>6.5000000000000002E-2</c:v>
                </c:pt>
                <c:pt idx="4">
                  <c:v>8.8999999999999996E-2</c:v>
                </c:pt>
                <c:pt idx="5">
                  <c:v>8.0000000000000002E-3</c:v>
                </c:pt>
                <c:pt idx="6">
                  <c:v>0.33600000000000002</c:v>
                </c:pt>
                <c:pt idx="7">
                  <c:v>8.8999999999999996E-2</c:v>
                </c:pt>
                <c:pt idx="8">
                  <c:v>2.4E-2</c:v>
                </c:pt>
                <c:pt idx="9">
                  <c:v>3.5999999999999997E-2</c:v>
                </c:pt>
              </c:numCache>
            </c:numRef>
          </c:val>
          <c:extLst>
            <c:ext xmlns:c16="http://schemas.microsoft.com/office/drawing/2014/chart" uri="{C3380CC4-5D6E-409C-BE32-E72D297353CC}">
              <c16:uniqueId val="{00000003-2281-414C-82BD-5158685999F2}"/>
            </c:ext>
          </c:extLst>
        </c:ser>
        <c:ser>
          <c:idx val="4"/>
          <c:order val="4"/>
          <c:tx>
            <c:strRef>
              <c:f>Sheet1!$A$25</c:f>
              <c:strCache>
                <c:ptCount val="1"/>
                <c:pt idx="0">
                  <c:v>۱۴۰۳</c:v>
                </c:pt>
              </c:strCache>
            </c:strRef>
          </c:tx>
          <c:spPr>
            <a:solidFill>
              <a:schemeClr val="accent5"/>
            </a:solidFill>
            <a:ln>
              <a:noFill/>
            </a:ln>
            <a:effectLst/>
          </c:spPr>
          <c:invertIfNegative val="0"/>
          <c:cat>
            <c:strRef>
              <c:f>Sheet1!$B$20:$K$20</c:f>
              <c:strCache>
                <c:ptCount val="10"/>
                <c:pt idx="0">
                  <c:v>گروه اول : بارداری منتهي به سقط</c:v>
                </c:pt>
                <c:pt idx="1">
                  <c:v>گروه دوم : اختلالات افزايش فشارخون در بارداری، زايمان و پس از زایمان</c:v>
                </c:pt>
                <c:pt idx="2">
                  <c:v>گروه سوم : خونریزی مامایی</c:v>
                </c:pt>
                <c:pt idx="3">
                  <c:v>گروه چهارم : عفونت مرتبط با بارداری</c:v>
                </c:pt>
                <c:pt idx="4">
                  <c:v>گروه پنجم : سایر عوارض مامایی</c:v>
                </c:pt>
                <c:pt idx="5">
                  <c:v>گروه ششم : عوارض غیر قابل انتظار از درمان  ( عوارض بیهوشی)</c:v>
                </c:pt>
                <c:pt idx="6">
                  <c:v>گروه هفتم : عوارض غیر مامایی</c:v>
                </c:pt>
                <c:pt idx="7">
                  <c:v>گروه هشتم : عوامل ناشناخته یا تعیین نشده</c:v>
                </c:pt>
                <c:pt idx="8">
                  <c:v>گروه نهم : عوامل همزمان</c:v>
                </c:pt>
                <c:pt idx="9">
                  <c:v>گروه ایکس</c:v>
                </c:pt>
              </c:strCache>
            </c:strRef>
          </c:cat>
          <c:val>
            <c:numRef>
              <c:f>Sheet1!$B$25:$K$25</c:f>
              <c:numCache>
                <c:formatCode>[$-3000401]0.00%</c:formatCode>
                <c:ptCount val="10"/>
                <c:pt idx="0">
                  <c:v>6.3E-2</c:v>
                </c:pt>
                <c:pt idx="1">
                  <c:v>0.108</c:v>
                </c:pt>
                <c:pt idx="2">
                  <c:v>0.19800000000000001</c:v>
                </c:pt>
                <c:pt idx="3">
                  <c:v>9.5000000000000001E-2</c:v>
                </c:pt>
                <c:pt idx="4">
                  <c:v>0.126</c:v>
                </c:pt>
                <c:pt idx="5">
                  <c:v>8.9999999999999993E-3</c:v>
                </c:pt>
                <c:pt idx="6">
                  <c:v>0.27900000000000003</c:v>
                </c:pt>
                <c:pt idx="7">
                  <c:v>6.3E-2</c:v>
                </c:pt>
                <c:pt idx="8">
                  <c:v>1.7999999999999999E-2</c:v>
                </c:pt>
                <c:pt idx="9">
                  <c:v>4.1000000000000002E-2</c:v>
                </c:pt>
              </c:numCache>
            </c:numRef>
          </c:val>
          <c:extLst>
            <c:ext xmlns:c16="http://schemas.microsoft.com/office/drawing/2014/chart" uri="{C3380CC4-5D6E-409C-BE32-E72D297353CC}">
              <c16:uniqueId val="{00000004-2281-414C-82BD-5158685999F2}"/>
            </c:ext>
          </c:extLst>
        </c:ser>
        <c:dLbls>
          <c:showLegendKey val="0"/>
          <c:showVal val="0"/>
          <c:showCatName val="0"/>
          <c:showSerName val="0"/>
          <c:showPercent val="0"/>
          <c:showBubbleSize val="0"/>
        </c:dLbls>
        <c:gapWidth val="219"/>
        <c:overlap val="-27"/>
        <c:axId val="190743808"/>
        <c:axId val="190745536"/>
      </c:barChart>
      <c:catAx>
        <c:axId val="1907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90745536"/>
        <c:crosses val="autoZero"/>
        <c:auto val="1"/>
        <c:lblAlgn val="ctr"/>
        <c:lblOffset val="100"/>
        <c:noMultiLvlLbl val="0"/>
      </c:catAx>
      <c:valAx>
        <c:axId val="190745536"/>
        <c:scaling>
          <c:orientation val="minMax"/>
        </c:scaling>
        <c:delete val="0"/>
        <c:axPos val="l"/>
        <c:majorGridlines>
          <c:spPr>
            <a:ln w="9525" cap="flat" cmpd="sng" algn="ctr">
              <a:solidFill>
                <a:schemeClr val="tx1">
                  <a:lumMod val="15000"/>
                  <a:lumOff val="85000"/>
                </a:schemeClr>
              </a:solidFill>
              <a:round/>
            </a:ln>
            <a:effectLst/>
          </c:spPr>
        </c:majorGridlines>
        <c:numFmt formatCode="[$-3000401]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7438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'علل مرگ'!$AO$3</c:f>
              <c:strCache>
                <c:ptCount val="1"/>
                <c:pt idx="0">
                  <c:v>1397</c:v>
                </c:pt>
              </c:strCache>
            </c:strRef>
          </c:tx>
          <c:spPr>
            <a:solidFill>
              <a:schemeClr val="accent1"/>
            </a:solidFill>
            <a:ln>
              <a:noFill/>
            </a:ln>
            <a:effectLst/>
            <a:sp3d/>
          </c:spPr>
          <c:invertIfNegative val="0"/>
          <c:cat>
            <c:strRef>
              <c:f>'علل مرگ'!$AN$4:$AN$13</c:f>
              <c:strCache>
                <c:ptCount val="10"/>
                <c:pt idx="0">
                  <c:v>گروه اول:  بارداری منتهي به سقط</c:v>
                </c:pt>
                <c:pt idx="1">
                  <c:v>گروه دوم : اختلالات افزايش فشارخون در بارداری، زايمان و پس از زایمان</c:v>
                </c:pt>
                <c:pt idx="2">
                  <c:v>گروه سوم : خونریزی مامایی</c:v>
                </c:pt>
                <c:pt idx="3">
                  <c:v>گروه چهارم : عفونت مرتبط با بارداری</c:v>
                </c:pt>
                <c:pt idx="4">
                  <c:v>گروه پنجم : سایر عوارض مامایی</c:v>
                </c:pt>
                <c:pt idx="5">
                  <c:v>گروه ششم : عوارض غیر قابل انتظار از درمان( عوارض بیهوشی)</c:v>
                </c:pt>
                <c:pt idx="6">
                  <c:v>گروه هفتم : عوارض غیر مامایی</c:v>
                </c:pt>
                <c:pt idx="7">
                  <c:v>گروه هشتم : عوامل ناشناخته یا تعیین نشده</c:v>
                </c:pt>
                <c:pt idx="8">
                  <c:v>گروه نهم : عوامل همزمان</c:v>
                </c:pt>
                <c:pt idx="9">
                  <c:v>گروه ایکس: خودکشی</c:v>
                </c:pt>
              </c:strCache>
            </c:strRef>
          </c:cat>
          <c:val>
            <c:numRef>
              <c:f>'علل مرگ'!$AO$4:$AO$13</c:f>
              <c:numCache>
                <c:formatCode>General</c:formatCode>
                <c:ptCount val="10"/>
                <c:pt idx="0">
                  <c:v>14.3</c:v>
                </c:pt>
                <c:pt idx="1">
                  <c:v>42.8</c:v>
                </c:pt>
                <c:pt idx="2">
                  <c:v>0</c:v>
                </c:pt>
                <c:pt idx="3">
                  <c:v>14.3</c:v>
                </c:pt>
                <c:pt idx="4">
                  <c:v>14.3</c:v>
                </c:pt>
                <c:pt idx="5">
                  <c:v>0</c:v>
                </c:pt>
                <c:pt idx="6">
                  <c:v>14.3</c:v>
                </c:pt>
                <c:pt idx="7">
                  <c:v>0</c:v>
                </c:pt>
                <c:pt idx="8">
                  <c:v>0</c:v>
                </c:pt>
                <c:pt idx="9">
                  <c:v>0</c:v>
                </c:pt>
              </c:numCache>
            </c:numRef>
          </c:val>
          <c:extLst>
            <c:ext xmlns:c16="http://schemas.microsoft.com/office/drawing/2014/chart" uri="{C3380CC4-5D6E-409C-BE32-E72D297353CC}">
              <c16:uniqueId val="{00000000-B9D0-4BFA-9E9E-F3DAA1E696A0}"/>
            </c:ext>
          </c:extLst>
        </c:ser>
        <c:ser>
          <c:idx val="1"/>
          <c:order val="1"/>
          <c:tx>
            <c:strRef>
              <c:f>'علل مرگ'!$AP$3</c:f>
              <c:strCache>
                <c:ptCount val="1"/>
                <c:pt idx="0">
                  <c:v>1398</c:v>
                </c:pt>
              </c:strCache>
            </c:strRef>
          </c:tx>
          <c:spPr>
            <a:solidFill>
              <a:schemeClr val="accent2"/>
            </a:solidFill>
            <a:ln>
              <a:noFill/>
            </a:ln>
            <a:effectLst/>
            <a:sp3d/>
          </c:spPr>
          <c:invertIfNegative val="0"/>
          <c:cat>
            <c:strRef>
              <c:f>'علل مرگ'!$AN$4:$AN$13</c:f>
              <c:strCache>
                <c:ptCount val="10"/>
                <c:pt idx="0">
                  <c:v>گروه اول:  بارداری منتهي به سقط</c:v>
                </c:pt>
                <c:pt idx="1">
                  <c:v>گروه دوم : اختلالات افزايش فشارخون در بارداری، زايمان و پس از زایمان</c:v>
                </c:pt>
                <c:pt idx="2">
                  <c:v>گروه سوم : خونریزی مامایی</c:v>
                </c:pt>
                <c:pt idx="3">
                  <c:v>گروه چهارم : عفونت مرتبط با بارداری</c:v>
                </c:pt>
                <c:pt idx="4">
                  <c:v>گروه پنجم : سایر عوارض مامایی</c:v>
                </c:pt>
                <c:pt idx="5">
                  <c:v>گروه ششم : عوارض غیر قابل انتظار از درمان( عوارض بیهوشی)</c:v>
                </c:pt>
                <c:pt idx="6">
                  <c:v>گروه هفتم : عوارض غیر مامایی</c:v>
                </c:pt>
                <c:pt idx="7">
                  <c:v>گروه هشتم : عوامل ناشناخته یا تعیین نشده</c:v>
                </c:pt>
                <c:pt idx="8">
                  <c:v>گروه نهم : عوامل همزمان</c:v>
                </c:pt>
                <c:pt idx="9">
                  <c:v>گروه ایکس: خودکشی</c:v>
                </c:pt>
              </c:strCache>
            </c:strRef>
          </c:cat>
          <c:val>
            <c:numRef>
              <c:f>'علل مرگ'!$AP$4:$AP$13</c:f>
              <c:numCache>
                <c:formatCode>General</c:formatCode>
                <c:ptCount val="10"/>
                <c:pt idx="0">
                  <c:v>0</c:v>
                </c:pt>
                <c:pt idx="1">
                  <c:v>11.1</c:v>
                </c:pt>
                <c:pt idx="2">
                  <c:v>22.2</c:v>
                </c:pt>
                <c:pt idx="3">
                  <c:v>11.1</c:v>
                </c:pt>
                <c:pt idx="4">
                  <c:v>11.1</c:v>
                </c:pt>
                <c:pt idx="5">
                  <c:v>0</c:v>
                </c:pt>
                <c:pt idx="6">
                  <c:v>44.4</c:v>
                </c:pt>
                <c:pt idx="7">
                  <c:v>0</c:v>
                </c:pt>
                <c:pt idx="8">
                  <c:v>0</c:v>
                </c:pt>
                <c:pt idx="9">
                  <c:v>0</c:v>
                </c:pt>
              </c:numCache>
            </c:numRef>
          </c:val>
          <c:extLst>
            <c:ext xmlns:c16="http://schemas.microsoft.com/office/drawing/2014/chart" uri="{C3380CC4-5D6E-409C-BE32-E72D297353CC}">
              <c16:uniqueId val="{00000001-B9D0-4BFA-9E9E-F3DAA1E696A0}"/>
            </c:ext>
          </c:extLst>
        </c:ser>
        <c:ser>
          <c:idx val="2"/>
          <c:order val="2"/>
          <c:tx>
            <c:strRef>
              <c:f>'علل مرگ'!$AQ$3</c:f>
              <c:strCache>
                <c:ptCount val="1"/>
                <c:pt idx="0">
                  <c:v>1399</c:v>
                </c:pt>
              </c:strCache>
            </c:strRef>
          </c:tx>
          <c:spPr>
            <a:solidFill>
              <a:schemeClr val="accent3"/>
            </a:solidFill>
            <a:ln>
              <a:noFill/>
            </a:ln>
            <a:effectLst/>
            <a:sp3d/>
          </c:spPr>
          <c:invertIfNegative val="0"/>
          <c:cat>
            <c:strRef>
              <c:f>'علل مرگ'!$AN$4:$AN$13</c:f>
              <c:strCache>
                <c:ptCount val="10"/>
                <c:pt idx="0">
                  <c:v>گروه اول:  بارداری منتهي به سقط</c:v>
                </c:pt>
                <c:pt idx="1">
                  <c:v>گروه دوم : اختلالات افزايش فشارخون در بارداری، زايمان و پس از زایمان</c:v>
                </c:pt>
                <c:pt idx="2">
                  <c:v>گروه سوم : خونریزی مامایی</c:v>
                </c:pt>
                <c:pt idx="3">
                  <c:v>گروه چهارم : عفونت مرتبط با بارداری</c:v>
                </c:pt>
                <c:pt idx="4">
                  <c:v>گروه پنجم : سایر عوارض مامایی</c:v>
                </c:pt>
                <c:pt idx="5">
                  <c:v>گروه ششم : عوارض غیر قابل انتظار از درمان( عوارض بیهوشی)</c:v>
                </c:pt>
                <c:pt idx="6">
                  <c:v>گروه هفتم : عوارض غیر مامایی</c:v>
                </c:pt>
                <c:pt idx="7">
                  <c:v>گروه هشتم : عوامل ناشناخته یا تعیین نشده</c:v>
                </c:pt>
                <c:pt idx="8">
                  <c:v>گروه نهم : عوامل همزمان</c:v>
                </c:pt>
                <c:pt idx="9">
                  <c:v>گروه ایکس: خودکشی</c:v>
                </c:pt>
              </c:strCache>
            </c:strRef>
          </c:cat>
          <c:val>
            <c:numRef>
              <c:f>'علل مرگ'!$AQ$4:$AQ$13</c:f>
              <c:numCache>
                <c:formatCode>General</c:formatCode>
                <c:ptCount val="10"/>
                <c:pt idx="0">
                  <c:v>0</c:v>
                </c:pt>
                <c:pt idx="1">
                  <c:v>0</c:v>
                </c:pt>
                <c:pt idx="2">
                  <c:v>6.25</c:v>
                </c:pt>
                <c:pt idx="3">
                  <c:v>0</c:v>
                </c:pt>
                <c:pt idx="4">
                  <c:v>6.25</c:v>
                </c:pt>
                <c:pt idx="5">
                  <c:v>0</c:v>
                </c:pt>
                <c:pt idx="6">
                  <c:v>87.5</c:v>
                </c:pt>
                <c:pt idx="7">
                  <c:v>0</c:v>
                </c:pt>
                <c:pt idx="8">
                  <c:v>0</c:v>
                </c:pt>
                <c:pt idx="9">
                  <c:v>0</c:v>
                </c:pt>
              </c:numCache>
            </c:numRef>
          </c:val>
          <c:extLst>
            <c:ext xmlns:c16="http://schemas.microsoft.com/office/drawing/2014/chart" uri="{C3380CC4-5D6E-409C-BE32-E72D297353CC}">
              <c16:uniqueId val="{00000002-B9D0-4BFA-9E9E-F3DAA1E696A0}"/>
            </c:ext>
          </c:extLst>
        </c:ser>
        <c:ser>
          <c:idx val="3"/>
          <c:order val="3"/>
          <c:tx>
            <c:strRef>
              <c:f>'علل مرگ'!$AR$3</c:f>
              <c:strCache>
                <c:ptCount val="1"/>
                <c:pt idx="0">
                  <c:v>1400</c:v>
                </c:pt>
              </c:strCache>
            </c:strRef>
          </c:tx>
          <c:spPr>
            <a:solidFill>
              <a:schemeClr val="accent4"/>
            </a:solidFill>
            <a:ln>
              <a:noFill/>
            </a:ln>
            <a:effectLst/>
            <a:sp3d/>
          </c:spPr>
          <c:invertIfNegative val="0"/>
          <c:cat>
            <c:strRef>
              <c:f>'علل مرگ'!$AN$4:$AN$13</c:f>
              <c:strCache>
                <c:ptCount val="10"/>
                <c:pt idx="0">
                  <c:v>گروه اول:  بارداری منتهي به سقط</c:v>
                </c:pt>
                <c:pt idx="1">
                  <c:v>گروه دوم : اختلالات افزايش فشارخون در بارداری، زايمان و پس از زایمان</c:v>
                </c:pt>
                <c:pt idx="2">
                  <c:v>گروه سوم : خونریزی مامایی</c:v>
                </c:pt>
                <c:pt idx="3">
                  <c:v>گروه چهارم : عفونت مرتبط با بارداری</c:v>
                </c:pt>
                <c:pt idx="4">
                  <c:v>گروه پنجم : سایر عوارض مامایی</c:v>
                </c:pt>
                <c:pt idx="5">
                  <c:v>گروه ششم : عوارض غیر قابل انتظار از درمان( عوارض بیهوشی)</c:v>
                </c:pt>
                <c:pt idx="6">
                  <c:v>گروه هفتم : عوارض غیر مامایی</c:v>
                </c:pt>
                <c:pt idx="7">
                  <c:v>گروه هشتم : عوامل ناشناخته یا تعیین نشده</c:v>
                </c:pt>
                <c:pt idx="8">
                  <c:v>گروه نهم : عوامل همزمان</c:v>
                </c:pt>
                <c:pt idx="9">
                  <c:v>گروه ایکس: خودکشی</c:v>
                </c:pt>
              </c:strCache>
            </c:strRef>
          </c:cat>
          <c:val>
            <c:numRef>
              <c:f>'علل مرگ'!$AR$4:$AR$13</c:f>
              <c:numCache>
                <c:formatCode>General</c:formatCode>
                <c:ptCount val="10"/>
                <c:pt idx="0">
                  <c:v>0</c:v>
                </c:pt>
                <c:pt idx="1">
                  <c:v>5.5</c:v>
                </c:pt>
                <c:pt idx="2">
                  <c:v>5.5</c:v>
                </c:pt>
                <c:pt idx="3">
                  <c:v>0</c:v>
                </c:pt>
                <c:pt idx="4">
                  <c:v>0</c:v>
                </c:pt>
                <c:pt idx="5">
                  <c:v>0</c:v>
                </c:pt>
                <c:pt idx="6">
                  <c:v>83.3</c:v>
                </c:pt>
                <c:pt idx="7">
                  <c:v>5.5</c:v>
                </c:pt>
                <c:pt idx="8">
                  <c:v>0</c:v>
                </c:pt>
                <c:pt idx="9">
                  <c:v>0</c:v>
                </c:pt>
              </c:numCache>
            </c:numRef>
          </c:val>
          <c:extLst>
            <c:ext xmlns:c16="http://schemas.microsoft.com/office/drawing/2014/chart" uri="{C3380CC4-5D6E-409C-BE32-E72D297353CC}">
              <c16:uniqueId val="{00000003-B9D0-4BFA-9E9E-F3DAA1E696A0}"/>
            </c:ext>
          </c:extLst>
        </c:ser>
        <c:ser>
          <c:idx val="4"/>
          <c:order val="4"/>
          <c:tx>
            <c:strRef>
              <c:f>'علل مرگ'!$AS$3</c:f>
              <c:strCache>
                <c:ptCount val="1"/>
                <c:pt idx="0">
                  <c:v>1401</c:v>
                </c:pt>
              </c:strCache>
            </c:strRef>
          </c:tx>
          <c:spPr>
            <a:solidFill>
              <a:schemeClr val="accent5"/>
            </a:solidFill>
            <a:ln>
              <a:noFill/>
            </a:ln>
            <a:effectLst/>
            <a:sp3d/>
          </c:spPr>
          <c:invertIfNegative val="0"/>
          <c:cat>
            <c:strRef>
              <c:f>'علل مرگ'!$AN$4:$AN$13</c:f>
              <c:strCache>
                <c:ptCount val="10"/>
                <c:pt idx="0">
                  <c:v>گروه اول:  بارداری منتهي به سقط</c:v>
                </c:pt>
                <c:pt idx="1">
                  <c:v>گروه دوم : اختلالات افزايش فشارخون در بارداری، زايمان و پس از زایمان</c:v>
                </c:pt>
                <c:pt idx="2">
                  <c:v>گروه سوم : خونریزی مامایی</c:v>
                </c:pt>
                <c:pt idx="3">
                  <c:v>گروه چهارم : عفونت مرتبط با بارداری</c:v>
                </c:pt>
                <c:pt idx="4">
                  <c:v>گروه پنجم : سایر عوارض مامایی</c:v>
                </c:pt>
                <c:pt idx="5">
                  <c:v>گروه ششم : عوارض غیر قابل انتظار از درمان( عوارض بیهوشی)</c:v>
                </c:pt>
                <c:pt idx="6">
                  <c:v>گروه هفتم : عوارض غیر مامایی</c:v>
                </c:pt>
                <c:pt idx="7">
                  <c:v>گروه هشتم : عوامل ناشناخته یا تعیین نشده</c:v>
                </c:pt>
                <c:pt idx="8">
                  <c:v>گروه نهم : عوامل همزمان</c:v>
                </c:pt>
                <c:pt idx="9">
                  <c:v>گروه ایکس: خودکشی</c:v>
                </c:pt>
              </c:strCache>
            </c:strRef>
          </c:cat>
          <c:val>
            <c:numRef>
              <c:f>'علل مرگ'!$AS$4:$AS$13</c:f>
              <c:numCache>
                <c:formatCode>General</c:formatCode>
                <c:ptCount val="10"/>
                <c:pt idx="0">
                  <c:v>0</c:v>
                </c:pt>
                <c:pt idx="1">
                  <c:v>0</c:v>
                </c:pt>
                <c:pt idx="2">
                  <c:v>0</c:v>
                </c:pt>
                <c:pt idx="3">
                  <c:v>9.09</c:v>
                </c:pt>
                <c:pt idx="4">
                  <c:v>18.18</c:v>
                </c:pt>
                <c:pt idx="5">
                  <c:v>0</c:v>
                </c:pt>
                <c:pt idx="6">
                  <c:v>63.63</c:v>
                </c:pt>
                <c:pt idx="7">
                  <c:v>0</c:v>
                </c:pt>
                <c:pt idx="8">
                  <c:v>0</c:v>
                </c:pt>
                <c:pt idx="9">
                  <c:v>90.9</c:v>
                </c:pt>
              </c:numCache>
            </c:numRef>
          </c:val>
          <c:extLst>
            <c:ext xmlns:c16="http://schemas.microsoft.com/office/drawing/2014/chart" uri="{C3380CC4-5D6E-409C-BE32-E72D297353CC}">
              <c16:uniqueId val="{00000004-B9D0-4BFA-9E9E-F3DAA1E696A0}"/>
            </c:ext>
          </c:extLst>
        </c:ser>
        <c:ser>
          <c:idx val="5"/>
          <c:order val="5"/>
          <c:tx>
            <c:strRef>
              <c:f>'علل مرگ'!$AT$3</c:f>
              <c:strCache>
                <c:ptCount val="1"/>
                <c:pt idx="0">
                  <c:v>1402</c:v>
                </c:pt>
              </c:strCache>
            </c:strRef>
          </c:tx>
          <c:spPr>
            <a:solidFill>
              <a:schemeClr val="accent6"/>
            </a:solidFill>
            <a:ln>
              <a:noFill/>
            </a:ln>
            <a:effectLst/>
            <a:sp3d/>
          </c:spPr>
          <c:invertIfNegative val="0"/>
          <c:cat>
            <c:strRef>
              <c:f>'علل مرگ'!$AN$4:$AN$13</c:f>
              <c:strCache>
                <c:ptCount val="10"/>
                <c:pt idx="0">
                  <c:v>گروه اول:  بارداری منتهي به سقط</c:v>
                </c:pt>
                <c:pt idx="1">
                  <c:v>گروه دوم : اختلالات افزايش فشارخون در بارداری، زايمان و پس از زایمان</c:v>
                </c:pt>
                <c:pt idx="2">
                  <c:v>گروه سوم : خونریزی مامایی</c:v>
                </c:pt>
                <c:pt idx="3">
                  <c:v>گروه چهارم : عفونت مرتبط با بارداری</c:v>
                </c:pt>
                <c:pt idx="4">
                  <c:v>گروه پنجم : سایر عوارض مامایی</c:v>
                </c:pt>
                <c:pt idx="5">
                  <c:v>گروه ششم : عوارض غیر قابل انتظار از درمان( عوارض بیهوشی)</c:v>
                </c:pt>
                <c:pt idx="6">
                  <c:v>گروه هفتم : عوارض غیر مامایی</c:v>
                </c:pt>
                <c:pt idx="7">
                  <c:v>گروه هشتم : عوامل ناشناخته یا تعیین نشده</c:v>
                </c:pt>
                <c:pt idx="8">
                  <c:v>گروه نهم : عوامل همزمان</c:v>
                </c:pt>
                <c:pt idx="9">
                  <c:v>گروه ایکس: خودکشی</c:v>
                </c:pt>
              </c:strCache>
            </c:strRef>
          </c:cat>
          <c:val>
            <c:numRef>
              <c:f>'علل مرگ'!$AT$4:$AT$13</c:f>
              <c:numCache>
                <c:formatCode>General</c:formatCode>
                <c:ptCount val="10"/>
                <c:pt idx="0">
                  <c:v>14.28</c:v>
                </c:pt>
                <c:pt idx="1">
                  <c:v>28.56</c:v>
                </c:pt>
                <c:pt idx="2">
                  <c:v>0</c:v>
                </c:pt>
                <c:pt idx="3">
                  <c:v>0</c:v>
                </c:pt>
                <c:pt idx="4">
                  <c:v>0</c:v>
                </c:pt>
                <c:pt idx="5">
                  <c:v>0</c:v>
                </c:pt>
                <c:pt idx="6">
                  <c:v>42.85</c:v>
                </c:pt>
                <c:pt idx="7">
                  <c:v>14.28</c:v>
                </c:pt>
                <c:pt idx="8">
                  <c:v>0</c:v>
                </c:pt>
                <c:pt idx="9">
                  <c:v>0</c:v>
                </c:pt>
              </c:numCache>
            </c:numRef>
          </c:val>
          <c:extLst>
            <c:ext xmlns:c16="http://schemas.microsoft.com/office/drawing/2014/chart" uri="{C3380CC4-5D6E-409C-BE32-E72D297353CC}">
              <c16:uniqueId val="{00000005-B9D0-4BFA-9E9E-F3DAA1E696A0}"/>
            </c:ext>
          </c:extLst>
        </c:ser>
        <c:ser>
          <c:idx val="6"/>
          <c:order val="6"/>
          <c:tx>
            <c:strRef>
              <c:f>'علل مرگ'!$AU$3</c:f>
              <c:strCache>
                <c:ptCount val="1"/>
                <c:pt idx="0">
                  <c:v>1403</c:v>
                </c:pt>
              </c:strCache>
            </c:strRef>
          </c:tx>
          <c:spPr>
            <a:solidFill>
              <a:schemeClr val="accent1">
                <a:lumMod val="60000"/>
              </a:schemeClr>
            </a:solidFill>
            <a:ln>
              <a:noFill/>
            </a:ln>
            <a:effectLst/>
            <a:sp3d/>
          </c:spPr>
          <c:invertIfNegative val="0"/>
          <c:cat>
            <c:strRef>
              <c:f>'علل مرگ'!$AN$4:$AN$13</c:f>
              <c:strCache>
                <c:ptCount val="10"/>
                <c:pt idx="0">
                  <c:v>گروه اول:  بارداری منتهي به سقط</c:v>
                </c:pt>
                <c:pt idx="1">
                  <c:v>گروه دوم : اختلالات افزايش فشارخون در بارداری، زايمان و پس از زایمان</c:v>
                </c:pt>
                <c:pt idx="2">
                  <c:v>گروه سوم : خونریزی مامایی</c:v>
                </c:pt>
                <c:pt idx="3">
                  <c:v>گروه چهارم : عفونت مرتبط با بارداری</c:v>
                </c:pt>
                <c:pt idx="4">
                  <c:v>گروه پنجم : سایر عوارض مامایی</c:v>
                </c:pt>
                <c:pt idx="5">
                  <c:v>گروه ششم : عوارض غیر قابل انتظار از درمان( عوارض بیهوشی)</c:v>
                </c:pt>
                <c:pt idx="6">
                  <c:v>گروه هفتم : عوارض غیر مامایی</c:v>
                </c:pt>
                <c:pt idx="7">
                  <c:v>گروه هشتم : عوامل ناشناخته یا تعیین نشده</c:v>
                </c:pt>
                <c:pt idx="8">
                  <c:v>گروه نهم : عوامل همزمان</c:v>
                </c:pt>
                <c:pt idx="9">
                  <c:v>گروه ایکس: خودکشی</c:v>
                </c:pt>
              </c:strCache>
            </c:strRef>
          </c:cat>
          <c:val>
            <c:numRef>
              <c:f>'علل مرگ'!$AU$4:$AU$13</c:f>
              <c:numCache>
                <c:formatCode>General</c:formatCode>
                <c:ptCount val="10"/>
                <c:pt idx="0">
                  <c:v>0</c:v>
                </c:pt>
                <c:pt idx="1">
                  <c:v>0</c:v>
                </c:pt>
                <c:pt idx="2">
                  <c:v>33.33</c:v>
                </c:pt>
                <c:pt idx="3">
                  <c:v>0</c:v>
                </c:pt>
                <c:pt idx="4">
                  <c:v>33.33</c:v>
                </c:pt>
                <c:pt idx="5">
                  <c:v>0</c:v>
                </c:pt>
                <c:pt idx="6">
                  <c:v>33.33</c:v>
                </c:pt>
                <c:pt idx="7">
                  <c:v>0</c:v>
                </c:pt>
                <c:pt idx="8">
                  <c:v>0</c:v>
                </c:pt>
                <c:pt idx="9">
                  <c:v>0</c:v>
                </c:pt>
              </c:numCache>
            </c:numRef>
          </c:val>
          <c:extLst>
            <c:ext xmlns:c16="http://schemas.microsoft.com/office/drawing/2014/chart" uri="{C3380CC4-5D6E-409C-BE32-E72D297353CC}">
              <c16:uniqueId val="{00000006-B9D0-4BFA-9E9E-F3DAA1E696A0}"/>
            </c:ext>
          </c:extLst>
        </c:ser>
        <c:dLbls>
          <c:showLegendKey val="0"/>
          <c:showVal val="0"/>
          <c:showCatName val="0"/>
          <c:showSerName val="0"/>
          <c:showPercent val="0"/>
          <c:showBubbleSize val="0"/>
        </c:dLbls>
        <c:gapWidth val="150"/>
        <c:shape val="box"/>
        <c:axId val="486292895"/>
        <c:axId val="486294975"/>
        <c:axId val="0"/>
      </c:bar3DChart>
      <c:catAx>
        <c:axId val="4862928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crossAx val="486294975"/>
        <c:crosses val="autoZero"/>
        <c:auto val="1"/>
        <c:lblAlgn val="ctr"/>
        <c:lblOffset val="100"/>
        <c:noMultiLvlLbl val="0"/>
      </c:catAx>
      <c:valAx>
        <c:axId val="486294975"/>
        <c:scaling>
          <c:orientation val="minMax"/>
        </c:scaling>
        <c:delete val="1"/>
        <c:axPos val="l"/>
        <c:numFmt formatCode="General" sourceLinked="1"/>
        <c:majorTickMark val="none"/>
        <c:minorTickMark val="none"/>
        <c:tickLblPos val="nextTo"/>
        <c:crossAx val="486292895"/>
        <c:crosses val="autoZero"/>
        <c:crossBetween val="between"/>
      </c:valAx>
      <c:spPr>
        <a:noFill/>
        <a:ln>
          <a:noFill/>
        </a:ln>
        <a:effectLst/>
      </c:spPr>
    </c:plotArea>
    <c:legend>
      <c:legendPos val="b"/>
      <c:overlay val="0"/>
      <c:spPr>
        <a:noFill/>
        <a:ln>
          <a:solidFill>
            <a:srgbClr val="6E774E">
              <a:lumMod val="75000"/>
            </a:srgbClr>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B Nazanin" panose="00000400000000000000" pitchFamily="2" charset="-78"/>
            </a:defRPr>
          </a:pPr>
          <a:endParaRPr lang="en-US"/>
        </a:p>
      </c:txPr>
    </c:legend>
    <c:plotVisOnly val="1"/>
    <c:dispBlanksAs val="gap"/>
    <c:showDLblsOverMax val="0"/>
  </c:chart>
  <c:spPr>
    <a:noFill/>
    <a:ln>
      <a:solidFill>
        <a:srgbClr val="6E774E">
          <a:lumMod val="75000"/>
        </a:srgbClr>
      </a:solid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fa-IR" sz="1800" b="1" dirty="0">
                <a:solidFill>
                  <a:schemeClr val="tx1"/>
                </a:solidFill>
              </a:rPr>
              <a:t>درصد مراقبت پیش از بارداری و وجود بیماری زمینه ای در مادران فوت شده 1403-1401</a:t>
            </a:r>
            <a:endParaRPr lang="en-US" sz="1800" b="1" dirty="0">
              <a:solidFill>
                <a:schemeClr val="tx1"/>
              </a:solidFill>
            </a:endParaRPr>
          </a:p>
        </c:rich>
      </c:tx>
      <c:layout>
        <c:manualLayout>
          <c:xMode val="edge"/>
          <c:yMode val="edge"/>
          <c:x val="0.11565685628524444"/>
          <c:y val="5.3759659640549878E-2"/>
        </c:manualLayout>
      </c:layout>
      <c:overlay val="0"/>
      <c:spPr>
        <a:noFill/>
        <a:ln>
          <a:solidFill>
            <a:schemeClr val="accent1"/>
          </a:solid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Sheet1!$W$8</c:f>
              <c:strCache>
                <c:ptCount val="1"/>
                <c:pt idx="0">
                  <c:v>مراقبت پیش از بارداری </c:v>
                </c:pt>
              </c:strCache>
            </c:strRef>
          </c:tx>
          <c:spPr>
            <a:solidFill>
              <a:schemeClr val="accent1"/>
            </a:solidFill>
            <a:ln>
              <a:noFill/>
            </a:ln>
            <a:effectLst/>
            <a:sp3d/>
          </c:spPr>
          <c:invertIfNegative val="0"/>
          <c:dLbls>
            <c:spPr>
              <a:solidFill>
                <a:schemeClr val="accent1">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Sheet1!$V$9:$V$11</c:f>
              <c:numCache>
                <c:formatCode>General</c:formatCode>
                <c:ptCount val="3"/>
                <c:pt idx="0">
                  <c:v>1401</c:v>
                </c:pt>
                <c:pt idx="1">
                  <c:v>1402</c:v>
                </c:pt>
                <c:pt idx="2">
                  <c:v>1403</c:v>
                </c:pt>
              </c:numCache>
            </c:numRef>
          </c:cat>
          <c:val>
            <c:numRef>
              <c:f>Sheet1!$W$9:$W$11</c:f>
              <c:numCache>
                <c:formatCode>0.0%</c:formatCode>
                <c:ptCount val="3"/>
                <c:pt idx="0">
                  <c:v>0.30499999999999999</c:v>
                </c:pt>
                <c:pt idx="1">
                  <c:v>0.35599999999999998</c:v>
                </c:pt>
                <c:pt idx="2">
                  <c:v>0.39600000000000002</c:v>
                </c:pt>
              </c:numCache>
            </c:numRef>
          </c:val>
          <c:extLst>
            <c:ext xmlns:c16="http://schemas.microsoft.com/office/drawing/2014/chart" uri="{C3380CC4-5D6E-409C-BE32-E72D297353CC}">
              <c16:uniqueId val="{00000000-40A1-4694-B7F9-E7506EDDB29E}"/>
            </c:ext>
          </c:extLst>
        </c:ser>
        <c:ser>
          <c:idx val="1"/>
          <c:order val="1"/>
          <c:tx>
            <c:strRef>
              <c:f>Sheet1!$X$8</c:f>
              <c:strCache>
                <c:ptCount val="1"/>
                <c:pt idx="0">
                  <c:v>وجود بیماری زمینه ای </c:v>
                </c:pt>
              </c:strCache>
            </c:strRef>
          </c:tx>
          <c:spPr>
            <a:solidFill>
              <a:schemeClr val="accent2"/>
            </a:solidFill>
            <a:ln>
              <a:noFill/>
            </a:ln>
            <a:effectLst/>
            <a:sp3d/>
          </c:spPr>
          <c:invertIfNegative val="0"/>
          <c:dLbls>
            <c:spPr>
              <a:solidFill>
                <a:schemeClr val="accent6">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Sheet1!$V$9:$V$11</c:f>
              <c:numCache>
                <c:formatCode>General</c:formatCode>
                <c:ptCount val="3"/>
                <c:pt idx="0">
                  <c:v>1401</c:v>
                </c:pt>
                <c:pt idx="1">
                  <c:v>1402</c:v>
                </c:pt>
                <c:pt idx="2">
                  <c:v>1403</c:v>
                </c:pt>
              </c:numCache>
            </c:numRef>
          </c:cat>
          <c:val>
            <c:numRef>
              <c:f>Sheet1!$X$9:$X$11</c:f>
              <c:numCache>
                <c:formatCode>0.0%</c:formatCode>
                <c:ptCount val="3"/>
                <c:pt idx="0" formatCode="0.00%">
                  <c:v>0.14499999999999999</c:v>
                </c:pt>
                <c:pt idx="1">
                  <c:v>0.16200000000000001</c:v>
                </c:pt>
                <c:pt idx="2">
                  <c:v>0.16200000000000001</c:v>
                </c:pt>
              </c:numCache>
            </c:numRef>
          </c:val>
          <c:extLst>
            <c:ext xmlns:c16="http://schemas.microsoft.com/office/drawing/2014/chart" uri="{C3380CC4-5D6E-409C-BE32-E72D297353CC}">
              <c16:uniqueId val="{00000001-40A1-4694-B7F9-E7506EDDB29E}"/>
            </c:ext>
          </c:extLst>
        </c:ser>
        <c:dLbls>
          <c:showLegendKey val="0"/>
          <c:showVal val="1"/>
          <c:showCatName val="0"/>
          <c:showSerName val="0"/>
          <c:showPercent val="0"/>
          <c:showBubbleSize val="0"/>
        </c:dLbls>
        <c:gapWidth val="150"/>
        <c:shape val="box"/>
        <c:axId val="715678760"/>
        <c:axId val="715685032"/>
        <c:axId val="0"/>
      </c:bar3DChart>
      <c:catAx>
        <c:axId val="715678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15685032"/>
        <c:crosses val="autoZero"/>
        <c:auto val="1"/>
        <c:lblAlgn val="ctr"/>
        <c:lblOffset val="100"/>
        <c:noMultiLvlLbl val="0"/>
      </c:catAx>
      <c:valAx>
        <c:axId val="7156850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5678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accent6">
          <a:lumMod val="75000"/>
        </a:schemeClr>
      </a:solid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200" b="0" i="0" u="none" strike="noStrike" kern="1200" spc="0" baseline="0">
                <a:solidFill>
                  <a:schemeClr val="tx1">
                    <a:lumMod val="65000"/>
                    <a:lumOff val="35000"/>
                  </a:schemeClr>
                </a:solidFill>
                <a:latin typeface="+mn-lt"/>
                <a:ea typeface="+mn-ea"/>
                <a:cs typeface="+mn-cs"/>
              </a:defRPr>
            </a:pPr>
            <a:r>
              <a:rPr lang="fa-IR" sz="1200" dirty="0">
                <a:cs typeface="B Titr" panose="00000700000000000000" pitchFamily="2" charset="-78"/>
              </a:rPr>
              <a:t>درصد وجود بیماری زمینه ای در مادران فوت شده 1403</a:t>
            </a:r>
            <a:endParaRPr lang="en-US" sz="1200" dirty="0">
              <a:cs typeface="B Titr" panose="00000700000000000000" pitchFamily="2" charset="-78"/>
            </a:endParaRPr>
          </a:p>
        </c:rich>
      </c:tx>
      <c:layout>
        <c:manualLayout>
          <c:xMode val="edge"/>
          <c:yMode val="edge"/>
          <c:x val="0.34626988394813835"/>
          <c:y val="9.3126241617454445E-4"/>
        </c:manualLayout>
      </c:layout>
      <c:overlay val="0"/>
      <c:spPr>
        <a:noFill/>
        <a:ln>
          <a:solidFill>
            <a:schemeClr val="accent1"/>
          </a:solidFill>
        </a:ln>
        <a:effectLst/>
      </c:spPr>
      <c:txPr>
        <a:bodyPr rot="0" spcFirstLastPara="1" vertOverflow="ellipsis" vert="horz" wrap="square" anchor="ctr" anchorCtr="1"/>
        <a:lstStyle/>
        <a:p>
          <a:pPr algn="ct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Sheet1!$D$212</c:f>
              <c:strCache>
                <c:ptCount val="1"/>
                <c:pt idx="0">
                  <c:v>وجود بیماری زمینه ای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Sheet1!$E$211</c:f>
              <c:strCache>
                <c:ptCount val="1"/>
                <c:pt idx="0">
                  <c:v>درصد </c:v>
                </c:pt>
              </c:strCache>
            </c:strRef>
          </c:cat>
          <c:val>
            <c:numRef>
              <c:f>Sheet1!$E$212</c:f>
              <c:numCache>
                <c:formatCode>0%</c:formatCode>
                <c:ptCount val="1"/>
                <c:pt idx="0">
                  <c:v>0.4</c:v>
                </c:pt>
              </c:numCache>
            </c:numRef>
          </c:val>
          <c:extLst>
            <c:ext xmlns:c16="http://schemas.microsoft.com/office/drawing/2014/chart" uri="{C3380CC4-5D6E-409C-BE32-E72D297353CC}">
              <c16:uniqueId val="{00000000-26FD-43EF-B867-23EB1A7F6491}"/>
            </c:ext>
          </c:extLst>
        </c:ser>
        <c:ser>
          <c:idx val="1"/>
          <c:order val="1"/>
          <c:tx>
            <c:strRef>
              <c:f>Sheet1!$D$213</c:f>
              <c:strCache>
                <c:ptCount val="1"/>
                <c:pt idx="0">
                  <c:v>عدم وجود بیماری زمینه ای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Sheet1!$E$211</c:f>
              <c:strCache>
                <c:ptCount val="1"/>
                <c:pt idx="0">
                  <c:v>درصد </c:v>
                </c:pt>
              </c:strCache>
            </c:strRef>
          </c:cat>
          <c:val>
            <c:numRef>
              <c:f>Sheet1!$E$213</c:f>
              <c:numCache>
                <c:formatCode>0%</c:formatCode>
                <c:ptCount val="1"/>
                <c:pt idx="0">
                  <c:v>0.6</c:v>
                </c:pt>
              </c:numCache>
            </c:numRef>
          </c:val>
          <c:extLst>
            <c:ext xmlns:c16="http://schemas.microsoft.com/office/drawing/2014/chart" uri="{C3380CC4-5D6E-409C-BE32-E72D297353CC}">
              <c16:uniqueId val="{00000001-26FD-43EF-B867-23EB1A7F6491}"/>
            </c:ext>
          </c:extLst>
        </c:ser>
        <c:dLbls>
          <c:dLblPos val="outEnd"/>
          <c:showLegendKey val="0"/>
          <c:showVal val="1"/>
          <c:showCatName val="0"/>
          <c:showSerName val="0"/>
          <c:showPercent val="0"/>
          <c:showBubbleSize val="0"/>
        </c:dLbls>
        <c:gapWidth val="219"/>
        <c:overlap val="-27"/>
        <c:axId val="677121408"/>
        <c:axId val="677124544"/>
      </c:barChart>
      <c:catAx>
        <c:axId val="677121408"/>
        <c:scaling>
          <c:orientation val="minMax"/>
        </c:scaling>
        <c:delete val="1"/>
        <c:axPos val="b"/>
        <c:numFmt formatCode="General" sourceLinked="1"/>
        <c:majorTickMark val="none"/>
        <c:minorTickMark val="none"/>
        <c:tickLblPos val="nextTo"/>
        <c:crossAx val="677124544"/>
        <c:crosses val="autoZero"/>
        <c:auto val="1"/>
        <c:lblAlgn val="ctr"/>
        <c:lblOffset val="100"/>
        <c:noMultiLvlLbl val="0"/>
      </c:catAx>
      <c:valAx>
        <c:axId val="67712454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77121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a-IR" sz="1800"/>
              <a:t> </a:t>
            </a:r>
            <a:r>
              <a:rPr lang="fa-IR" sz="1800">
                <a:cs typeface="B Titr" panose="00000700000000000000" pitchFamily="2" charset="-78"/>
              </a:rPr>
              <a:t>درصد انواع بیماریهای زمینه ای مادران فوت شده 1403</a:t>
            </a:r>
          </a:p>
        </c:rich>
      </c:tx>
      <c:layout>
        <c:manualLayout>
          <c:xMode val="edge"/>
          <c:yMode val="edge"/>
          <c:x val="0.47241196299737898"/>
          <c:y val="3.8046924540266328E-2"/>
        </c:manualLayout>
      </c:layout>
      <c:overlay val="0"/>
      <c:spPr>
        <a:noFill/>
        <a:ln>
          <a:solidFill>
            <a:schemeClr val="accent1"/>
          </a:solid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Sheet1!$F$3</c:f>
              <c:strCache>
                <c:ptCount val="1"/>
                <c:pt idx="0">
                  <c:v>نوع بیماریهای زمینه ای مادران فوت شده 1403</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Sheet1!$G$2:$U$2</c:f>
              <c:strCache>
                <c:ptCount val="15"/>
                <c:pt idx="0">
                  <c:v>بیماری تیروئید</c:v>
                </c:pt>
                <c:pt idx="1">
                  <c:v>بیماری قلبی</c:v>
                </c:pt>
                <c:pt idx="2">
                  <c:v>دیابت آشکار</c:v>
                </c:pt>
                <c:pt idx="3">
                  <c:v>آنمی شدید(تالاسمی، سیکل سل، فقر آهن،..)</c:v>
                </c:pt>
                <c:pt idx="4">
                  <c:v>فشارخون مزمن</c:v>
                </c:pt>
                <c:pt idx="5">
                  <c:v>اختلالات روانپزشکی</c:v>
                </c:pt>
                <c:pt idx="6">
                  <c:v>بیماری کلیوی</c:v>
                </c:pt>
                <c:pt idx="7">
                  <c:v>بیماریهای تنفسی</c:v>
                </c:pt>
                <c:pt idx="8">
                  <c:v>صرع</c:v>
                </c:pt>
                <c:pt idx="9">
                  <c:v>اختلالات انعقادی</c:v>
                </c:pt>
                <c:pt idx="10">
                  <c:v>اختلالات گوارشی</c:v>
                </c:pt>
                <c:pt idx="11">
                  <c:v>هپاتیت</c:v>
                </c:pt>
                <c:pt idx="12">
                  <c:v>اختلال سیستم گردش خون</c:v>
                </c:pt>
                <c:pt idx="13">
                  <c:v>بیماری بافت همبند</c:v>
                </c:pt>
                <c:pt idx="14">
                  <c:v>بیماری بدخیم</c:v>
                </c:pt>
              </c:strCache>
            </c:strRef>
          </c:cat>
          <c:val>
            <c:numRef>
              <c:f>Sheet1!$G$3:$U$3</c:f>
              <c:numCache>
                <c:formatCode>0.0%</c:formatCode>
                <c:ptCount val="15"/>
                <c:pt idx="0" formatCode="0%">
                  <c:v>0.27</c:v>
                </c:pt>
                <c:pt idx="1">
                  <c:v>0.124</c:v>
                </c:pt>
                <c:pt idx="2">
                  <c:v>0.10100000000000001</c:v>
                </c:pt>
                <c:pt idx="3">
                  <c:v>7.9000000000000001E-2</c:v>
                </c:pt>
                <c:pt idx="4">
                  <c:v>6.7000000000000004E-2</c:v>
                </c:pt>
                <c:pt idx="5">
                  <c:v>5.6000000000000001E-2</c:v>
                </c:pt>
                <c:pt idx="6">
                  <c:v>5.6000000000000001E-2</c:v>
                </c:pt>
                <c:pt idx="7">
                  <c:v>5.6000000000000001E-2</c:v>
                </c:pt>
                <c:pt idx="8">
                  <c:v>4.4999999999999998E-2</c:v>
                </c:pt>
                <c:pt idx="9">
                  <c:v>3.4000000000000002E-2</c:v>
                </c:pt>
                <c:pt idx="10">
                  <c:v>3.4000000000000002E-2</c:v>
                </c:pt>
                <c:pt idx="11">
                  <c:v>3.4000000000000002E-2</c:v>
                </c:pt>
                <c:pt idx="12">
                  <c:v>2.1999999999999999E-2</c:v>
                </c:pt>
                <c:pt idx="13">
                  <c:v>2.1999999999999999E-2</c:v>
                </c:pt>
                <c:pt idx="14">
                  <c:v>2.1999999999999999E-2</c:v>
                </c:pt>
              </c:numCache>
            </c:numRef>
          </c:val>
          <c:extLst>
            <c:ext xmlns:c16="http://schemas.microsoft.com/office/drawing/2014/chart" uri="{C3380CC4-5D6E-409C-BE32-E72D297353CC}">
              <c16:uniqueId val="{00000000-A512-4D03-9A5F-804F581C7434}"/>
            </c:ext>
          </c:extLst>
        </c:ser>
        <c:dLbls>
          <c:showLegendKey val="0"/>
          <c:showVal val="0"/>
          <c:showCatName val="0"/>
          <c:showSerName val="0"/>
          <c:showPercent val="0"/>
          <c:showBubbleSize val="0"/>
        </c:dLbls>
        <c:gapWidth val="219"/>
        <c:overlap val="-27"/>
        <c:axId val="338718784"/>
        <c:axId val="338721528"/>
      </c:barChart>
      <c:catAx>
        <c:axId val="33871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338721528"/>
        <c:crosses val="autoZero"/>
        <c:auto val="1"/>
        <c:lblAlgn val="ctr"/>
        <c:lblOffset val="100"/>
        <c:noMultiLvlLbl val="0"/>
      </c:catAx>
      <c:valAx>
        <c:axId val="338721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7187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17B9CF"/>
            </a:solidFill>
            <a:ln>
              <a:solidFill>
                <a:srgbClr val="FFFFFF"/>
              </a:solidFill>
            </a:ln>
          </c:spPr>
          <c:dPt>
            <c:idx val="0"/>
            <c:bubble3D val="0"/>
            <c:spPr>
              <a:solidFill>
                <a:srgbClr val="17B9CF"/>
              </a:solidFill>
              <a:ln w="19050">
                <a:solidFill>
                  <a:srgbClr val="FFFFFF"/>
                </a:solidFill>
              </a:ln>
              <a:effectLst/>
            </c:spPr>
            <c:extLst>
              <c:ext xmlns:c16="http://schemas.microsoft.com/office/drawing/2014/chart" uri="{C3380CC4-5D6E-409C-BE32-E72D297353CC}">
                <c16:uniqueId val="{00000001-0A0B-4B7E-AA8E-AE1A94FFC33E}"/>
              </c:ext>
            </c:extLst>
          </c:dPt>
          <c:dPt>
            <c:idx val="1"/>
            <c:bubble3D val="0"/>
            <c:spPr>
              <a:solidFill>
                <a:srgbClr val="073A4B">
                  <a:lumMod val="10000"/>
                  <a:lumOff val="90000"/>
                </a:srgbClr>
              </a:solidFill>
              <a:ln w="19050">
                <a:solidFill>
                  <a:srgbClr val="FFFFFF"/>
                </a:solidFill>
              </a:ln>
              <a:effectLst/>
            </c:spPr>
            <c:extLst>
              <c:ext xmlns:c16="http://schemas.microsoft.com/office/drawing/2014/chart" uri="{C3380CC4-5D6E-409C-BE32-E72D297353CC}">
                <c16:uniqueId val="{00000003-0A0B-4B7E-AA8E-AE1A94FFC33E}"/>
              </c:ext>
            </c:extLst>
          </c:dPt>
          <c:dLbls>
            <c:spPr>
              <a:solidFill>
                <a:srgbClr val="FFFFFF"/>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B Nazanin" panose="00000400000000000000" pitchFamily="2" charset="-78"/>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'انحراف معیار و میانگین'!$BP$6:$BP$7</c:f>
              <c:strCache>
                <c:ptCount val="2"/>
                <c:pt idx="0">
                  <c:v>حاملگی برنامه ریزی شده</c:v>
                </c:pt>
                <c:pt idx="1">
                  <c:v>حاملگی برنامه ریزی نشده</c:v>
                </c:pt>
              </c:strCache>
            </c:strRef>
          </c:cat>
          <c:val>
            <c:numRef>
              <c:f>'انحراف معیار و میانگین'!$BQ$6:$BQ$7</c:f>
              <c:numCache>
                <c:formatCode>0.0</c:formatCode>
                <c:ptCount val="2"/>
                <c:pt idx="0">
                  <c:v>100</c:v>
                </c:pt>
                <c:pt idx="1">
                  <c:v>0</c:v>
                </c:pt>
              </c:numCache>
            </c:numRef>
          </c:val>
          <c:extLst>
            <c:ext xmlns:c16="http://schemas.microsoft.com/office/drawing/2014/chart" uri="{C3380CC4-5D6E-409C-BE32-E72D297353CC}">
              <c16:uniqueId val="{00000004-0A0B-4B7E-AA8E-AE1A94FFC33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B Nazanin" panose="00000400000000000000"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4BACC6">
                <a:lumMod val="60000"/>
                <a:lumOff val="40000"/>
              </a:srgbClr>
            </a:solidFill>
            <a:ln>
              <a:noFill/>
            </a:ln>
          </c:spPr>
          <c:dPt>
            <c:idx val="0"/>
            <c:bubble3D val="0"/>
            <c:spPr>
              <a:solidFill>
                <a:srgbClr val="CC3059">
                  <a:lumMod val="40000"/>
                  <a:lumOff val="60000"/>
                </a:srgbClr>
              </a:solidFill>
              <a:ln w="19050">
                <a:noFill/>
              </a:ln>
              <a:effectLst/>
            </c:spPr>
            <c:extLst>
              <c:ext xmlns:c16="http://schemas.microsoft.com/office/drawing/2014/chart" uri="{C3380CC4-5D6E-409C-BE32-E72D297353CC}">
                <c16:uniqueId val="{00000001-09FC-47C4-A559-60E6C6F1430C}"/>
              </c:ext>
            </c:extLst>
          </c:dPt>
          <c:dPt>
            <c:idx val="1"/>
            <c:bubble3D val="0"/>
            <c:spPr>
              <a:solidFill>
                <a:srgbClr val="17B9CF"/>
              </a:solidFill>
              <a:ln w="19050">
                <a:noFill/>
              </a:ln>
              <a:effectLst/>
            </c:spPr>
            <c:extLst>
              <c:ext xmlns:c16="http://schemas.microsoft.com/office/drawing/2014/chart" uri="{C3380CC4-5D6E-409C-BE32-E72D297353CC}">
                <c16:uniqueId val="{00000003-09FC-47C4-A559-60E6C6F1430C}"/>
              </c:ext>
            </c:extLst>
          </c:dPt>
          <c:dLbls>
            <c:spPr>
              <a:solidFill>
                <a:srgbClr val="6E774E">
                  <a:lumMod val="20000"/>
                  <a:lumOff val="80000"/>
                </a:srgb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'انحراف معیار و میانگین'!$CB$3:$CB$4</c:f>
              <c:strCache>
                <c:ptCount val="2"/>
                <c:pt idx="0">
                  <c:v>دریافت  مراقبت پیش از بارداری</c:v>
                </c:pt>
                <c:pt idx="1">
                  <c:v>عدم دریافت مراقبت پیش از بارداری</c:v>
                </c:pt>
              </c:strCache>
            </c:strRef>
          </c:cat>
          <c:val>
            <c:numRef>
              <c:f>'انحراف معیار و میانگین'!$CC$3:$CC$4</c:f>
              <c:numCache>
                <c:formatCode>0.0</c:formatCode>
                <c:ptCount val="2"/>
                <c:pt idx="0">
                  <c:v>33.299999999999997</c:v>
                </c:pt>
                <c:pt idx="1">
                  <c:v>66.599999999999994</c:v>
                </c:pt>
              </c:numCache>
            </c:numRef>
          </c:val>
          <c:extLst>
            <c:ext xmlns:c16="http://schemas.microsoft.com/office/drawing/2014/chart" uri="{C3380CC4-5D6E-409C-BE32-E72D297353CC}">
              <c16:uniqueId val="{00000004-09FC-47C4-A559-60E6C6F1430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B Nazanin" panose="00000400000000000000"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تاخیرها!$AM$4</c:f>
              <c:strCache>
                <c:ptCount val="1"/>
                <c:pt idx="0">
                  <c:v>درصد عامل قابل اجتناب 1403 کشور</c:v>
                </c:pt>
              </c:strCache>
            </c:strRef>
          </c:tx>
          <c:spPr>
            <a:solidFill>
              <a:srgbClr val="CC3059">
                <a:lumMod val="60000"/>
                <a:lumOff val="40000"/>
              </a:srgbClr>
            </a:solidFill>
            <a:ln>
              <a:noFill/>
            </a:ln>
            <a:effectLst/>
            <a:sp3d/>
          </c:spPr>
          <c:invertIfNegative val="0"/>
          <c:dLbls>
            <c:spPr>
              <a:solidFill>
                <a:srgbClr val="839985">
                  <a:lumMod val="20000"/>
                  <a:lumOff val="80000"/>
                </a:srgbClr>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تاخیرها!$AL$5:$AL$9</c:f>
              <c:numCache>
                <c:formatCode>General</c:formatCode>
                <c:ptCount val="5"/>
                <c:pt idx="0">
                  <c:v>1399</c:v>
                </c:pt>
                <c:pt idx="1">
                  <c:v>1400</c:v>
                </c:pt>
                <c:pt idx="2">
                  <c:v>1401</c:v>
                </c:pt>
                <c:pt idx="3">
                  <c:v>1402</c:v>
                </c:pt>
                <c:pt idx="4">
                  <c:v>1403</c:v>
                </c:pt>
              </c:numCache>
            </c:numRef>
          </c:cat>
          <c:val>
            <c:numRef>
              <c:f>تاخیرها!$AM$5:$AM$9</c:f>
              <c:numCache>
                <c:formatCode>General</c:formatCode>
                <c:ptCount val="5"/>
                <c:pt idx="0">
                  <c:v>50</c:v>
                </c:pt>
                <c:pt idx="1">
                  <c:v>52</c:v>
                </c:pt>
                <c:pt idx="2">
                  <c:v>64</c:v>
                </c:pt>
                <c:pt idx="3">
                  <c:v>57</c:v>
                </c:pt>
                <c:pt idx="4">
                  <c:v>54</c:v>
                </c:pt>
              </c:numCache>
            </c:numRef>
          </c:val>
          <c:extLst>
            <c:ext xmlns:c16="http://schemas.microsoft.com/office/drawing/2014/chart" uri="{C3380CC4-5D6E-409C-BE32-E72D297353CC}">
              <c16:uniqueId val="{00000000-A440-4BFC-936E-504E89C30008}"/>
            </c:ext>
          </c:extLst>
        </c:ser>
        <c:dLbls>
          <c:showLegendKey val="0"/>
          <c:showVal val="1"/>
          <c:showCatName val="0"/>
          <c:showSerName val="0"/>
          <c:showPercent val="0"/>
          <c:showBubbleSize val="0"/>
        </c:dLbls>
        <c:gapWidth val="150"/>
        <c:shape val="box"/>
        <c:axId val="595981439"/>
        <c:axId val="595985599"/>
        <c:axId val="0"/>
      </c:bar3DChart>
      <c:catAx>
        <c:axId val="5959814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B Nazanin" panose="00000400000000000000" pitchFamily="2" charset="-78"/>
              </a:defRPr>
            </a:pPr>
            <a:endParaRPr lang="en-US"/>
          </a:p>
        </c:txPr>
        <c:crossAx val="595985599"/>
        <c:crosses val="autoZero"/>
        <c:auto val="1"/>
        <c:lblAlgn val="ctr"/>
        <c:lblOffset val="100"/>
        <c:noMultiLvlLbl val="0"/>
      </c:catAx>
      <c:valAx>
        <c:axId val="595985599"/>
        <c:scaling>
          <c:orientation val="minMax"/>
        </c:scaling>
        <c:delete val="1"/>
        <c:axPos val="l"/>
        <c:numFmt formatCode="General" sourceLinked="1"/>
        <c:majorTickMark val="none"/>
        <c:minorTickMark val="none"/>
        <c:tickLblPos val="nextTo"/>
        <c:crossAx val="595981439"/>
        <c:crosses val="autoZero"/>
        <c:crossBetween val="between"/>
      </c:valAx>
      <c:spPr>
        <a:noFill/>
        <a:ln w="25400">
          <a:noFill/>
        </a:ln>
        <a:effectLst/>
      </c:spPr>
    </c:plotArea>
    <c:plotVisOnly val="1"/>
    <c:dispBlanksAs val="gap"/>
    <c:showDLblsOverMax val="0"/>
  </c:chart>
  <c:spPr>
    <a:noFill/>
    <a:ln>
      <a:solidFill>
        <a:srgbClr val="E7E6E6">
          <a:lumMod val="50000"/>
        </a:srgbClr>
      </a:solid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B Nazanin" panose="00000400000000000000" pitchFamily="2" charset="-78"/>
              </a:defRPr>
            </a:pPr>
            <a:r>
              <a:rPr lang="fa-IR" sz="1600" b="1" dirty="0">
                <a:solidFill>
                  <a:schemeClr val="tx1"/>
                </a:solidFill>
                <a:cs typeface="B Nazanin" panose="00000400000000000000" pitchFamily="2" charset="-78"/>
              </a:rPr>
              <a:t>درصد موالید در گروه سنی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B Nazanin" panose="00000400000000000000" pitchFamily="2" charset="-78"/>
            </a:defRPr>
          </a:pPr>
          <a:endParaRPr lang="en-US"/>
        </a:p>
      </c:txPr>
    </c:title>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'موالید ثبت احوال'!$AL$26</c:f>
              <c:strCache>
                <c:ptCount val="1"/>
                <c:pt idx="0">
                  <c:v>درصد موالید در گروه سنی</c:v>
                </c:pt>
              </c:strCache>
            </c:strRef>
          </c:tx>
          <c:spPr>
            <a:solidFill>
              <a:srgbClr val="839985"/>
            </a:solidFill>
            <a:ln>
              <a:noFill/>
            </a:ln>
            <a:effectLst/>
            <a:sp3d/>
          </c:spPr>
          <c:invertIfNegative val="0"/>
          <c:dPt>
            <c:idx val="0"/>
            <c:invertIfNegative val="0"/>
            <c:bubble3D val="0"/>
            <c:spPr>
              <a:solidFill>
                <a:srgbClr val="191C30">
                  <a:lumMod val="75000"/>
                  <a:lumOff val="25000"/>
                </a:srgbClr>
              </a:solidFill>
              <a:ln>
                <a:noFill/>
              </a:ln>
              <a:effectLst/>
              <a:sp3d/>
            </c:spPr>
            <c:extLst>
              <c:ext xmlns:c16="http://schemas.microsoft.com/office/drawing/2014/chart" uri="{C3380CC4-5D6E-409C-BE32-E72D297353CC}">
                <c16:uniqueId val="{00000001-3619-4DA0-8423-7D0B78EBD498}"/>
              </c:ext>
            </c:extLst>
          </c:dPt>
          <c:dPt>
            <c:idx val="2"/>
            <c:invertIfNegative val="0"/>
            <c:bubble3D val="0"/>
            <c:spPr>
              <a:solidFill>
                <a:srgbClr val="CC3059">
                  <a:lumMod val="75000"/>
                </a:srgbClr>
              </a:solidFill>
              <a:ln>
                <a:noFill/>
              </a:ln>
              <a:effectLst/>
              <a:sp3d/>
            </c:spPr>
            <c:extLst>
              <c:ext xmlns:c16="http://schemas.microsoft.com/office/drawing/2014/chart" uri="{C3380CC4-5D6E-409C-BE32-E72D297353CC}">
                <c16:uniqueId val="{00000000-3619-4DA0-8423-7D0B78EBD498}"/>
              </c:ext>
            </c:extLst>
          </c:dPt>
          <c:dLbls>
            <c:dLbl>
              <c:idx val="0"/>
              <c:layout>
                <c:manualLayout>
                  <c:x val="4.9748330761044318E-2"/>
                  <c:y val="-5.2209395708286109E-2"/>
                </c:manualLayout>
              </c:layout>
              <c:spPr>
                <a:solidFill>
                  <a:srgbClr val="839985">
                    <a:lumMod val="20000"/>
                    <a:lumOff val="80000"/>
                  </a:srgbClr>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19-4DA0-8423-7D0B78EBD498}"/>
                </c:ext>
              </c:extLst>
            </c:dLbl>
            <c:dLbl>
              <c:idx val="1"/>
              <c:layout>
                <c:manualLayout>
                  <c:x val="2.0946665583597607E-2"/>
                  <c:y val="-3.6853691088201961E-2"/>
                </c:manualLayout>
              </c:layout>
              <c:spPr>
                <a:solidFill>
                  <a:srgbClr val="839985">
                    <a:lumMod val="20000"/>
                    <a:lumOff val="80000"/>
                  </a:srgbClr>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40-428D-B8EB-D73297E7AF52}"/>
                </c:ext>
              </c:extLst>
            </c:dLbl>
            <c:dLbl>
              <c:idx val="2"/>
              <c:layout>
                <c:manualLayout>
                  <c:x val="1.8328332385647808E-2"/>
                  <c:y val="-3.9924832012218789E-2"/>
                </c:manualLayout>
              </c:layout>
              <c:spPr>
                <a:solidFill>
                  <a:srgbClr val="839985">
                    <a:lumMod val="20000"/>
                    <a:lumOff val="80000"/>
                  </a:srgbClr>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19-4DA0-8423-7D0B78EBD49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'موالید ثبت احوال'!$AK$27:$AK$29</c:f>
              <c:strCache>
                <c:ptCount val="3"/>
                <c:pt idx="0">
                  <c:v>زیر 18 سال</c:v>
                </c:pt>
                <c:pt idx="1">
                  <c:v>18 تا 35 سال</c:v>
                </c:pt>
                <c:pt idx="2">
                  <c:v>بالای 35 سال </c:v>
                </c:pt>
              </c:strCache>
            </c:strRef>
          </c:cat>
          <c:val>
            <c:numRef>
              <c:f>'موالید ثبت احوال'!$AL$27:$AL$29</c:f>
              <c:numCache>
                <c:formatCode>0.0</c:formatCode>
                <c:ptCount val="3"/>
                <c:pt idx="0">
                  <c:v>0.4741098819373431</c:v>
                </c:pt>
                <c:pt idx="1">
                  <c:v>82.225527563447059</c:v>
                </c:pt>
                <c:pt idx="2">
                  <c:v>28.620898019894021</c:v>
                </c:pt>
              </c:numCache>
            </c:numRef>
          </c:val>
          <c:extLst>
            <c:ext xmlns:c16="http://schemas.microsoft.com/office/drawing/2014/chart" uri="{C3380CC4-5D6E-409C-BE32-E72D297353CC}">
              <c16:uniqueId val="{00000000-BF7E-42FC-AF26-4DEBDC539368}"/>
            </c:ext>
          </c:extLst>
        </c:ser>
        <c:dLbls>
          <c:showLegendKey val="0"/>
          <c:showVal val="0"/>
          <c:showCatName val="0"/>
          <c:showSerName val="0"/>
          <c:showPercent val="0"/>
          <c:showBubbleSize val="0"/>
        </c:dLbls>
        <c:gapWidth val="150"/>
        <c:shape val="box"/>
        <c:axId val="497771871"/>
        <c:axId val="497772287"/>
        <c:axId val="0"/>
      </c:bar3DChart>
      <c:catAx>
        <c:axId val="4977718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B Nazanin" panose="00000400000000000000" pitchFamily="2" charset="-78"/>
              </a:defRPr>
            </a:pPr>
            <a:endParaRPr lang="en-US"/>
          </a:p>
        </c:txPr>
        <c:crossAx val="497772287"/>
        <c:crosses val="autoZero"/>
        <c:auto val="1"/>
        <c:lblAlgn val="ctr"/>
        <c:lblOffset val="100"/>
        <c:noMultiLvlLbl val="0"/>
      </c:catAx>
      <c:valAx>
        <c:axId val="497772287"/>
        <c:scaling>
          <c:orientation val="minMax"/>
        </c:scaling>
        <c:delete val="1"/>
        <c:axPos val="l"/>
        <c:numFmt formatCode="0.0" sourceLinked="1"/>
        <c:majorTickMark val="none"/>
        <c:minorTickMark val="none"/>
        <c:tickLblPos val="nextTo"/>
        <c:crossAx val="497771871"/>
        <c:crosses val="autoZero"/>
        <c:crossBetween val="between"/>
      </c:valAx>
      <c:spPr>
        <a:noFill/>
        <a:ln w="25400">
          <a:noFill/>
        </a:ln>
        <a:effectLst/>
      </c:spPr>
    </c:plotArea>
    <c:plotVisOnly val="1"/>
    <c:dispBlanksAs val="gap"/>
    <c:showDLblsOverMax val="0"/>
  </c:chart>
  <c:spPr>
    <a:noFill/>
    <a:ln>
      <a:solidFill>
        <a:srgbClr val="6E774E">
          <a:lumMod val="40000"/>
          <a:lumOff val="60000"/>
        </a:srgbClr>
      </a:solid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solidFill>
            <a:srgbClr val="6E774E">
              <a:lumMod val="40000"/>
              <a:lumOff val="60000"/>
            </a:srgbClr>
          </a:solid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B Nazanin" panose="00000400000000000000" pitchFamily="2" charset="-78"/>
            </a:defRPr>
          </a:pPr>
          <a:endParaRPr lang="en-US"/>
        </a:p>
      </c:txPr>
    </c:title>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4.9460361642375515E-2"/>
          <c:y val="0.13795907116927136"/>
          <c:w val="0.92250830104813519"/>
          <c:h val="0.77965426428248163"/>
        </c:manualLayout>
      </c:layout>
      <c:bar3DChart>
        <c:barDir val="col"/>
        <c:grouping val="clustered"/>
        <c:varyColors val="0"/>
        <c:ser>
          <c:idx val="0"/>
          <c:order val="0"/>
          <c:tx>
            <c:strRef>
              <c:f>'موالید ثبت احوال'!$AK$38</c:f>
              <c:strCache>
                <c:ptCount val="1"/>
                <c:pt idx="0">
                  <c:v>نسبت مرگ در گروه سنی</c:v>
                </c:pt>
              </c:strCache>
            </c:strRef>
          </c:tx>
          <c:spPr>
            <a:solidFill>
              <a:srgbClr val="17B9CF"/>
            </a:solidFill>
            <a:ln>
              <a:noFill/>
            </a:ln>
            <a:effectLst/>
            <a:sp3d/>
          </c:spPr>
          <c:invertIfNegative val="0"/>
          <c:dPt>
            <c:idx val="0"/>
            <c:invertIfNegative val="0"/>
            <c:bubble3D val="0"/>
            <c:spPr>
              <a:solidFill>
                <a:srgbClr val="073A4B">
                  <a:lumMod val="75000"/>
                  <a:lumOff val="25000"/>
                </a:srgbClr>
              </a:solidFill>
              <a:ln>
                <a:noFill/>
              </a:ln>
              <a:effectLst/>
              <a:sp3d/>
            </c:spPr>
            <c:extLst>
              <c:ext xmlns:c16="http://schemas.microsoft.com/office/drawing/2014/chart" uri="{C3380CC4-5D6E-409C-BE32-E72D297353CC}">
                <c16:uniqueId val="{00000001-E858-4C81-A5DD-176A7D06EC29}"/>
              </c:ext>
            </c:extLst>
          </c:dPt>
          <c:dPt>
            <c:idx val="2"/>
            <c:invertIfNegative val="0"/>
            <c:bubble3D val="0"/>
            <c:spPr>
              <a:solidFill>
                <a:srgbClr val="00B050"/>
              </a:solidFill>
              <a:ln>
                <a:noFill/>
              </a:ln>
              <a:effectLst/>
              <a:sp3d/>
            </c:spPr>
            <c:extLst>
              <c:ext xmlns:c16="http://schemas.microsoft.com/office/drawing/2014/chart" uri="{C3380CC4-5D6E-409C-BE32-E72D297353CC}">
                <c16:uniqueId val="{00000000-E858-4C81-A5DD-176A7D06EC29}"/>
              </c:ext>
            </c:extLst>
          </c:dPt>
          <c:dLbls>
            <c:spPr>
              <a:solidFill>
                <a:srgbClr val="E7E6E6"/>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B Nazanin" panose="000004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'موالید ثبت احوال'!$AJ$39:$AJ$41</c:f>
              <c:strCache>
                <c:ptCount val="3"/>
                <c:pt idx="0">
                  <c:v>زیر 18 سال</c:v>
                </c:pt>
                <c:pt idx="1">
                  <c:v>18 تا 35 سال</c:v>
                </c:pt>
                <c:pt idx="2">
                  <c:v>بالای 35 سال </c:v>
                </c:pt>
              </c:strCache>
            </c:strRef>
          </c:cat>
          <c:val>
            <c:numRef>
              <c:f>'موالید ثبت احوال'!$AK$39:$AK$41</c:f>
              <c:numCache>
                <c:formatCode>0.0</c:formatCode>
                <c:ptCount val="3"/>
                <c:pt idx="0" formatCode="General">
                  <c:v>0</c:v>
                </c:pt>
                <c:pt idx="1">
                  <c:v>8.47936687394008</c:v>
                </c:pt>
                <c:pt idx="2" formatCode="General">
                  <c:v>0</c:v>
                </c:pt>
              </c:numCache>
            </c:numRef>
          </c:val>
          <c:extLst>
            <c:ext xmlns:c16="http://schemas.microsoft.com/office/drawing/2014/chart" uri="{C3380CC4-5D6E-409C-BE32-E72D297353CC}">
              <c16:uniqueId val="{00000000-6819-4654-AE03-8E66BD4F894A}"/>
            </c:ext>
          </c:extLst>
        </c:ser>
        <c:dLbls>
          <c:showLegendKey val="0"/>
          <c:showVal val="0"/>
          <c:showCatName val="0"/>
          <c:showSerName val="0"/>
          <c:showPercent val="0"/>
          <c:showBubbleSize val="0"/>
        </c:dLbls>
        <c:gapWidth val="150"/>
        <c:shape val="box"/>
        <c:axId val="497768543"/>
        <c:axId val="497777695"/>
        <c:axId val="0"/>
      </c:bar3DChart>
      <c:catAx>
        <c:axId val="49776854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B Nazanin" panose="00000400000000000000" pitchFamily="2" charset="-78"/>
              </a:defRPr>
            </a:pPr>
            <a:endParaRPr lang="en-US"/>
          </a:p>
        </c:txPr>
        <c:crossAx val="497777695"/>
        <c:crosses val="autoZero"/>
        <c:auto val="1"/>
        <c:lblAlgn val="ctr"/>
        <c:lblOffset val="100"/>
        <c:noMultiLvlLbl val="0"/>
      </c:catAx>
      <c:valAx>
        <c:axId val="497777695"/>
        <c:scaling>
          <c:orientation val="minMax"/>
        </c:scaling>
        <c:delete val="1"/>
        <c:axPos val="l"/>
        <c:numFmt formatCode="General" sourceLinked="1"/>
        <c:majorTickMark val="none"/>
        <c:minorTickMark val="none"/>
        <c:tickLblPos val="nextTo"/>
        <c:crossAx val="4977685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'انحراف معیار و میانگین'!$I$2</c:f>
              <c:strCache>
                <c:ptCount val="1"/>
                <c:pt idx="0">
                  <c:v>درصد فراوانی مرگ در گروه سنی 1403 </c:v>
                </c:pt>
              </c:strCache>
            </c:strRef>
          </c:tx>
          <c:spPr>
            <a:solidFill>
              <a:srgbClr val="4BACC6">
                <a:lumMod val="60000"/>
                <a:lumOff val="40000"/>
              </a:srgbClr>
            </a:solidFill>
            <a:ln>
              <a:noFill/>
            </a:ln>
            <a:effectLst/>
            <a:sp3d/>
          </c:spPr>
          <c:invertIfNegative val="0"/>
          <c:dPt>
            <c:idx val="0"/>
            <c:invertIfNegative val="0"/>
            <c:bubble3D val="0"/>
            <c:spPr>
              <a:solidFill>
                <a:srgbClr val="00B050"/>
              </a:solidFill>
              <a:ln>
                <a:noFill/>
              </a:ln>
              <a:effectLst/>
              <a:sp3d/>
            </c:spPr>
            <c:extLst>
              <c:ext xmlns:c16="http://schemas.microsoft.com/office/drawing/2014/chart" uri="{C3380CC4-5D6E-409C-BE32-E72D297353CC}">
                <c16:uniqueId val="{00000001-4029-427D-91BB-D36A32079FDB}"/>
              </c:ext>
            </c:extLst>
          </c:dPt>
          <c:dPt>
            <c:idx val="1"/>
            <c:invertIfNegative val="0"/>
            <c:bubble3D val="0"/>
            <c:spPr>
              <a:solidFill>
                <a:srgbClr val="CC3059">
                  <a:lumMod val="60000"/>
                  <a:lumOff val="40000"/>
                </a:srgbClr>
              </a:solidFill>
              <a:ln>
                <a:noFill/>
              </a:ln>
              <a:effectLst/>
              <a:sp3d/>
            </c:spPr>
            <c:extLst>
              <c:ext xmlns:c16="http://schemas.microsoft.com/office/drawing/2014/chart" uri="{C3380CC4-5D6E-409C-BE32-E72D297353CC}">
                <c16:uniqueId val="{00000003-4029-427D-91BB-D36A32079FDB}"/>
              </c:ext>
            </c:extLst>
          </c:dPt>
          <c:dPt>
            <c:idx val="2"/>
            <c:invertIfNegative val="0"/>
            <c:bubble3D val="0"/>
            <c:spPr>
              <a:solidFill>
                <a:srgbClr val="E59BC5"/>
              </a:solidFill>
              <a:ln>
                <a:noFill/>
              </a:ln>
              <a:effectLst/>
              <a:sp3d/>
            </c:spPr>
            <c:extLst>
              <c:ext xmlns:c16="http://schemas.microsoft.com/office/drawing/2014/chart" uri="{C3380CC4-5D6E-409C-BE32-E72D297353CC}">
                <c16:uniqueId val="{00000002-4029-427D-91BB-D36A32079FDB}"/>
              </c:ext>
            </c:extLst>
          </c:dPt>
          <c:dLbls>
            <c:spPr>
              <a:solidFill>
                <a:srgbClr val="FFFFFF">
                  <a:lumMod val="95000"/>
                </a:srgb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B Nazanin" panose="000004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'انحراف معیار و میانگین'!$H$3:$H$5</c:f>
              <c:strCache>
                <c:ptCount val="3"/>
                <c:pt idx="0">
                  <c:v>زیر 18 سال</c:v>
                </c:pt>
                <c:pt idx="1">
                  <c:v> 18-35 سال</c:v>
                </c:pt>
                <c:pt idx="2">
                  <c:v>بالای 35 سال</c:v>
                </c:pt>
              </c:strCache>
            </c:strRef>
          </c:cat>
          <c:val>
            <c:numRef>
              <c:f>'انحراف معیار و میانگین'!$I$3:$I$5</c:f>
              <c:numCache>
                <c:formatCode>0.0</c:formatCode>
                <c:ptCount val="3"/>
                <c:pt idx="0">
                  <c:v>0</c:v>
                </c:pt>
                <c:pt idx="1">
                  <c:v>100</c:v>
                </c:pt>
                <c:pt idx="2">
                  <c:v>0</c:v>
                </c:pt>
              </c:numCache>
            </c:numRef>
          </c:val>
          <c:extLst>
            <c:ext xmlns:c16="http://schemas.microsoft.com/office/drawing/2014/chart" uri="{C3380CC4-5D6E-409C-BE32-E72D297353CC}">
              <c16:uniqueId val="{00000000-4029-427D-91BB-D36A32079FDB}"/>
            </c:ext>
          </c:extLst>
        </c:ser>
        <c:dLbls>
          <c:showLegendKey val="0"/>
          <c:showVal val="1"/>
          <c:showCatName val="0"/>
          <c:showSerName val="0"/>
          <c:showPercent val="0"/>
          <c:showBubbleSize val="0"/>
        </c:dLbls>
        <c:gapWidth val="150"/>
        <c:shape val="box"/>
        <c:axId val="1785342096"/>
        <c:axId val="1785343344"/>
        <c:axId val="0"/>
      </c:bar3DChart>
      <c:catAx>
        <c:axId val="1785342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5343344"/>
        <c:crosses val="autoZero"/>
        <c:auto val="1"/>
        <c:lblAlgn val="ctr"/>
        <c:lblOffset val="100"/>
        <c:noMultiLvlLbl val="0"/>
      </c:catAx>
      <c:valAx>
        <c:axId val="1785343344"/>
        <c:scaling>
          <c:orientation val="minMax"/>
        </c:scaling>
        <c:delete val="1"/>
        <c:axPos val="l"/>
        <c:numFmt formatCode="0.0" sourceLinked="1"/>
        <c:majorTickMark val="none"/>
        <c:minorTickMark val="none"/>
        <c:tickLblPos val="nextTo"/>
        <c:crossAx val="178534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1000">
                <a:cs typeface="B Titr" panose="00000700000000000000" pitchFamily="2" charset="-78"/>
              </a:rPr>
              <a:t>درصد فراوانی</a:t>
            </a:r>
            <a:r>
              <a:rPr lang="fa-IR" sz="1000" baseline="0">
                <a:cs typeface="B Titr" panose="00000700000000000000" pitchFamily="2" charset="-78"/>
              </a:rPr>
              <a:t> مرگ مادر بر اساس منطقه سکونت 1403 </a:t>
            </a:r>
            <a:endParaRPr lang="fa-IR" sz="1000">
              <a:cs typeface="B Titr" panose="00000700000000000000" pitchFamily="2" charset="-78"/>
            </a:endParaRPr>
          </a:p>
        </c:rich>
      </c:tx>
      <c:overlay val="0"/>
      <c:spPr>
        <a:noFill/>
        <a:ln>
          <a:solidFill>
            <a:schemeClr val="accent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درصد</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47-4803-8A73-9BE8C27FCE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47-4803-8A73-9BE8C27FCE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47-4803-8A73-9BE8C27FCE5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47-4803-8A73-9BE8C27FCE57}"/>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4247-4803-8A73-9BE8C27FCE57}"/>
              </c:ext>
            </c:extLst>
          </c:dPt>
          <c:dLbls>
            <c:dLbl>
              <c:idx val="2"/>
              <c:layout>
                <c:manualLayout>
                  <c:x val="-3.2699167657550564E-2"/>
                  <c:y val="-2.8789449666376871E-1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47-4803-8A73-9BE8C27FCE57}"/>
                </c:ext>
              </c:extLst>
            </c:dLbl>
            <c:dLbl>
              <c:idx val="3"/>
              <c:layout>
                <c:manualLayout>
                  <c:x val="5.945303210463734E-3"/>
                  <c:y val="-2.512562814070351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247-4803-8A73-9BE8C27FCE57}"/>
                </c:ext>
              </c:extLst>
            </c:dLbl>
            <c:dLbl>
              <c:idx val="4"/>
              <c:layout>
                <c:manualLayout>
                  <c:x val="5.3507728894173601E-2"/>
                  <c:y val="-6.281407035175879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247-4803-8A73-9BE8C27FCE5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شهر</c:v>
                </c:pt>
                <c:pt idx="1">
                  <c:v>روستای اصلی</c:v>
                </c:pt>
                <c:pt idx="2">
                  <c:v>حاشیه شهر یا سکونتگاه غیر رسمی</c:v>
                </c:pt>
                <c:pt idx="3">
                  <c:v>روستای قمر</c:v>
                </c:pt>
                <c:pt idx="4">
                  <c:v>روستای سیاری، عشایر</c:v>
                </c:pt>
              </c:strCache>
            </c:strRef>
          </c:cat>
          <c:val>
            <c:numRef>
              <c:f>Sheet1!$B$2:$B$6</c:f>
              <c:numCache>
                <c:formatCode>0.0%</c:formatCode>
                <c:ptCount val="5"/>
                <c:pt idx="0">
                  <c:v>0.69399999999999995</c:v>
                </c:pt>
                <c:pt idx="1">
                  <c:v>0.221</c:v>
                </c:pt>
                <c:pt idx="2">
                  <c:v>4.1000000000000002E-2</c:v>
                </c:pt>
                <c:pt idx="3">
                  <c:v>2.7E-2</c:v>
                </c:pt>
                <c:pt idx="4">
                  <c:v>1.7999999999999999E-2</c:v>
                </c:pt>
              </c:numCache>
            </c:numRef>
          </c:val>
          <c:extLst>
            <c:ext xmlns:c16="http://schemas.microsoft.com/office/drawing/2014/chart" uri="{C3380CC4-5D6E-409C-BE32-E72D297353CC}">
              <c16:uniqueId val="{0000000A-4247-4803-8A73-9BE8C27FCE57}"/>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rtl="1">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'انحراف معیار و میانگین'!$W$8</c:f>
              <c:strCache>
                <c:ptCount val="1"/>
                <c:pt idx="0">
                  <c:v>درصد مادران فوت شده از کل موارد مرگ مادر برحسب محل سکونت در سال 1403</c:v>
                </c:pt>
              </c:strCache>
            </c:strRef>
          </c:tx>
          <c:spPr>
            <a:solidFill>
              <a:srgbClr val="CC3059">
                <a:lumMod val="60000"/>
                <a:lumOff val="40000"/>
              </a:srgbClr>
            </a:solidFill>
          </c:spPr>
          <c:dPt>
            <c:idx val="0"/>
            <c:bubble3D val="0"/>
            <c:spPr>
              <a:solidFill>
                <a:srgbClr val="CC3059">
                  <a:lumMod val="60000"/>
                  <a:lumOff val="40000"/>
                </a:srgb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D90-4BB9-8E6D-B2BD74A3BE71}"/>
              </c:ext>
            </c:extLst>
          </c:dPt>
          <c:dPt>
            <c:idx val="1"/>
            <c:bubble3D val="0"/>
            <c:spPr>
              <a:solidFill>
                <a:srgbClr val="CC3059">
                  <a:lumMod val="60000"/>
                  <a:lumOff val="40000"/>
                </a:srgb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D90-4BB9-8E6D-B2BD74A3BE71}"/>
              </c:ext>
            </c:extLst>
          </c:dPt>
          <c:dLbls>
            <c:dLbl>
              <c:idx val="0"/>
              <c:layout>
                <c:manualLayout>
                  <c:x val="-4.0635613520972457E-3"/>
                  <c:y val="0"/>
                </c:manualLayout>
              </c:layout>
              <c:spPr>
                <a:solidFill>
                  <a:srgbClr val="FFFFFF"/>
                </a:solid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B Nazanin" panose="00000400000000000000" pitchFamily="2" charset="-78"/>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90-4BB9-8E6D-B2BD74A3BE71}"/>
                </c:ext>
              </c:extLst>
            </c:dLbl>
            <c:dLbl>
              <c:idx val="1"/>
              <c:spPr>
                <a:solidFill>
                  <a:srgbClr val="FFFFFF"/>
                </a:solid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B Nazanin" panose="00000400000000000000" pitchFamily="2" charset="-78"/>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ED90-4BB9-8E6D-B2BD74A3BE71}"/>
                </c:ext>
              </c:extLst>
            </c:dLbl>
            <c:spPr>
              <a:solidFill>
                <a:srgbClr val="FFFFFF"/>
              </a:solidFill>
              <a:ln>
                <a:solidFill>
                  <a:srgbClr val="5B9BD5"/>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1"/>
                    </a:solidFill>
                    <a:latin typeface="+mn-lt"/>
                    <a:ea typeface="+mn-ea"/>
                    <a:cs typeface="B Nazanin" panose="00000400000000000000" pitchFamily="2" charset="-78"/>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'انحراف معیار و میانگین'!$V$9:$V$10</c:f>
              <c:strCache>
                <c:ptCount val="2"/>
                <c:pt idx="0">
                  <c:v>روستا</c:v>
                </c:pt>
                <c:pt idx="1">
                  <c:v>شهر</c:v>
                </c:pt>
              </c:strCache>
            </c:strRef>
          </c:cat>
          <c:val>
            <c:numRef>
              <c:f>'انحراف معیار و میانگین'!$W$9:$W$10</c:f>
              <c:numCache>
                <c:formatCode>General</c:formatCode>
                <c:ptCount val="2"/>
                <c:pt idx="0">
                  <c:v>0</c:v>
                </c:pt>
                <c:pt idx="1">
                  <c:v>100</c:v>
                </c:pt>
              </c:numCache>
            </c:numRef>
          </c:val>
          <c:extLst>
            <c:ext xmlns:c16="http://schemas.microsoft.com/office/drawing/2014/chart" uri="{C3380CC4-5D6E-409C-BE32-E72D297353CC}">
              <c16:uniqueId val="{00000004-ED90-4BB9-8E6D-B2BD74A3BE71}"/>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00B050"/>
              </a:solidFill>
              <a:ln>
                <a:noFill/>
              </a:ln>
              <a:effectLst/>
              <a:sp3d/>
            </c:spPr>
            <c:extLst>
              <c:ext xmlns:c16="http://schemas.microsoft.com/office/drawing/2014/chart" uri="{C3380CC4-5D6E-409C-BE32-E72D297353CC}">
                <c16:uniqueId val="{00000001-4836-4BD6-B328-73A9ADAF703A}"/>
              </c:ext>
            </c:extLst>
          </c:dPt>
          <c:dPt>
            <c:idx val="1"/>
            <c:invertIfNegative val="0"/>
            <c:bubble3D val="0"/>
            <c:spPr>
              <a:solidFill>
                <a:srgbClr val="FC9FAD">
                  <a:lumMod val="90000"/>
                </a:srgbClr>
              </a:solidFill>
              <a:ln>
                <a:noFill/>
              </a:ln>
              <a:effectLst/>
              <a:sp3d/>
            </c:spPr>
            <c:extLst>
              <c:ext xmlns:c16="http://schemas.microsoft.com/office/drawing/2014/chart" uri="{C3380CC4-5D6E-409C-BE32-E72D297353CC}">
                <c16:uniqueId val="{00000003-4836-4BD6-B328-73A9ADAF703A}"/>
              </c:ext>
            </c:extLst>
          </c:dPt>
          <c:dPt>
            <c:idx val="2"/>
            <c:invertIfNegative val="0"/>
            <c:bubble3D val="0"/>
            <c:spPr>
              <a:solidFill>
                <a:srgbClr val="00B050"/>
              </a:solidFill>
              <a:ln>
                <a:noFill/>
              </a:ln>
              <a:effectLst/>
              <a:sp3d/>
            </c:spPr>
            <c:extLst>
              <c:ext xmlns:c16="http://schemas.microsoft.com/office/drawing/2014/chart" uri="{C3380CC4-5D6E-409C-BE32-E72D297353CC}">
                <c16:uniqueId val="{00000005-4836-4BD6-B328-73A9ADAF703A}"/>
              </c:ext>
            </c:extLst>
          </c:dPt>
          <c:dLbls>
            <c:spPr>
              <a:solidFill>
                <a:srgbClr val="839985">
                  <a:lumMod val="20000"/>
                  <a:lumOff val="80000"/>
                </a:srgb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'انحراف معیار و میانگین'!$G$36:$G$38</c:f>
              <c:strCache>
                <c:ptCount val="3"/>
                <c:pt idx="0">
                  <c:v>بارداری اول</c:v>
                </c:pt>
                <c:pt idx="1">
                  <c:v>بارداری 4-2</c:v>
                </c:pt>
                <c:pt idx="2">
                  <c:v>بارداری پنجم و بالاتر </c:v>
                </c:pt>
              </c:strCache>
            </c:strRef>
          </c:cat>
          <c:val>
            <c:numRef>
              <c:f>'انحراف معیار و میانگین'!$H$36:$H$38</c:f>
              <c:numCache>
                <c:formatCode>0.0</c:formatCode>
                <c:ptCount val="3"/>
                <c:pt idx="0">
                  <c:v>0</c:v>
                </c:pt>
                <c:pt idx="1">
                  <c:v>100</c:v>
                </c:pt>
                <c:pt idx="2">
                  <c:v>0</c:v>
                </c:pt>
              </c:numCache>
            </c:numRef>
          </c:val>
          <c:extLst>
            <c:ext xmlns:c16="http://schemas.microsoft.com/office/drawing/2014/chart" uri="{C3380CC4-5D6E-409C-BE32-E72D297353CC}">
              <c16:uniqueId val="{00000006-4836-4BD6-B328-73A9ADAF703A}"/>
            </c:ext>
          </c:extLst>
        </c:ser>
        <c:dLbls>
          <c:showLegendKey val="0"/>
          <c:showVal val="1"/>
          <c:showCatName val="0"/>
          <c:showSerName val="0"/>
          <c:showPercent val="0"/>
          <c:showBubbleSize val="0"/>
        </c:dLbls>
        <c:gapWidth val="150"/>
        <c:shape val="box"/>
        <c:axId val="779718864"/>
        <c:axId val="779727184"/>
        <c:axId val="0"/>
      </c:bar3DChart>
      <c:catAx>
        <c:axId val="779718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79727184"/>
        <c:crosses val="autoZero"/>
        <c:auto val="1"/>
        <c:lblAlgn val="ctr"/>
        <c:lblOffset val="100"/>
        <c:noMultiLvlLbl val="0"/>
      </c:catAx>
      <c:valAx>
        <c:axId val="779727184"/>
        <c:scaling>
          <c:orientation val="minMax"/>
          <c:max val="100"/>
          <c:min val="0"/>
        </c:scaling>
        <c:delete val="1"/>
        <c:axPos val="l"/>
        <c:numFmt formatCode="0" sourceLinked="0"/>
        <c:majorTickMark val="none"/>
        <c:minorTickMark val="none"/>
        <c:tickLblPos val="nextTo"/>
        <c:crossAx val="779718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1000">
                <a:cs typeface="B Titr" panose="00000700000000000000" pitchFamily="2" charset="-78"/>
              </a:rPr>
              <a:t>درصد تحصیلات مادران فوت شده 1403</a:t>
            </a:r>
            <a:r>
              <a:rPr lang="fa-IR"/>
              <a:t> </a:t>
            </a:r>
          </a:p>
        </c:rich>
      </c:tx>
      <c:overlay val="0"/>
      <c:spPr>
        <a:noFill/>
        <a:ln>
          <a:solidFill>
            <a:schemeClr val="accent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Sheet1!$B$40</c:f>
              <c:strCache>
                <c:ptCount val="1"/>
                <c:pt idx="0">
                  <c:v>درصد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25-491A-B678-288B02258DB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25-491A-B678-288B02258D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25-491A-B678-288B02258DB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25-491A-B678-288B02258DB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525-491A-B678-288B02258DB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525-491A-B678-288B02258DB0}"/>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Sheet1!$A$41:$A$46</c:f>
              <c:strCache>
                <c:ptCount val="6"/>
                <c:pt idx="0">
                  <c:v>دیپلم-دبیرستان</c:v>
                </c:pt>
                <c:pt idx="1">
                  <c:v>دانشگاهی</c:v>
                </c:pt>
                <c:pt idx="2">
                  <c:v>ابتدایی-نهضت</c:v>
                </c:pt>
                <c:pt idx="3">
                  <c:v>راهنمایی</c:v>
                </c:pt>
                <c:pt idx="4">
                  <c:v>بی سواد</c:v>
                </c:pt>
                <c:pt idx="5">
                  <c:v>دکترا-تخصص-فوق تخصص</c:v>
                </c:pt>
              </c:strCache>
            </c:strRef>
          </c:cat>
          <c:val>
            <c:numRef>
              <c:f>Sheet1!$B$41:$B$46</c:f>
              <c:numCache>
                <c:formatCode>0.0%</c:formatCode>
                <c:ptCount val="6"/>
                <c:pt idx="0">
                  <c:v>0.31900000000000001</c:v>
                </c:pt>
                <c:pt idx="1">
                  <c:v>0.23400000000000001</c:v>
                </c:pt>
                <c:pt idx="2">
                  <c:v>0.216</c:v>
                </c:pt>
                <c:pt idx="3">
                  <c:v>0.157</c:v>
                </c:pt>
                <c:pt idx="4">
                  <c:v>6.7000000000000004E-2</c:v>
                </c:pt>
                <c:pt idx="5">
                  <c:v>4.4999999999999997E-3</c:v>
                </c:pt>
              </c:numCache>
            </c:numRef>
          </c:val>
          <c:extLst>
            <c:ext xmlns:c16="http://schemas.microsoft.com/office/drawing/2014/chart" uri="{C3380CC4-5D6E-409C-BE32-E72D297353CC}">
              <c16:uniqueId val="{0000000C-3525-491A-B678-288B02258DB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6286902234891341"/>
          <c:y val="0.34852209843754328"/>
          <c:w val="0.17868262390508166"/>
          <c:h val="0.3799055926863658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602283472343023"/>
          <c:y val="7.9668647986883487E-2"/>
          <c:w val="0.75784706131190571"/>
          <c:h val="0.71686615057168446"/>
        </c:manualLayout>
      </c:layout>
      <c:pie3DChart>
        <c:varyColors val="1"/>
        <c:ser>
          <c:idx val="0"/>
          <c:order val="0"/>
          <c:dPt>
            <c:idx val="0"/>
            <c:bubble3D val="0"/>
            <c:spPr>
              <a:solidFill>
                <a:srgbClr val="6E774E">
                  <a:lumMod val="20000"/>
                  <a:lumOff val="80000"/>
                </a:srgb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0D2-4FA7-9E55-090F07C0CECE}"/>
              </c:ext>
            </c:extLst>
          </c:dPt>
          <c:dPt>
            <c:idx val="1"/>
            <c:bubble3D val="0"/>
            <c:spPr>
              <a:solidFill>
                <a:srgbClr val="CC3059">
                  <a:lumMod val="40000"/>
                  <a:lumOff val="60000"/>
                </a:srgb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0D2-4FA7-9E55-090F07C0CECE}"/>
              </c:ext>
            </c:extLst>
          </c:dPt>
          <c:dPt>
            <c:idx val="2"/>
            <c:bubble3D val="0"/>
            <c:spPr>
              <a:solidFill>
                <a:srgbClr val="073A4B">
                  <a:lumMod val="75000"/>
                  <a:lumOff val="25000"/>
                </a:srgb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0D2-4FA7-9E55-090F07C0CECE}"/>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50D2-4FA7-9E55-090F07C0CECE}"/>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50D2-4FA7-9E55-090F07C0CECE}"/>
              </c:ext>
            </c:extLst>
          </c:dPt>
          <c:dLbls>
            <c:dLbl>
              <c:idx val="0"/>
              <c:spPr>
                <a:solidFill>
                  <a:srgbClr val="FFFFFF">
                    <a:lumMod val="95000"/>
                  </a:srgbClr>
                </a:solid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B Nazanin" panose="00000400000000000000" pitchFamily="2" charset="-78"/>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50D2-4FA7-9E55-090F07C0CECE}"/>
                </c:ext>
              </c:extLst>
            </c:dLbl>
            <c:dLbl>
              <c:idx val="1"/>
              <c:spPr>
                <a:solidFill>
                  <a:srgbClr val="FFFFFF">
                    <a:lumMod val="95000"/>
                  </a:srgbClr>
                </a:solid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B Nazanin" panose="00000400000000000000" pitchFamily="2" charset="-78"/>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50D2-4FA7-9E55-090F07C0CECE}"/>
                </c:ext>
              </c:extLst>
            </c:dLbl>
            <c:dLbl>
              <c:idx val="2"/>
              <c:spPr>
                <a:solidFill>
                  <a:srgbClr val="FFFFFF">
                    <a:lumMod val="95000"/>
                  </a:srgbClr>
                </a:solid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B Nazanin" panose="00000400000000000000" pitchFamily="2" charset="-78"/>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50D2-4FA7-9E55-090F07C0CECE}"/>
                </c:ext>
              </c:extLst>
            </c:dLbl>
            <c:dLbl>
              <c:idx val="3"/>
              <c:spPr>
                <a:solidFill>
                  <a:srgbClr val="FFFFFF">
                    <a:lumMod val="95000"/>
                  </a:srgbClr>
                </a:solid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B Nazanin" panose="00000400000000000000" pitchFamily="2" charset="-78"/>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50D2-4FA7-9E55-090F07C0CECE}"/>
                </c:ext>
              </c:extLst>
            </c:dLbl>
            <c:dLbl>
              <c:idx val="4"/>
              <c:spPr>
                <a:solidFill>
                  <a:srgbClr val="FFFFFF">
                    <a:lumMod val="95000"/>
                  </a:srgbClr>
                </a:solid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B Nazanin" panose="00000400000000000000" pitchFamily="2" charset="-78"/>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9-50D2-4FA7-9E55-090F07C0CECE}"/>
                </c:ext>
              </c:extLst>
            </c:dLbl>
            <c:spPr>
              <a:solidFill>
                <a:srgbClr val="FFFFFF">
                  <a:lumMod val="95000"/>
                </a:srgbClr>
              </a:solid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B Nazanin" panose="00000400000000000000" pitchFamily="2" charset="-78"/>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'انحراف معیار و میانگین'!$AO$2:$AO$6</c:f>
              <c:strCache>
                <c:ptCount val="3"/>
                <c:pt idx="0">
                  <c:v>متوسطه</c:v>
                </c:pt>
                <c:pt idx="1">
                  <c:v>دیپلم</c:v>
                </c:pt>
                <c:pt idx="2">
                  <c:v>لیسانس و بالاتر</c:v>
                </c:pt>
              </c:strCache>
            </c:strRef>
          </c:cat>
          <c:val>
            <c:numRef>
              <c:f>'انحراف معیار و میانگین'!$AP$2:$AP$6</c:f>
              <c:numCache>
                <c:formatCode>General</c:formatCode>
                <c:ptCount val="5"/>
                <c:pt idx="0">
                  <c:v>33.299999999999997</c:v>
                </c:pt>
                <c:pt idx="1">
                  <c:v>33.299999999999997</c:v>
                </c:pt>
                <c:pt idx="2">
                  <c:v>33.299999999999997</c:v>
                </c:pt>
              </c:numCache>
            </c:numRef>
          </c:val>
          <c:extLst>
            <c:ext xmlns:c16="http://schemas.microsoft.com/office/drawing/2014/chart" uri="{C3380CC4-5D6E-409C-BE32-E72D297353CC}">
              <c16:uniqueId val="{0000000A-50D2-4FA7-9E55-090F07C0CECE}"/>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6E774E">
                <a:lumMod val="20000"/>
                <a:lumOff val="80000"/>
              </a:srgbClr>
            </a:solidFill>
          </c:spPr>
          <c:dPt>
            <c:idx val="0"/>
            <c:bubble3D val="0"/>
            <c:spPr>
              <a:solidFill>
                <a:srgbClr val="073A4B">
                  <a:lumMod val="75000"/>
                  <a:lumOff val="2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FC5-4FDB-B5C1-10B4651EA791}"/>
              </c:ext>
            </c:extLst>
          </c:dPt>
          <c:dPt>
            <c:idx val="1"/>
            <c:bubble3D val="0"/>
            <c:spPr>
              <a:solidFill>
                <a:srgbClr val="CC3059">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FC5-4FDB-B5C1-10B4651EA791}"/>
              </c:ext>
            </c:extLst>
          </c:dPt>
          <c:dLbls>
            <c:spPr>
              <a:solidFill>
                <a:srgbClr val="FFFFFF">
                  <a:lumMod val="95000"/>
                </a:srgb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B Nazanin" panose="00000400000000000000" pitchFamily="2" charset="-78"/>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'انحراف معیار و میانگین'!$AZ$4:$AZ$5</c:f>
              <c:strCache>
                <c:ptCount val="2"/>
                <c:pt idx="0">
                  <c:v>خانه دار </c:v>
                </c:pt>
                <c:pt idx="1">
                  <c:v>شاغل</c:v>
                </c:pt>
              </c:strCache>
            </c:strRef>
          </c:cat>
          <c:val>
            <c:numRef>
              <c:f>'انحراف معیار و میانگین'!$BA$4:$BA$5</c:f>
              <c:numCache>
                <c:formatCode>General</c:formatCode>
                <c:ptCount val="2"/>
                <c:pt idx="0">
                  <c:v>33.299999999999997</c:v>
                </c:pt>
                <c:pt idx="1">
                  <c:v>66.599999999999994</c:v>
                </c:pt>
              </c:numCache>
            </c:numRef>
          </c:val>
          <c:extLst>
            <c:ext xmlns:c16="http://schemas.microsoft.com/office/drawing/2014/chart" uri="{C3380CC4-5D6E-409C-BE32-E72D297353CC}">
              <c16:uniqueId val="{00000004-1FC5-4FDB-B5C1-10B4651EA791}"/>
            </c:ext>
          </c:extLst>
        </c:ser>
        <c:dLbls>
          <c:dLblPos val="outEnd"/>
          <c:showLegendKey val="0"/>
          <c:showVal val="0"/>
          <c:showCatName val="1"/>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r>
              <a:rPr lang="fa-IR" sz="1000">
                <a:solidFill>
                  <a:schemeClr val="tx1"/>
                </a:solidFill>
                <a:cs typeface="B Titr" panose="00000700000000000000" pitchFamily="2" charset="-78"/>
              </a:rPr>
              <a:t>درصد مادران فوت شده به تفکیک روش ختم بارداری 1403 </a:t>
            </a:r>
          </a:p>
        </c:rich>
      </c:tx>
      <c:layout>
        <c:manualLayout>
          <c:xMode val="edge"/>
          <c:yMode val="edge"/>
          <c:x val="0.34439588801399823"/>
          <c:y val="5.4844606946983544E-2"/>
        </c:manualLayout>
      </c:layout>
      <c:overlay val="0"/>
      <c:spPr>
        <a:noFill/>
        <a:ln>
          <a:solidFill>
            <a:schemeClr val="accent1"/>
          </a:solidFill>
        </a:ln>
        <a:effectLst/>
      </c:spPr>
      <c:txPr>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Sheet1!$B$66</c:f>
              <c:strCache>
                <c:ptCount val="1"/>
                <c:pt idx="0">
                  <c:v>درصد </c:v>
                </c:pt>
              </c:strCache>
            </c:strRef>
          </c:tx>
          <c:spPr>
            <a:ln>
              <a:solidFill>
                <a:srgbClr val="6E774E">
                  <a:lumMod val="60000"/>
                  <a:lumOff val="40000"/>
                </a:srgbClr>
              </a:solidFill>
            </a:ln>
          </c:spPr>
          <c:dPt>
            <c:idx val="0"/>
            <c:bubble3D val="0"/>
            <c:spPr>
              <a:solidFill>
                <a:schemeClr val="accent1"/>
              </a:solidFill>
              <a:ln w="19050">
                <a:solidFill>
                  <a:srgbClr val="6E774E">
                    <a:lumMod val="60000"/>
                    <a:lumOff val="40000"/>
                  </a:srgbClr>
                </a:solidFill>
              </a:ln>
              <a:effectLst/>
            </c:spPr>
            <c:extLst>
              <c:ext xmlns:c16="http://schemas.microsoft.com/office/drawing/2014/chart" uri="{C3380CC4-5D6E-409C-BE32-E72D297353CC}">
                <c16:uniqueId val="{00000001-11CF-4A78-BEFE-86E1D8D2BAAD}"/>
              </c:ext>
            </c:extLst>
          </c:dPt>
          <c:dPt>
            <c:idx val="1"/>
            <c:bubble3D val="0"/>
            <c:spPr>
              <a:solidFill>
                <a:schemeClr val="accent2"/>
              </a:solidFill>
              <a:ln w="19050">
                <a:solidFill>
                  <a:srgbClr val="6E774E">
                    <a:lumMod val="60000"/>
                    <a:lumOff val="40000"/>
                  </a:srgbClr>
                </a:solidFill>
              </a:ln>
              <a:effectLst/>
            </c:spPr>
            <c:extLst>
              <c:ext xmlns:c16="http://schemas.microsoft.com/office/drawing/2014/chart" uri="{C3380CC4-5D6E-409C-BE32-E72D297353CC}">
                <c16:uniqueId val="{00000003-11CF-4A78-BEFE-86E1D8D2BAA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Sheet1!$A$67:$A$68</c:f>
              <c:strCache>
                <c:ptCount val="2"/>
                <c:pt idx="0">
                  <c:v>سزارین </c:v>
                </c:pt>
                <c:pt idx="1">
                  <c:v>طبیعی </c:v>
                </c:pt>
              </c:strCache>
            </c:strRef>
          </c:cat>
          <c:val>
            <c:numRef>
              <c:f>Sheet1!$B$67:$B$68</c:f>
              <c:numCache>
                <c:formatCode>0.0%</c:formatCode>
                <c:ptCount val="2"/>
                <c:pt idx="0">
                  <c:v>0.58299999999999996</c:v>
                </c:pt>
                <c:pt idx="1">
                  <c:v>0.41599999999999998</c:v>
                </c:pt>
              </c:numCache>
            </c:numRef>
          </c:val>
          <c:extLst>
            <c:ext xmlns:c16="http://schemas.microsoft.com/office/drawing/2014/chart" uri="{C3380CC4-5D6E-409C-BE32-E72D297353CC}">
              <c16:uniqueId val="{00000004-11CF-4A78-BEFE-86E1D8D2BAA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rgbClr val="6E774E">
          <a:lumMod val="60000"/>
          <a:lumOff val="40000"/>
        </a:srgbClr>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solidFill>
            <a:srgbClr val="6E774E">
              <a:lumMod val="75000"/>
            </a:srgbClr>
          </a:solidFill>
        </a:ln>
        <a:effectLst/>
        <a:sp3d>
          <a:contourClr>
            <a:srgbClr val="6E774E">
              <a:lumMod val="75000"/>
            </a:srgbClr>
          </a:contourClr>
        </a:sp3d>
      </c:spPr>
    </c:sideWall>
    <c:backWall>
      <c:thickness val="0"/>
      <c:spPr>
        <a:noFill/>
        <a:ln>
          <a:solidFill>
            <a:srgbClr val="6E774E">
              <a:lumMod val="75000"/>
            </a:srgbClr>
          </a:solidFill>
        </a:ln>
        <a:effectLst/>
        <a:sp3d>
          <a:contourClr>
            <a:srgbClr val="6E774E">
              <a:lumMod val="75000"/>
            </a:srgbClr>
          </a:contourClr>
        </a:sp3d>
      </c:spPr>
    </c:backWall>
    <c:plotArea>
      <c:layout/>
      <c:bar3DChart>
        <c:barDir val="col"/>
        <c:grouping val="clustered"/>
        <c:varyColors val="0"/>
        <c:ser>
          <c:idx val="0"/>
          <c:order val="0"/>
          <c:tx>
            <c:strRef>
              <c:f>تاخیرها!$AZ$4</c:f>
              <c:strCache>
                <c:ptCount val="1"/>
                <c:pt idx="0">
                  <c:v>تکرار عامل قابل اجتناب کشور 1403</c:v>
                </c:pt>
              </c:strCache>
            </c:strRef>
          </c:tx>
          <c:spPr>
            <a:solidFill>
              <a:srgbClr val="839985"/>
            </a:solidFill>
            <a:ln>
              <a:noFill/>
            </a:ln>
            <a:effectLst/>
            <a:sp3d/>
          </c:spPr>
          <c:invertIfNegative val="0"/>
          <c:dPt>
            <c:idx val="0"/>
            <c:invertIfNegative val="0"/>
            <c:bubble3D val="0"/>
            <c:spPr>
              <a:solidFill>
                <a:srgbClr val="839985"/>
              </a:solidFill>
              <a:ln>
                <a:noFill/>
              </a:ln>
              <a:effectLst/>
              <a:sp3d/>
            </c:spPr>
            <c:extLst>
              <c:ext xmlns:c16="http://schemas.microsoft.com/office/drawing/2014/chart" uri="{C3380CC4-5D6E-409C-BE32-E72D297353CC}">
                <c16:uniqueId val="{00000000-0254-4992-AFA9-938417CD6B47}"/>
              </c:ext>
            </c:extLst>
          </c:dPt>
          <c:dPt>
            <c:idx val="1"/>
            <c:invertIfNegative val="0"/>
            <c:bubble3D val="0"/>
            <c:spPr>
              <a:solidFill>
                <a:srgbClr val="839985"/>
              </a:solidFill>
              <a:ln>
                <a:noFill/>
              </a:ln>
              <a:effectLst/>
              <a:sp3d/>
            </c:spPr>
            <c:extLst>
              <c:ext xmlns:c16="http://schemas.microsoft.com/office/drawing/2014/chart" uri="{C3380CC4-5D6E-409C-BE32-E72D297353CC}">
                <c16:uniqueId val="{00000001-0254-4992-AFA9-938417CD6B47}"/>
              </c:ext>
            </c:extLst>
          </c:dPt>
          <c:dPt>
            <c:idx val="2"/>
            <c:invertIfNegative val="0"/>
            <c:bubble3D val="0"/>
            <c:spPr>
              <a:solidFill>
                <a:srgbClr val="839985"/>
              </a:solidFill>
              <a:ln>
                <a:noFill/>
              </a:ln>
              <a:effectLst/>
              <a:sp3d/>
            </c:spPr>
            <c:extLst>
              <c:ext xmlns:c16="http://schemas.microsoft.com/office/drawing/2014/chart" uri="{C3380CC4-5D6E-409C-BE32-E72D297353CC}">
                <c16:uniqueId val="{00000002-0254-4992-AFA9-938417CD6B47}"/>
              </c:ext>
            </c:extLst>
          </c:dPt>
          <c:dPt>
            <c:idx val="3"/>
            <c:invertIfNegative val="0"/>
            <c:bubble3D val="0"/>
            <c:spPr>
              <a:solidFill>
                <a:srgbClr val="839985"/>
              </a:solidFill>
              <a:ln>
                <a:noFill/>
              </a:ln>
              <a:effectLst/>
              <a:sp3d/>
            </c:spPr>
            <c:extLst>
              <c:ext xmlns:c16="http://schemas.microsoft.com/office/drawing/2014/chart" uri="{C3380CC4-5D6E-409C-BE32-E72D297353CC}">
                <c16:uniqueId val="{00000003-0254-4992-AFA9-938417CD6B47}"/>
              </c:ext>
            </c:extLst>
          </c:dPt>
          <c:dPt>
            <c:idx val="4"/>
            <c:invertIfNegative val="0"/>
            <c:bubble3D val="0"/>
            <c:spPr>
              <a:solidFill>
                <a:srgbClr val="839985"/>
              </a:solidFill>
              <a:ln>
                <a:noFill/>
              </a:ln>
              <a:effectLst/>
              <a:sp3d/>
            </c:spPr>
            <c:extLst>
              <c:ext xmlns:c16="http://schemas.microsoft.com/office/drawing/2014/chart" uri="{C3380CC4-5D6E-409C-BE32-E72D297353CC}">
                <c16:uniqueId val="{00000004-0254-4992-AFA9-938417CD6B47}"/>
              </c:ext>
            </c:extLst>
          </c:dPt>
          <c:dLbls>
            <c:spPr>
              <a:solidFill>
                <a:srgbClr val="FFFFFF">
                  <a:lumMod val="95000"/>
                </a:srgbClr>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تاخیرها!$AY$5:$AY$9</c:f>
              <c:numCache>
                <c:formatCode>General</c:formatCode>
                <c:ptCount val="5"/>
                <c:pt idx="0">
                  <c:v>1399</c:v>
                </c:pt>
                <c:pt idx="1">
                  <c:v>1400</c:v>
                </c:pt>
                <c:pt idx="2">
                  <c:v>1401</c:v>
                </c:pt>
                <c:pt idx="3">
                  <c:v>1402</c:v>
                </c:pt>
                <c:pt idx="4">
                  <c:v>1403</c:v>
                </c:pt>
              </c:numCache>
            </c:numRef>
          </c:cat>
          <c:val>
            <c:numRef>
              <c:f>تاخیرها!$AZ$5:$AZ$9</c:f>
              <c:numCache>
                <c:formatCode>General</c:formatCode>
                <c:ptCount val="5"/>
                <c:pt idx="0">
                  <c:v>42</c:v>
                </c:pt>
                <c:pt idx="1">
                  <c:v>53</c:v>
                </c:pt>
                <c:pt idx="2">
                  <c:v>47</c:v>
                </c:pt>
                <c:pt idx="3">
                  <c:v>43</c:v>
                </c:pt>
                <c:pt idx="4">
                  <c:v>35</c:v>
                </c:pt>
              </c:numCache>
            </c:numRef>
          </c:val>
          <c:extLst>
            <c:ext xmlns:c16="http://schemas.microsoft.com/office/drawing/2014/chart" uri="{C3380CC4-5D6E-409C-BE32-E72D297353CC}">
              <c16:uniqueId val="{00000000-CD2C-4669-9C3E-DBE66205C51D}"/>
            </c:ext>
          </c:extLst>
        </c:ser>
        <c:dLbls>
          <c:showLegendKey val="0"/>
          <c:showVal val="1"/>
          <c:showCatName val="0"/>
          <c:showSerName val="0"/>
          <c:showPercent val="0"/>
          <c:showBubbleSize val="0"/>
        </c:dLbls>
        <c:gapWidth val="150"/>
        <c:shape val="box"/>
        <c:axId val="582362671"/>
        <c:axId val="582353519"/>
        <c:axId val="0"/>
      </c:bar3DChart>
      <c:catAx>
        <c:axId val="5823626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B Nazanin" panose="00000400000000000000" pitchFamily="2" charset="-78"/>
              </a:defRPr>
            </a:pPr>
            <a:endParaRPr lang="en-US"/>
          </a:p>
        </c:txPr>
        <c:crossAx val="582353519"/>
        <c:crosses val="autoZero"/>
        <c:auto val="1"/>
        <c:lblAlgn val="ctr"/>
        <c:lblOffset val="100"/>
        <c:noMultiLvlLbl val="0"/>
      </c:catAx>
      <c:valAx>
        <c:axId val="582353519"/>
        <c:scaling>
          <c:orientation val="minMax"/>
        </c:scaling>
        <c:delete val="1"/>
        <c:axPos val="l"/>
        <c:numFmt formatCode="General" sourceLinked="1"/>
        <c:majorTickMark val="none"/>
        <c:minorTickMark val="none"/>
        <c:tickLblPos val="nextTo"/>
        <c:crossAx val="582362671"/>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'انحراف معیار و میانگین'!$DC$19</c:f>
              <c:strCache>
                <c:ptCount val="1"/>
                <c:pt idx="0">
                  <c:v>سزارین کل</c:v>
                </c:pt>
              </c:strCache>
            </c:strRef>
          </c:tx>
          <c:spPr>
            <a:solidFill>
              <a:srgbClr val="C00000"/>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4-AFC2-4505-87B3-C58973532815}"/>
              </c:ext>
            </c:extLst>
          </c:dPt>
          <c:dPt>
            <c:idx val="1"/>
            <c:invertIfNegative val="0"/>
            <c:bubble3D val="0"/>
            <c:spPr>
              <a:solidFill>
                <a:srgbClr val="C00000"/>
              </a:solidFill>
              <a:ln>
                <a:noFill/>
              </a:ln>
              <a:effectLst/>
            </c:spPr>
            <c:extLst>
              <c:ext xmlns:c16="http://schemas.microsoft.com/office/drawing/2014/chart" uri="{C3380CC4-5D6E-409C-BE32-E72D297353CC}">
                <c16:uniqueId val="{00000003-AFC2-4505-87B3-C58973532815}"/>
              </c:ext>
            </c:extLst>
          </c:dPt>
          <c:dPt>
            <c:idx val="2"/>
            <c:invertIfNegative val="0"/>
            <c:bubble3D val="0"/>
            <c:spPr>
              <a:solidFill>
                <a:srgbClr val="C00000"/>
              </a:solidFill>
              <a:ln>
                <a:noFill/>
              </a:ln>
              <a:effectLst/>
            </c:spPr>
            <c:extLst>
              <c:ext xmlns:c16="http://schemas.microsoft.com/office/drawing/2014/chart" uri="{C3380CC4-5D6E-409C-BE32-E72D297353CC}">
                <c16:uniqueId val="{00000002-AFC2-4505-87B3-C58973532815}"/>
              </c:ext>
            </c:extLst>
          </c:dPt>
          <c:dLbls>
            <c:spPr>
              <a:solidFill>
                <a:srgbClr val="FFFFFF"/>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B Nazanin" panose="00000400000000000000" pitchFamily="2" charset="-78"/>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'انحراف معیار و میانگین'!$DB$20:$DB$22</c:f>
              <c:numCache>
                <c:formatCode>General</c:formatCode>
                <c:ptCount val="3"/>
                <c:pt idx="0">
                  <c:v>1401</c:v>
                </c:pt>
                <c:pt idx="1">
                  <c:v>1402</c:v>
                </c:pt>
                <c:pt idx="2">
                  <c:v>1403</c:v>
                </c:pt>
              </c:numCache>
            </c:numRef>
          </c:cat>
          <c:val>
            <c:numRef>
              <c:f>'انحراف معیار و میانگین'!$DC$20:$DC$22</c:f>
              <c:numCache>
                <c:formatCode>General</c:formatCode>
                <c:ptCount val="3"/>
                <c:pt idx="0">
                  <c:v>59.8</c:v>
                </c:pt>
                <c:pt idx="1">
                  <c:v>60.7</c:v>
                </c:pt>
                <c:pt idx="2">
                  <c:v>62.5</c:v>
                </c:pt>
              </c:numCache>
            </c:numRef>
          </c:val>
          <c:extLst>
            <c:ext xmlns:c16="http://schemas.microsoft.com/office/drawing/2014/chart" uri="{C3380CC4-5D6E-409C-BE32-E72D297353CC}">
              <c16:uniqueId val="{00000000-AFC2-4505-87B3-C58973532815}"/>
            </c:ext>
          </c:extLst>
        </c:ser>
        <c:ser>
          <c:idx val="1"/>
          <c:order val="1"/>
          <c:tx>
            <c:strRef>
              <c:f>'انحراف معیار و میانگین'!$DD$19</c:f>
              <c:strCache>
                <c:ptCount val="1"/>
                <c:pt idx="0">
                  <c:v>سزارین نخست زا</c:v>
                </c:pt>
              </c:strCache>
            </c:strRef>
          </c:tx>
          <c:spPr>
            <a:solidFill>
              <a:srgbClr val="839985"/>
            </a:solidFill>
            <a:ln>
              <a:noFill/>
            </a:ln>
            <a:effectLst/>
          </c:spPr>
          <c:invertIfNegative val="0"/>
          <c:dLbls>
            <c:spPr>
              <a:solidFill>
                <a:srgbClr val="FFFFFF"/>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'انحراف معیار و میانگین'!$DB$20:$DB$22</c:f>
              <c:numCache>
                <c:formatCode>General</c:formatCode>
                <c:ptCount val="3"/>
                <c:pt idx="0">
                  <c:v>1401</c:v>
                </c:pt>
                <c:pt idx="1">
                  <c:v>1402</c:v>
                </c:pt>
                <c:pt idx="2">
                  <c:v>1403</c:v>
                </c:pt>
              </c:numCache>
            </c:numRef>
          </c:cat>
          <c:val>
            <c:numRef>
              <c:f>'انحراف معیار و میانگین'!$DD$20:$DD$22</c:f>
              <c:numCache>
                <c:formatCode>General</c:formatCode>
                <c:ptCount val="3"/>
                <c:pt idx="0">
                  <c:v>61.9</c:v>
                </c:pt>
                <c:pt idx="1">
                  <c:v>65.3</c:v>
                </c:pt>
                <c:pt idx="2">
                  <c:v>68.05</c:v>
                </c:pt>
              </c:numCache>
            </c:numRef>
          </c:val>
          <c:extLst>
            <c:ext xmlns:c16="http://schemas.microsoft.com/office/drawing/2014/chart" uri="{C3380CC4-5D6E-409C-BE32-E72D297353CC}">
              <c16:uniqueId val="{00000001-AFC2-4505-87B3-C58973532815}"/>
            </c:ext>
          </c:extLst>
        </c:ser>
        <c:dLbls>
          <c:dLblPos val="outEnd"/>
          <c:showLegendKey val="0"/>
          <c:showVal val="1"/>
          <c:showCatName val="0"/>
          <c:showSerName val="0"/>
          <c:showPercent val="0"/>
          <c:showBubbleSize val="0"/>
        </c:dLbls>
        <c:gapWidth val="219"/>
        <c:overlap val="-27"/>
        <c:axId val="590014655"/>
        <c:axId val="590015071"/>
      </c:barChart>
      <c:catAx>
        <c:axId val="590014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B Nazanin" panose="00000400000000000000" pitchFamily="2" charset="-78"/>
              </a:defRPr>
            </a:pPr>
            <a:endParaRPr lang="en-US"/>
          </a:p>
        </c:txPr>
        <c:crossAx val="590015071"/>
        <c:crosses val="autoZero"/>
        <c:auto val="1"/>
        <c:lblAlgn val="ctr"/>
        <c:lblOffset val="100"/>
        <c:noMultiLvlLbl val="0"/>
      </c:catAx>
      <c:valAx>
        <c:axId val="590015071"/>
        <c:scaling>
          <c:orientation val="minMax"/>
        </c:scaling>
        <c:delete val="1"/>
        <c:axPos val="l"/>
        <c:numFmt formatCode="General" sourceLinked="1"/>
        <c:majorTickMark val="none"/>
        <c:minorTickMark val="none"/>
        <c:tickLblPos val="nextTo"/>
        <c:crossAx val="590014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legend>
    <c:plotVisOnly val="1"/>
    <c:dispBlanksAs val="gap"/>
    <c:showDLblsOverMax val="0"/>
  </c:chart>
  <c:spPr>
    <a:noFill/>
    <a:ln>
      <a:solidFill>
        <a:srgbClr val="6E774E">
          <a:lumMod val="60000"/>
          <a:lumOff val="40000"/>
        </a:srgbClr>
      </a:solid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fa-IR" sz="1100">
                <a:solidFill>
                  <a:schemeClr val="tx1"/>
                </a:solidFill>
                <a:cs typeface="B Titr" panose="00000700000000000000" pitchFamily="2" charset="-78"/>
              </a:rPr>
              <a:t>درصد</a:t>
            </a:r>
            <a:r>
              <a:rPr lang="fa-IR" sz="1100" baseline="0">
                <a:solidFill>
                  <a:schemeClr val="tx1"/>
                </a:solidFill>
                <a:cs typeface="B Titr" panose="00000700000000000000" pitchFamily="2" charset="-78"/>
              </a:rPr>
              <a:t> مادران فوت شده به تفکیک </a:t>
            </a:r>
            <a:r>
              <a:rPr lang="fa-IR" sz="1100">
                <a:solidFill>
                  <a:schemeClr val="tx1"/>
                </a:solidFill>
                <a:cs typeface="B Titr" panose="00000700000000000000" pitchFamily="2" charset="-78"/>
              </a:rPr>
              <a:t>شرایط زمان فوت 1403</a:t>
            </a:r>
            <a:r>
              <a:rPr lang="fa-IR" sz="1100">
                <a:solidFill>
                  <a:schemeClr val="tx1"/>
                </a:solidFill>
              </a:rPr>
              <a:t>  </a:t>
            </a:r>
          </a:p>
        </c:rich>
      </c:tx>
      <c:overlay val="0"/>
      <c:spPr>
        <a:noFill/>
        <a:ln>
          <a:solidFill>
            <a:schemeClr val="accent1"/>
          </a:solidFill>
        </a:ln>
        <a:effectLst/>
      </c:spPr>
      <c:txPr>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'[محل زایملن.xlsx]Sheet1'!$C$29</c:f>
              <c:strCache>
                <c:ptCount val="1"/>
                <c:pt idx="0">
                  <c:v>درصد</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B4-4480-95AE-51EB82777E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B4-4480-95AE-51EB82777E91}"/>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'[محل زایملن.xlsx]Sheet1'!$B$30:$B$31</c:f>
              <c:strCache>
                <c:ptCount val="2"/>
                <c:pt idx="0">
                  <c:v>باردار </c:v>
                </c:pt>
                <c:pt idx="1">
                  <c:v>در زمان زایمان/ پس از ختم بارداری (تا 42روز)</c:v>
                </c:pt>
              </c:strCache>
            </c:strRef>
          </c:cat>
          <c:val>
            <c:numRef>
              <c:f>'[محل زایملن.xlsx]Sheet1'!$C$30:$C$31</c:f>
              <c:numCache>
                <c:formatCode>0.0%</c:formatCode>
                <c:ptCount val="2"/>
                <c:pt idx="0" formatCode="0%">
                  <c:v>0.18</c:v>
                </c:pt>
                <c:pt idx="1">
                  <c:v>0.71699999999999997</c:v>
                </c:pt>
              </c:numCache>
            </c:numRef>
          </c:val>
          <c:extLst>
            <c:ext xmlns:c16="http://schemas.microsoft.com/office/drawing/2014/chart" uri="{C3380CC4-5D6E-409C-BE32-E72D297353CC}">
              <c16:uniqueId val="{00000004-31B4-4480-95AE-51EB82777E91}"/>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rgbClr val="839985">
          <a:lumMod val="75000"/>
        </a:srgbClr>
      </a:solid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760537689853057"/>
          <c:y val="0.12856949043009427"/>
          <c:w val="0.70735629623595664"/>
          <c:h val="0.60798779799477831"/>
        </c:manualLayout>
      </c:layout>
      <c:pie3DChart>
        <c:varyColors val="1"/>
        <c:ser>
          <c:idx val="0"/>
          <c:order val="0"/>
          <c:spPr>
            <a:solidFill>
              <a:srgbClr val="CC3059">
                <a:lumMod val="60000"/>
                <a:lumOff val="40000"/>
              </a:srgbClr>
            </a:solidFill>
          </c:spPr>
          <c:dPt>
            <c:idx val="0"/>
            <c:bubble3D val="0"/>
            <c:spPr>
              <a:solidFill>
                <a:srgbClr val="CC3059">
                  <a:lumMod val="60000"/>
                  <a:lumOff val="40000"/>
                </a:srgb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A32E-417B-9E21-6E5C1B534D2F}"/>
              </c:ext>
            </c:extLst>
          </c:dPt>
          <c:dPt>
            <c:idx val="1"/>
            <c:bubble3D val="0"/>
            <c:spPr>
              <a:solidFill>
                <a:srgbClr val="CC3059">
                  <a:lumMod val="60000"/>
                  <a:lumOff val="40000"/>
                </a:srgb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A32E-417B-9E21-6E5C1B534D2F}"/>
              </c:ext>
            </c:extLst>
          </c:dPt>
          <c:dPt>
            <c:idx val="2"/>
            <c:bubble3D val="0"/>
            <c:spPr>
              <a:solidFill>
                <a:srgbClr val="CC3059">
                  <a:lumMod val="60000"/>
                  <a:lumOff val="40000"/>
                </a:srgb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A32E-417B-9E21-6E5C1B534D2F}"/>
              </c:ext>
            </c:extLst>
          </c:dPt>
          <c:dLbls>
            <c:spPr>
              <a:solidFill>
                <a:srgbClr val="FFFFFF">
                  <a:lumMod val="95000"/>
                </a:srgbClr>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latin typeface="+mn-lt"/>
                    <a:ea typeface="+mn-ea"/>
                    <a:cs typeface="B Nazanin" panose="00000400000000000000" pitchFamily="2" charset="-78"/>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'انحراف معیار و میانگین'!$DO$3:$DO$5</c:f>
              <c:strCache>
                <c:ptCount val="3"/>
                <c:pt idx="0">
                  <c:v>در بارداری</c:v>
                </c:pt>
                <c:pt idx="1">
                  <c:v>در حین زایمان</c:v>
                </c:pt>
                <c:pt idx="2">
                  <c:v>پس از ختم بارداری</c:v>
                </c:pt>
              </c:strCache>
            </c:strRef>
          </c:cat>
          <c:val>
            <c:numRef>
              <c:f>'انحراف معیار و میانگین'!$DP$3:$DP$5</c:f>
              <c:numCache>
                <c:formatCode>General</c:formatCode>
                <c:ptCount val="3"/>
                <c:pt idx="0">
                  <c:v>0</c:v>
                </c:pt>
                <c:pt idx="1">
                  <c:v>0</c:v>
                </c:pt>
                <c:pt idx="2">
                  <c:v>100</c:v>
                </c:pt>
              </c:numCache>
            </c:numRef>
          </c:val>
          <c:extLst>
            <c:ext xmlns:c16="http://schemas.microsoft.com/office/drawing/2014/chart" uri="{C3380CC4-5D6E-409C-BE32-E72D297353CC}">
              <c16:uniqueId val="{00000006-A32E-417B-9E21-6E5C1B534D2F}"/>
            </c:ext>
          </c:extLst>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21090387852961801"/>
          <c:y val="0.89312241670541703"/>
          <c:w val="0.55123811652911392"/>
          <c:h val="6.741939292383118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fa-IR" sz="1200">
                <a:solidFill>
                  <a:schemeClr val="tx1"/>
                </a:solidFill>
                <a:cs typeface="B Titr" panose="00000700000000000000" pitchFamily="2" charset="-78"/>
              </a:rPr>
              <a:t>درصد فراوانی مادران فوت شده به تفکیک محل دریافت مراقبت در سال 1403</a:t>
            </a:r>
            <a:endParaRPr lang="en-US" sz="1200">
              <a:solidFill>
                <a:schemeClr val="tx1"/>
              </a:solidFill>
              <a:cs typeface="B Titr" panose="00000700000000000000" pitchFamily="2" charset="-78"/>
            </a:endParaRPr>
          </a:p>
        </c:rich>
      </c:tx>
      <c:overlay val="0"/>
      <c:spPr>
        <a:noFill/>
        <a:ln>
          <a:solidFill>
            <a:schemeClr val="accent1"/>
          </a:solid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777249414220334"/>
          <c:y val="0.29641308632242808"/>
          <c:w val="0.54255866933600805"/>
          <c:h val="0.6168703192747339"/>
        </c:manualLayout>
      </c:layout>
      <c:barChart>
        <c:barDir val="col"/>
        <c:grouping val="clustered"/>
        <c:varyColors val="0"/>
        <c:ser>
          <c:idx val="0"/>
          <c:order val="0"/>
          <c:tx>
            <c:strRef>
              <c:f>Sheet1!$D$281</c:f>
              <c:strCache>
                <c:ptCount val="1"/>
                <c:pt idx="0">
                  <c:v>بخش خصوصی و دولتی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Sheet1!$E$280</c:f>
              <c:strCache>
                <c:ptCount val="1"/>
                <c:pt idx="0">
                  <c:v>درصد </c:v>
                </c:pt>
              </c:strCache>
            </c:strRef>
          </c:cat>
          <c:val>
            <c:numRef>
              <c:f>Sheet1!$E$281</c:f>
              <c:numCache>
                <c:formatCode>0.00%</c:formatCode>
                <c:ptCount val="1"/>
                <c:pt idx="0">
                  <c:v>0.63129999999999997</c:v>
                </c:pt>
              </c:numCache>
            </c:numRef>
          </c:val>
          <c:extLst>
            <c:ext xmlns:c16="http://schemas.microsoft.com/office/drawing/2014/chart" uri="{C3380CC4-5D6E-409C-BE32-E72D297353CC}">
              <c16:uniqueId val="{00000000-B38E-4A8E-A1B3-6F2EF2E7BFCB}"/>
            </c:ext>
          </c:extLst>
        </c:ser>
        <c:ser>
          <c:idx val="1"/>
          <c:order val="1"/>
          <c:tx>
            <c:strRef>
              <c:f>Sheet1!$D$282</c:f>
              <c:strCache>
                <c:ptCount val="1"/>
                <c:pt idx="0">
                  <c:v>بخش دولتی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Sheet1!$E$280</c:f>
              <c:strCache>
                <c:ptCount val="1"/>
                <c:pt idx="0">
                  <c:v>درصد </c:v>
                </c:pt>
              </c:strCache>
            </c:strRef>
          </c:cat>
          <c:val>
            <c:numRef>
              <c:f>Sheet1!$E$282</c:f>
              <c:numCache>
                <c:formatCode>0.00%</c:formatCode>
                <c:ptCount val="1"/>
                <c:pt idx="0">
                  <c:v>0.22900000000000001</c:v>
                </c:pt>
              </c:numCache>
            </c:numRef>
          </c:val>
          <c:extLst>
            <c:ext xmlns:c16="http://schemas.microsoft.com/office/drawing/2014/chart" uri="{C3380CC4-5D6E-409C-BE32-E72D297353CC}">
              <c16:uniqueId val="{00000001-B38E-4A8E-A1B3-6F2EF2E7BFCB}"/>
            </c:ext>
          </c:extLst>
        </c:ser>
        <c:ser>
          <c:idx val="2"/>
          <c:order val="2"/>
          <c:tx>
            <c:strRef>
              <c:f>Sheet1!$D$283</c:f>
              <c:strCache>
                <c:ptCount val="1"/>
                <c:pt idx="0">
                  <c:v>بخش خصوصی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Sheet1!$E$280</c:f>
              <c:strCache>
                <c:ptCount val="1"/>
                <c:pt idx="0">
                  <c:v>درصد </c:v>
                </c:pt>
              </c:strCache>
            </c:strRef>
          </c:cat>
          <c:val>
            <c:numRef>
              <c:f>Sheet1!$E$283</c:f>
              <c:numCache>
                <c:formatCode>0.00%</c:formatCode>
                <c:ptCount val="1"/>
                <c:pt idx="0">
                  <c:v>0.13969999999999999</c:v>
                </c:pt>
              </c:numCache>
            </c:numRef>
          </c:val>
          <c:extLst>
            <c:ext xmlns:c16="http://schemas.microsoft.com/office/drawing/2014/chart" uri="{C3380CC4-5D6E-409C-BE32-E72D297353CC}">
              <c16:uniqueId val="{00000002-B38E-4A8E-A1B3-6F2EF2E7BFCB}"/>
            </c:ext>
          </c:extLst>
        </c:ser>
        <c:dLbls>
          <c:dLblPos val="outEnd"/>
          <c:showLegendKey val="0"/>
          <c:showVal val="1"/>
          <c:showCatName val="0"/>
          <c:showSerName val="0"/>
          <c:showPercent val="0"/>
          <c:showBubbleSize val="0"/>
        </c:dLbls>
        <c:gapWidth val="219"/>
        <c:overlap val="-27"/>
        <c:axId val="338719176"/>
        <c:axId val="338719960"/>
      </c:barChart>
      <c:catAx>
        <c:axId val="338719176"/>
        <c:scaling>
          <c:orientation val="minMax"/>
        </c:scaling>
        <c:delete val="1"/>
        <c:axPos val="b"/>
        <c:numFmt formatCode="General" sourceLinked="1"/>
        <c:majorTickMark val="none"/>
        <c:minorTickMark val="none"/>
        <c:tickLblPos val="nextTo"/>
        <c:crossAx val="338719960"/>
        <c:crosses val="autoZero"/>
        <c:auto val="1"/>
        <c:lblAlgn val="ctr"/>
        <c:lblOffset val="100"/>
        <c:noMultiLvlLbl val="0"/>
      </c:catAx>
      <c:valAx>
        <c:axId val="338719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8719176"/>
        <c:crosses val="autoZero"/>
        <c:crossBetween val="between"/>
      </c:valAx>
      <c:spPr>
        <a:noFill/>
        <a:ln>
          <a:noFill/>
        </a:ln>
        <a:effectLst/>
      </c:spPr>
    </c:plotArea>
    <c:legend>
      <c:legendPos val="r"/>
      <c:layout>
        <c:manualLayout>
          <c:xMode val="edge"/>
          <c:yMode val="edge"/>
          <c:x val="0.68625072587948166"/>
          <c:y val="0.278835750576507"/>
          <c:w val="0.25572146497164544"/>
          <c:h val="0.5891265956753435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398051902154132E-2"/>
          <c:y val="6.7063016132747802E-2"/>
          <c:w val="0.9732038961956917"/>
          <c:h val="0.77702933280879849"/>
        </c:manualLayout>
      </c:layout>
      <c:bar3DChart>
        <c:barDir val="col"/>
        <c:grouping val="standard"/>
        <c:varyColors val="0"/>
        <c:ser>
          <c:idx val="0"/>
          <c:order val="0"/>
          <c:spPr>
            <a:solidFill>
              <a:schemeClr val="accent1"/>
            </a:solidFill>
            <a:ln>
              <a:noFill/>
            </a:ln>
            <a:effectLst/>
            <a:sp3d/>
          </c:spPr>
          <c:invertIfNegative val="0"/>
          <c:dPt>
            <c:idx val="0"/>
            <c:invertIfNegative val="0"/>
            <c:bubble3D val="0"/>
            <c:spPr>
              <a:solidFill>
                <a:srgbClr val="6E774E">
                  <a:lumMod val="60000"/>
                  <a:lumOff val="40000"/>
                </a:srgbClr>
              </a:solidFill>
              <a:ln>
                <a:noFill/>
              </a:ln>
              <a:effectLst/>
              <a:sp3d/>
            </c:spPr>
            <c:extLst>
              <c:ext xmlns:c16="http://schemas.microsoft.com/office/drawing/2014/chart" uri="{C3380CC4-5D6E-409C-BE32-E72D297353CC}">
                <c16:uniqueId val="{00000001-18BE-43B0-86CD-902A397B023D}"/>
              </c:ext>
            </c:extLst>
          </c:dPt>
          <c:dPt>
            <c:idx val="1"/>
            <c:invertIfNegative val="0"/>
            <c:bubble3D val="0"/>
            <c:spPr>
              <a:solidFill>
                <a:srgbClr val="CC3059">
                  <a:lumMod val="40000"/>
                  <a:lumOff val="60000"/>
                </a:srgbClr>
              </a:solidFill>
              <a:ln>
                <a:noFill/>
              </a:ln>
              <a:effectLst/>
              <a:sp3d/>
            </c:spPr>
            <c:extLst>
              <c:ext xmlns:c16="http://schemas.microsoft.com/office/drawing/2014/chart" uri="{C3380CC4-5D6E-409C-BE32-E72D297353CC}">
                <c16:uniqueId val="{00000003-18BE-43B0-86CD-902A397B023D}"/>
              </c:ext>
            </c:extLst>
          </c:dPt>
          <c:dPt>
            <c:idx val="2"/>
            <c:invertIfNegative val="0"/>
            <c:bubble3D val="0"/>
            <c:spPr>
              <a:solidFill>
                <a:srgbClr val="8064A2">
                  <a:lumMod val="60000"/>
                  <a:lumOff val="40000"/>
                </a:srgbClr>
              </a:solidFill>
              <a:ln>
                <a:noFill/>
              </a:ln>
              <a:effectLst/>
              <a:sp3d/>
            </c:spPr>
            <c:extLst>
              <c:ext xmlns:c16="http://schemas.microsoft.com/office/drawing/2014/chart" uri="{C3380CC4-5D6E-409C-BE32-E72D297353CC}">
                <c16:uniqueId val="{00000005-18BE-43B0-86CD-902A397B023D}"/>
              </c:ext>
            </c:extLst>
          </c:dPt>
          <c:dPt>
            <c:idx val="3"/>
            <c:invertIfNegative val="0"/>
            <c:bubble3D val="0"/>
            <c:spPr>
              <a:solidFill>
                <a:srgbClr val="4BACC6">
                  <a:lumMod val="60000"/>
                  <a:lumOff val="40000"/>
                </a:srgbClr>
              </a:solidFill>
              <a:ln>
                <a:noFill/>
              </a:ln>
              <a:effectLst/>
              <a:sp3d/>
            </c:spPr>
            <c:extLst>
              <c:ext xmlns:c16="http://schemas.microsoft.com/office/drawing/2014/chart" uri="{C3380CC4-5D6E-409C-BE32-E72D297353CC}">
                <c16:uniqueId val="{00000007-18BE-43B0-86CD-902A397B023D}"/>
              </c:ext>
            </c:extLst>
          </c:dPt>
          <c:dLbls>
            <c:spPr>
              <a:solidFill>
                <a:srgbClr val="191C30">
                  <a:lumMod val="10000"/>
                  <a:lumOff val="90000"/>
                </a:srgb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'انحراف معیار و میانگین'!$CR$2:$CR$5</c:f>
              <c:strCache>
                <c:ptCount val="4"/>
                <c:pt idx="0">
                  <c:v>دولتی</c:v>
                </c:pt>
                <c:pt idx="1">
                  <c:v>خصوصی</c:v>
                </c:pt>
                <c:pt idx="2">
                  <c:v>هر دو بخش</c:v>
                </c:pt>
                <c:pt idx="3">
                  <c:v>هیچکدام</c:v>
                </c:pt>
              </c:strCache>
            </c:strRef>
          </c:cat>
          <c:val>
            <c:numRef>
              <c:f>'انحراف معیار و میانگین'!$CS$2:$CS$5</c:f>
              <c:numCache>
                <c:formatCode>0.0</c:formatCode>
                <c:ptCount val="4"/>
                <c:pt idx="0">
                  <c:v>0</c:v>
                </c:pt>
                <c:pt idx="1">
                  <c:v>33.299999999999997</c:v>
                </c:pt>
                <c:pt idx="2">
                  <c:v>66.599999999999994</c:v>
                </c:pt>
                <c:pt idx="3">
                  <c:v>0</c:v>
                </c:pt>
              </c:numCache>
            </c:numRef>
          </c:val>
          <c:extLst>
            <c:ext xmlns:c16="http://schemas.microsoft.com/office/drawing/2014/chart" uri="{C3380CC4-5D6E-409C-BE32-E72D297353CC}">
              <c16:uniqueId val="{00000008-18BE-43B0-86CD-902A397B023D}"/>
            </c:ext>
          </c:extLst>
        </c:ser>
        <c:dLbls>
          <c:showLegendKey val="0"/>
          <c:showVal val="1"/>
          <c:showCatName val="0"/>
          <c:showSerName val="0"/>
          <c:showPercent val="0"/>
          <c:showBubbleSize val="0"/>
        </c:dLbls>
        <c:gapWidth val="150"/>
        <c:shape val="box"/>
        <c:axId val="730016400"/>
        <c:axId val="730015984"/>
        <c:axId val="812204720"/>
      </c:bar3DChart>
      <c:catAx>
        <c:axId val="730016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730015984"/>
        <c:crosses val="autoZero"/>
        <c:auto val="1"/>
        <c:lblAlgn val="ctr"/>
        <c:lblOffset val="100"/>
        <c:noMultiLvlLbl val="0"/>
      </c:catAx>
      <c:valAx>
        <c:axId val="730015984"/>
        <c:scaling>
          <c:orientation val="minMax"/>
          <c:max val="100"/>
        </c:scaling>
        <c:delete val="1"/>
        <c:axPos val="l"/>
        <c:numFmt formatCode="0.0" sourceLinked="1"/>
        <c:majorTickMark val="none"/>
        <c:minorTickMark val="none"/>
        <c:tickLblPos val="nextTo"/>
        <c:crossAx val="730016400"/>
        <c:crosses val="autoZero"/>
        <c:crossBetween val="between"/>
      </c:valAx>
      <c:serAx>
        <c:axId val="812204720"/>
        <c:scaling>
          <c:orientation val="minMax"/>
        </c:scaling>
        <c:delete val="1"/>
        <c:axPos val="b"/>
        <c:majorTickMark val="none"/>
        <c:minorTickMark val="none"/>
        <c:tickLblPos val="nextTo"/>
        <c:crossAx val="730015984"/>
        <c:crosses val="autoZero"/>
      </c:serAx>
      <c:spPr>
        <a:noFill/>
        <a:ln>
          <a:solidFill>
            <a:srgbClr val="6E774E">
              <a:lumMod val="75000"/>
            </a:srgbClr>
          </a:solidFill>
        </a:ln>
        <a:effectLst/>
      </c:spPr>
    </c:plotArea>
    <c:plotVisOnly val="1"/>
    <c:dispBlanksAs val="gap"/>
    <c:showDLblsOverMax val="0"/>
  </c:chart>
  <c:spPr>
    <a:noFill/>
    <a:ln>
      <a:solidFill>
        <a:srgbClr val="6E774E">
          <a:lumMod val="75000"/>
        </a:srgbClr>
      </a:solid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a-IR" sz="1000">
                <a:cs typeface="B Titr" panose="00000700000000000000" pitchFamily="2" charset="-78"/>
              </a:rPr>
              <a:t>درصد شاخص توده بدنی مادران فوت شده 1403</a:t>
            </a:r>
          </a:p>
        </c:rich>
      </c:tx>
      <c:overlay val="0"/>
      <c:spPr>
        <a:noFill/>
        <a:ln>
          <a:solidFill>
            <a:schemeClr val="accent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درصد</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8E-4425-95E8-350760E646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8E-4425-95E8-350760E6462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F8E-4425-95E8-350760E646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F8E-4425-95E8-350760E6462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F8E-4425-95E8-350760E6462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کم وزن  ( BMI کمتر از 18/5  )</c:v>
                </c:pt>
                <c:pt idx="1">
                  <c:v>طبیعی ( BMI  بین 18/5 تا 24/9  )</c:v>
                </c:pt>
                <c:pt idx="2">
                  <c:v>اضافه وزن ( BMI  بین 25 تا 29/9 )</c:v>
                </c:pt>
                <c:pt idx="3">
                  <c:v>چاق ( BMI  بیشتر و مساوی 30 )</c:v>
                </c:pt>
                <c:pt idx="4">
                  <c:v>نامشخص</c:v>
                </c:pt>
              </c:strCache>
            </c:strRef>
          </c:cat>
          <c:val>
            <c:numRef>
              <c:f>Sheet1!$B$2:$B$6</c:f>
              <c:numCache>
                <c:formatCode>0.0</c:formatCode>
                <c:ptCount val="5"/>
                <c:pt idx="0">
                  <c:v>4.5977009999999998</c:v>
                </c:pt>
                <c:pt idx="1">
                  <c:v>37.931033999999997</c:v>
                </c:pt>
                <c:pt idx="2">
                  <c:v>28.735631999999999</c:v>
                </c:pt>
                <c:pt idx="3">
                  <c:v>22.413792999999998</c:v>
                </c:pt>
                <c:pt idx="4">
                  <c:v>6.3218389999999998</c:v>
                </c:pt>
              </c:numCache>
            </c:numRef>
          </c:val>
          <c:extLst>
            <c:ext xmlns:c16="http://schemas.microsoft.com/office/drawing/2014/chart" uri="{C3380CC4-5D6E-409C-BE32-E72D297353CC}">
              <c16:uniqueId val="{0000000A-1F8E-4425-95E8-350760E6462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4585914002419877"/>
          <c:y val="0.25744924201855118"/>
          <c:w val="0.43916882806351026"/>
          <c:h val="0.70844324560185645"/>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r>
              <a:rPr lang="fa-IR" sz="1000">
                <a:solidFill>
                  <a:schemeClr val="tx1"/>
                </a:solidFill>
                <a:cs typeface="B Titr" panose="00000700000000000000" pitchFamily="2" charset="-78"/>
              </a:rPr>
              <a:t>درصد مادران فوت شده به تفکیک روش ختم بارداری 1403 </a:t>
            </a:r>
          </a:p>
        </c:rich>
      </c:tx>
      <c:layout>
        <c:manualLayout>
          <c:xMode val="edge"/>
          <c:yMode val="edge"/>
          <c:x val="0.34439588801399823"/>
          <c:y val="5.4844606946983544E-2"/>
        </c:manualLayout>
      </c:layout>
      <c:overlay val="0"/>
      <c:spPr>
        <a:noFill/>
        <a:ln>
          <a:solidFill>
            <a:schemeClr val="accent1"/>
          </a:solidFill>
        </a:ln>
        <a:effectLst/>
      </c:spPr>
      <c:txPr>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Sheet1!$B$66</c:f>
              <c:strCache>
                <c:ptCount val="1"/>
                <c:pt idx="0">
                  <c:v>درصد </c:v>
                </c:pt>
              </c:strCache>
            </c:strRef>
          </c:tx>
          <c:spPr>
            <a:ln>
              <a:solidFill>
                <a:srgbClr val="6E774E">
                  <a:lumMod val="60000"/>
                  <a:lumOff val="40000"/>
                </a:srgbClr>
              </a:solidFill>
            </a:ln>
          </c:spPr>
          <c:dPt>
            <c:idx val="0"/>
            <c:bubble3D val="0"/>
            <c:spPr>
              <a:solidFill>
                <a:schemeClr val="accent1"/>
              </a:solidFill>
              <a:ln w="19050">
                <a:solidFill>
                  <a:srgbClr val="6E774E">
                    <a:lumMod val="60000"/>
                    <a:lumOff val="40000"/>
                  </a:srgbClr>
                </a:solidFill>
              </a:ln>
              <a:effectLst/>
            </c:spPr>
            <c:extLst>
              <c:ext xmlns:c16="http://schemas.microsoft.com/office/drawing/2014/chart" uri="{C3380CC4-5D6E-409C-BE32-E72D297353CC}">
                <c16:uniqueId val="{00000001-11CF-4A78-BEFE-86E1D8D2BAAD}"/>
              </c:ext>
            </c:extLst>
          </c:dPt>
          <c:dPt>
            <c:idx val="1"/>
            <c:bubble3D val="0"/>
            <c:spPr>
              <a:solidFill>
                <a:schemeClr val="accent2"/>
              </a:solidFill>
              <a:ln w="19050">
                <a:solidFill>
                  <a:srgbClr val="6E774E">
                    <a:lumMod val="60000"/>
                    <a:lumOff val="40000"/>
                  </a:srgbClr>
                </a:solidFill>
              </a:ln>
              <a:effectLst/>
            </c:spPr>
            <c:extLst>
              <c:ext xmlns:c16="http://schemas.microsoft.com/office/drawing/2014/chart" uri="{C3380CC4-5D6E-409C-BE32-E72D297353CC}">
                <c16:uniqueId val="{00000003-11CF-4A78-BEFE-86E1D8D2BAA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Sheet1!$A$67:$A$68</c:f>
              <c:strCache>
                <c:ptCount val="2"/>
                <c:pt idx="0">
                  <c:v>سزارین </c:v>
                </c:pt>
                <c:pt idx="1">
                  <c:v>طبیعی </c:v>
                </c:pt>
              </c:strCache>
            </c:strRef>
          </c:cat>
          <c:val>
            <c:numRef>
              <c:f>Sheet1!$B$67:$B$68</c:f>
              <c:numCache>
                <c:formatCode>0.0%</c:formatCode>
                <c:ptCount val="2"/>
                <c:pt idx="0">
                  <c:v>0.58299999999999996</c:v>
                </c:pt>
                <c:pt idx="1">
                  <c:v>0.41599999999999998</c:v>
                </c:pt>
              </c:numCache>
            </c:numRef>
          </c:val>
          <c:extLst>
            <c:ext xmlns:c16="http://schemas.microsoft.com/office/drawing/2014/chart" uri="{C3380CC4-5D6E-409C-BE32-E72D297353CC}">
              <c16:uniqueId val="{00000004-11CF-4A78-BEFE-86E1D8D2BAA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rgbClr val="6E774E">
          <a:lumMod val="60000"/>
          <a:lumOff val="40000"/>
        </a:srgbClr>
      </a:solidFill>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baseline="0">
                <a:solidFill>
                  <a:schemeClr val="tx1"/>
                </a:solidFill>
                <a:latin typeface="+mn-lt"/>
                <a:ea typeface="+mn-ea"/>
                <a:cs typeface="+mn-cs"/>
              </a:defRPr>
            </a:pPr>
            <a:r>
              <a:rPr lang="fa-IR" sz="1800" dirty="0">
                <a:solidFill>
                  <a:schemeClr val="tx1"/>
                </a:solidFill>
                <a:cs typeface="B Nazanin" panose="00000400000000000000" pitchFamily="2" charset="-78"/>
              </a:rPr>
              <a:t>د.ع.پ. اصفهان </a:t>
            </a:r>
            <a:endParaRPr lang="en-US" sz="1800" dirty="0">
              <a:solidFill>
                <a:schemeClr val="tx1"/>
              </a:solidFill>
              <a:cs typeface="B Nazanin" panose="00000400000000000000" pitchFamily="2" charset="-78"/>
            </a:endParaRPr>
          </a:p>
        </c:rich>
      </c:tx>
      <c:overlay val="0"/>
      <c:spPr>
        <a:noFill/>
        <a:ln>
          <a:noFill/>
        </a:ln>
        <a:effectLst/>
      </c:spPr>
      <c:txPr>
        <a:bodyPr rot="0" spcFirstLastPara="1" vertOverflow="ellipsis" vert="horz" wrap="square" anchor="ctr" anchorCtr="1"/>
        <a:lstStyle/>
        <a:p>
          <a:pPr>
            <a:defRPr sz="1800" b="1" i="0" u="none" strike="noStrike" kern="1200" cap="all"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9BBB59">
                <a:lumMod val="20000"/>
                <a:lumOff val="80000"/>
              </a:srgbClr>
            </a:solidFill>
          </c:spPr>
          <c:dPt>
            <c:idx val="0"/>
            <c:bubble3D val="0"/>
            <c:spPr>
              <a:solidFill>
                <a:srgbClr val="9BBB59">
                  <a:lumMod val="20000"/>
                  <a:lumOff val="80000"/>
                </a:srgb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6AC-437C-B687-F7928C50E7E5}"/>
              </c:ext>
            </c:extLst>
          </c:dPt>
          <c:dPt>
            <c:idx val="1"/>
            <c:bubble3D val="0"/>
            <c:spPr>
              <a:solidFill>
                <a:srgbClr val="C0504D">
                  <a:lumMod val="60000"/>
                  <a:lumOff val="40000"/>
                </a:srgb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6AC-437C-B687-F7928C50E7E5}"/>
              </c:ext>
            </c:extLst>
          </c:dPt>
          <c:dLbls>
            <c:dLbl>
              <c:idx val="0"/>
              <c:layout>
                <c:manualLayout>
                  <c:x val="-9.4777712279983096E-17"/>
                  <c:y val="-0.26614580058901732"/>
                </c:manualLayout>
              </c:layout>
              <c:spPr>
                <a:solidFill>
                  <a:srgbClr val="839985">
                    <a:lumMod val="20000"/>
                    <a:lumOff val="80000"/>
                  </a:srgbClr>
                </a:solid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B Nazanin" panose="00000400000000000000" pitchFamily="2" charset="-78"/>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6AC-437C-B687-F7928C50E7E5}"/>
                </c:ext>
              </c:extLst>
            </c:dLbl>
            <c:dLbl>
              <c:idx val="1"/>
              <c:layout>
                <c:manualLayout>
                  <c:x val="0"/>
                  <c:y val="0.19687497577817711"/>
                </c:manualLayout>
              </c:layout>
              <c:spPr>
                <a:solidFill>
                  <a:srgbClr val="839985">
                    <a:lumMod val="20000"/>
                    <a:lumOff val="80000"/>
                  </a:srgbClr>
                </a:solid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B Nazanin" panose="00000400000000000000" pitchFamily="2" charset="-78"/>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AC-437C-B687-F7928C50E7E5}"/>
                </c:ext>
              </c:extLst>
            </c:dLbl>
            <c:spPr>
              <a:solidFill>
                <a:srgbClr val="839985">
                  <a:lumMod val="20000"/>
                  <a:lumOff val="80000"/>
                </a:srgbClr>
              </a:solidFill>
              <a:ln>
                <a:solidFill>
                  <a:srgbClr val="5B9BD5"/>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accent1"/>
                    </a:solidFill>
                    <a:latin typeface="+mn-lt"/>
                    <a:ea typeface="+mn-ea"/>
                    <a:cs typeface="B Nazanin" panose="00000400000000000000" pitchFamily="2" charset="-78"/>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'انحراف معیار و میانگین'!$DF$2:$DF$3</c:f>
              <c:strCache>
                <c:ptCount val="2"/>
                <c:pt idx="0">
                  <c:v>زایمان طبیعی</c:v>
                </c:pt>
                <c:pt idx="1">
                  <c:v>زایمان سزارین</c:v>
                </c:pt>
              </c:strCache>
            </c:strRef>
          </c:cat>
          <c:val>
            <c:numRef>
              <c:f>'انحراف معیار و میانگین'!$DG$2:$DG$3</c:f>
              <c:numCache>
                <c:formatCode>General</c:formatCode>
                <c:ptCount val="2"/>
                <c:pt idx="0">
                  <c:v>50</c:v>
                </c:pt>
                <c:pt idx="1">
                  <c:v>50</c:v>
                </c:pt>
              </c:numCache>
            </c:numRef>
          </c:val>
          <c:extLst>
            <c:ext xmlns:c16="http://schemas.microsoft.com/office/drawing/2014/chart" uri="{C3380CC4-5D6E-409C-BE32-E72D297353CC}">
              <c16:uniqueId val="{00000004-16AC-437C-B687-F7928C50E7E5}"/>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baseline="0">
                <a:solidFill>
                  <a:schemeClr val="tx1"/>
                </a:solidFill>
                <a:latin typeface="+mn-lt"/>
                <a:ea typeface="+mn-ea"/>
                <a:cs typeface="+mn-cs"/>
              </a:defRPr>
            </a:pPr>
            <a:r>
              <a:rPr lang="fa-IR" sz="1800" dirty="0">
                <a:solidFill>
                  <a:schemeClr val="tx1"/>
                </a:solidFill>
                <a:cs typeface="B Nazanin" panose="00000400000000000000" pitchFamily="2" charset="-78"/>
              </a:rPr>
              <a:t>کشور</a:t>
            </a:r>
          </a:p>
        </c:rich>
      </c:tx>
      <c:overlay val="0"/>
      <c:spPr>
        <a:noFill/>
        <a:ln>
          <a:noFill/>
        </a:ln>
        <a:effectLst/>
      </c:spPr>
      <c:txPr>
        <a:bodyPr rot="0" spcFirstLastPara="1" vertOverflow="ellipsis" vert="horz" wrap="square" anchor="ctr" anchorCtr="1"/>
        <a:lstStyle/>
        <a:p>
          <a:pPr>
            <a:defRPr sz="1800" b="1" i="0" u="none" strike="noStrike" kern="1200" cap="all"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93344588629566"/>
          <c:y val="0.23959899657312037"/>
          <c:w val="0.7593825970161111"/>
          <c:h val="0.64053630495739167"/>
        </c:manualLayout>
      </c:layout>
      <c:pie3DChart>
        <c:varyColors val="1"/>
        <c:ser>
          <c:idx val="0"/>
          <c:order val="0"/>
          <c:tx>
            <c:strRef>
              <c:f>تاخیرها!$U$27</c:f>
              <c:strCache>
                <c:ptCount val="1"/>
                <c:pt idx="0">
                  <c:v>روش ختم بارداری 1403</c:v>
                </c:pt>
              </c:strCache>
            </c:strRef>
          </c:tx>
          <c:dPt>
            <c:idx val="0"/>
            <c:bubble3D val="0"/>
            <c:spPr>
              <a:solidFill>
                <a:schemeClr val="accent1">
                  <a:lumMod val="40000"/>
                  <a:lumOff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D5C-466A-A9BA-576286B558E4}"/>
              </c:ext>
            </c:extLst>
          </c:dPt>
          <c:dPt>
            <c:idx val="1"/>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D5C-466A-A9BA-576286B558E4}"/>
              </c:ext>
            </c:extLst>
          </c:dPt>
          <c:dLbls>
            <c:dLbl>
              <c:idx val="0"/>
              <c:spPr>
                <a:solidFill>
                  <a:srgbClr val="FFFFFF"/>
                </a:solidFill>
                <a:ln>
                  <a:solidFill>
                    <a:srgbClr val="CC3059"/>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CD5C-466A-A9BA-576286B558E4}"/>
                </c:ext>
              </c:extLst>
            </c:dLbl>
            <c:dLbl>
              <c:idx val="1"/>
              <c:spPr>
                <a:solidFill>
                  <a:srgbClr val="FFFFFF"/>
                </a:solidFill>
                <a:ln>
                  <a:solidFill>
                    <a:srgbClr val="CC3059"/>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CD5C-466A-A9BA-576286B558E4}"/>
                </c:ext>
              </c:extLst>
            </c:dLbl>
            <c:spPr>
              <a:solidFill>
                <a:srgbClr val="FFFFFF"/>
              </a:solidFill>
              <a:ln>
                <a:solidFill>
                  <a:srgbClr val="CC3059"/>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تاخیرها!$T$28:$T$29</c:f>
              <c:strCache>
                <c:ptCount val="2"/>
                <c:pt idx="0">
                  <c:v>زایمان طبیعی</c:v>
                </c:pt>
                <c:pt idx="1">
                  <c:v>سزارین</c:v>
                </c:pt>
              </c:strCache>
            </c:strRef>
          </c:cat>
          <c:val>
            <c:numRef>
              <c:f>تاخیرها!$U$28:$U$29</c:f>
              <c:numCache>
                <c:formatCode>General</c:formatCode>
                <c:ptCount val="2"/>
                <c:pt idx="0">
                  <c:v>41.6</c:v>
                </c:pt>
                <c:pt idx="1">
                  <c:v>58.3</c:v>
                </c:pt>
              </c:numCache>
            </c:numRef>
          </c:val>
          <c:extLst>
            <c:ext xmlns:c16="http://schemas.microsoft.com/office/drawing/2014/chart" uri="{C3380CC4-5D6E-409C-BE32-E72D297353CC}">
              <c16:uniqueId val="{00000004-CD5C-466A-A9BA-576286B558E4}"/>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تاخیرها!$B$13</c:f>
              <c:strCache>
                <c:ptCount val="1"/>
                <c:pt idx="0">
                  <c:v>د.ع.پ.اصفهان</c:v>
                </c:pt>
              </c:strCache>
            </c:strRef>
          </c:tx>
          <c:spPr>
            <a:solidFill>
              <a:srgbClr val="FFCC66"/>
            </a:solidFill>
            <a:ln>
              <a:noFill/>
            </a:ln>
            <a:effectLst/>
          </c:spPr>
          <c:invertIfNegative val="0"/>
          <c:dLbls>
            <c:spPr>
              <a:solidFill>
                <a:srgbClr val="FFFFFF"/>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تاخیرها!$A$14:$A$16</c:f>
              <c:strCache>
                <c:ptCount val="3"/>
                <c:pt idx="0">
                  <c:v>تاخیر در تصمیم گیری توسط خانواده</c:v>
                </c:pt>
                <c:pt idx="1">
                  <c:v>تاخیر در ارجاع به سطح بالاتر</c:v>
                </c:pt>
                <c:pt idx="2">
                  <c:v>تاخیر در درمان</c:v>
                </c:pt>
              </c:strCache>
            </c:strRef>
          </c:cat>
          <c:val>
            <c:numRef>
              <c:f>تاخیرها!$B$14:$B$16</c:f>
              <c:numCache>
                <c:formatCode>General</c:formatCode>
                <c:ptCount val="3"/>
                <c:pt idx="0">
                  <c:v>33.299999999999997</c:v>
                </c:pt>
                <c:pt idx="1">
                  <c:v>66.599999999999994</c:v>
                </c:pt>
                <c:pt idx="2">
                  <c:v>100</c:v>
                </c:pt>
              </c:numCache>
            </c:numRef>
          </c:val>
          <c:extLst>
            <c:ext xmlns:c16="http://schemas.microsoft.com/office/drawing/2014/chart" uri="{C3380CC4-5D6E-409C-BE32-E72D297353CC}">
              <c16:uniqueId val="{00000000-4397-407C-A2CB-803FB9498B1B}"/>
            </c:ext>
          </c:extLst>
        </c:ser>
        <c:ser>
          <c:idx val="1"/>
          <c:order val="1"/>
          <c:tx>
            <c:strRef>
              <c:f>تاخیرها!$C$13</c:f>
              <c:strCache>
                <c:ptCount val="1"/>
                <c:pt idx="0">
                  <c:v>کشور</c:v>
                </c:pt>
              </c:strCache>
            </c:strRef>
          </c:tx>
          <c:spPr>
            <a:solidFill>
              <a:srgbClr val="149DB0"/>
            </a:solidFill>
            <a:ln>
              <a:noFill/>
            </a:ln>
            <a:effectLst/>
          </c:spPr>
          <c:invertIfNegative val="0"/>
          <c:dLbls>
            <c:spPr>
              <a:solidFill>
                <a:srgbClr val="FFFFFF">
                  <a:lumMod val="95000"/>
                </a:srgb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تاخیرها!$A$14:$A$16</c:f>
              <c:strCache>
                <c:ptCount val="3"/>
                <c:pt idx="0">
                  <c:v>تاخیر در تصمیم گیری توسط خانواده</c:v>
                </c:pt>
                <c:pt idx="1">
                  <c:v>تاخیر در ارجاع به سطح بالاتر</c:v>
                </c:pt>
                <c:pt idx="2">
                  <c:v>تاخیر در درمان</c:v>
                </c:pt>
              </c:strCache>
            </c:strRef>
          </c:cat>
          <c:val>
            <c:numRef>
              <c:f>تاخیرها!$C$14:$C$16</c:f>
              <c:numCache>
                <c:formatCode>0.0</c:formatCode>
                <c:ptCount val="3"/>
                <c:pt idx="0">
                  <c:v>40</c:v>
                </c:pt>
                <c:pt idx="1">
                  <c:v>18.02</c:v>
                </c:pt>
                <c:pt idx="2">
                  <c:v>44.6</c:v>
                </c:pt>
              </c:numCache>
            </c:numRef>
          </c:val>
          <c:extLst>
            <c:ext xmlns:c16="http://schemas.microsoft.com/office/drawing/2014/chart" uri="{C3380CC4-5D6E-409C-BE32-E72D297353CC}">
              <c16:uniqueId val="{00000001-4397-407C-A2CB-803FB9498B1B}"/>
            </c:ext>
          </c:extLst>
        </c:ser>
        <c:dLbls>
          <c:dLblPos val="outEnd"/>
          <c:showLegendKey val="0"/>
          <c:showVal val="1"/>
          <c:showCatName val="0"/>
          <c:showSerName val="0"/>
          <c:showPercent val="0"/>
          <c:showBubbleSize val="0"/>
        </c:dLbls>
        <c:gapWidth val="219"/>
        <c:overlap val="-27"/>
        <c:axId val="1872123839"/>
        <c:axId val="1872117599"/>
      </c:barChart>
      <c:catAx>
        <c:axId val="1872123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B Nazanin" panose="00000400000000000000" pitchFamily="2" charset="-78"/>
              </a:defRPr>
            </a:pPr>
            <a:endParaRPr lang="en-US"/>
          </a:p>
        </c:txPr>
        <c:crossAx val="1872117599"/>
        <c:crosses val="autoZero"/>
        <c:auto val="1"/>
        <c:lblAlgn val="ctr"/>
        <c:lblOffset val="100"/>
        <c:noMultiLvlLbl val="0"/>
      </c:catAx>
      <c:valAx>
        <c:axId val="1872117599"/>
        <c:scaling>
          <c:orientation val="minMax"/>
        </c:scaling>
        <c:delete val="1"/>
        <c:axPos val="l"/>
        <c:numFmt formatCode="General" sourceLinked="1"/>
        <c:majorTickMark val="none"/>
        <c:minorTickMark val="none"/>
        <c:tickLblPos val="nextTo"/>
        <c:crossAx val="1872123839"/>
        <c:crosses val="autoZero"/>
        <c:crossBetween val="between"/>
      </c:valAx>
      <c:spPr>
        <a:noFill/>
        <a:ln w="25400">
          <a:noFill/>
        </a:ln>
        <a:effectLst/>
      </c:spPr>
    </c:plotArea>
    <c:legend>
      <c:legendPos val="b"/>
      <c:layout>
        <c:manualLayout>
          <c:xMode val="edge"/>
          <c:yMode val="edge"/>
          <c:x val="0.29624334533719765"/>
          <c:y val="0.89660059012624627"/>
          <c:w val="0.43574906993734752"/>
          <c:h val="8.3600352121825011E-2"/>
        </c:manualLayout>
      </c:layout>
      <c:overlay val="0"/>
      <c:spPr>
        <a:noFill/>
        <a:ln>
          <a:solidFill>
            <a:srgbClr val="FFFFFF">
              <a:lumMod val="50000"/>
            </a:srgbClr>
          </a:solid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'موالید ثبت احوال'!$AG$22</c:f>
              <c:strCache>
                <c:ptCount val="1"/>
                <c:pt idx="0">
                  <c:v>موالید</c:v>
                </c:pt>
              </c:strCache>
            </c:strRef>
          </c:tx>
          <c:spPr>
            <a:solidFill>
              <a:srgbClr val="073A4B">
                <a:lumMod val="90000"/>
                <a:lumOff val="10000"/>
              </a:srgbClr>
            </a:solidFill>
            <a:ln>
              <a:noFill/>
            </a:ln>
            <a:effectLst/>
          </c:spPr>
          <c:invertIfNegative val="0"/>
          <c:dPt>
            <c:idx val="0"/>
            <c:invertIfNegative val="0"/>
            <c:bubble3D val="0"/>
            <c:spPr>
              <a:solidFill>
                <a:srgbClr val="073A4B">
                  <a:lumMod val="90000"/>
                  <a:lumOff val="10000"/>
                </a:srgbClr>
              </a:solidFill>
              <a:ln>
                <a:noFill/>
              </a:ln>
              <a:effectLst/>
            </c:spPr>
            <c:extLst>
              <c:ext xmlns:c16="http://schemas.microsoft.com/office/drawing/2014/chart" uri="{C3380CC4-5D6E-409C-BE32-E72D297353CC}">
                <c16:uniqueId val="{00000001-DAEC-48F9-875C-E1C7F0DB34DB}"/>
              </c:ext>
            </c:extLst>
          </c:dPt>
          <c:dPt>
            <c:idx val="1"/>
            <c:invertIfNegative val="0"/>
            <c:bubble3D val="0"/>
            <c:spPr>
              <a:solidFill>
                <a:srgbClr val="073A4B">
                  <a:lumMod val="90000"/>
                  <a:lumOff val="10000"/>
                </a:srgbClr>
              </a:solidFill>
              <a:ln>
                <a:noFill/>
              </a:ln>
              <a:effectLst/>
            </c:spPr>
            <c:extLst>
              <c:ext xmlns:c16="http://schemas.microsoft.com/office/drawing/2014/chart" uri="{C3380CC4-5D6E-409C-BE32-E72D297353CC}">
                <c16:uniqueId val="{00000003-DAEC-48F9-875C-E1C7F0DB34DB}"/>
              </c:ext>
            </c:extLst>
          </c:dPt>
          <c:dPt>
            <c:idx val="2"/>
            <c:invertIfNegative val="0"/>
            <c:bubble3D val="0"/>
            <c:spPr>
              <a:solidFill>
                <a:srgbClr val="073A4B">
                  <a:lumMod val="90000"/>
                  <a:lumOff val="10000"/>
                </a:srgbClr>
              </a:solidFill>
              <a:ln>
                <a:noFill/>
              </a:ln>
              <a:effectLst/>
            </c:spPr>
            <c:extLst>
              <c:ext xmlns:c16="http://schemas.microsoft.com/office/drawing/2014/chart" uri="{C3380CC4-5D6E-409C-BE32-E72D297353CC}">
                <c16:uniqueId val="{00000005-DAEC-48F9-875C-E1C7F0DB34DB}"/>
              </c:ext>
            </c:extLst>
          </c:dPt>
          <c:dPt>
            <c:idx val="3"/>
            <c:invertIfNegative val="0"/>
            <c:bubble3D val="0"/>
            <c:spPr>
              <a:solidFill>
                <a:srgbClr val="00B050"/>
              </a:solidFill>
              <a:ln>
                <a:noFill/>
              </a:ln>
              <a:effectLst/>
            </c:spPr>
            <c:extLst>
              <c:ext xmlns:c16="http://schemas.microsoft.com/office/drawing/2014/chart" uri="{C3380CC4-5D6E-409C-BE32-E72D297353CC}">
                <c16:uniqueId val="{00000007-DAEC-48F9-875C-E1C7F0DB34DB}"/>
              </c:ext>
            </c:extLst>
          </c:dPt>
          <c:dPt>
            <c:idx val="4"/>
            <c:invertIfNegative val="0"/>
            <c:bubble3D val="0"/>
            <c:spPr>
              <a:solidFill>
                <a:srgbClr val="073A4B">
                  <a:lumMod val="90000"/>
                  <a:lumOff val="10000"/>
                </a:srgbClr>
              </a:solidFill>
              <a:ln>
                <a:noFill/>
              </a:ln>
              <a:effectLst/>
            </c:spPr>
            <c:extLst>
              <c:ext xmlns:c16="http://schemas.microsoft.com/office/drawing/2014/chart" uri="{C3380CC4-5D6E-409C-BE32-E72D297353CC}">
                <c16:uniqueId val="{00000009-DAEC-48F9-875C-E1C7F0DB34DB}"/>
              </c:ext>
            </c:extLst>
          </c:dPt>
          <c:dPt>
            <c:idx val="5"/>
            <c:invertIfNegative val="0"/>
            <c:bubble3D val="0"/>
            <c:spPr>
              <a:solidFill>
                <a:srgbClr val="073A4B">
                  <a:lumMod val="90000"/>
                  <a:lumOff val="10000"/>
                </a:srgbClr>
              </a:solidFill>
              <a:ln>
                <a:noFill/>
              </a:ln>
              <a:effectLst/>
            </c:spPr>
            <c:extLst>
              <c:ext xmlns:c16="http://schemas.microsoft.com/office/drawing/2014/chart" uri="{C3380CC4-5D6E-409C-BE32-E72D297353CC}">
                <c16:uniqueId val="{0000000B-DAEC-48F9-875C-E1C7F0DB34DB}"/>
              </c:ext>
            </c:extLst>
          </c:dPt>
          <c:dPt>
            <c:idx val="6"/>
            <c:invertIfNegative val="0"/>
            <c:bubble3D val="0"/>
            <c:spPr>
              <a:solidFill>
                <a:srgbClr val="073A4B">
                  <a:lumMod val="90000"/>
                  <a:lumOff val="10000"/>
                </a:srgbClr>
              </a:solidFill>
              <a:ln>
                <a:noFill/>
              </a:ln>
              <a:effectLst/>
            </c:spPr>
            <c:extLst>
              <c:ext xmlns:c16="http://schemas.microsoft.com/office/drawing/2014/chart" uri="{C3380CC4-5D6E-409C-BE32-E72D297353CC}">
                <c16:uniqueId val="{0000000D-DAEC-48F9-875C-E1C7F0DB34DB}"/>
              </c:ext>
            </c:extLst>
          </c:dPt>
          <c:dPt>
            <c:idx val="7"/>
            <c:invertIfNegative val="0"/>
            <c:bubble3D val="0"/>
            <c:spPr>
              <a:solidFill>
                <a:srgbClr val="073A4B">
                  <a:lumMod val="90000"/>
                  <a:lumOff val="10000"/>
                </a:srgbClr>
              </a:solidFill>
              <a:ln>
                <a:noFill/>
              </a:ln>
              <a:effectLst/>
            </c:spPr>
            <c:extLst>
              <c:ext xmlns:c16="http://schemas.microsoft.com/office/drawing/2014/chart" uri="{C3380CC4-5D6E-409C-BE32-E72D297353CC}">
                <c16:uniqueId val="{0000000F-DAEC-48F9-875C-E1C7F0DB34DB}"/>
              </c:ext>
            </c:extLst>
          </c:dPt>
          <c:dPt>
            <c:idx val="8"/>
            <c:invertIfNegative val="0"/>
            <c:bubble3D val="0"/>
            <c:spPr>
              <a:solidFill>
                <a:srgbClr val="073A4B">
                  <a:lumMod val="90000"/>
                  <a:lumOff val="10000"/>
                </a:srgbClr>
              </a:solidFill>
              <a:ln>
                <a:noFill/>
              </a:ln>
              <a:effectLst/>
            </c:spPr>
            <c:extLst>
              <c:ext xmlns:c16="http://schemas.microsoft.com/office/drawing/2014/chart" uri="{C3380CC4-5D6E-409C-BE32-E72D297353CC}">
                <c16:uniqueId val="{00000011-DAEC-48F9-875C-E1C7F0DB34DB}"/>
              </c:ext>
            </c:extLst>
          </c:dPt>
          <c:dPt>
            <c:idx val="9"/>
            <c:invertIfNegative val="0"/>
            <c:bubble3D val="0"/>
            <c:spPr>
              <a:solidFill>
                <a:srgbClr val="073A4B">
                  <a:lumMod val="90000"/>
                  <a:lumOff val="10000"/>
                </a:srgbClr>
              </a:solidFill>
              <a:ln>
                <a:noFill/>
              </a:ln>
              <a:effectLst/>
            </c:spPr>
            <c:extLst>
              <c:ext xmlns:c16="http://schemas.microsoft.com/office/drawing/2014/chart" uri="{C3380CC4-5D6E-409C-BE32-E72D297353CC}">
                <c16:uniqueId val="{00000013-DAEC-48F9-875C-E1C7F0DB34DB}"/>
              </c:ext>
            </c:extLst>
          </c:dPt>
          <c:dPt>
            <c:idx val="10"/>
            <c:invertIfNegative val="0"/>
            <c:bubble3D val="0"/>
            <c:spPr>
              <a:solidFill>
                <a:srgbClr val="073A4B">
                  <a:lumMod val="90000"/>
                  <a:lumOff val="10000"/>
                </a:srgbClr>
              </a:solidFill>
              <a:ln>
                <a:noFill/>
              </a:ln>
              <a:effectLst/>
            </c:spPr>
            <c:extLst>
              <c:ext xmlns:c16="http://schemas.microsoft.com/office/drawing/2014/chart" uri="{C3380CC4-5D6E-409C-BE32-E72D297353CC}">
                <c16:uniqueId val="{00000015-DAEC-48F9-875C-E1C7F0DB34DB}"/>
              </c:ext>
            </c:extLst>
          </c:dPt>
          <c:dPt>
            <c:idx val="11"/>
            <c:invertIfNegative val="0"/>
            <c:bubble3D val="0"/>
            <c:spPr>
              <a:solidFill>
                <a:srgbClr val="CC3059">
                  <a:lumMod val="75000"/>
                </a:srgbClr>
              </a:solidFill>
              <a:ln>
                <a:noFill/>
              </a:ln>
              <a:effectLst/>
            </c:spPr>
            <c:extLst>
              <c:ext xmlns:c16="http://schemas.microsoft.com/office/drawing/2014/chart" uri="{C3380CC4-5D6E-409C-BE32-E72D297353CC}">
                <c16:uniqueId val="{00000017-DAEC-48F9-875C-E1C7F0DB34D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'موالید ثبت احوال'!$AF$23:$AF$34</c:f>
              <c:numCache>
                <c:formatCode>General</c:formatCode>
                <c:ptCount val="12"/>
                <c:pt idx="0">
                  <c:v>1392</c:v>
                </c:pt>
                <c:pt idx="1">
                  <c:v>1393</c:v>
                </c:pt>
                <c:pt idx="2">
                  <c:v>1394</c:v>
                </c:pt>
                <c:pt idx="3">
                  <c:v>1395</c:v>
                </c:pt>
                <c:pt idx="4">
                  <c:v>1396</c:v>
                </c:pt>
                <c:pt idx="5">
                  <c:v>1397</c:v>
                </c:pt>
                <c:pt idx="6">
                  <c:v>1398</c:v>
                </c:pt>
                <c:pt idx="7">
                  <c:v>1399</c:v>
                </c:pt>
                <c:pt idx="8">
                  <c:v>1400</c:v>
                </c:pt>
                <c:pt idx="9">
                  <c:v>1401</c:v>
                </c:pt>
                <c:pt idx="10">
                  <c:v>1402</c:v>
                </c:pt>
                <c:pt idx="11">
                  <c:v>1403</c:v>
                </c:pt>
              </c:numCache>
            </c:numRef>
          </c:cat>
          <c:val>
            <c:numRef>
              <c:f>'موالید ثبت احوال'!$AG$23:$AG$34</c:f>
              <c:numCache>
                <c:formatCode>General</c:formatCode>
                <c:ptCount val="12"/>
                <c:pt idx="0">
                  <c:v>72250</c:v>
                </c:pt>
                <c:pt idx="1">
                  <c:v>75693</c:v>
                </c:pt>
                <c:pt idx="2">
                  <c:v>74715</c:v>
                </c:pt>
                <c:pt idx="3">
                  <c:v>75885</c:v>
                </c:pt>
                <c:pt idx="4">
                  <c:v>72906</c:v>
                </c:pt>
                <c:pt idx="5">
                  <c:v>66112</c:v>
                </c:pt>
                <c:pt idx="6">
                  <c:v>55101</c:v>
                </c:pt>
                <c:pt idx="7">
                  <c:v>50874</c:v>
                </c:pt>
                <c:pt idx="8">
                  <c:v>52991</c:v>
                </c:pt>
                <c:pt idx="9">
                  <c:v>48407</c:v>
                </c:pt>
                <c:pt idx="10">
                  <c:v>47359</c:v>
                </c:pt>
                <c:pt idx="11">
                  <c:v>43280</c:v>
                </c:pt>
              </c:numCache>
            </c:numRef>
          </c:val>
          <c:extLst>
            <c:ext xmlns:c16="http://schemas.microsoft.com/office/drawing/2014/chart" uri="{C3380CC4-5D6E-409C-BE32-E72D297353CC}">
              <c16:uniqueId val="{00000018-DAEC-48F9-875C-E1C7F0DB34DB}"/>
            </c:ext>
          </c:extLst>
        </c:ser>
        <c:dLbls>
          <c:showLegendKey val="0"/>
          <c:showVal val="0"/>
          <c:showCatName val="0"/>
          <c:showSerName val="0"/>
          <c:showPercent val="0"/>
          <c:showBubbleSize val="0"/>
        </c:dLbls>
        <c:gapWidth val="182"/>
        <c:axId val="8809840"/>
        <c:axId val="8801936"/>
      </c:barChart>
      <c:catAx>
        <c:axId val="8809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accent6">
                    <a:lumMod val="75000"/>
                  </a:schemeClr>
                </a:solidFill>
                <a:latin typeface="+mn-lt"/>
                <a:ea typeface="+mn-ea"/>
                <a:cs typeface="B Mitra" panose="00000400000000000000" pitchFamily="2" charset="-78"/>
              </a:defRPr>
            </a:pPr>
            <a:endParaRPr lang="en-US"/>
          </a:p>
        </c:txPr>
        <c:crossAx val="8801936"/>
        <c:crosses val="autoZero"/>
        <c:auto val="1"/>
        <c:lblAlgn val="ctr"/>
        <c:lblOffset val="100"/>
        <c:noMultiLvlLbl val="0"/>
      </c:catAx>
      <c:valAx>
        <c:axId val="8801936"/>
        <c:scaling>
          <c:orientation val="minMax"/>
        </c:scaling>
        <c:delete val="1"/>
        <c:axPos val="b"/>
        <c:numFmt formatCode="General" sourceLinked="1"/>
        <c:majorTickMark val="none"/>
        <c:minorTickMark val="none"/>
        <c:tickLblPos val="nextTo"/>
        <c:crossAx val="88098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cked"/>
        <c:varyColors val="0"/>
        <c:ser>
          <c:idx val="0"/>
          <c:order val="0"/>
          <c:tx>
            <c:strRef>
              <c:f>'مرگ 10 ساله کشور و اصفهان'!$X$4</c:f>
              <c:strCache>
                <c:ptCount val="1"/>
                <c:pt idx="0">
                  <c:v>د.ع.پ اصفهان</c:v>
                </c:pt>
              </c:strCache>
            </c:strRef>
          </c:tx>
          <c:spPr>
            <a:ln w="28575" cap="rnd">
              <a:solidFill>
                <a:schemeClr val="accent2"/>
              </a:solidFill>
              <a:round/>
            </a:ln>
            <a:effectLst/>
          </c:spPr>
          <c:marker>
            <c:symbol val="none"/>
          </c:marker>
          <c:dLbls>
            <c:spPr>
              <a:solidFill>
                <a:srgbClr val="F79646">
                  <a:lumMod val="20000"/>
                  <a:lumOff val="80000"/>
                </a:srgb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B Nazanin" panose="00000400000000000000" pitchFamily="2" charset="-78"/>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'مرگ 10 ساله کشور و اصفهان'!$W$5:$W$14</c:f>
              <c:numCache>
                <c:formatCode>General</c:formatCode>
                <c:ptCount val="10"/>
                <c:pt idx="0">
                  <c:v>1394</c:v>
                </c:pt>
                <c:pt idx="1">
                  <c:v>1395</c:v>
                </c:pt>
                <c:pt idx="2">
                  <c:v>1396</c:v>
                </c:pt>
                <c:pt idx="3">
                  <c:v>1397</c:v>
                </c:pt>
                <c:pt idx="4">
                  <c:v>1398</c:v>
                </c:pt>
                <c:pt idx="5">
                  <c:v>1399</c:v>
                </c:pt>
                <c:pt idx="6">
                  <c:v>1400</c:v>
                </c:pt>
                <c:pt idx="7">
                  <c:v>1401</c:v>
                </c:pt>
                <c:pt idx="8">
                  <c:v>1402</c:v>
                </c:pt>
                <c:pt idx="9">
                  <c:v>1403</c:v>
                </c:pt>
              </c:numCache>
            </c:numRef>
          </c:cat>
          <c:val>
            <c:numRef>
              <c:f>'مرگ 10 ساله کشور و اصفهان'!$X$5:$X$14</c:f>
              <c:numCache>
                <c:formatCode>General</c:formatCode>
                <c:ptCount val="10"/>
                <c:pt idx="0">
                  <c:v>16.100000000000001</c:v>
                </c:pt>
                <c:pt idx="1">
                  <c:v>15.81</c:v>
                </c:pt>
                <c:pt idx="2" formatCode="0.0">
                  <c:v>12.34</c:v>
                </c:pt>
                <c:pt idx="3" formatCode="0.0">
                  <c:v>10.58</c:v>
                </c:pt>
                <c:pt idx="4" formatCode="0.0">
                  <c:v>16.3</c:v>
                </c:pt>
                <c:pt idx="5" formatCode="0.0">
                  <c:v>31.45</c:v>
                </c:pt>
                <c:pt idx="6" formatCode="0.0">
                  <c:v>33.97</c:v>
                </c:pt>
                <c:pt idx="7" formatCode="0.0">
                  <c:v>22.7</c:v>
                </c:pt>
                <c:pt idx="8" formatCode="0.0">
                  <c:v>14.78</c:v>
                </c:pt>
                <c:pt idx="9" formatCode="0.0">
                  <c:v>6.93</c:v>
                </c:pt>
              </c:numCache>
            </c:numRef>
          </c:val>
          <c:smooth val="0"/>
          <c:extLst>
            <c:ext xmlns:c16="http://schemas.microsoft.com/office/drawing/2014/chart" uri="{C3380CC4-5D6E-409C-BE32-E72D297353CC}">
              <c16:uniqueId val="{00000000-9494-4107-B986-9F130A241864}"/>
            </c:ext>
          </c:extLst>
        </c:ser>
        <c:ser>
          <c:idx val="1"/>
          <c:order val="1"/>
          <c:tx>
            <c:strRef>
              <c:f>'مرگ 10 ساله کشور و اصفهان'!$Y$4</c:f>
              <c:strCache>
                <c:ptCount val="1"/>
                <c:pt idx="0">
                  <c:v>کشور</c:v>
                </c:pt>
              </c:strCache>
            </c:strRef>
          </c:tx>
          <c:spPr>
            <a:ln w="28575" cap="rnd">
              <a:solidFill>
                <a:schemeClr val="accent1"/>
              </a:solidFill>
              <a:round/>
            </a:ln>
            <a:effectLst/>
          </c:spPr>
          <c:marker>
            <c:symbol val="none"/>
          </c:marker>
          <c:dLbls>
            <c:spPr>
              <a:solidFill>
                <a:sysClr val="window" lastClr="FFFFFF">
                  <a:lumMod val="95000"/>
                </a:sys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B Nazanin" panose="00000400000000000000" pitchFamily="2" charset="-78"/>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'مرگ 10 ساله کشور و اصفهان'!$W$5:$W$14</c:f>
              <c:numCache>
                <c:formatCode>General</c:formatCode>
                <c:ptCount val="10"/>
                <c:pt idx="0">
                  <c:v>1394</c:v>
                </c:pt>
                <c:pt idx="1">
                  <c:v>1395</c:v>
                </c:pt>
                <c:pt idx="2">
                  <c:v>1396</c:v>
                </c:pt>
                <c:pt idx="3">
                  <c:v>1397</c:v>
                </c:pt>
                <c:pt idx="4">
                  <c:v>1398</c:v>
                </c:pt>
                <c:pt idx="5">
                  <c:v>1399</c:v>
                </c:pt>
                <c:pt idx="6">
                  <c:v>1400</c:v>
                </c:pt>
                <c:pt idx="7">
                  <c:v>1401</c:v>
                </c:pt>
                <c:pt idx="8">
                  <c:v>1402</c:v>
                </c:pt>
                <c:pt idx="9">
                  <c:v>1403</c:v>
                </c:pt>
              </c:numCache>
            </c:numRef>
          </c:cat>
          <c:val>
            <c:numRef>
              <c:f>'مرگ 10 ساله کشور و اصفهان'!$Y$5:$Y$14</c:f>
              <c:numCache>
                <c:formatCode>General</c:formatCode>
                <c:ptCount val="10"/>
                <c:pt idx="0">
                  <c:v>20</c:v>
                </c:pt>
                <c:pt idx="1">
                  <c:v>18.100000000000001</c:v>
                </c:pt>
                <c:pt idx="2">
                  <c:v>20</c:v>
                </c:pt>
                <c:pt idx="3">
                  <c:v>17.7</c:v>
                </c:pt>
                <c:pt idx="4">
                  <c:v>25</c:v>
                </c:pt>
                <c:pt idx="5">
                  <c:v>41</c:v>
                </c:pt>
                <c:pt idx="6">
                  <c:v>54</c:v>
                </c:pt>
                <c:pt idx="7">
                  <c:v>23.7</c:v>
                </c:pt>
                <c:pt idx="8">
                  <c:v>23.3</c:v>
                </c:pt>
                <c:pt idx="9">
                  <c:v>22.5</c:v>
                </c:pt>
              </c:numCache>
            </c:numRef>
          </c:val>
          <c:smooth val="0"/>
          <c:extLst>
            <c:ext xmlns:c16="http://schemas.microsoft.com/office/drawing/2014/chart" uri="{C3380CC4-5D6E-409C-BE32-E72D297353CC}">
              <c16:uniqueId val="{00000001-9494-4107-B986-9F130A241864}"/>
            </c:ext>
          </c:extLst>
        </c:ser>
        <c:dLbls>
          <c:dLblPos val="t"/>
          <c:showLegendKey val="0"/>
          <c:showVal val="1"/>
          <c:showCatName val="0"/>
          <c:showSerName val="0"/>
          <c:showPercent val="0"/>
          <c:showBubbleSize val="0"/>
        </c:dLbls>
        <c:smooth val="0"/>
        <c:axId val="1604322079"/>
        <c:axId val="1604315839"/>
      </c:lineChart>
      <c:catAx>
        <c:axId val="1604322079"/>
        <c:scaling>
          <c:orientation val="minMax"/>
        </c:scaling>
        <c:delete val="0"/>
        <c:axPos val="b"/>
        <c:numFmt formatCode="General" sourceLinked="1"/>
        <c:majorTickMark val="none"/>
        <c:minorTickMark val="none"/>
        <c:tickLblPos val="nextTo"/>
        <c:spPr>
          <a:noFill/>
          <a:ln w="9525" cap="flat" cmpd="sng" algn="ctr">
            <a:solidFill>
              <a:srgbClr val="E7E6E6">
                <a:lumMod val="50000"/>
              </a:srgb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B Nazanin" panose="00000400000000000000" pitchFamily="2" charset="-78"/>
              </a:defRPr>
            </a:pPr>
            <a:endParaRPr lang="en-US"/>
          </a:p>
        </c:txPr>
        <c:crossAx val="1604315839"/>
        <c:crosses val="autoZero"/>
        <c:auto val="1"/>
        <c:lblAlgn val="ctr"/>
        <c:lblOffset val="100"/>
        <c:noMultiLvlLbl val="0"/>
      </c:catAx>
      <c:valAx>
        <c:axId val="1604315839"/>
        <c:scaling>
          <c:orientation val="minMax"/>
        </c:scaling>
        <c:delete val="1"/>
        <c:axPos val="l"/>
        <c:numFmt formatCode="General" sourceLinked="1"/>
        <c:majorTickMark val="none"/>
        <c:minorTickMark val="none"/>
        <c:tickLblPos val="nextTo"/>
        <c:crossAx val="1604322079"/>
        <c:crosses val="autoZero"/>
        <c:crossBetween val="between"/>
      </c:valAx>
      <c:spPr>
        <a:noFill/>
        <a:ln>
          <a:solidFill>
            <a:srgbClr val="E7E6E6">
              <a:lumMod val="50000"/>
            </a:srgbClr>
          </a:solidFill>
        </a:ln>
        <a:effectLst/>
      </c:spPr>
    </c:plotArea>
    <c:legend>
      <c:legendPos val="b"/>
      <c:layout>
        <c:manualLayout>
          <c:xMode val="edge"/>
          <c:yMode val="edge"/>
          <c:x val="0.39087276890401895"/>
          <c:y val="0.92474655943818318"/>
          <c:w val="0.22278397266600924"/>
          <c:h val="5.6967131679662268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Sheet1!$I$2</c:f>
              <c:strCache>
                <c:ptCount val="1"/>
                <c:pt idx="0">
                  <c:v>نسبت مرگ به موالید 1403</c:v>
                </c:pt>
              </c:strCache>
            </c:strRef>
          </c:tx>
          <c:spPr>
            <a:solidFill>
              <a:schemeClr val="accent1"/>
            </a:solidFill>
            <a:ln>
              <a:noFill/>
            </a:ln>
            <a:effectLst/>
            <a:sp3d/>
          </c:spPr>
          <c:invertIfNegative val="0"/>
          <c:dPt>
            <c:idx val="0"/>
            <c:invertIfNegative val="0"/>
            <c:bubble3D val="0"/>
            <c:spPr>
              <a:solidFill>
                <a:srgbClr val="00B050"/>
              </a:solidFill>
              <a:ln>
                <a:noFill/>
              </a:ln>
              <a:effectLst/>
              <a:sp3d/>
            </c:spPr>
            <c:extLst>
              <c:ext xmlns:c16="http://schemas.microsoft.com/office/drawing/2014/chart" uri="{C3380CC4-5D6E-409C-BE32-E72D297353CC}">
                <c16:uniqueId val="{00000001-154E-4258-A3E3-8400849D94B1}"/>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3-154E-4258-A3E3-8400849D94B1}"/>
              </c:ext>
            </c:extLst>
          </c:dPt>
          <c:dPt>
            <c:idx val="2"/>
            <c:invertIfNegative val="0"/>
            <c:bubble3D val="0"/>
            <c:spPr>
              <a:solidFill>
                <a:srgbClr val="00B050"/>
              </a:solidFill>
              <a:ln>
                <a:noFill/>
              </a:ln>
              <a:effectLst/>
              <a:sp3d/>
            </c:spPr>
            <c:extLst>
              <c:ext xmlns:c16="http://schemas.microsoft.com/office/drawing/2014/chart" uri="{C3380CC4-5D6E-409C-BE32-E72D297353CC}">
                <c16:uniqueId val="{00000005-154E-4258-A3E3-8400849D94B1}"/>
              </c:ext>
            </c:extLst>
          </c:dPt>
          <c:dPt>
            <c:idx val="3"/>
            <c:invertIfNegative val="0"/>
            <c:bubble3D val="0"/>
            <c:spPr>
              <a:solidFill>
                <a:srgbClr val="00B050"/>
              </a:solidFill>
              <a:ln>
                <a:noFill/>
              </a:ln>
              <a:effectLst/>
              <a:sp3d/>
            </c:spPr>
            <c:extLst>
              <c:ext xmlns:c16="http://schemas.microsoft.com/office/drawing/2014/chart" uri="{C3380CC4-5D6E-409C-BE32-E72D297353CC}">
                <c16:uniqueId val="{00000007-154E-4258-A3E3-8400849D94B1}"/>
              </c:ext>
            </c:extLst>
          </c:dPt>
          <c:dPt>
            <c:idx val="4"/>
            <c:invertIfNegative val="0"/>
            <c:bubble3D val="0"/>
            <c:spPr>
              <a:solidFill>
                <a:srgbClr val="00B050"/>
              </a:solidFill>
              <a:ln>
                <a:noFill/>
              </a:ln>
              <a:effectLst/>
              <a:sp3d/>
            </c:spPr>
            <c:extLst>
              <c:ext xmlns:c16="http://schemas.microsoft.com/office/drawing/2014/chart" uri="{C3380CC4-5D6E-409C-BE32-E72D297353CC}">
                <c16:uniqueId val="{00000009-154E-4258-A3E3-8400849D94B1}"/>
              </c:ext>
            </c:extLst>
          </c:dPt>
          <c:dPt>
            <c:idx val="5"/>
            <c:invertIfNegative val="0"/>
            <c:bubble3D val="0"/>
            <c:spPr>
              <a:solidFill>
                <a:srgbClr val="00B050"/>
              </a:solidFill>
              <a:ln>
                <a:noFill/>
              </a:ln>
              <a:effectLst/>
              <a:sp3d/>
            </c:spPr>
            <c:extLst>
              <c:ext xmlns:c16="http://schemas.microsoft.com/office/drawing/2014/chart" uri="{C3380CC4-5D6E-409C-BE32-E72D297353CC}">
                <c16:uniqueId val="{0000000B-154E-4258-A3E3-8400849D94B1}"/>
              </c:ext>
            </c:extLst>
          </c:dPt>
          <c:dPt>
            <c:idx val="6"/>
            <c:invertIfNegative val="0"/>
            <c:bubble3D val="0"/>
            <c:spPr>
              <a:solidFill>
                <a:srgbClr val="00B050"/>
              </a:solidFill>
              <a:ln>
                <a:noFill/>
              </a:ln>
              <a:effectLst/>
              <a:sp3d/>
            </c:spPr>
            <c:extLst>
              <c:ext xmlns:c16="http://schemas.microsoft.com/office/drawing/2014/chart" uri="{C3380CC4-5D6E-409C-BE32-E72D297353CC}">
                <c16:uniqueId val="{0000000D-154E-4258-A3E3-8400849D94B1}"/>
              </c:ext>
            </c:extLst>
          </c:dPt>
          <c:dPt>
            <c:idx val="7"/>
            <c:invertIfNegative val="0"/>
            <c:bubble3D val="0"/>
            <c:spPr>
              <a:solidFill>
                <a:srgbClr val="FFC000"/>
              </a:solidFill>
              <a:ln>
                <a:noFill/>
              </a:ln>
              <a:effectLst/>
              <a:sp3d/>
            </c:spPr>
            <c:extLst>
              <c:ext xmlns:c16="http://schemas.microsoft.com/office/drawing/2014/chart" uri="{C3380CC4-5D6E-409C-BE32-E72D297353CC}">
                <c16:uniqueId val="{0000000F-154E-4258-A3E3-8400849D94B1}"/>
              </c:ext>
            </c:extLst>
          </c:dPt>
          <c:dPt>
            <c:idx val="8"/>
            <c:invertIfNegative val="0"/>
            <c:bubble3D val="0"/>
            <c:spPr>
              <a:solidFill>
                <a:srgbClr val="FC9FAD">
                  <a:lumMod val="75000"/>
                </a:srgbClr>
              </a:solidFill>
              <a:ln>
                <a:noFill/>
              </a:ln>
              <a:effectLst/>
              <a:sp3d/>
            </c:spPr>
            <c:extLst>
              <c:ext xmlns:c16="http://schemas.microsoft.com/office/drawing/2014/chart" uri="{C3380CC4-5D6E-409C-BE32-E72D297353CC}">
                <c16:uniqueId val="{00000011-154E-4258-A3E3-8400849D94B1}"/>
              </c:ext>
            </c:extLst>
          </c:dPt>
          <c:dPt>
            <c:idx val="9"/>
            <c:invertIfNegative val="0"/>
            <c:bubble3D val="0"/>
            <c:spPr>
              <a:solidFill>
                <a:srgbClr val="FC9FAD">
                  <a:lumMod val="75000"/>
                </a:srgbClr>
              </a:solidFill>
              <a:ln>
                <a:noFill/>
              </a:ln>
              <a:effectLst/>
              <a:sp3d/>
            </c:spPr>
            <c:extLst>
              <c:ext xmlns:c16="http://schemas.microsoft.com/office/drawing/2014/chart" uri="{C3380CC4-5D6E-409C-BE32-E72D297353CC}">
                <c16:uniqueId val="{00000013-154E-4258-A3E3-8400849D94B1}"/>
              </c:ext>
            </c:extLst>
          </c:dPt>
          <c:dPt>
            <c:idx val="10"/>
            <c:invertIfNegative val="0"/>
            <c:bubble3D val="0"/>
            <c:spPr>
              <a:solidFill>
                <a:srgbClr val="FC9FAD">
                  <a:lumMod val="75000"/>
                </a:srgbClr>
              </a:solidFill>
              <a:ln>
                <a:noFill/>
              </a:ln>
              <a:effectLst/>
              <a:sp3d/>
            </c:spPr>
            <c:extLst>
              <c:ext xmlns:c16="http://schemas.microsoft.com/office/drawing/2014/chart" uri="{C3380CC4-5D6E-409C-BE32-E72D297353CC}">
                <c16:uniqueId val="{00000015-154E-4258-A3E3-8400849D94B1}"/>
              </c:ext>
            </c:extLst>
          </c:dPt>
          <c:dPt>
            <c:idx val="11"/>
            <c:invertIfNegative val="0"/>
            <c:bubble3D val="0"/>
            <c:spPr>
              <a:solidFill>
                <a:srgbClr val="FC9FAD">
                  <a:lumMod val="75000"/>
                </a:srgbClr>
              </a:solidFill>
              <a:ln>
                <a:noFill/>
              </a:ln>
              <a:effectLst/>
              <a:sp3d/>
            </c:spPr>
            <c:extLst>
              <c:ext xmlns:c16="http://schemas.microsoft.com/office/drawing/2014/chart" uri="{C3380CC4-5D6E-409C-BE32-E72D297353CC}">
                <c16:uniqueId val="{00000017-154E-4258-A3E3-8400849D94B1}"/>
              </c:ext>
            </c:extLst>
          </c:dPt>
          <c:dPt>
            <c:idx val="12"/>
            <c:invertIfNegative val="0"/>
            <c:bubble3D val="0"/>
            <c:spPr>
              <a:solidFill>
                <a:srgbClr val="FC9FAD">
                  <a:lumMod val="75000"/>
                </a:srgbClr>
              </a:solidFill>
              <a:ln>
                <a:noFill/>
              </a:ln>
              <a:effectLst/>
              <a:sp3d/>
            </c:spPr>
            <c:extLst>
              <c:ext xmlns:c16="http://schemas.microsoft.com/office/drawing/2014/chart" uri="{C3380CC4-5D6E-409C-BE32-E72D297353CC}">
                <c16:uniqueId val="{00000019-154E-4258-A3E3-8400849D94B1}"/>
              </c:ext>
            </c:extLst>
          </c:dPt>
          <c:dPt>
            <c:idx val="13"/>
            <c:invertIfNegative val="0"/>
            <c:bubble3D val="0"/>
            <c:spPr>
              <a:solidFill>
                <a:srgbClr val="FC9FAD">
                  <a:lumMod val="75000"/>
                </a:srgbClr>
              </a:solidFill>
              <a:ln>
                <a:noFill/>
              </a:ln>
              <a:effectLst/>
              <a:sp3d/>
            </c:spPr>
            <c:extLst>
              <c:ext xmlns:c16="http://schemas.microsoft.com/office/drawing/2014/chart" uri="{C3380CC4-5D6E-409C-BE32-E72D297353CC}">
                <c16:uniqueId val="{0000001B-154E-4258-A3E3-8400849D94B1}"/>
              </c:ext>
            </c:extLst>
          </c:dPt>
          <c:dLbls>
            <c:dLbl>
              <c:idx val="0"/>
              <c:layout>
                <c:manualLayout>
                  <c:x val="1.3976240391334731E-2"/>
                  <c:y val="-1.2322858903265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4E-4258-A3E3-8400849D94B1}"/>
                </c:ext>
              </c:extLst>
            </c:dLbl>
            <c:dLbl>
              <c:idx val="1"/>
              <c:layout>
                <c:manualLayout>
                  <c:x val="8.385744234800839E-3"/>
                  <c:y val="-1.4787430683918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4E-4258-A3E3-8400849D94B1}"/>
                </c:ext>
              </c:extLst>
            </c:dLbl>
            <c:dLbl>
              <c:idx val="2"/>
              <c:layout>
                <c:manualLayout>
                  <c:x val="5.5904961565338921E-3"/>
                  <c:y val="-1.4787430683918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4E-4258-A3E3-8400849D94B1}"/>
                </c:ext>
              </c:extLst>
            </c:dLbl>
            <c:dLbl>
              <c:idx val="3"/>
              <c:layout>
                <c:manualLayout>
                  <c:x val="1.5373864430468204E-2"/>
                  <c:y val="-1.4787430683918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54E-4258-A3E3-8400849D94B1}"/>
                </c:ext>
              </c:extLst>
            </c:dLbl>
            <c:dLbl>
              <c:idx val="4"/>
              <c:layout>
                <c:manualLayout>
                  <c:x val="1.6771488469601678E-2"/>
                  <c:y val="-1.7252002464571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54E-4258-A3E3-8400849D94B1}"/>
                </c:ext>
              </c:extLst>
            </c:dLbl>
            <c:dLbl>
              <c:idx val="5"/>
              <c:layout>
                <c:manualLayout>
                  <c:x val="1.2578616352201259E-2"/>
                  <c:y val="-1.4787430683918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54E-4258-A3E3-8400849D94B1}"/>
                </c:ext>
              </c:extLst>
            </c:dLbl>
            <c:dLbl>
              <c:idx val="6"/>
              <c:layout>
                <c:manualLayout>
                  <c:x val="8.385744234800787E-3"/>
                  <c:y val="-1.7252002464571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54E-4258-A3E3-8400849D94B1}"/>
                </c:ext>
              </c:extLst>
            </c:dLbl>
            <c:dLbl>
              <c:idx val="7"/>
              <c:layout>
                <c:manualLayout>
                  <c:x val="6.9881201956673656E-3"/>
                  <c:y val="-2.2181146025878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54E-4258-A3E3-8400849D94B1}"/>
                </c:ext>
              </c:extLst>
            </c:dLbl>
            <c:dLbl>
              <c:idx val="8"/>
              <c:layout>
                <c:manualLayout>
                  <c:x val="1.3976240391334731E-2"/>
                  <c:y val="-1.4787430683918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54E-4258-A3E3-8400849D94B1}"/>
                </c:ext>
              </c:extLst>
            </c:dLbl>
            <c:dLbl>
              <c:idx val="9"/>
              <c:layout>
                <c:manualLayout>
                  <c:x val="1.6771488469601678E-2"/>
                  <c:y val="-1.4787430683918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54E-4258-A3E3-8400849D94B1}"/>
                </c:ext>
              </c:extLst>
            </c:dLbl>
            <c:dLbl>
              <c:idx val="10"/>
              <c:layout>
                <c:manualLayout>
                  <c:x val="1.2578616352201259E-2"/>
                  <c:y val="-1.2322858903265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54E-4258-A3E3-8400849D94B1}"/>
                </c:ext>
              </c:extLst>
            </c:dLbl>
            <c:dLbl>
              <c:idx val="11"/>
              <c:layout>
                <c:manualLayout>
                  <c:x val="8.385744234800839E-3"/>
                  <c:y val="-9.85828712261244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54E-4258-A3E3-8400849D94B1}"/>
                </c:ext>
              </c:extLst>
            </c:dLbl>
            <c:dLbl>
              <c:idx val="12"/>
              <c:layout>
                <c:manualLayout>
                  <c:x val="9.7833682739343116E-3"/>
                  <c:y val="-2.2181146025878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54E-4258-A3E3-8400849D94B1}"/>
                </c:ext>
              </c:extLst>
            </c:dLbl>
            <c:dLbl>
              <c:idx val="13"/>
              <c:layout>
                <c:manualLayout>
                  <c:x val="1.2578616352201259E-2"/>
                  <c:y val="-1.4787430683918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54E-4258-A3E3-8400849D94B1}"/>
                </c:ext>
              </c:extLst>
            </c:dLbl>
            <c:spPr>
              <a:solidFill>
                <a:srgbClr val="FFC000">
                  <a:lumMod val="20000"/>
                  <a:lumOff val="80000"/>
                </a:srgbClr>
              </a:solidFill>
              <a:ln>
                <a:solidFill>
                  <a:srgbClr val="FFC000">
                    <a:lumMod val="50000"/>
                  </a:srgbClr>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B Nazanin" panose="000004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Sheet1!$H$3:$H$16</c:f>
              <c:strCache>
                <c:ptCount val="14"/>
                <c:pt idx="0">
                  <c:v>مازندران</c:v>
                </c:pt>
                <c:pt idx="1">
                  <c:v>اصفهان</c:v>
                </c:pt>
                <c:pt idx="2">
                  <c:v>خوزستان</c:v>
                </c:pt>
                <c:pt idx="3">
                  <c:v>خراسان رضوی</c:v>
                </c:pt>
                <c:pt idx="4">
                  <c:v>آذربايجان شرقي</c:v>
                </c:pt>
                <c:pt idx="5">
                  <c:v>کرمان</c:v>
                </c:pt>
                <c:pt idx="6">
                  <c:v>آذربايجان غربي</c:v>
                </c:pt>
                <c:pt idx="7">
                  <c:v>کل کشور </c:v>
                </c:pt>
                <c:pt idx="8">
                  <c:v>هرمزگان</c:v>
                </c:pt>
                <c:pt idx="9">
                  <c:v>گیلان</c:v>
                </c:pt>
                <c:pt idx="10">
                  <c:v>تهران(شهید بهشتی،تهران)</c:v>
                </c:pt>
                <c:pt idx="11">
                  <c:v>فارس</c:v>
                </c:pt>
                <c:pt idx="12">
                  <c:v>کرمانشاه</c:v>
                </c:pt>
                <c:pt idx="13">
                  <c:v>سیستان وبلوچستان</c:v>
                </c:pt>
              </c:strCache>
            </c:strRef>
          </c:cat>
          <c:val>
            <c:numRef>
              <c:f>Sheet1!$I$3:$I$16</c:f>
              <c:numCache>
                <c:formatCode>0.0</c:formatCode>
                <c:ptCount val="14"/>
                <c:pt idx="0">
                  <c:v>4.87</c:v>
                </c:pt>
                <c:pt idx="1">
                  <c:v>6.93</c:v>
                </c:pt>
                <c:pt idx="2">
                  <c:v>14.62</c:v>
                </c:pt>
                <c:pt idx="3">
                  <c:v>15.32</c:v>
                </c:pt>
                <c:pt idx="4">
                  <c:v>16.43</c:v>
                </c:pt>
                <c:pt idx="5">
                  <c:v>16.97</c:v>
                </c:pt>
                <c:pt idx="6">
                  <c:v>19.190000000000001</c:v>
                </c:pt>
                <c:pt idx="7">
                  <c:v>22.65</c:v>
                </c:pt>
                <c:pt idx="8">
                  <c:v>23.22</c:v>
                </c:pt>
                <c:pt idx="9">
                  <c:v>23.39</c:v>
                </c:pt>
                <c:pt idx="10">
                  <c:v>24.05</c:v>
                </c:pt>
                <c:pt idx="11">
                  <c:v>25.9</c:v>
                </c:pt>
                <c:pt idx="12">
                  <c:v>32.58</c:v>
                </c:pt>
                <c:pt idx="13">
                  <c:v>38.79</c:v>
                </c:pt>
              </c:numCache>
            </c:numRef>
          </c:val>
          <c:extLst>
            <c:ext xmlns:c16="http://schemas.microsoft.com/office/drawing/2014/chart" uri="{C3380CC4-5D6E-409C-BE32-E72D297353CC}">
              <c16:uniqueId val="{0000001C-154E-4258-A3E3-8400849D94B1}"/>
            </c:ext>
          </c:extLst>
        </c:ser>
        <c:dLbls>
          <c:showLegendKey val="0"/>
          <c:showVal val="1"/>
          <c:showCatName val="0"/>
          <c:showSerName val="0"/>
          <c:showPercent val="0"/>
          <c:showBubbleSize val="0"/>
        </c:dLbls>
        <c:gapWidth val="150"/>
        <c:shape val="box"/>
        <c:axId val="1281564495"/>
        <c:axId val="1281561999"/>
        <c:axId val="0"/>
      </c:bar3DChart>
      <c:catAx>
        <c:axId val="12815644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B Nazanin" panose="00000400000000000000" pitchFamily="2" charset="-78"/>
              </a:defRPr>
            </a:pPr>
            <a:endParaRPr lang="en-US"/>
          </a:p>
        </c:txPr>
        <c:crossAx val="1281561999"/>
        <c:crosses val="autoZero"/>
        <c:auto val="1"/>
        <c:lblAlgn val="ctr"/>
        <c:lblOffset val="100"/>
        <c:noMultiLvlLbl val="0"/>
      </c:catAx>
      <c:valAx>
        <c:axId val="1281561999"/>
        <c:scaling>
          <c:orientation val="minMax"/>
        </c:scaling>
        <c:delete val="1"/>
        <c:axPos val="l"/>
        <c:numFmt formatCode="0.0" sourceLinked="1"/>
        <c:majorTickMark val="none"/>
        <c:minorTickMark val="none"/>
        <c:tickLblPos val="nextTo"/>
        <c:crossAx val="1281564495"/>
        <c:crosses val="autoZero"/>
        <c:crossBetween val="between"/>
      </c:valAx>
      <c:spPr>
        <a:noFill/>
        <a:ln w="25400">
          <a:noFill/>
        </a:ln>
        <a:effectLst/>
      </c:spPr>
    </c:plotArea>
    <c:plotVisOnly val="1"/>
    <c:dispBlanksAs val="gap"/>
    <c:showDLblsOverMax val="0"/>
  </c:chart>
  <c:spPr>
    <a:noFill/>
    <a:ln>
      <a:solidFill>
        <a:srgbClr val="E7E6E6">
          <a:lumMod val="50000"/>
        </a:srgbClr>
      </a:solid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4444448279824035E-2"/>
          <c:w val="1"/>
          <c:h val="0.83220351269266823"/>
        </c:manualLayout>
      </c:layout>
      <c:bar3DChart>
        <c:barDir val="col"/>
        <c:grouping val="clustered"/>
        <c:varyColors val="0"/>
        <c:ser>
          <c:idx val="0"/>
          <c:order val="0"/>
          <c:tx>
            <c:strRef>
              <c:f>'[Chart in Microsoft PowerPoint]Sheet1'!$U$2</c:f>
              <c:strCache>
                <c:ptCount val="1"/>
                <c:pt idx="0">
                  <c:v>فراونی مرگ 1403</c:v>
                </c:pt>
              </c:strCache>
            </c:strRef>
          </c:tx>
          <c:spPr>
            <a:solidFill>
              <a:srgbClr val="CC3059">
                <a:lumMod val="60000"/>
                <a:lumOff val="40000"/>
              </a:srgbClr>
            </a:solidFill>
            <a:ln>
              <a:noFill/>
            </a:ln>
            <a:effectLst/>
            <a:sp3d/>
          </c:spPr>
          <c:invertIfNegative val="0"/>
          <c:dPt>
            <c:idx val="9"/>
            <c:invertIfNegative val="0"/>
            <c:bubble3D val="0"/>
            <c:spPr>
              <a:solidFill>
                <a:srgbClr val="EED6AA">
                  <a:lumMod val="50000"/>
                </a:srgbClr>
              </a:solidFill>
              <a:ln>
                <a:noFill/>
              </a:ln>
              <a:effectLst/>
              <a:sp3d/>
            </c:spPr>
            <c:extLst>
              <c:ext xmlns:c16="http://schemas.microsoft.com/office/drawing/2014/chart" uri="{C3380CC4-5D6E-409C-BE32-E72D297353CC}">
                <c16:uniqueId val="{0000000B-87F7-4AE3-A406-22840DBD6ADB}"/>
              </c:ext>
            </c:extLst>
          </c:dPt>
          <c:dLbls>
            <c:spPr>
              <a:solidFill>
                <a:srgbClr val="6E774E">
                  <a:lumMod val="20000"/>
                  <a:lumOff val="80000"/>
                </a:srgb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PowerPoint]Sheet1'!$T$3:$T$12</c:f>
              <c:strCache>
                <c:ptCount val="10"/>
                <c:pt idx="0">
                  <c:v>کلان منطقه 8</c:v>
                </c:pt>
                <c:pt idx="1">
                  <c:v>کلان منطقه 10</c:v>
                </c:pt>
                <c:pt idx="2">
                  <c:v>کلان منطقه 9</c:v>
                </c:pt>
                <c:pt idx="3">
                  <c:v>کلان منطقه 5</c:v>
                </c:pt>
                <c:pt idx="4">
                  <c:v>کلان منطقه 4</c:v>
                </c:pt>
                <c:pt idx="5">
                  <c:v>کلان منطقه 3</c:v>
                </c:pt>
                <c:pt idx="6">
                  <c:v>کلان منطقه 2</c:v>
                </c:pt>
                <c:pt idx="7">
                  <c:v>کلان منطقه 6</c:v>
                </c:pt>
                <c:pt idx="8">
                  <c:v>کلان منطقه 1</c:v>
                </c:pt>
                <c:pt idx="9">
                  <c:v>کلان منطقه 7</c:v>
                </c:pt>
              </c:strCache>
            </c:strRef>
          </c:cat>
          <c:val>
            <c:numRef>
              <c:f>'[Chart in Microsoft PowerPoint]Sheet1'!$U$3:$U$12</c:f>
              <c:numCache>
                <c:formatCode>General</c:formatCode>
                <c:ptCount val="10"/>
                <c:pt idx="0">
                  <c:v>38</c:v>
                </c:pt>
                <c:pt idx="1">
                  <c:v>29</c:v>
                </c:pt>
                <c:pt idx="2">
                  <c:v>28</c:v>
                </c:pt>
                <c:pt idx="3">
                  <c:v>26</c:v>
                </c:pt>
                <c:pt idx="4">
                  <c:v>20</c:v>
                </c:pt>
                <c:pt idx="5">
                  <c:v>19</c:v>
                </c:pt>
                <c:pt idx="6">
                  <c:v>17</c:v>
                </c:pt>
                <c:pt idx="7">
                  <c:v>17</c:v>
                </c:pt>
                <c:pt idx="8">
                  <c:v>14</c:v>
                </c:pt>
                <c:pt idx="9">
                  <c:v>12</c:v>
                </c:pt>
              </c:numCache>
            </c:numRef>
          </c:val>
          <c:extLst>
            <c:ext xmlns:c16="http://schemas.microsoft.com/office/drawing/2014/chart" uri="{C3380CC4-5D6E-409C-BE32-E72D297353CC}">
              <c16:uniqueId val="{00000000-87F7-4AE3-A406-22840DBD6ADB}"/>
            </c:ext>
          </c:extLst>
        </c:ser>
        <c:dLbls>
          <c:showLegendKey val="0"/>
          <c:showVal val="1"/>
          <c:showCatName val="0"/>
          <c:showSerName val="0"/>
          <c:showPercent val="0"/>
          <c:showBubbleSize val="0"/>
        </c:dLbls>
        <c:gapWidth val="150"/>
        <c:shape val="box"/>
        <c:axId val="103557439"/>
        <c:axId val="103568671"/>
        <c:axId val="0"/>
      </c:bar3DChart>
      <c:catAx>
        <c:axId val="10355743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3568671"/>
        <c:crosses val="autoZero"/>
        <c:auto val="1"/>
        <c:lblAlgn val="ctr"/>
        <c:lblOffset val="100"/>
        <c:noMultiLvlLbl val="0"/>
      </c:catAx>
      <c:valAx>
        <c:axId val="103568671"/>
        <c:scaling>
          <c:orientation val="minMax"/>
        </c:scaling>
        <c:delete val="1"/>
        <c:axPos val="l"/>
        <c:numFmt formatCode="General" sourceLinked="1"/>
        <c:majorTickMark val="none"/>
        <c:minorTickMark val="none"/>
        <c:tickLblPos val="nextTo"/>
        <c:crossAx val="103557439"/>
        <c:crosses val="autoZero"/>
        <c:crossBetween val="between"/>
      </c:valAx>
      <c:spPr>
        <a:noFill/>
        <a:ln w="25400">
          <a:noFill/>
        </a:ln>
        <a:effectLst/>
      </c:spPr>
    </c:plotArea>
    <c:plotVisOnly val="1"/>
    <c:dispBlanksAs val="gap"/>
    <c:showDLblsOverMax val="0"/>
  </c:chart>
  <c:spPr>
    <a:noFill/>
    <a:ln>
      <a:solidFill>
        <a:srgbClr val="E7E6E6">
          <a:lumMod val="50000"/>
        </a:srgbClr>
      </a:solid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'[Chart in Microsoft PowerPoint]Sheet1'!$AF$2</c:f>
              <c:strCache>
                <c:ptCount val="1"/>
                <c:pt idx="0">
                  <c:v>موالید</c:v>
                </c:pt>
              </c:strCache>
            </c:strRef>
          </c:tx>
          <c:spPr>
            <a:solidFill>
              <a:srgbClr val="FFA747"/>
            </a:solidFill>
            <a:ln>
              <a:noFill/>
            </a:ln>
            <a:effectLst/>
            <a:sp3d/>
          </c:spPr>
          <c:invertIfNegative val="0"/>
          <c:dPt>
            <c:idx val="1"/>
            <c:invertIfNegative val="0"/>
            <c:bubble3D val="0"/>
            <c:extLst>
              <c:ext xmlns:c16="http://schemas.microsoft.com/office/drawing/2014/chart" uri="{C3380CC4-5D6E-409C-BE32-E72D297353CC}">
                <c16:uniqueId val="{00000009-EA02-4294-977E-8F4DC2B5A281}"/>
              </c:ext>
            </c:extLst>
          </c:dPt>
          <c:dPt>
            <c:idx val="2"/>
            <c:invertIfNegative val="0"/>
            <c:bubble3D val="0"/>
            <c:extLst>
              <c:ext xmlns:c16="http://schemas.microsoft.com/office/drawing/2014/chart" uri="{C3380CC4-5D6E-409C-BE32-E72D297353CC}">
                <c16:uniqueId val="{00000008-EA02-4294-977E-8F4DC2B5A281}"/>
              </c:ext>
            </c:extLst>
          </c:dPt>
          <c:dPt>
            <c:idx val="3"/>
            <c:invertIfNegative val="0"/>
            <c:bubble3D val="0"/>
            <c:extLst>
              <c:ext xmlns:c16="http://schemas.microsoft.com/office/drawing/2014/chart" uri="{C3380CC4-5D6E-409C-BE32-E72D297353CC}">
                <c16:uniqueId val="{00000007-EA02-4294-977E-8F4DC2B5A281}"/>
              </c:ext>
            </c:extLst>
          </c:dPt>
          <c:dPt>
            <c:idx val="4"/>
            <c:invertIfNegative val="0"/>
            <c:bubble3D val="0"/>
            <c:extLst>
              <c:ext xmlns:c16="http://schemas.microsoft.com/office/drawing/2014/chart" uri="{C3380CC4-5D6E-409C-BE32-E72D297353CC}">
                <c16:uniqueId val="{00000006-EA02-4294-977E-8F4DC2B5A281}"/>
              </c:ext>
            </c:extLst>
          </c:dPt>
          <c:dPt>
            <c:idx val="5"/>
            <c:invertIfNegative val="0"/>
            <c:bubble3D val="0"/>
            <c:extLst>
              <c:ext xmlns:c16="http://schemas.microsoft.com/office/drawing/2014/chart" uri="{C3380CC4-5D6E-409C-BE32-E72D297353CC}">
                <c16:uniqueId val="{00000005-EA02-4294-977E-8F4DC2B5A281}"/>
              </c:ext>
            </c:extLst>
          </c:dPt>
          <c:dPt>
            <c:idx val="6"/>
            <c:invertIfNegative val="0"/>
            <c:bubble3D val="0"/>
            <c:extLst>
              <c:ext xmlns:c16="http://schemas.microsoft.com/office/drawing/2014/chart" uri="{C3380CC4-5D6E-409C-BE32-E72D297353CC}">
                <c16:uniqueId val="{00000004-EA02-4294-977E-8F4DC2B5A281}"/>
              </c:ext>
            </c:extLst>
          </c:dPt>
          <c:dPt>
            <c:idx val="7"/>
            <c:invertIfNegative val="0"/>
            <c:bubble3D val="0"/>
            <c:extLst>
              <c:ext xmlns:c16="http://schemas.microsoft.com/office/drawing/2014/chart" uri="{C3380CC4-5D6E-409C-BE32-E72D297353CC}">
                <c16:uniqueId val="{00000003-EA02-4294-977E-8F4DC2B5A281}"/>
              </c:ext>
            </c:extLst>
          </c:dPt>
          <c:dPt>
            <c:idx val="8"/>
            <c:invertIfNegative val="0"/>
            <c:bubble3D val="0"/>
            <c:extLst>
              <c:ext xmlns:c16="http://schemas.microsoft.com/office/drawing/2014/chart" uri="{C3380CC4-5D6E-409C-BE32-E72D297353CC}">
                <c16:uniqueId val="{00000002-EA02-4294-977E-8F4DC2B5A281}"/>
              </c:ext>
            </c:extLst>
          </c:dPt>
          <c:dPt>
            <c:idx val="9"/>
            <c:invertIfNegative val="0"/>
            <c:bubble3D val="0"/>
            <c:extLst>
              <c:ext xmlns:c16="http://schemas.microsoft.com/office/drawing/2014/chart" uri="{C3380CC4-5D6E-409C-BE32-E72D297353CC}">
                <c16:uniqueId val="{00000001-EA02-4294-977E-8F4DC2B5A281}"/>
              </c:ext>
            </c:extLst>
          </c:dPt>
          <c:dLbls>
            <c:dLbl>
              <c:idx val="0"/>
              <c:spPr>
                <a:solidFill>
                  <a:srgbClr val="FFFFFF">
                    <a:lumMod val="95000"/>
                  </a:srgbClr>
                </a:solidFill>
                <a:ln>
                  <a:solidFill>
                    <a:srgbClr val="6E774E">
                      <a:lumMod val="20000"/>
                      <a:lumOff val="80000"/>
                    </a:srgbClr>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A02-4294-977E-8F4DC2B5A281}"/>
                </c:ext>
              </c:extLst>
            </c:dLbl>
            <c:dLbl>
              <c:idx val="1"/>
              <c:spPr>
                <a:solidFill>
                  <a:srgbClr val="FFFFFF">
                    <a:lumMod val="95000"/>
                  </a:srgbClr>
                </a:solidFill>
                <a:ln>
                  <a:solidFill>
                    <a:srgbClr val="6E774E">
                      <a:lumMod val="20000"/>
                      <a:lumOff val="80000"/>
                    </a:srgbClr>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A02-4294-977E-8F4DC2B5A281}"/>
                </c:ext>
              </c:extLst>
            </c:dLbl>
            <c:dLbl>
              <c:idx val="2"/>
              <c:spPr>
                <a:solidFill>
                  <a:srgbClr val="FFFFFF">
                    <a:lumMod val="95000"/>
                  </a:srgbClr>
                </a:solidFill>
                <a:ln>
                  <a:solidFill>
                    <a:srgbClr val="6E774E">
                      <a:lumMod val="20000"/>
                      <a:lumOff val="80000"/>
                    </a:srgbClr>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A02-4294-977E-8F4DC2B5A281}"/>
                </c:ext>
              </c:extLst>
            </c:dLbl>
            <c:dLbl>
              <c:idx val="3"/>
              <c:spPr>
                <a:solidFill>
                  <a:srgbClr val="FFFFFF">
                    <a:lumMod val="95000"/>
                  </a:srgbClr>
                </a:solidFill>
                <a:ln>
                  <a:solidFill>
                    <a:srgbClr val="6E774E">
                      <a:lumMod val="20000"/>
                      <a:lumOff val="80000"/>
                    </a:srgbClr>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A02-4294-977E-8F4DC2B5A281}"/>
                </c:ext>
              </c:extLst>
            </c:dLbl>
            <c:dLbl>
              <c:idx val="4"/>
              <c:layout>
                <c:manualLayout>
                  <c:x val="5.2084244677747769E-3"/>
                  <c:y val="1.5692745385391441E-3"/>
                </c:manualLayout>
              </c:layout>
              <c:spPr>
                <a:solidFill>
                  <a:srgbClr val="FFFFFF">
                    <a:lumMod val="95000"/>
                  </a:srgbClr>
                </a:solidFill>
                <a:ln>
                  <a:solidFill>
                    <a:srgbClr val="6E774E">
                      <a:lumMod val="20000"/>
                      <a:lumOff val="80000"/>
                    </a:srgbClr>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6105369641294839E-2"/>
                      <c:h val="9.128601690151425E-2"/>
                    </c:manualLayout>
                  </c15:layout>
                </c:ext>
                <c:ext xmlns:c16="http://schemas.microsoft.com/office/drawing/2014/chart" uri="{C3380CC4-5D6E-409C-BE32-E72D297353CC}">
                  <c16:uniqueId val="{00000006-EA02-4294-977E-8F4DC2B5A281}"/>
                </c:ext>
              </c:extLst>
            </c:dLbl>
            <c:dLbl>
              <c:idx val="5"/>
              <c:spPr>
                <a:solidFill>
                  <a:srgbClr val="FFFFFF">
                    <a:lumMod val="95000"/>
                  </a:srgbClr>
                </a:solidFill>
                <a:ln>
                  <a:solidFill>
                    <a:srgbClr val="6E774E">
                      <a:lumMod val="20000"/>
                      <a:lumOff val="80000"/>
                    </a:srgbClr>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A02-4294-977E-8F4DC2B5A281}"/>
                </c:ext>
              </c:extLst>
            </c:dLbl>
            <c:dLbl>
              <c:idx val="6"/>
              <c:spPr>
                <a:solidFill>
                  <a:srgbClr val="FFFFFF">
                    <a:lumMod val="95000"/>
                  </a:srgbClr>
                </a:solidFill>
                <a:ln>
                  <a:solidFill>
                    <a:srgbClr val="6E774E">
                      <a:lumMod val="20000"/>
                      <a:lumOff val="80000"/>
                    </a:srgbClr>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A02-4294-977E-8F4DC2B5A281}"/>
                </c:ext>
              </c:extLst>
            </c:dLbl>
            <c:dLbl>
              <c:idx val="7"/>
              <c:spPr>
                <a:solidFill>
                  <a:srgbClr val="FFFFFF">
                    <a:lumMod val="95000"/>
                  </a:srgbClr>
                </a:solidFill>
                <a:ln>
                  <a:solidFill>
                    <a:srgbClr val="6E774E">
                      <a:lumMod val="20000"/>
                      <a:lumOff val="80000"/>
                    </a:srgbClr>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A02-4294-977E-8F4DC2B5A281}"/>
                </c:ext>
              </c:extLst>
            </c:dLbl>
            <c:dLbl>
              <c:idx val="8"/>
              <c:spPr>
                <a:solidFill>
                  <a:srgbClr val="FFFFFF">
                    <a:lumMod val="95000"/>
                  </a:srgbClr>
                </a:solidFill>
                <a:ln>
                  <a:solidFill>
                    <a:srgbClr val="6E774E">
                      <a:lumMod val="20000"/>
                      <a:lumOff val="80000"/>
                    </a:srgbClr>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A02-4294-977E-8F4DC2B5A281}"/>
                </c:ext>
              </c:extLst>
            </c:dLbl>
            <c:dLbl>
              <c:idx val="9"/>
              <c:spPr>
                <a:solidFill>
                  <a:srgbClr val="FFFFFF">
                    <a:lumMod val="95000"/>
                  </a:srgbClr>
                </a:solidFill>
                <a:ln>
                  <a:solidFill>
                    <a:srgbClr val="6E774E">
                      <a:lumMod val="20000"/>
                      <a:lumOff val="80000"/>
                    </a:srgbClr>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A02-4294-977E-8F4DC2B5A281}"/>
                </c:ext>
              </c:extLst>
            </c:dLbl>
            <c:spPr>
              <a:solidFill>
                <a:srgbClr val="FFFFFF">
                  <a:lumMod val="95000"/>
                </a:srgbClr>
              </a:solidFill>
              <a:ln>
                <a:solidFill>
                  <a:srgbClr val="6E774E">
                    <a:lumMod val="20000"/>
                    <a:lumOff val="80000"/>
                  </a:srgbClr>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PowerPoint]Sheet1'!$AE$3:$AE$12</c:f>
              <c:strCache>
                <c:ptCount val="10"/>
                <c:pt idx="0">
                  <c:v>کلان منطقه 6</c:v>
                </c:pt>
                <c:pt idx="1">
                  <c:v>کلان منطقه 5</c:v>
                </c:pt>
                <c:pt idx="2">
                  <c:v>کلان منطقه 3</c:v>
                </c:pt>
                <c:pt idx="3">
                  <c:v>کلان منطقه 1</c:v>
                </c:pt>
                <c:pt idx="4">
                  <c:v>کلان منطقه 7</c:v>
                </c:pt>
                <c:pt idx="5">
                  <c:v>کلان منطقه 2</c:v>
                </c:pt>
                <c:pt idx="6">
                  <c:v>کلان منطقه 4</c:v>
                </c:pt>
                <c:pt idx="7">
                  <c:v>کلان منطقه 10</c:v>
                </c:pt>
                <c:pt idx="8">
                  <c:v>کلان منطقه 9</c:v>
                </c:pt>
                <c:pt idx="9">
                  <c:v>کلان منطقه 8</c:v>
                </c:pt>
              </c:strCache>
            </c:strRef>
          </c:cat>
          <c:val>
            <c:numRef>
              <c:f>'[Chart in Microsoft PowerPoint]Sheet1'!$AF$3:$AF$12</c:f>
              <c:numCache>
                <c:formatCode>General</c:formatCode>
                <c:ptCount val="10"/>
                <c:pt idx="0">
                  <c:v>67529</c:v>
                </c:pt>
                <c:pt idx="1">
                  <c:v>72827</c:v>
                </c:pt>
                <c:pt idx="2">
                  <c:v>76159</c:v>
                </c:pt>
                <c:pt idx="3">
                  <c:v>76938</c:v>
                </c:pt>
                <c:pt idx="4">
                  <c:v>77982</c:v>
                </c:pt>
                <c:pt idx="5">
                  <c:v>106197</c:v>
                </c:pt>
                <c:pt idx="6">
                  <c:v>106210</c:v>
                </c:pt>
                <c:pt idx="7">
                  <c:v>120562</c:v>
                </c:pt>
                <c:pt idx="8">
                  <c:v>121203</c:v>
                </c:pt>
                <c:pt idx="9">
                  <c:v>144375</c:v>
                </c:pt>
              </c:numCache>
            </c:numRef>
          </c:val>
          <c:extLst>
            <c:ext xmlns:c16="http://schemas.microsoft.com/office/drawing/2014/chart" uri="{C3380CC4-5D6E-409C-BE32-E72D297353CC}">
              <c16:uniqueId val="{00000000-EA02-4294-977E-8F4DC2B5A281}"/>
            </c:ext>
          </c:extLst>
        </c:ser>
        <c:dLbls>
          <c:showLegendKey val="0"/>
          <c:showVal val="1"/>
          <c:showCatName val="0"/>
          <c:showSerName val="0"/>
          <c:showPercent val="0"/>
          <c:showBubbleSize val="0"/>
        </c:dLbls>
        <c:gapWidth val="150"/>
        <c:shape val="box"/>
        <c:axId val="2115532511"/>
        <c:axId val="2115535007"/>
        <c:axId val="0"/>
      </c:bar3DChart>
      <c:catAx>
        <c:axId val="21155325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2115535007"/>
        <c:crosses val="autoZero"/>
        <c:auto val="1"/>
        <c:lblAlgn val="ctr"/>
        <c:lblOffset val="100"/>
        <c:noMultiLvlLbl val="0"/>
      </c:catAx>
      <c:valAx>
        <c:axId val="2115535007"/>
        <c:scaling>
          <c:orientation val="minMax"/>
        </c:scaling>
        <c:delete val="1"/>
        <c:axPos val="l"/>
        <c:numFmt formatCode="General" sourceLinked="1"/>
        <c:majorTickMark val="none"/>
        <c:minorTickMark val="none"/>
        <c:tickLblPos val="nextTo"/>
        <c:crossAx val="2115532511"/>
        <c:crosses val="autoZero"/>
        <c:crossBetween val="between"/>
      </c:valAx>
      <c:spPr>
        <a:noFill/>
        <a:ln>
          <a:noFill/>
        </a:ln>
        <a:effectLst/>
      </c:spPr>
    </c:plotArea>
    <c:plotVisOnly val="1"/>
    <c:dispBlanksAs val="gap"/>
    <c:showDLblsOverMax val="0"/>
  </c:chart>
  <c:spPr>
    <a:noFill/>
    <a:ln>
      <a:solidFill>
        <a:srgbClr val="E7E6E6">
          <a:lumMod val="50000"/>
        </a:srgbClr>
      </a:solid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0262691863191835E-2"/>
          <c:w val="1"/>
          <c:h val="0.8053101600976551"/>
        </c:manualLayout>
      </c:layout>
      <c:bar3DChart>
        <c:barDir val="col"/>
        <c:grouping val="clustered"/>
        <c:varyColors val="0"/>
        <c:ser>
          <c:idx val="0"/>
          <c:order val="0"/>
          <c:tx>
            <c:strRef>
              <c:f>'[Chart in Microsoft PowerPoint]Sheet1'!$AT$2</c:f>
              <c:strCache>
                <c:ptCount val="1"/>
                <c:pt idx="0">
                  <c:v>mmr 1403</c:v>
                </c:pt>
              </c:strCache>
            </c:strRef>
          </c:tx>
          <c:spPr>
            <a:solidFill>
              <a:schemeClr val="accent1"/>
            </a:solidFill>
            <a:ln>
              <a:noFill/>
            </a:ln>
            <a:effectLst/>
            <a:sp3d/>
          </c:spPr>
          <c:invertIfNegative val="0"/>
          <c:dPt>
            <c:idx val="0"/>
            <c:invertIfNegative val="0"/>
            <c:bubble3D val="0"/>
            <c:spPr>
              <a:solidFill>
                <a:srgbClr val="00B050"/>
              </a:solidFill>
              <a:ln>
                <a:noFill/>
              </a:ln>
              <a:effectLst/>
              <a:sp3d/>
            </c:spPr>
            <c:extLst>
              <c:ext xmlns:c16="http://schemas.microsoft.com/office/drawing/2014/chart" uri="{C3380CC4-5D6E-409C-BE32-E72D297353CC}">
                <c16:uniqueId val="{00000006-F6B6-44BC-9F16-BDFD5038CC44}"/>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5-F6B6-44BC-9F16-BDFD5038CC44}"/>
              </c:ext>
            </c:extLst>
          </c:dPt>
          <c:dPt>
            <c:idx val="2"/>
            <c:invertIfNegative val="0"/>
            <c:bubble3D val="0"/>
            <c:spPr>
              <a:solidFill>
                <a:srgbClr val="073A4B">
                  <a:lumMod val="25000"/>
                  <a:lumOff val="75000"/>
                </a:srgbClr>
              </a:solidFill>
              <a:ln>
                <a:noFill/>
              </a:ln>
              <a:effectLst/>
              <a:sp3d/>
            </c:spPr>
            <c:extLst>
              <c:ext xmlns:c16="http://schemas.microsoft.com/office/drawing/2014/chart" uri="{C3380CC4-5D6E-409C-BE32-E72D297353CC}">
                <c16:uniqueId val="{00000004-F6B6-44BC-9F16-BDFD5038CC44}"/>
              </c:ext>
            </c:extLst>
          </c:dPt>
          <c:dPt>
            <c:idx val="3"/>
            <c:invertIfNegative val="0"/>
            <c:bubble3D val="0"/>
            <c:spPr>
              <a:solidFill>
                <a:srgbClr val="00B050"/>
              </a:solidFill>
              <a:ln>
                <a:noFill/>
              </a:ln>
              <a:effectLst/>
              <a:sp3d/>
            </c:spPr>
            <c:extLst>
              <c:ext xmlns:c16="http://schemas.microsoft.com/office/drawing/2014/chart" uri="{C3380CC4-5D6E-409C-BE32-E72D297353CC}">
                <c16:uniqueId val="{00000003-F6B6-44BC-9F16-BDFD5038CC44}"/>
              </c:ext>
            </c:extLst>
          </c:dPt>
          <c:dPt>
            <c:idx val="4"/>
            <c:invertIfNegative val="0"/>
            <c:bubble3D val="0"/>
            <c:spPr>
              <a:solidFill>
                <a:srgbClr val="00B050"/>
              </a:solidFill>
              <a:ln>
                <a:noFill/>
              </a:ln>
              <a:effectLst/>
              <a:sp3d/>
            </c:spPr>
            <c:extLst>
              <c:ext xmlns:c16="http://schemas.microsoft.com/office/drawing/2014/chart" uri="{C3380CC4-5D6E-409C-BE32-E72D297353CC}">
                <c16:uniqueId val="{00000002-F6B6-44BC-9F16-BDFD5038CC44}"/>
              </c:ext>
            </c:extLst>
          </c:dPt>
          <c:dPt>
            <c:idx val="5"/>
            <c:invertIfNegative val="0"/>
            <c:bubble3D val="0"/>
            <c:spPr>
              <a:solidFill>
                <a:srgbClr val="FF9933"/>
              </a:solidFill>
              <a:ln>
                <a:noFill/>
              </a:ln>
              <a:effectLst/>
              <a:sp3d/>
            </c:spPr>
            <c:extLst>
              <c:ext xmlns:c16="http://schemas.microsoft.com/office/drawing/2014/chart" uri="{C3380CC4-5D6E-409C-BE32-E72D297353CC}">
                <c16:uniqueId val="{00000001-F6B6-44BC-9F16-BDFD5038CC44}"/>
              </c:ext>
            </c:extLst>
          </c:dPt>
          <c:dPt>
            <c:idx val="6"/>
            <c:invertIfNegative val="0"/>
            <c:bubble3D val="0"/>
            <c:spPr>
              <a:solidFill>
                <a:srgbClr val="CC3059">
                  <a:lumMod val="60000"/>
                  <a:lumOff val="40000"/>
                </a:srgbClr>
              </a:solidFill>
              <a:ln>
                <a:noFill/>
              </a:ln>
              <a:effectLst/>
              <a:sp3d/>
            </c:spPr>
            <c:extLst>
              <c:ext xmlns:c16="http://schemas.microsoft.com/office/drawing/2014/chart" uri="{C3380CC4-5D6E-409C-BE32-E72D297353CC}">
                <c16:uniqueId val="{00000007-F6B6-44BC-9F16-BDFD5038CC44}"/>
              </c:ext>
            </c:extLst>
          </c:dPt>
          <c:dPt>
            <c:idx val="7"/>
            <c:invertIfNegative val="0"/>
            <c:bubble3D val="0"/>
            <c:spPr>
              <a:solidFill>
                <a:srgbClr val="CC3059">
                  <a:lumMod val="60000"/>
                  <a:lumOff val="40000"/>
                </a:srgbClr>
              </a:solidFill>
              <a:ln>
                <a:noFill/>
              </a:ln>
              <a:effectLst/>
              <a:sp3d/>
            </c:spPr>
            <c:extLst>
              <c:ext xmlns:c16="http://schemas.microsoft.com/office/drawing/2014/chart" uri="{C3380CC4-5D6E-409C-BE32-E72D297353CC}">
                <c16:uniqueId val="{00000008-F6B6-44BC-9F16-BDFD5038CC44}"/>
              </c:ext>
            </c:extLst>
          </c:dPt>
          <c:dPt>
            <c:idx val="8"/>
            <c:invertIfNegative val="0"/>
            <c:bubble3D val="0"/>
            <c:spPr>
              <a:solidFill>
                <a:srgbClr val="CC3059">
                  <a:lumMod val="60000"/>
                  <a:lumOff val="40000"/>
                </a:srgbClr>
              </a:solidFill>
              <a:ln>
                <a:noFill/>
              </a:ln>
              <a:effectLst/>
              <a:sp3d/>
            </c:spPr>
            <c:extLst>
              <c:ext xmlns:c16="http://schemas.microsoft.com/office/drawing/2014/chart" uri="{C3380CC4-5D6E-409C-BE32-E72D297353CC}">
                <c16:uniqueId val="{00000009-F6B6-44BC-9F16-BDFD5038CC44}"/>
              </c:ext>
            </c:extLst>
          </c:dPt>
          <c:dPt>
            <c:idx val="9"/>
            <c:invertIfNegative val="0"/>
            <c:bubble3D val="0"/>
            <c:spPr>
              <a:solidFill>
                <a:srgbClr val="CC3059">
                  <a:lumMod val="60000"/>
                  <a:lumOff val="40000"/>
                </a:srgbClr>
              </a:solidFill>
              <a:ln>
                <a:noFill/>
              </a:ln>
              <a:effectLst/>
              <a:sp3d/>
            </c:spPr>
            <c:extLst>
              <c:ext xmlns:c16="http://schemas.microsoft.com/office/drawing/2014/chart" uri="{C3380CC4-5D6E-409C-BE32-E72D297353CC}">
                <c16:uniqueId val="{0000000A-F6B6-44BC-9F16-BDFD5038CC44}"/>
              </c:ext>
            </c:extLst>
          </c:dPt>
          <c:dPt>
            <c:idx val="10"/>
            <c:invertIfNegative val="0"/>
            <c:bubble3D val="0"/>
            <c:spPr>
              <a:solidFill>
                <a:srgbClr val="CC3059">
                  <a:lumMod val="60000"/>
                  <a:lumOff val="40000"/>
                </a:srgbClr>
              </a:solidFill>
              <a:ln>
                <a:noFill/>
              </a:ln>
              <a:effectLst/>
              <a:sp3d/>
            </c:spPr>
            <c:extLst>
              <c:ext xmlns:c16="http://schemas.microsoft.com/office/drawing/2014/chart" uri="{C3380CC4-5D6E-409C-BE32-E72D297353CC}">
                <c16:uniqueId val="{0000000B-F6B6-44BC-9F16-BDFD5038CC44}"/>
              </c:ext>
            </c:extLst>
          </c:dPt>
          <c:dLbls>
            <c:spPr>
              <a:solidFill>
                <a:srgbClr val="FFFFFF">
                  <a:lumMod val="95000"/>
                </a:srgb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B Nazanin" panose="000004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PowerPoint]Sheet1'!$AS$3:$AS$13</c:f>
              <c:strCache>
                <c:ptCount val="11"/>
                <c:pt idx="0">
                  <c:v>کلان منطقه 2</c:v>
                </c:pt>
                <c:pt idx="1">
                  <c:v>کلان منطقه 4</c:v>
                </c:pt>
                <c:pt idx="2">
                  <c:v>کلان منطقه 7</c:v>
                </c:pt>
                <c:pt idx="3">
                  <c:v>کلان منطقه 1</c:v>
                </c:pt>
                <c:pt idx="4">
                  <c:v>کلان منطقه 9</c:v>
                </c:pt>
                <c:pt idx="5">
                  <c:v>کشور</c:v>
                </c:pt>
                <c:pt idx="6">
                  <c:v>کلان منطقه 3</c:v>
                </c:pt>
                <c:pt idx="7">
                  <c:v>کلان منطقه 10</c:v>
                </c:pt>
                <c:pt idx="8">
                  <c:v>کلان منطقه 5</c:v>
                </c:pt>
                <c:pt idx="9">
                  <c:v>کلان منطقه 6</c:v>
                </c:pt>
                <c:pt idx="10">
                  <c:v>کلان منطقه 8</c:v>
                </c:pt>
              </c:strCache>
            </c:strRef>
          </c:cat>
          <c:val>
            <c:numRef>
              <c:f>'[Chart in Microsoft PowerPoint]Sheet1'!$AT$3:$AT$13</c:f>
              <c:numCache>
                <c:formatCode>General</c:formatCode>
                <c:ptCount val="11"/>
                <c:pt idx="0">
                  <c:v>17.8</c:v>
                </c:pt>
                <c:pt idx="1">
                  <c:v>17.899999999999999</c:v>
                </c:pt>
                <c:pt idx="2">
                  <c:v>17.95</c:v>
                </c:pt>
                <c:pt idx="3">
                  <c:v>18.2</c:v>
                </c:pt>
                <c:pt idx="4">
                  <c:v>21.4</c:v>
                </c:pt>
                <c:pt idx="5">
                  <c:v>22</c:v>
                </c:pt>
                <c:pt idx="6">
                  <c:v>23.6</c:v>
                </c:pt>
                <c:pt idx="7">
                  <c:v>24.1</c:v>
                </c:pt>
                <c:pt idx="8">
                  <c:v>24.7</c:v>
                </c:pt>
                <c:pt idx="9">
                  <c:v>28.1</c:v>
                </c:pt>
                <c:pt idx="10">
                  <c:v>29.5</c:v>
                </c:pt>
              </c:numCache>
            </c:numRef>
          </c:val>
          <c:extLst>
            <c:ext xmlns:c16="http://schemas.microsoft.com/office/drawing/2014/chart" uri="{C3380CC4-5D6E-409C-BE32-E72D297353CC}">
              <c16:uniqueId val="{00000000-F6B6-44BC-9F16-BDFD5038CC44}"/>
            </c:ext>
          </c:extLst>
        </c:ser>
        <c:dLbls>
          <c:showLegendKey val="0"/>
          <c:showVal val="0"/>
          <c:showCatName val="0"/>
          <c:showSerName val="0"/>
          <c:showPercent val="0"/>
          <c:showBubbleSize val="0"/>
        </c:dLbls>
        <c:gapWidth val="150"/>
        <c:shape val="box"/>
        <c:axId val="2115862623"/>
        <c:axId val="2115857215"/>
        <c:axId val="0"/>
      </c:bar3DChart>
      <c:catAx>
        <c:axId val="2115862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B Nazanin" panose="00000400000000000000" pitchFamily="2" charset="-78"/>
              </a:defRPr>
            </a:pPr>
            <a:endParaRPr lang="en-US"/>
          </a:p>
        </c:txPr>
        <c:crossAx val="2115857215"/>
        <c:crosses val="autoZero"/>
        <c:auto val="1"/>
        <c:lblAlgn val="ctr"/>
        <c:lblOffset val="100"/>
        <c:noMultiLvlLbl val="0"/>
      </c:catAx>
      <c:valAx>
        <c:axId val="2115857215"/>
        <c:scaling>
          <c:orientation val="minMax"/>
        </c:scaling>
        <c:delete val="1"/>
        <c:axPos val="l"/>
        <c:numFmt formatCode="General" sourceLinked="1"/>
        <c:majorTickMark val="none"/>
        <c:minorTickMark val="none"/>
        <c:tickLblPos val="nextTo"/>
        <c:crossAx val="2115862623"/>
        <c:crosses val="autoZero"/>
        <c:crossBetween val="between"/>
      </c:valAx>
      <c:spPr>
        <a:noFill/>
        <a:ln>
          <a:noFill/>
        </a:ln>
        <a:effectLst/>
      </c:spPr>
    </c:plotArea>
    <c:plotVisOnly val="1"/>
    <c:dispBlanksAs val="gap"/>
    <c:showDLblsOverMax val="0"/>
  </c:chart>
  <c:spPr>
    <a:noFill/>
    <a:ln>
      <a:solidFill>
        <a:srgbClr val="E7E6E6">
          <a:lumMod val="50000"/>
        </a:srgbClr>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B4D53-43DD-4E17-B093-93E5BE4C0E93}" type="doc">
      <dgm:prSet loTypeId="urn:microsoft.com/office/officeart/2008/layout/NameandTitleOrganizationalChart" loCatId="hierarchy" qsTypeId="urn:microsoft.com/office/officeart/2005/8/quickstyle/simple4" qsCatId="simple" csTypeId="urn:microsoft.com/office/officeart/2005/8/colors/colorful1" csCatId="colorful" phldr="1"/>
      <dgm:spPr/>
      <dgm:t>
        <a:bodyPr/>
        <a:lstStyle/>
        <a:p>
          <a:endParaRPr lang="en-US"/>
        </a:p>
      </dgm:t>
    </dgm:pt>
    <dgm:pt modelId="{19E981D8-E783-443A-8072-6BEE2F5A64DD}">
      <dgm:prSet phldrT="[Text]" custT="1">
        <dgm:style>
          <a:lnRef idx="0">
            <a:schemeClr val="accent5"/>
          </a:lnRef>
          <a:fillRef idx="3">
            <a:schemeClr val="accent5"/>
          </a:fillRef>
          <a:effectRef idx="3">
            <a:schemeClr val="accent5"/>
          </a:effectRef>
          <a:fontRef idx="minor">
            <a:schemeClr val="lt1"/>
          </a:fontRef>
        </dgm:style>
      </dgm:prSet>
      <dgm:spPr>
        <a:solidFill>
          <a:schemeClr val="accent6">
            <a:lumMod val="60000"/>
            <a:lumOff val="40000"/>
          </a:schemeClr>
        </a:solidFill>
      </dgm:spPr>
      <dgm:t>
        <a:bodyPr/>
        <a:lstStyle/>
        <a:p>
          <a:pPr algn="ctr" rtl="1"/>
          <a:r>
            <a:rPr lang="fa-IR" sz="2000" dirty="0">
              <a:effectLst/>
              <a:latin typeface="Calibri" panose="020F0502020204030204" pitchFamily="34" charset="0"/>
              <a:ea typeface="Calibri" panose="020F0502020204030204" pitchFamily="34" charset="0"/>
              <a:cs typeface="B Titr" panose="00000700000000000000" pitchFamily="2" charset="-78"/>
            </a:rPr>
            <a:t>تعداد کل موارد مرگ مادر ثبت شده سال 1403</a:t>
          </a:r>
          <a:endParaRPr lang="en-US" sz="1800" dirty="0"/>
        </a:p>
      </dgm:t>
    </dgm:pt>
    <dgm:pt modelId="{E3273035-A6D9-4450-8E53-D0D52588C149}" type="parTrans" cxnId="{9ADBE9A2-4386-4431-93C3-FE163D3251AC}">
      <dgm:prSet/>
      <dgm:spPr/>
      <dgm:t>
        <a:bodyPr/>
        <a:lstStyle/>
        <a:p>
          <a:pPr algn="ctr"/>
          <a:endParaRPr lang="en-US"/>
        </a:p>
      </dgm:t>
    </dgm:pt>
    <dgm:pt modelId="{827B8C59-6B6E-4B9C-9E19-716E5636B38B}" type="sibTrans" cxnId="{9ADBE9A2-4386-4431-93C3-FE163D3251AC}">
      <dgm:prSet custT="1"/>
      <dgm:spPr/>
      <dgm:t>
        <a:bodyPr/>
        <a:lstStyle/>
        <a:p>
          <a:pPr algn="ctr"/>
          <a:r>
            <a:rPr lang="fa-IR" sz="2000" b="1" dirty="0">
              <a:cs typeface="B Mitra" panose="00000400000000000000" pitchFamily="2" charset="-78"/>
            </a:rPr>
            <a:t>378</a:t>
          </a:r>
          <a:endParaRPr lang="en-US" sz="2000" b="1" dirty="0">
            <a:cs typeface="B Mitra" panose="00000400000000000000" pitchFamily="2" charset="-78"/>
          </a:endParaRPr>
        </a:p>
      </dgm:t>
    </dgm:pt>
    <dgm:pt modelId="{C53A0FB8-5084-4511-A825-8E313DEF669A}" type="asst">
      <dgm:prSet phldrT="[Text]" custT="1">
        <dgm:style>
          <a:lnRef idx="0">
            <a:schemeClr val="accent6"/>
          </a:lnRef>
          <a:fillRef idx="3">
            <a:schemeClr val="accent6"/>
          </a:fillRef>
          <a:effectRef idx="3">
            <a:schemeClr val="accent6"/>
          </a:effectRef>
          <a:fontRef idx="minor">
            <a:schemeClr val="lt1"/>
          </a:fontRef>
        </dgm:style>
      </dgm:prSet>
      <dgm:spPr/>
      <dgm:t>
        <a:bodyPr/>
        <a:lstStyle/>
        <a:p>
          <a:pPr algn="ctr" rtl="1"/>
          <a:r>
            <a:rPr lang="fa-IR" sz="1800" dirty="0">
              <a:effectLst/>
              <a:latin typeface="Calibri" panose="020F0502020204030204" pitchFamily="34" charset="0"/>
              <a:ea typeface="Calibri" panose="020F0502020204030204" pitchFamily="34" charset="0"/>
              <a:cs typeface="B Titr" panose="00000700000000000000" pitchFamily="2" charset="-78"/>
            </a:rPr>
            <a:t>تعداد مرگ مادر مطابق تعریف سازمان جهانی بهداشت</a:t>
          </a:r>
          <a:endParaRPr lang="en-US" sz="1800" dirty="0"/>
        </a:p>
      </dgm:t>
    </dgm:pt>
    <dgm:pt modelId="{26ED8D44-BA35-411B-ADD4-01AD52E13A06}" type="parTrans" cxnId="{743BAF03-E244-4FF0-BB66-561A8B4EFA78}">
      <dgm:prSet/>
      <dgm:spPr/>
      <dgm:t>
        <a:bodyPr/>
        <a:lstStyle/>
        <a:p>
          <a:pPr algn="ctr"/>
          <a:endParaRPr lang="en-US"/>
        </a:p>
      </dgm:t>
    </dgm:pt>
    <dgm:pt modelId="{946E3B11-6CAF-46A9-A0F4-09A4591FF80A}" type="sibTrans" cxnId="{743BAF03-E244-4FF0-BB66-561A8B4EFA78}">
      <dgm:prSet custT="1"/>
      <dgm:spPr/>
      <dgm:t>
        <a:bodyPr/>
        <a:lstStyle/>
        <a:p>
          <a:pPr algn="ctr"/>
          <a:r>
            <a:rPr lang="fa-IR" sz="2000" b="1" dirty="0">
              <a:cs typeface="B Mitra" panose="00000400000000000000" pitchFamily="2" charset="-78"/>
            </a:rPr>
            <a:t> (5 مورد کووید)222</a:t>
          </a:r>
          <a:endParaRPr lang="en-US" sz="2000" b="1" dirty="0">
            <a:cs typeface="B Mitra" panose="00000400000000000000" pitchFamily="2" charset="-78"/>
          </a:endParaRPr>
        </a:p>
      </dgm:t>
    </dgm:pt>
    <dgm:pt modelId="{F074CF1B-6593-470D-A012-38AA7EB89C1F}" type="asst">
      <dgm:prSet phldrT="[Text]" custT="1">
        <dgm:style>
          <a:lnRef idx="0">
            <a:schemeClr val="accent6"/>
          </a:lnRef>
          <a:fillRef idx="3">
            <a:schemeClr val="accent6"/>
          </a:fillRef>
          <a:effectRef idx="3">
            <a:schemeClr val="accent6"/>
          </a:effectRef>
          <a:fontRef idx="minor">
            <a:schemeClr val="lt1"/>
          </a:fontRef>
        </dgm:style>
      </dgm:prSet>
      <dgm:spPr/>
      <dgm:t>
        <a:bodyPr/>
        <a:lstStyle/>
        <a:p>
          <a:pPr algn="ctr" rtl="1"/>
          <a:r>
            <a:rPr lang="fa-IR" sz="1800" dirty="0">
              <a:effectLst/>
              <a:latin typeface="Calibri" panose="020F0502020204030204" pitchFamily="34" charset="0"/>
              <a:ea typeface="Calibri" panose="020F0502020204030204" pitchFamily="34" charset="0"/>
              <a:cs typeface="B Titr" panose="00000700000000000000" pitchFamily="2" charset="-78"/>
            </a:rPr>
            <a:t>تعداد موارد محسوب نشده</a:t>
          </a:r>
          <a:endParaRPr lang="en-US" sz="1800" dirty="0">
            <a:effectLst/>
            <a:latin typeface="Calibri" panose="020F0502020204030204" pitchFamily="34" charset="0"/>
            <a:ea typeface="Calibri" panose="020F0502020204030204" pitchFamily="34" charset="0"/>
            <a:cs typeface="B Titr" panose="00000700000000000000" pitchFamily="2" charset="-78"/>
          </a:endParaRPr>
        </a:p>
      </dgm:t>
    </dgm:pt>
    <dgm:pt modelId="{ACE3A846-B5E5-4472-B0EE-17A063E24620}" type="sibTrans" cxnId="{D59F1D1F-FE6F-4AB9-B835-70E4CEA7483F}">
      <dgm:prSet custT="1"/>
      <dgm:spPr/>
      <dgm:t>
        <a:bodyPr/>
        <a:lstStyle/>
        <a:p>
          <a:pPr algn="ctr"/>
          <a:r>
            <a:rPr lang="fa-IR" sz="1800" b="1" dirty="0">
              <a:cs typeface="B Mitra" panose="00000400000000000000" pitchFamily="2" charset="-78"/>
            </a:rPr>
            <a:t>*</a:t>
          </a:r>
          <a:r>
            <a:rPr lang="fa-IR" sz="2000" b="1" dirty="0">
              <a:cs typeface="B Mitra" panose="00000400000000000000" pitchFamily="2" charset="-78"/>
            </a:rPr>
            <a:t>156</a:t>
          </a:r>
          <a:endParaRPr lang="en-US" sz="1800" b="1" dirty="0">
            <a:cs typeface="B Mitra" panose="00000400000000000000" pitchFamily="2" charset="-78"/>
          </a:endParaRPr>
        </a:p>
      </dgm:t>
    </dgm:pt>
    <dgm:pt modelId="{AFF0B101-0FCC-4C63-8E5B-4BB56209C133}" type="parTrans" cxnId="{D59F1D1F-FE6F-4AB9-B835-70E4CEA7483F}">
      <dgm:prSet/>
      <dgm:spPr/>
      <dgm:t>
        <a:bodyPr/>
        <a:lstStyle/>
        <a:p>
          <a:pPr algn="ctr"/>
          <a:endParaRPr lang="en-US"/>
        </a:p>
      </dgm:t>
    </dgm:pt>
    <dgm:pt modelId="{C80CE0A2-3DA8-4EBF-8A04-0B50FC298420}" type="pres">
      <dgm:prSet presAssocID="{A12B4D53-43DD-4E17-B093-93E5BE4C0E93}" presName="hierChild1" presStyleCnt="0">
        <dgm:presLayoutVars>
          <dgm:orgChart val="1"/>
          <dgm:chPref val="1"/>
          <dgm:dir/>
          <dgm:animOne val="branch"/>
          <dgm:animLvl val="lvl"/>
          <dgm:resizeHandles/>
        </dgm:presLayoutVars>
      </dgm:prSet>
      <dgm:spPr/>
    </dgm:pt>
    <dgm:pt modelId="{976AD205-1B4A-42CD-9C3D-D5C4CA9FB243}" type="pres">
      <dgm:prSet presAssocID="{19E981D8-E783-443A-8072-6BEE2F5A64DD}" presName="hierRoot1" presStyleCnt="0">
        <dgm:presLayoutVars>
          <dgm:hierBranch val="init"/>
        </dgm:presLayoutVars>
      </dgm:prSet>
      <dgm:spPr/>
    </dgm:pt>
    <dgm:pt modelId="{139AF32A-C286-486D-BDC4-C3E148C17D2F}" type="pres">
      <dgm:prSet presAssocID="{19E981D8-E783-443A-8072-6BEE2F5A64DD}" presName="rootComposite1" presStyleCnt="0"/>
      <dgm:spPr/>
    </dgm:pt>
    <dgm:pt modelId="{EFE65254-1E6D-4D56-A367-249A3A1CCD79}" type="pres">
      <dgm:prSet presAssocID="{19E981D8-E783-443A-8072-6BEE2F5A64DD}" presName="rootText1" presStyleLbl="node0" presStyleIdx="0" presStyleCnt="1" custScaleX="218096" custScaleY="112777" custLinFactNeighborX="4577" custLinFactNeighborY="-20606">
        <dgm:presLayoutVars>
          <dgm:chMax/>
          <dgm:chPref val="3"/>
        </dgm:presLayoutVars>
      </dgm:prSet>
      <dgm:spPr/>
    </dgm:pt>
    <dgm:pt modelId="{71482528-0F88-4321-ACAA-25ADD270B6F8}" type="pres">
      <dgm:prSet presAssocID="{19E981D8-E783-443A-8072-6BEE2F5A64DD}" presName="titleText1" presStyleLbl="fgAcc0" presStyleIdx="0" presStyleCnt="1" custLinFactNeighborX="-12704" custLinFactNeighborY="-71743">
        <dgm:presLayoutVars>
          <dgm:chMax val="0"/>
          <dgm:chPref val="0"/>
        </dgm:presLayoutVars>
      </dgm:prSet>
      <dgm:spPr/>
    </dgm:pt>
    <dgm:pt modelId="{E1303099-2215-46F0-814C-87E1F83C3A89}" type="pres">
      <dgm:prSet presAssocID="{19E981D8-E783-443A-8072-6BEE2F5A64DD}" presName="rootConnector1" presStyleLbl="node1" presStyleIdx="0" presStyleCnt="0"/>
      <dgm:spPr/>
    </dgm:pt>
    <dgm:pt modelId="{C68DA546-7E3B-43A2-8505-55021F032040}" type="pres">
      <dgm:prSet presAssocID="{19E981D8-E783-443A-8072-6BEE2F5A64DD}" presName="hierChild2" presStyleCnt="0"/>
      <dgm:spPr/>
    </dgm:pt>
    <dgm:pt modelId="{ABD11FF0-9460-4062-99F0-2A218D1D83E5}" type="pres">
      <dgm:prSet presAssocID="{19E981D8-E783-443A-8072-6BEE2F5A64DD}" presName="hierChild3" presStyleCnt="0"/>
      <dgm:spPr/>
    </dgm:pt>
    <dgm:pt modelId="{8578714B-16A4-4CF1-8CCB-36E58099B13D}" type="pres">
      <dgm:prSet presAssocID="{26ED8D44-BA35-411B-ADD4-01AD52E13A06}" presName="Name96" presStyleLbl="parChTrans1D2" presStyleIdx="0" presStyleCnt="2"/>
      <dgm:spPr/>
    </dgm:pt>
    <dgm:pt modelId="{7042AF22-5F20-4B46-9CF2-8FBCFB141B1E}" type="pres">
      <dgm:prSet presAssocID="{C53A0FB8-5084-4511-A825-8E313DEF669A}" presName="hierRoot3" presStyleCnt="0">
        <dgm:presLayoutVars>
          <dgm:hierBranch val="init"/>
        </dgm:presLayoutVars>
      </dgm:prSet>
      <dgm:spPr/>
    </dgm:pt>
    <dgm:pt modelId="{4F97DB0C-6B50-4964-823B-888F24EA9A65}" type="pres">
      <dgm:prSet presAssocID="{C53A0FB8-5084-4511-A825-8E313DEF669A}" presName="rootComposite3" presStyleCnt="0"/>
      <dgm:spPr/>
    </dgm:pt>
    <dgm:pt modelId="{CE3CBA73-6072-4E1A-8AC3-22B138A82B27}" type="pres">
      <dgm:prSet presAssocID="{C53A0FB8-5084-4511-A825-8E313DEF669A}" presName="rootText3" presStyleLbl="asst1" presStyleIdx="0" presStyleCnt="2" custScaleX="179707" custScaleY="90076" custLinFactNeighborX="6194" custLinFactNeighborY="-18638">
        <dgm:presLayoutVars>
          <dgm:chPref val="3"/>
        </dgm:presLayoutVars>
      </dgm:prSet>
      <dgm:spPr/>
    </dgm:pt>
    <dgm:pt modelId="{8D9F2894-0C12-43BE-8263-4D53C9F5D4AA}" type="pres">
      <dgm:prSet presAssocID="{C53A0FB8-5084-4511-A825-8E313DEF669A}" presName="titleText3" presStyleLbl="fgAcc2" presStyleIdx="0" presStyleCnt="2" custScaleX="115026" custLinFactY="-14246" custLinFactNeighborX="-8211" custLinFactNeighborY="-100000">
        <dgm:presLayoutVars>
          <dgm:chMax val="0"/>
          <dgm:chPref val="0"/>
        </dgm:presLayoutVars>
      </dgm:prSet>
      <dgm:spPr/>
    </dgm:pt>
    <dgm:pt modelId="{071EAE94-89C3-4320-B0C8-69F63769E942}" type="pres">
      <dgm:prSet presAssocID="{C53A0FB8-5084-4511-A825-8E313DEF669A}" presName="rootConnector3" presStyleLbl="asst1" presStyleIdx="0" presStyleCnt="2"/>
      <dgm:spPr/>
    </dgm:pt>
    <dgm:pt modelId="{7083B0AC-FF75-42F3-A4A9-904CADDAE2CD}" type="pres">
      <dgm:prSet presAssocID="{C53A0FB8-5084-4511-A825-8E313DEF669A}" presName="hierChild6" presStyleCnt="0"/>
      <dgm:spPr/>
    </dgm:pt>
    <dgm:pt modelId="{2EBCF635-DAD9-4345-B8F2-04E3A0781610}" type="pres">
      <dgm:prSet presAssocID="{C53A0FB8-5084-4511-A825-8E313DEF669A}" presName="hierChild7" presStyleCnt="0"/>
      <dgm:spPr/>
    </dgm:pt>
    <dgm:pt modelId="{D8408D97-8D00-4CBF-9A37-CBEA32D2C5C0}" type="pres">
      <dgm:prSet presAssocID="{AFF0B101-0FCC-4C63-8E5B-4BB56209C133}" presName="Name96" presStyleLbl="parChTrans1D2" presStyleIdx="1" presStyleCnt="2"/>
      <dgm:spPr/>
    </dgm:pt>
    <dgm:pt modelId="{B10F4126-C9AA-46FC-BC73-D940224EBB56}" type="pres">
      <dgm:prSet presAssocID="{F074CF1B-6593-470D-A012-38AA7EB89C1F}" presName="hierRoot3" presStyleCnt="0">
        <dgm:presLayoutVars>
          <dgm:hierBranch val="init"/>
        </dgm:presLayoutVars>
      </dgm:prSet>
      <dgm:spPr/>
    </dgm:pt>
    <dgm:pt modelId="{F531AADF-F8B8-409B-AA29-928957C3C634}" type="pres">
      <dgm:prSet presAssocID="{F074CF1B-6593-470D-A012-38AA7EB89C1F}" presName="rootComposite3" presStyleCnt="0"/>
      <dgm:spPr/>
    </dgm:pt>
    <dgm:pt modelId="{BFF9F382-2799-44FD-A099-DAA57CBF32F6}" type="pres">
      <dgm:prSet presAssocID="{F074CF1B-6593-470D-A012-38AA7EB89C1F}" presName="rootText3" presStyleLbl="asst1" presStyleIdx="1" presStyleCnt="2" custScaleX="181465" custScaleY="90491" custLinFactNeighborX="4107" custLinFactNeighborY="-19784">
        <dgm:presLayoutVars>
          <dgm:chPref val="3"/>
        </dgm:presLayoutVars>
      </dgm:prSet>
      <dgm:spPr/>
    </dgm:pt>
    <dgm:pt modelId="{989F73A9-F0EC-4A8E-9424-52ADD692ACA4}" type="pres">
      <dgm:prSet presAssocID="{F074CF1B-6593-470D-A012-38AA7EB89C1F}" presName="titleText3" presStyleLbl="fgAcc2" presStyleIdx="1" presStyleCnt="2" custScaleX="88439" custLinFactY="-20106" custLinFactNeighborX="-12951" custLinFactNeighborY="-100000">
        <dgm:presLayoutVars>
          <dgm:chMax val="0"/>
          <dgm:chPref val="0"/>
        </dgm:presLayoutVars>
      </dgm:prSet>
      <dgm:spPr/>
    </dgm:pt>
    <dgm:pt modelId="{4CFE3D0A-E4B5-4CED-B2E8-B368781AA6DE}" type="pres">
      <dgm:prSet presAssocID="{F074CF1B-6593-470D-A012-38AA7EB89C1F}" presName="rootConnector3" presStyleLbl="asst1" presStyleIdx="1" presStyleCnt="2"/>
      <dgm:spPr/>
    </dgm:pt>
    <dgm:pt modelId="{7DA6C728-367D-4CCA-B733-3B299E32003C}" type="pres">
      <dgm:prSet presAssocID="{F074CF1B-6593-470D-A012-38AA7EB89C1F}" presName="hierChild6" presStyleCnt="0"/>
      <dgm:spPr/>
    </dgm:pt>
    <dgm:pt modelId="{9F031EB7-1CD3-4952-956E-0A44D6B9B09D}" type="pres">
      <dgm:prSet presAssocID="{F074CF1B-6593-470D-A012-38AA7EB89C1F}" presName="hierChild7" presStyleCnt="0"/>
      <dgm:spPr/>
    </dgm:pt>
  </dgm:ptLst>
  <dgm:cxnLst>
    <dgm:cxn modelId="{743BAF03-E244-4FF0-BB66-561A8B4EFA78}" srcId="{19E981D8-E783-443A-8072-6BEE2F5A64DD}" destId="{C53A0FB8-5084-4511-A825-8E313DEF669A}" srcOrd="0" destOrd="0" parTransId="{26ED8D44-BA35-411B-ADD4-01AD52E13A06}" sibTransId="{946E3B11-6CAF-46A9-A0F4-09A4591FF80A}"/>
    <dgm:cxn modelId="{D59F1D1F-FE6F-4AB9-B835-70E4CEA7483F}" srcId="{19E981D8-E783-443A-8072-6BEE2F5A64DD}" destId="{F074CF1B-6593-470D-A012-38AA7EB89C1F}" srcOrd="1" destOrd="0" parTransId="{AFF0B101-0FCC-4C63-8E5B-4BB56209C133}" sibTransId="{ACE3A846-B5E5-4472-B0EE-17A063E24620}"/>
    <dgm:cxn modelId="{1CAFAF32-CFA9-4358-BC9F-9DF29DD9B07A}" type="presOf" srcId="{ACE3A846-B5E5-4472-B0EE-17A063E24620}" destId="{989F73A9-F0EC-4A8E-9424-52ADD692ACA4}" srcOrd="0" destOrd="0" presId="urn:microsoft.com/office/officeart/2008/layout/NameandTitleOrganizationalChart"/>
    <dgm:cxn modelId="{EB67E536-27EF-488D-9925-5F5533D62616}" type="presOf" srcId="{946E3B11-6CAF-46A9-A0F4-09A4591FF80A}" destId="{8D9F2894-0C12-43BE-8263-4D53C9F5D4AA}" srcOrd="0" destOrd="0" presId="urn:microsoft.com/office/officeart/2008/layout/NameandTitleOrganizationalChart"/>
    <dgm:cxn modelId="{049BCD37-1692-4120-B7D1-AA48EEB79830}" type="presOf" srcId="{C53A0FB8-5084-4511-A825-8E313DEF669A}" destId="{071EAE94-89C3-4320-B0C8-69F63769E942}" srcOrd="1" destOrd="0" presId="urn:microsoft.com/office/officeart/2008/layout/NameandTitleOrganizationalChart"/>
    <dgm:cxn modelId="{3E7ABE61-A64A-41DD-92B9-0D348FE72107}" type="presOf" srcId="{F074CF1B-6593-470D-A012-38AA7EB89C1F}" destId="{BFF9F382-2799-44FD-A099-DAA57CBF32F6}" srcOrd="0" destOrd="0" presId="urn:microsoft.com/office/officeart/2008/layout/NameandTitleOrganizationalChart"/>
    <dgm:cxn modelId="{A2B47E6D-CB70-49CB-BC5A-F2FF6367E0AD}" type="presOf" srcId="{AFF0B101-0FCC-4C63-8E5B-4BB56209C133}" destId="{D8408D97-8D00-4CBF-9A37-CBEA32D2C5C0}" srcOrd="0" destOrd="0" presId="urn:microsoft.com/office/officeart/2008/layout/NameandTitleOrganizationalChart"/>
    <dgm:cxn modelId="{A75C0B59-7B43-471C-8917-DCF874A8F3F8}" type="presOf" srcId="{19E981D8-E783-443A-8072-6BEE2F5A64DD}" destId="{EFE65254-1E6D-4D56-A367-249A3A1CCD79}" srcOrd="0" destOrd="0" presId="urn:microsoft.com/office/officeart/2008/layout/NameandTitleOrganizationalChart"/>
    <dgm:cxn modelId="{626A2492-A76E-4CB2-9C4D-744EA4911614}" type="presOf" srcId="{F074CF1B-6593-470D-A012-38AA7EB89C1F}" destId="{4CFE3D0A-E4B5-4CED-B2E8-B368781AA6DE}" srcOrd="1" destOrd="0" presId="urn:microsoft.com/office/officeart/2008/layout/NameandTitleOrganizationalChart"/>
    <dgm:cxn modelId="{B4089997-75C6-4C1E-B0EE-AD4F6853812C}" type="presOf" srcId="{C53A0FB8-5084-4511-A825-8E313DEF669A}" destId="{CE3CBA73-6072-4E1A-8AC3-22B138A82B27}" srcOrd="0" destOrd="0" presId="urn:microsoft.com/office/officeart/2008/layout/NameandTitleOrganizationalChart"/>
    <dgm:cxn modelId="{CEB5B79F-C499-4396-B43C-02A5682C395D}" type="presOf" srcId="{19E981D8-E783-443A-8072-6BEE2F5A64DD}" destId="{E1303099-2215-46F0-814C-87E1F83C3A89}" srcOrd="1" destOrd="0" presId="urn:microsoft.com/office/officeart/2008/layout/NameandTitleOrganizationalChart"/>
    <dgm:cxn modelId="{9ADBE9A2-4386-4431-93C3-FE163D3251AC}" srcId="{A12B4D53-43DD-4E17-B093-93E5BE4C0E93}" destId="{19E981D8-E783-443A-8072-6BEE2F5A64DD}" srcOrd="0" destOrd="0" parTransId="{E3273035-A6D9-4450-8E53-D0D52588C149}" sibTransId="{827B8C59-6B6E-4B9C-9E19-716E5636B38B}"/>
    <dgm:cxn modelId="{AA9066A3-3955-403A-8D1B-863FD2DAE47A}" type="presOf" srcId="{A12B4D53-43DD-4E17-B093-93E5BE4C0E93}" destId="{C80CE0A2-3DA8-4EBF-8A04-0B50FC298420}" srcOrd="0" destOrd="0" presId="urn:microsoft.com/office/officeart/2008/layout/NameandTitleOrganizationalChart"/>
    <dgm:cxn modelId="{1EE45BAB-A888-4724-9837-E6724ED6DB95}" type="presOf" srcId="{26ED8D44-BA35-411B-ADD4-01AD52E13A06}" destId="{8578714B-16A4-4CF1-8CCB-36E58099B13D}" srcOrd="0" destOrd="0" presId="urn:microsoft.com/office/officeart/2008/layout/NameandTitleOrganizationalChart"/>
    <dgm:cxn modelId="{96749DC3-CE6C-4326-8A22-919D028992AD}" type="presOf" srcId="{827B8C59-6B6E-4B9C-9E19-716E5636B38B}" destId="{71482528-0F88-4321-ACAA-25ADD270B6F8}" srcOrd="0" destOrd="0" presId="urn:microsoft.com/office/officeart/2008/layout/NameandTitleOrganizationalChart"/>
    <dgm:cxn modelId="{A03DD120-800E-4661-8914-484A3B864D1F}" type="presParOf" srcId="{C80CE0A2-3DA8-4EBF-8A04-0B50FC298420}" destId="{976AD205-1B4A-42CD-9C3D-D5C4CA9FB243}" srcOrd="0" destOrd="0" presId="urn:microsoft.com/office/officeart/2008/layout/NameandTitleOrganizationalChart"/>
    <dgm:cxn modelId="{0C4D36BE-72AF-4D7B-B2E1-CD2431BE85FB}" type="presParOf" srcId="{976AD205-1B4A-42CD-9C3D-D5C4CA9FB243}" destId="{139AF32A-C286-486D-BDC4-C3E148C17D2F}" srcOrd="0" destOrd="0" presId="urn:microsoft.com/office/officeart/2008/layout/NameandTitleOrganizationalChart"/>
    <dgm:cxn modelId="{DB7D71A7-D744-4FF1-956C-042A55CBFED6}" type="presParOf" srcId="{139AF32A-C286-486D-BDC4-C3E148C17D2F}" destId="{EFE65254-1E6D-4D56-A367-249A3A1CCD79}" srcOrd="0" destOrd="0" presId="urn:microsoft.com/office/officeart/2008/layout/NameandTitleOrganizationalChart"/>
    <dgm:cxn modelId="{0F2B6E69-472E-4EDA-8358-085BB977B4F3}" type="presParOf" srcId="{139AF32A-C286-486D-BDC4-C3E148C17D2F}" destId="{71482528-0F88-4321-ACAA-25ADD270B6F8}" srcOrd="1" destOrd="0" presId="urn:microsoft.com/office/officeart/2008/layout/NameandTitleOrganizationalChart"/>
    <dgm:cxn modelId="{7A445352-5C13-45B7-8A4F-A2EC97AE2869}" type="presParOf" srcId="{139AF32A-C286-486D-BDC4-C3E148C17D2F}" destId="{E1303099-2215-46F0-814C-87E1F83C3A89}" srcOrd="2" destOrd="0" presId="urn:microsoft.com/office/officeart/2008/layout/NameandTitleOrganizationalChart"/>
    <dgm:cxn modelId="{0F16B31D-DC52-441A-8E4A-FC95D2FCB172}" type="presParOf" srcId="{976AD205-1B4A-42CD-9C3D-D5C4CA9FB243}" destId="{C68DA546-7E3B-43A2-8505-55021F032040}" srcOrd="1" destOrd="0" presId="urn:microsoft.com/office/officeart/2008/layout/NameandTitleOrganizationalChart"/>
    <dgm:cxn modelId="{99EE8606-1745-4906-BC08-0B2D80591D8B}" type="presParOf" srcId="{976AD205-1B4A-42CD-9C3D-D5C4CA9FB243}" destId="{ABD11FF0-9460-4062-99F0-2A218D1D83E5}" srcOrd="2" destOrd="0" presId="urn:microsoft.com/office/officeart/2008/layout/NameandTitleOrganizationalChart"/>
    <dgm:cxn modelId="{A1447CA0-9C55-40BD-B12D-B396616C2D41}" type="presParOf" srcId="{ABD11FF0-9460-4062-99F0-2A218D1D83E5}" destId="{8578714B-16A4-4CF1-8CCB-36E58099B13D}" srcOrd="0" destOrd="0" presId="urn:microsoft.com/office/officeart/2008/layout/NameandTitleOrganizationalChart"/>
    <dgm:cxn modelId="{85E3F551-32C5-4EFB-97A7-E289448306F0}" type="presParOf" srcId="{ABD11FF0-9460-4062-99F0-2A218D1D83E5}" destId="{7042AF22-5F20-4B46-9CF2-8FBCFB141B1E}" srcOrd="1" destOrd="0" presId="urn:microsoft.com/office/officeart/2008/layout/NameandTitleOrganizationalChart"/>
    <dgm:cxn modelId="{20898F41-9767-4D06-B65A-590DE5B227ED}" type="presParOf" srcId="{7042AF22-5F20-4B46-9CF2-8FBCFB141B1E}" destId="{4F97DB0C-6B50-4964-823B-888F24EA9A65}" srcOrd="0" destOrd="0" presId="urn:microsoft.com/office/officeart/2008/layout/NameandTitleOrganizationalChart"/>
    <dgm:cxn modelId="{D1FC6012-F777-402F-9C1F-4E6D6DFCECD8}" type="presParOf" srcId="{4F97DB0C-6B50-4964-823B-888F24EA9A65}" destId="{CE3CBA73-6072-4E1A-8AC3-22B138A82B27}" srcOrd="0" destOrd="0" presId="urn:microsoft.com/office/officeart/2008/layout/NameandTitleOrganizationalChart"/>
    <dgm:cxn modelId="{55FB04F3-C654-42EE-9A6F-61DA2965FC16}" type="presParOf" srcId="{4F97DB0C-6B50-4964-823B-888F24EA9A65}" destId="{8D9F2894-0C12-43BE-8263-4D53C9F5D4AA}" srcOrd="1" destOrd="0" presId="urn:microsoft.com/office/officeart/2008/layout/NameandTitleOrganizationalChart"/>
    <dgm:cxn modelId="{79B2EF55-7413-4809-938B-F430C0243B27}" type="presParOf" srcId="{4F97DB0C-6B50-4964-823B-888F24EA9A65}" destId="{071EAE94-89C3-4320-B0C8-69F63769E942}" srcOrd="2" destOrd="0" presId="urn:microsoft.com/office/officeart/2008/layout/NameandTitleOrganizationalChart"/>
    <dgm:cxn modelId="{C4947C48-A7D6-4CB2-ABC6-87D08E342032}" type="presParOf" srcId="{7042AF22-5F20-4B46-9CF2-8FBCFB141B1E}" destId="{7083B0AC-FF75-42F3-A4A9-904CADDAE2CD}" srcOrd="1" destOrd="0" presId="urn:microsoft.com/office/officeart/2008/layout/NameandTitleOrganizationalChart"/>
    <dgm:cxn modelId="{B3DE0FD7-4DBA-48C1-8017-1CE36866B909}" type="presParOf" srcId="{7042AF22-5F20-4B46-9CF2-8FBCFB141B1E}" destId="{2EBCF635-DAD9-4345-B8F2-04E3A0781610}" srcOrd="2" destOrd="0" presId="urn:microsoft.com/office/officeart/2008/layout/NameandTitleOrganizationalChart"/>
    <dgm:cxn modelId="{1B90288F-FD93-4A41-8EF9-23F83F8EF012}" type="presParOf" srcId="{ABD11FF0-9460-4062-99F0-2A218D1D83E5}" destId="{D8408D97-8D00-4CBF-9A37-CBEA32D2C5C0}" srcOrd="2" destOrd="0" presId="urn:microsoft.com/office/officeart/2008/layout/NameandTitleOrganizationalChart"/>
    <dgm:cxn modelId="{FD40EA05-5BEE-4655-A6C5-F6A16FCBABA9}" type="presParOf" srcId="{ABD11FF0-9460-4062-99F0-2A218D1D83E5}" destId="{B10F4126-C9AA-46FC-BC73-D940224EBB56}" srcOrd="3" destOrd="0" presId="urn:microsoft.com/office/officeart/2008/layout/NameandTitleOrganizationalChart"/>
    <dgm:cxn modelId="{184AC3D1-90C9-4738-A24F-7F939D08CC4D}" type="presParOf" srcId="{B10F4126-C9AA-46FC-BC73-D940224EBB56}" destId="{F531AADF-F8B8-409B-AA29-928957C3C634}" srcOrd="0" destOrd="0" presId="urn:microsoft.com/office/officeart/2008/layout/NameandTitleOrganizationalChart"/>
    <dgm:cxn modelId="{6E2593D6-9ED3-4C16-BB2F-C98C144F1102}" type="presParOf" srcId="{F531AADF-F8B8-409B-AA29-928957C3C634}" destId="{BFF9F382-2799-44FD-A099-DAA57CBF32F6}" srcOrd="0" destOrd="0" presId="urn:microsoft.com/office/officeart/2008/layout/NameandTitleOrganizationalChart"/>
    <dgm:cxn modelId="{699F6E35-D62A-4D0C-9DBA-A37606713833}" type="presParOf" srcId="{F531AADF-F8B8-409B-AA29-928957C3C634}" destId="{989F73A9-F0EC-4A8E-9424-52ADD692ACA4}" srcOrd="1" destOrd="0" presId="urn:microsoft.com/office/officeart/2008/layout/NameandTitleOrganizationalChart"/>
    <dgm:cxn modelId="{E991EC86-3320-4DCD-9B56-501BB769D38D}" type="presParOf" srcId="{F531AADF-F8B8-409B-AA29-928957C3C634}" destId="{4CFE3D0A-E4B5-4CED-B2E8-B368781AA6DE}" srcOrd="2" destOrd="0" presId="urn:microsoft.com/office/officeart/2008/layout/NameandTitleOrganizationalChart"/>
    <dgm:cxn modelId="{DCDCF5E6-E227-4088-8B41-C791EF80C025}" type="presParOf" srcId="{B10F4126-C9AA-46FC-BC73-D940224EBB56}" destId="{7DA6C728-367D-4CCA-B733-3B299E32003C}" srcOrd="1" destOrd="0" presId="urn:microsoft.com/office/officeart/2008/layout/NameandTitleOrganizationalChart"/>
    <dgm:cxn modelId="{C29FDE4D-7F38-4CDD-BDA0-E346356DFB52}" type="presParOf" srcId="{B10F4126-C9AA-46FC-BC73-D940224EBB56}" destId="{9F031EB7-1CD3-4952-956E-0A44D6B9B09D}"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2B4D53-43DD-4E17-B093-93E5BE4C0E93}" type="doc">
      <dgm:prSet loTypeId="urn:microsoft.com/office/officeart/2008/layout/NameandTitleOrganizationalChart" loCatId="hierarchy" qsTypeId="urn:microsoft.com/office/officeart/2005/8/quickstyle/simple1" qsCatId="simple" csTypeId="urn:microsoft.com/office/officeart/2005/8/colors/colorful1" csCatId="colorful" phldr="1"/>
      <dgm:spPr/>
      <dgm:t>
        <a:bodyPr/>
        <a:lstStyle/>
        <a:p>
          <a:endParaRPr lang="en-US"/>
        </a:p>
      </dgm:t>
    </dgm:pt>
    <dgm:pt modelId="{19E981D8-E783-443A-8072-6BEE2F5A64DD}">
      <dgm:prSet phldrT="[Text]" custT="1"/>
      <dgm:spPr/>
      <dgm:t>
        <a:bodyPr/>
        <a:lstStyle/>
        <a:p>
          <a:pPr rtl="1"/>
          <a:r>
            <a:rPr lang="fa-IR" sz="2000" dirty="0">
              <a:effectLst/>
              <a:latin typeface="Calibri" panose="020F0502020204030204" pitchFamily="34" charset="0"/>
              <a:ea typeface="Calibri" panose="020F0502020204030204" pitchFamily="34" charset="0"/>
              <a:cs typeface="B Titr" panose="00000700000000000000" pitchFamily="2" charset="-78"/>
            </a:rPr>
            <a:t>تعداد کل موارد مرگ مادر ثبت شده سال 1402</a:t>
          </a:r>
          <a:endParaRPr lang="en-US" sz="1800" dirty="0"/>
        </a:p>
      </dgm:t>
    </dgm:pt>
    <dgm:pt modelId="{E3273035-A6D9-4450-8E53-D0D52588C149}" type="parTrans" cxnId="{9ADBE9A2-4386-4431-93C3-FE163D3251AC}">
      <dgm:prSet/>
      <dgm:spPr/>
      <dgm:t>
        <a:bodyPr/>
        <a:lstStyle/>
        <a:p>
          <a:endParaRPr lang="en-US"/>
        </a:p>
      </dgm:t>
    </dgm:pt>
    <dgm:pt modelId="{827B8C59-6B6E-4B9C-9E19-716E5636B38B}" type="sibTrans" cxnId="{9ADBE9A2-4386-4431-93C3-FE163D3251AC}">
      <dgm:prSet custT="1"/>
      <dgm:spPr/>
      <dgm:t>
        <a:bodyPr/>
        <a:lstStyle/>
        <a:p>
          <a:pPr algn="ctr"/>
          <a:r>
            <a:rPr lang="fa-IR" sz="2000" b="1" dirty="0">
              <a:cs typeface="B Mitra" panose="00000400000000000000" pitchFamily="2" charset="-78"/>
            </a:rPr>
            <a:t>10</a:t>
          </a:r>
          <a:endParaRPr lang="en-US" sz="2000" b="1" dirty="0">
            <a:cs typeface="B Mitra" panose="00000400000000000000" pitchFamily="2" charset="-78"/>
          </a:endParaRPr>
        </a:p>
      </dgm:t>
    </dgm:pt>
    <dgm:pt modelId="{C53A0FB8-5084-4511-A825-8E313DEF669A}" type="asst">
      <dgm:prSet phldrT="[Text]" custT="1"/>
      <dgm:spPr/>
      <dgm:t>
        <a:bodyPr/>
        <a:lstStyle/>
        <a:p>
          <a:pPr rtl="1"/>
          <a:r>
            <a:rPr lang="fa-IR" sz="1800" dirty="0">
              <a:effectLst/>
              <a:latin typeface="Calibri" panose="020F0502020204030204" pitchFamily="34" charset="0"/>
              <a:ea typeface="Calibri" panose="020F0502020204030204" pitchFamily="34" charset="0"/>
              <a:cs typeface="B Titr" panose="00000700000000000000" pitchFamily="2" charset="-78"/>
            </a:rPr>
            <a:t>تعداد مرگ مادر مطابق تعریف سازمان جهانی بهداشت</a:t>
          </a:r>
          <a:endParaRPr lang="en-US" sz="1800" dirty="0"/>
        </a:p>
      </dgm:t>
    </dgm:pt>
    <dgm:pt modelId="{26ED8D44-BA35-411B-ADD4-01AD52E13A06}" type="parTrans" cxnId="{743BAF03-E244-4FF0-BB66-561A8B4EFA78}">
      <dgm:prSet/>
      <dgm:spPr/>
      <dgm:t>
        <a:bodyPr/>
        <a:lstStyle/>
        <a:p>
          <a:endParaRPr lang="en-US"/>
        </a:p>
      </dgm:t>
    </dgm:pt>
    <dgm:pt modelId="{946E3B11-6CAF-46A9-A0F4-09A4591FF80A}" type="sibTrans" cxnId="{743BAF03-E244-4FF0-BB66-561A8B4EFA78}">
      <dgm:prSet custT="1"/>
      <dgm:spPr/>
      <dgm:t>
        <a:bodyPr/>
        <a:lstStyle/>
        <a:p>
          <a:pPr algn="ctr"/>
          <a:r>
            <a:rPr lang="fa-IR" sz="2000" b="1" dirty="0">
              <a:cs typeface="B Mitra" panose="00000400000000000000" pitchFamily="2" charset="-78"/>
            </a:rPr>
            <a:t>3</a:t>
          </a:r>
          <a:endParaRPr lang="en-US" sz="2000" b="1" dirty="0">
            <a:cs typeface="B Mitra" panose="00000400000000000000" pitchFamily="2" charset="-78"/>
          </a:endParaRPr>
        </a:p>
      </dgm:t>
    </dgm:pt>
    <dgm:pt modelId="{F074CF1B-6593-470D-A012-38AA7EB89C1F}" type="asst">
      <dgm:prSet phldrT="[Tex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fa-IR" sz="1800" dirty="0">
              <a:effectLst/>
              <a:latin typeface="Calibri" panose="020F0502020204030204" pitchFamily="34" charset="0"/>
              <a:ea typeface="Calibri" panose="020F0502020204030204" pitchFamily="34" charset="0"/>
              <a:cs typeface="B Titr" panose="00000700000000000000" pitchFamily="2" charset="-78"/>
            </a:rPr>
            <a:t>تعداد موارد محسوب نشده</a:t>
          </a:r>
          <a:endParaRPr lang="en-US" sz="1800" dirty="0">
            <a:effectLst/>
            <a:latin typeface="Calibri" panose="020F0502020204030204" pitchFamily="34" charset="0"/>
            <a:ea typeface="Calibri" panose="020F0502020204030204" pitchFamily="34" charset="0"/>
            <a:cs typeface="B Titr" panose="00000700000000000000" pitchFamily="2" charset="-78"/>
          </a:endParaRPr>
        </a:p>
      </dgm:t>
    </dgm:pt>
    <dgm:pt modelId="{ACE3A846-B5E5-4472-B0EE-17A063E24620}" type="sibTrans" cxnId="{D59F1D1F-FE6F-4AB9-B835-70E4CEA7483F}">
      <dgm:prSet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fa-IR" sz="2000" b="1">
            <a:latin typeface="Calibri" panose="020F0502020204030204" pitchFamily="34" charset="0"/>
            <a:ea typeface="Calibri" panose="020F0502020204030204" pitchFamily="34" charset="0"/>
            <a:cs typeface="B Mitra" panose="00000400000000000000"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fa-IR" sz="2000" b="1">
              <a:latin typeface="Calibri" panose="020F0502020204030204" pitchFamily="34" charset="0"/>
              <a:ea typeface="Calibri" panose="020F0502020204030204" pitchFamily="34" charset="0"/>
              <a:cs typeface="B Mitra" panose="00000400000000000000" pitchFamily="2" charset="-78"/>
            </a:rPr>
            <a:t>*7</a:t>
          </a:r>
        </a:p>
        <a:p>
          <a:pPr algn="ctr"/>
          <a:endParaRPr lang="en-US" sz="2000" b="1" dirty="0">
            <a:cs typeface="B Mitra" panose="00000400000000000000" pitchFamily="2" charset="-78"/>
          </a:endParaRPr>
        </a:p>
      </dgm:t>
    </dgm:pt>
    <dgm:pt modelId="{AFF0B101-0FCC-4C63-8E5B-4BB56209C133}" type="parTrans" cxnId="{D59F1D1F-FE6F-4AB9-B835-70E4CEA7483F}">
      <dgm:prSet/>
      <dgm:spPr/>
      <dgm:t>
        <a:bodyPr/>
        <a:lstStyle/>
        <a:p>
          <a:endParaRPr lang="en-US"/>
        </a:p>
      </dgm:t>
    </dgm:pt>
    <dgm:pt modelId="{C80CE0A2-3DA8-4EBF-8A04-0B50FC298420}" type="pres">
      <dgm:prSet presAssocID="{A12B4D53-43DD-4E17-B093-93E5BE4C0E93}" presName="hierChild1" presStyleCnt="0">
        <dgm:presLayoutVars>
          <dgm:orgChart val="1"/>
          <dgm:chPref val="1"/>
          <dgm:dir/>
          <dgm:animOne val="branch"/>
          <dgm:animLvl val="lvl"/>
          <dgm:resizeHandles/>
        </dgm:presLayoutVars>
      </dgm:prSet>
      <dgm:spPr/>
    </dgm:pt>
    <dgm:pt modelId="{976AD205-1B4A-42CD-9C3D-D5C4CA9FB243}" type="pres">
      <dgm:prSet presAssocID="{19E981D8-E783-443A-8072-6BEE2F5A64DD}" presName="hierRoot1" presStyleCnt="0">
        <dgm:presLayoutVars>
          <dgm:hierBranch val="init"/>
        </dgm:presLayoutVars>
      </dgm:prSet>
      <dgm:spPr/>
    </dgm:pt>
    <dgm:pt modelId="{139AF32A-C286-486D-BDC4-C3E148C17D2F}" type="pres">
      <dgm:prSet presAssocID="{19E981D8-E783-443A-8072-6BEE2F5A64DD}" presName="rootComposite1" presStyleCnt="0"/>
      <dgm:spPr/>
    </dgm:pt>
    <dgm:pt modelId="{EFE65254-1E6D-4D56-A367-249A3A1CCD79}" type="pres">
      <dgm:prSet presAssocID="{19E981D8-E783-443A-8072-6BEE2F5A64DD}" presName="rootText1" presStyleLbl="node0" presStyleIdx="0" presStyleCnt="1" custScaleX="207110" custScaleY="84752" custLinFactNeighborX="405" custLinFactNeighborY="4625">
        <dgm:presLayoutVars>
          <dgm:chMax/>
          <dgm:chPref val="3"/>
        </dgm:presLayoutVars>
      </dgm:prSet>
      <dgm:spPr/>
    </dgm:pt>
    <dgm:pt modelId="{71482528-0F88-4321-ACAA-25ADD270B6F8}" type="pres">
      <dgm:prSet presAssocID="{19E981D8-E783-443A-8072-6BEE2F5A64DD}" presName="titleText1" presStyleLbl="fgAcc0" presStyleIdx="0" presStyleCnt="1" custScaleX="60938" custScaleY="83178" custLinFactNeighborX="-14599" custLinFactNeighborY="-42559">
        <dgm:presLayoutVars>
          <dgm:chMax val="0"/>
          <dgm:chPref val="0"/>
        </dgm:presLayoutVars>
      </dgm:prSet>
      <dgm:spPr/>
    </dgm:pt>
    <dgm:pt modelId="{E1303099-2215-46F0-814C-87E1F83C3A89}" type="pres">
      <dgm:prSet presAssocID="{19E981D8-E783-443A-8072-6BEE2F5A64DD}" presName="rootConnector1" presStyleLbl="node1" presStyleIdx="0" presStyleCnt="0"/>
      <dgm:spPr/>
    </dgm:pt>
    <dgm:pt modelId="{C68DA546-7E3B-43A2-8505-55021F032040}" type="pres">
      <dgm:prSet presAssocID="{19E981D8-E783-443A-8072-6BEE2F5A64DD}" presName="hierChild2" presStyleCnt="0"/>
      <dgm:spPr/>
    </dgm:pt>
    <dgm:pt modelId="{ABD11FF0-9460-4062-99F0-2A218D1D83E5}" type="pres">
      <dgm:prSet presAssocID="{19E981D8-E783-443A-8072-6BEE2F5A64DD}" presName="hierChild3" presStyleCnt="0"/>
      <dgm:spPr/>
    </dgm:pt>
    <dgm:pt modelId="{8578714B-16A4-4CF1-8CCB-36E58099B13D}" type="pres">
      <dgm:prSet presAssocID="{26ED8D44-BA35-411B-ADD4-01AD52E13A06}" presName="Name96" presStyleLbl="parChTrans1D2" presStyleIdx="0" presStyleCnt="2"/>
      <dgm:spPr/>
    </dgm:pt>
    <dgm:pt modelId="{7042AF22-5F20-4B46-9CF2-8FBCFB141B1E}" type="pres">
      <dgm:prSet presAssocID="{C53A0FB8-5084-4511-A825-8E313DEF669A}" presName="hierRoot3" presStyleCnt="0">
        <dgm:presLayoutVars>
          <dgm:hierBranch val="init"/>
        </dgm:presLayoutVars>
      </dgm:prSet>
      <dgm:spPr/>
    </dgm:pt>
    <dgm:pt modelId="{4F97DB0C-6B50-4964-823B-888F24EA9A65}" type="pres">
      <dgm:prSet presAssocID="{C53A0FB8-5084-4511-A825-8E313DEF669A}" presName="rootComposite3" presStyleCnt="0"/>
      <dgm:spPr/>
    </dgm:pt>
    <dgm:pt modelId="{CE3CBA73-6072-4E1A-8AC3-22B138A82B27}" type="pres">
      <dgm:prSet presAssocID="{C53A0FB8-5084-4511-A825-8E313DEF669A}" presName="rootText3" presStyleLbl="asst1" presStyleIdx="0" presStyleCnt="2" custScaleX="158239" custScaleY="84729" custLinFactNeighborX="505" custLinFactNeighborY="-36241">
        <dgm:presLayoutVars>
          <dgm:chPref val="3"/>
        </dgm:presLayoutVars>
      </dgm:prSet>
      <dgm:spPr/>
    </dgm:pt>
    <dgm:pt modelId="{8D9F2894-0C12-43BE-8263-4D53C9F5D4AA}" type="pres">
      <dgm:prSet presAssocID="{C53A0FB8-5084-4511-A825-8E313DEF669A}" presName="titleText3" presStyleLbl="fgAcc2" presStyleIdx="0" presStyleCnt="2" custScaleX="55925" custScaleY="82868" custLinFactY="-66570" custLinFactNeighborX="-8406" custLinFactNeighborY="-100000">
        <dgm:presLayoutVars>
          <dgm:chMax val="0"/>
          <dgm:chPref val="0"/>
        </dgm:presLayoutVars>
      </dgm:prSet>
      <dgm:spPr/>
    </dgm:pt>
    <dgm:pt modelId="{071EAE94-89C3-4320-B0C8-69F63769E942}" type="pres">
      <dgm:prSet presAssocID="{C53A0FB8-5084-4511-A825-8E313DEF669A}" presName="rootConnector3" presStyleLbl="asst1" presStyleIdx="0" presStyleCnt="2"/>
      <dgm:spPr/>
    </dgm:pt>
    <dgm:pt modelId="{7083B0AC-FF75-42F3-A4A9-904CADDAE2CD}" type="pres">
      <dgm:prSet presAssocID="{C53A0FB8-5084-4511-A825-8E313DEF669A}" presName="hierChild6" presStyleCnt="0"/>
      <dgm:spPr/>
    </dgm:pt>
    <dgm:pt modelId="{2EBCF635-DAD9-4345-B8F2-04E3A0781610}" type="pres">
      <dgm:prSet presAssocID="{C53A0FB8-5084-4511-A825-8E313DEF669A}" presName="hierChild7" presStyleCnt="0"/>
      <dgm:spPr/>
    </dgm:pt>
    <dgm:pt modelId="{D8408D97-8D00-4CBF-9A37-CBEA32D2C5C0}" type="pres">
      <dgm:prSet presAssocID="{AFF0B101-0FCC-4C63-8E5B-4BB56209C133}" presName="Name96" presStyleLbl="parChTrans1D2" presStyleIdx="1" presStyleCnt="2"/>
      <dgm:spPr/>
    </dgm:pt>
    <dgm:pt modelId="{B10F4126-C9AA-46FC-BC73-D940224EBB56}" type="pres">
      <dgm:prSet presAssocID="{F074CF1B-6593-470D-A012-38AA7EB89C1F}" presName="hierRoot3" presStyleCnt="0">
        <dgm:presLayoutVars>
          <dgm:hierBranch val="init"/>
        </dgm:presLayoutVars>
      </dgm:prSet>
      <dgm:spPr/>
    </dgm:pt>
    <dgm:pt modelId="{F531AADF-F8B8-409B-AA29-928957C3C634}" type="pres">
      <dgm:prSet presAssocID="{F074CF1B-6593-470D-A012-38AA7EB89C1F}" presName="rootComposite3" presStyleCnt="0"/>
      <dgm:spPr/>
    </dgm:pt>
    <dgm:pt modelId="{BFF9F382-2799-44FD-A099-DAA57CBF32F6}" type="pres">
      <dgm:prSet presAssocID="{F074CF1B-6593-470D-A012-38AA7EB89C1F}" presName="rootText3" presStyleLbl="asst1" presStyleIdx="1" presStyleCnt="2" custScaleX="152164" custScaleY="84720" custLinFactNeighborX="-416" custLinFactNeighborY="-36106">
        <dgm:presLayoutVars>
          <dgm:chPref val="3"/>
        </dgm:presLayoutVars>
      </dgm:prSet>
      <dgm:spPr/>
    </dgm:pt>
    <dgm:pt modelId="{989F73A9-F0EC-4A8E-9424-52ADD692ACA4}" type="pres">
      <dgm:prSet presAssocID="{F074CF1B-6593-470D-A012-38AA7EB89C1F}" presName="titleText3" presStyleLbl="fgAcc2" presStyleIdx="1" presStyleCnt="2" custAng="0" custScaleX="65114" custScaleY="82228" custLinFactY="-73238" custLinFactNeighborX="-10789" custLinFactNeighborY="-100000">
        <dgm:presLayoutVars>
          <dgm:chMax val="0"/>
          <dgm:chPref val="0"/>
        </dgm:presLayoutVars>
      </dgm:prSet>
      <dgm:spPr/>
    </dgm:pt>
    <dgm:pt modelId="{4CFE3D0A-E4B5-4CED-B2E8-B368781AA6DE}" type="pres">
      <dgm:prSet presAssocID="{F074CF1B-6593-470D-A012-38AA7EB89C1F}" presName="rootConnector3" presStyleLbl="asst1" presStyleIdx="1" presStyleCnt="2"/>
      <dgm:spPr/>
    </dgm:pt>
    <dgm:pt modelId="{7DA6C728-367D-4CCA-B733-3B299E32003C}" type="pres">
      <dgm:prSet presAssocID="{F074CF1B-6593-470D-A012-38AA7EB89C1F}" presName="hierChild6" presStyleCnt="0"/>
      <dgm:spPr/>
    </dgm:pt>
    <dgm:pt modelId="{9F031EB7-1CD3-4952-956E-0A44D6B9B09D}" type="pres">
      <dgm:prSet presAssocID="{F074CF1B-6593-470D-A012-38AA7EB89C1F}" presName="hierChild7" presStyleCnt="0"/>
      <dgm:spPr/>
    </dgm:pt>
  </dgm:ptLst>
  <dgm:cxnLst>
    <dgm:cxn modelId="{743BAF03-E244-4FF0-BB66-561A8B4EFA78}" srcId="{19E981D8-E783-443A-8072-6BEE2F5A64DD}" destId="{C53A0FB8-5084-4511-A825-8E313DEF669A}" srcOrd="0" destOrd="0" parTransId="{26ED8D44-BA35-411B-ADD4-01AD52E13A06}" sibTransId="{946E3B11-6CAF-46A9-A0F4-09A4591FF80A}"/>
    <dgm:cxn modelId="{D59F1D1F-FE6F-4AB9-B835-70E4CEA7483F}" srcId="{19E981D8-E783-443A-8072-6BEE2F5A64DD}" destId="{F074CF1B-6593-470D-A012-38AA7EB89C1F}" srcOrd="1" destOrd="0" parTransId="{AFF0B101-0FCC-4C63-8E5B-4BB56209C133}" sibTransId="{ACE3A846-B5E5-4472-B0EE-17A063E24620}"/>
    <dgm:cxn modelId="{1CAFAF32-CFA9-4358-BC9F-9DF29DD9B07A}" type="presOf" srcId="{ACE3A846-B5E5-4472-B0EE-17A063E24620}" destId="{989F73A9-F0EC-4A8E-9424-52ADD692ACA4}" srcOrd="0" destOrd="0" presId="urn:microsoft.com/office/officeart/2008/layout/NameandTitleOrganizationalChart"/>
    <dgm:cxn modelId="{EB67E536-27EF-488D-9925-5F5533D62616}" type="presOf" srcId="{946E3B11-6CAF-46A9-A0F4-09A4591FF80A}" destId="{8D9F2894-0C12-43BE-8263-4D53C9F5D4AA}" srcOrd="0" destOrd="0" presId="urn:microsoft.com/office/officeart/2008/layout/NameandTitleOrganizationalChart"/>
    <dgm:cxn modelId="{049BCD37-1692-4120-B7D1-AA48EEB79830}" type="presOf" srcId="{C53A0FB8-5084-4511-A825-8E313DEF669A}" destId="{071EAE94-89C3-4320-B0C8-69F63769E942}" srcOrd="1" destOrd="0" presId="urn:microsoft.com/office/officeart/2008/layout/NameandTitleOrganizationalChart"/>
    <dgm:cxn modelId="{3E7ABE61-A64A-41DD-92B9-0D348FE72107}" type="presOf" srcId="{F074CF1B-6593-470D-A012-38AA7EB89C1F}" destId="{BFF9F382-2799-44FD-A099-DAA57CBF32F6}" srcOrd="0" destOrd="0" presId="urn:microsoft.com/office/officeart/2008/layout/NameandTitleOrganizationalChart"/>
    <dgm:cxn modelId="{A2B47E6D-CB70-49CB-BC5A-F2FF6367E0AD}" type="presOf" srcId="{AFF0B101-0FCC-4C63-8E5B-4BB56209C133}" destId="{D8408D97-8D00-4CBF-9A37-CBEA32D2C5C0}" srcOrd="0" destOrd="0" presId="urn:microsoft.com/office/officeart/2008/layout/NameandTitleOrganizationalChart"/>
    <dgm:cxn modelId="{A75C0B59-7B43-471C-8917-DCF874A8F3F8}" type="presOf" srcId="{19E981D8-E783-443A-8072-6BEE2F5A64DD}" destId="{EFE65254-1E6D-4D56-A367-249A3A1CCD79}" srcOrd="0" destOrd="0" presId="urn:microsoft.com/office/officeart/2008/layout/NameandTitleOrganizationalChart"/>
    <dgm:cxn modelId="{626A2492-A76E-4CB2-9C4D-744EA4911614}" type="presOf" srcId="{F074CF1B-6593-470D-A012-38AA7EB89C1F}" destId="{4CFE3D0A-E4B5-4CED-B2E8-B368781AA6DE}" srcOrd="1" destOrd="0" presId="urn:microsoft.com/office/officeart/2008/layout/NameandTitleOrganizationalChart"/>
    <dgm:cxn modelId="{B4089997-75C6-4C1E-B0EE-AD4F6853812C}" type="presOf" srcId="{C53A0FB8-5084-4511-A825-8E313DEF669A}" destId="{CE3CBA73-6072-4E1A-8AC3-22B138A82B27}" srcOrd="0" destOrd="0" presId="urn:microsoft.com/office/officeart/2008/layout/NameandTitleOrganizationalChart"/>
    <dgm:cxn modelId="{CEB5B79F-C499-4396-B43C-02A5682C395D}" type="presOf" srcId="{19E981D8-E783-443A-8072-6BEE2F5A64DD}" destId="{E1303099-2215-46F0-814C-87E1F83C3A89}" srcOrd="1" destOrd="0" presId="urn:microsoft.com/office/officeart/2008/layout/NameandTitleOrganizationalChart"/>
    <dgm:cxn modelId="{9ADBE9A2-4386-4431-93C3-FE163D3251AC}" srcId="{A12B4D53-43DD-4E17-B093-93E5BE4C0E93}" destId="{19E981D8-E783-443A-8072-6BEE2F5A64DD}" srcOrd="0" destOrd="0" parTransId="{E3273035-A6D9-4450-8E53-D0D52588C149}" sibTransId="{827B8C59-6B6E-4B9C-9E19-716E5636B38B}"/>
    <dgm:cxn modelId="{AA9066A3-3955-403A-8D1B-863FD2DAE47A}" type="presOf" srcId="{A12B4D53-43DD-4E17-B093-93E5BE4C0E93}" destId="{C80CE0A2-3DA8-4EBF-8A04-0B50FC298420}" srcOrd="0" destOrd="0" presId="urn:microsoft.com/office/officeart/2008/layout/NameandTitleOrganizationalChart"/>
    <dgm:cxn modelId="{1EE45BAB-A888-4724-9837-E6724ED6DB95}" type="presOf" srcId="{26ED8D44-BA35-411B-ADD4-01AD52E13A06}" destId="{8578714B-16A4-4CF1-8CCB-36E58099B13D}" srcOrd="0" destOrd="0" presId="urn:microsoft.com/office/officeart/2008/layout/NameandTitleOrganizationalChart"/>
    <dgm:cxn modelId="{96749DC3-CE6C-4326-8A22-919D028992AD}" type="presOf" srcId="{827B8C59-6B6E-4B9C-9E19-716E5636B38B}" destId="{71482528-0F88-4321-ACAA-25ADD270B6F8}" srcOrd="0" destOrd="0" presId="urn:microsoft.com/office/officeart/2008/layout/NameandTitleOrganizationalChart"/>
    <dgm:cxn modelId="{A03DD120-800E-4661-8914-484A3B864D1F}" type="presParOf" srcId="{C80CE0A2-3DA8-4EBF-8A04-0B50FC298420}" destId="{976AD205-1B4A-42CD-9C3D-D5C4CA9FB243}" srcOrd="0" destOrd="0" presId="urn:microsoft.com/office/officeart/2008/layout/NameandTitleOrganizationalChart"/>
    <dgm:cxn modelId="{0C4D36BE-72AF-4D7B-B2E1-CD2431BE85FB}" type="presParOf" srcId="{976AD205-1B4A-42CD-9C3D-D5C4CA9FB243}" destId="{139AF32A-C286-486D-BDC4-C3E148C17D2F}" srcOrd="0" destOrd="0" presId="urn:microsoft.com/office/officeart/2008/layout/NameandTitleOrganizationalChart"/>
    <dgm:cxn modelId="{DB7D71A7-D744-4FF1-956C-042A55CBFED6}" type="presParOf" srcId="{139AF32A-C286-486D-BDC4-C3E148C17D2F}" destId="{EFE65254-1E6D-4D56-A367-249A3A1CCD79}" srcOrd="0" destOrd="0" presId="urn:microsoft.com/office/officeart/2008/layout/NameandTitleOrganizationalChart"/>
    <dgm:cxn modelId="{0F2B6E69-472E-4EDA-8358-085BB977B4F3}" type="presParOf" srcId="{139AF32A-C286-486D-BDC4-C3E148C17D2F}" destId="{71482528-0F88-4321-ACAA-25ADD270B6F8}" srcOrd="1" destOrd="0" presId="urn:microsoft.com/office/officeart/2008/layout/NameandTitleOrganizationalChart"/>
    <dgm:cxn modelId="{7A445352-5C13-45B7-8A4F-A2EC97AE2869}" type="presParOf" srcId="{139AF32A-C286-486D-BDC4-C3E148C17D2F}" destId="{E1303099-2215-46F0-814C-87E1F83C3A89}" srcOrd="2" destOrd="0" presId="urn:microsoft.com/office/officeart/2008/layout/NameandTitleOrganizationalChart"/>
    <dgm:cxn modelId="{0F16B31D-DC52-441A-8E4A-FC95D2FCB172}" type="presParOf" srcId="{976AD205-1B4A-42CD-9C3D-D5C4CA9FB243}" destId="{C68DA546-7E3B-43A2-8505-55021F032040}" srcOrd="1" destOrd="0" presId="urn:microsoft.com/office/officeart/2008/layout/NameandTitleOrganizationalChart"/>
    <dgm:cxn modelId="{99EE8606-1745-4906-BC08-0B2D80591D8B}" type="presParOf" srcId="{976AD205-1B4A-42CD-9C3D-D5C4CA9FB243}" destId="{ABD11FF0-9460-4062-99F0-2A218D1D83E5}" srcOrd="2" destOrd="0" presId="urn:microsoft.com/office/officeart/2008/layout/NameandTitleOrganizationalChart"/>
    <dgm:cxn modelId="{A1447CA0-9C55-40BD-B12D-B396616C2D41}" type="presParOf" srcId="{ABD11FF0-9460-4062-99F0-2A218D1D83E5}" destId="{8578714B-16A4-4CF1-8CCB-36E58099B13D}" srcOrd="0" destOrd="0" presId="urn:microsoft.com/office/officeart/2008/layout/NameandTitleOrganizationalChart"/>
    <dgm:cxn modelId="{85E3F551-32C5-4EFB-97A7-E289448306F0}" type="presParOf" srcId="{ABD11FF0-9460-4062-99F0-2A218D1D83E5}" destId="{7042AF22-5F20-4B46-9CF2-8FBCFB141B1E}" srcOrd="1" destOrd="0" presId="urn:microsoft.com/office/officeart/2008/layout/NameandTitleOrganizationalChart"/>
    <dgm:cxn modelId="{20898F41-9767-4D06-B65A-590DE5B227ED}" type="presParOf" srcId="{7042AF22-5F20-4B46-9CF2-8FBCFB141B1E}" destId="{4F97DB0C-6B50-4964-823B-888F24EA9A65}" srcOrd="0" destOrd="0" presId="urn:microsoft.com/office/officeart/2008/layout/NameandTitleOrganizationalChart"/>
    <dgm:cxn modelId="{D1FC6012-F777-402F-9C1F-4E6D6DFCECD8}" type="presParOf" srcId="{4F97DB0C-6B50-4964-823B-888F24EA9A65}" destId="{CE3CBA73-6072-4E1A-8AC3-22B138A82B27}" srcOrd="0" destOrd="0" presId="urn:microsoft.com/office/officeart/2008/layout/NameandTitleOrganizationalChart"/>
    <dgm:cxn modelId="{55FB04F3-C654-42EE-9A6F-61DA2965FC16}" type="presParOf" srcId="{4F97DB0C-6B50-4964-823B-888F24EA9A65}" destId="{8D9F2894-0C12-43BE-8263-4D53C9F5D4AA}" srcOrd="1" destOrd="0" presId="urn:microsoft.com/office/officeart/2008/layout/NameandTitleOrganizationalChart"/>
    <dgm:cxn modelId="{79B2EF55-7413-4809-938B-F430C0243B27}" type="presParOf" srcId="{4F97DB0C-6B50-4964-823B-888F24EA9A65}" destId="{071EAE94-89C3-4320-B0C8-69F63769E942}" srcOrd="2" destOrd="0" presId="urn:microsoft.com/office/officeart/2008/layout/NameandTitleOrganizationalChart"/>
    <dgm:cxn modelId="{C4947C48-A7D6-4CB2-ABC6-87D08E342032}" type="presParOf" srcId="{7042AF22-5F20-4B46-9CF2-8FBCFB141B1E}" destId="{7083B0AC-FF75-42F3-A4A9-904CADDAE2CD}" srcOrd="1" destOrd="0" presId="urn:microsoft.com/office/officeart/2008/layout/NameandTitleOrganizationalChart"/>
    <dgm:cxn modelId="{B3DE0FD7-4DBA-48C1-8017-1CE36866B909}" type="presParOf" srcId="{7042AF22-5F20-4B46-9CF2-8FBCFB141B1E}" destId="{2EBCF635-DAD9-4345-B8F2-04E3A0781610}" srcOrd="2" destOrd="0" presId="urn:microsoft.com/office/officeart/2008/layout/NameandTitleOrganizationalChart"/>
    <dgm:cxn modelId="{1B90288F-FD93-4A41-8EF9-23F83F8EF012}" type="presParOf" srcId="{ABD11FF0-9460-4062-99F0-2A218D1D83E5}" destId="{D8408D97-8D00-4CBF-9A37-CBEA32D2C5C0}" srcOrd="2" destOrd="0" presId="urn:microsoft.com/office/officeart/2008/layout/NameandTitleOrganizationalChart"/>
    <dgm:cxn modelId="{FD40EA05-5BEE-4655-A6C5-F6A16FCBABA9}" type="presParOf" srcId="{ABD11FF0-9460-4062-99F0-2A218D1D83E5}" destId="{B10F4126-C9AA-46FC-BC73-D940224EBB56}" srcOrd="3" destOrd="0" presId="urn:microsoft.com/office/officeart/2008/layout/NameandTitleOrganizationalChart"/>
    <dgm:cxn modelId="{184AC3D1-90C9-4738-A24F-7F939D08CC4D}" type="presParOf" srcId="{B10F4126-C9AA-46FC-BC73-D940224EBB56}" destId="{F531AADF-F8B8-409B-AA29-928957C3C634}" srcOrd="0" destOrd="0" presId="urn:microsoft.com/office/officeart/2008/layout/NameandTitleOrganizationalChart"/>
    <dgm:cxn modelId="{6E2593D6-9ED3-4C16-BB2F-C98C144F1102}" type="presParOf" srcId="{F531AADF-F8B8-409B-AA29-928957C3C634}" destId="{BFF9F382-2799-44FD-A099-DAA57CBF32F6}" srcOrd="0" destOrd="0" presId="urn:microsoft.com/office/officeart/2008/layout/NameandTitleOrganizationalChart"/>
    <dgm:cxn modelId="{699F6E35-D62A-4D0C-9DBA-A37606713833}" type="presParOf" srcId="{F531AADF-F8B8-409B-AA29-928957C3C634}" destId="{989F73A9-F0EC-4A8E-9424-52ADD692ACA4}" srcOrd="1" destOrd="0" presId="urn:microsoft.com/office/officeart/2008/layout/NameandTitleOrganizationalChart"/>
    <dgm:cxn modelId="{E991EC86-3320-4DCD-9B56-501BB769D38D}" type="presParOf" srcId="{F531AADF-F8B8-409B-AA29-928957C3C634}" destId="{4CFE3D0A-E4B5-4CED-B2E8-B368781AA6DE}" srcOrd="2" destOrd="0" presId="urn:microsoft.com/office/officeart/2008/layout/NameandTitleOrganizationalChart"/>
    <dgm:cxn modelId="{DCDCF5E6-E227-4088-8B41-C791EF80C025}" type="presParOf" srcId="{B10F4126-C9AA-46FC-BC73-D940224EBB56}" destId="{7DA6C728-367D-4CCA-B733-3B299E32003C}" srcOrd="1" destOrd="0" presId="urn:microsoft.com/office/officeart/2008/layout/NameandTitleOrganizationalChart"/>
    <dgm:cxn modelId="{C29FDE4D-7F38-4CDD-BDA0-E346356DFB52}" type="presParOf" srcId="{B10F4126-C9AA-46FC-BC73-D940224EBB56}" destId="{9F031EB7-1CD3-4952-956E-0A44D6B9B09D}"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08D97-8D00-4CBF-9A37-CBEA32D2C5C0}">
      <dsp:nvSpPr>
        <dsp:cNvPr id="0" name=""/>
        <dsp:cNvSpPr/>
      </dsp:nvSpPr>
      <dsp:spPr>
        <a:xfrm>
          <a:off x="5153289" y="1500987"/>
          <a:ext cx="298459" cy="1174996"/>
        </a:xfrm>
        <a:custGeom>
          <a:avLst/>
          <a:gdLst/>
          <a:ahLst/>
          <a:cxnLst/>
          <a:rect l="0" t="0" r="0" b="0"/>
          <a:pathLst>
            <a:path>
              <a:moveTo>
                <a:pt x="0" y="0"/>
              </a:moveTo>
              <a:lnTo>
                <a:pt x="0" y="1174996"/>
              </a:lnTo>
              <a:lnTo>
                <a:pt x="298459" y="117499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78714B-16A4-4CF1-8CCB-36E58099B13D}">
      <dsp:nvSpPr>
        <dsp:cNvPr id="0" name=""/>
        <dsp:cNvSpPr/>
      </dsp:nvSpPr>
      <dsp:spPr>
        <a:xfrm>
          <a:off x="4884304" y="1500987"/>
          <a:ext cx="268984" cy="1190249"/>
        </a:xfrm>
        <a:custGeom>
          <a:avLst/>
          <a:gdLst/>
          <a:ahLst/>
          <a:cxnLst/>
          <a:rect l="0" t="0" r="0" b="0"/>
          <a:pathLst>
            <a:path>
              <a:moveTo>
                <a:pt x="268984" y="0"/>
              </a:moveTo>
              <a:lnTo>
                <a:pt x="268984" y="1190249"/>
              </a:lnTo>
              <a:lnTo>
                <a:pt x="0" y="1190249"/>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FE65254-1E6D-4D56-A367-249A3A1CCD79}">
      <dsp:nvSpPr>
        <dsp:cNvPr id="0" name=""/>
        <dsp:cNvSpPr/>
      </dsp:nvSpPr>
      <dsp:spPr>
        <a:xfrm>
          <a:off x="2350119" y="0"/>
          <a:ext cx="5606339" cy="1500987"/>
        </a:xfrm>
        <a:prstGeom prst="rect">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2700" tIns="12700" rIns="12700" bIns="187810" numCol="1" spcCol="1270" anchor="ctr" anchorCtr="0">
          <a:noAutofit/>
        </a:bodyPr>
        <a:lstStyle/>
        <a:p>
          <a:pPr marL="0" lvl="0" indent="0" algn="ctr" defTabSz="889000" rtl="1">
            <a:lnSpc>
              <a:spcPct val="90000"/>
            </a:lnSpc>
            <a:spcBef>
              <a:spcPct val="0"/>
            </a:spcBef>
            <a:spcAft>
              <a:spcPct val="35000"/>
            </a:spcAft>
            <a:buNone/>
          </a:pPr>
          <a:r>
            <a:rPr lang="fa-IR" sz="2000" kern="1200" dirty="0">
              <a:effectLst/>
              <a:latin typeface="Calibri" panose="020F0502020204030204" pitchFamily="34" charset="0"/>
              <a:ea typeface="Calibri" panose="020F0502020204030204" pitchFamily="34" charset="0"/>
              <a:cs typeface="B Titr" panose="00000700000000000000" pitchFamily="2" charset="-78"/>
            </a:rPr>
            <a:t>تعداد کل موارد مرگ مادر ثبت شده سال 1403</a:t>
          </a:r>
          <a:endParaRPr lang="en-US" sz="1800" kern="1200" dirty="0"/>
        </a:p>
      </dsp:txBody>
      <dsp:txXfrm>
        <a:off x="2350119" y="0"/>
        <a:ext cx="5606339" cy="1500987"/>
      </dsp:txXfrm>
    </dsp:sp>
    <dsp:sp modelId="{71482528-0F88-4321-ACAA-25ADD270B6F8}">
      <dsp:nvSpPr>
        <dsp:cNvPr id="0" name=""/>
        <dsp:cNvSpPr/>
      </dsp:nvSpPr>
      <dsp:spPr>
        <a:xfrm>
          <a:off x="3970548" y="890797"/>
          <a:ext cx="2313525" cy="44364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90000"/>
            </a:lnSpc>
            <a:spcBef>
              <a:spcPct val="0"/>
            </a:spcBef>
            <a:spcAft>
              <a:spcPct val="35000"/>
            </a:spcAft>
            <a:buNone/>
          </a:pPr>
          <a:r>
            <a:rPr lang="fa-IR" sz="2000" b="1" kern="1200" dirty="0">
              <a:cs typeface="B Mitra" panose="00000400000000000000" pitchFamily="2" charset="-78"/>
            </a:rPr>
            <a:t>378</a:t>
          </a:r>
          <a:endParaRPr lang="en-US" sz="2000" b="1" kern="1200" dirty="0">
            <a:cs typeface="B Mitra" panose="00000400000000000000" pitchFamily="2" charset="-78"/>
          </a:endParaRPr>
        </a:p>
      </dsp:txBody>
      <dsp:txXfrm>
        <a:off x="3970548" y="890797"/>
        <a:ext cx="2313525" cy="443644"/>
      </dsp:txXfrm>
    </dsp:sp>
    <dsp:sp modelId="{CE3CBA73-6072-4E1A-8AC3-22B138A82B27}">
      <dsp:nvSpPr>
        <dsp:cNvPr id="0" name=""/>
        <dsp:cNvSpPr/>
      </dsp:nvSpPr>
      <dsp:spPr>
        <a:xfrm>
          <a:off x="264785" y="2091810"/>
          <a:ext cx="4619518" cy="1198852"/>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1430" tIns="11430" rIns="11430" bIns="187810" numCol="1" spcCol="1270" anchor="ctr" anchorCtr="0">
          <a:noAutofit/>
        </a:bodyPr>
        <a:lstStyle/>
        <a:p>
          <a:pPr marL="0" lvl="0" indent="0" algn="ctr" defTabSz="800100" rtl="1">
            <a:lnSpc>
              <a:spcPct val="90000"/>
            </a:lnSpc>
            <a:spcBef>
              <a:spcPct val="0"/>
            </a:spcBef>
            <a:spcAft>
              <a:spcPct val="35000"/>
            </a:spcAft>
            <a:buNone/>
          </a:pPr>
          <a:r>
            <a:rPr lang="fa-IR" sz="1800" kern="1200" dirty="0">
              <a:effectLst/>
              <a:latin typeface="Calibri" panose="020F0502020204030204" pitchFamily="34" charset="0"/>
              <a:ea typeface="Calibri" panose="020F0502020204030204" pitchFamily="34" charset="0"/>
              <a:cs typeface="B Titr" panose="00000700000000000000" pitchFamily="2" charset="-78"/>
            </a:rPr>
            <a:t>تعداد مرگ مادر مطابق تعریف سازمان جهانی بهداشت</a:t>
          </a:r>
          <a:endParaRPr lang="en-US" sz="1800" kern="1200" dirty="0"/>
        </a:p>
      </dsp:txBody>
      <dsp:txXfrm>
        <a:off x="264785" y="2091810"/>
        <a:ext cx="4619518" cy="1198852"/>
      </dsp:txXfrm>
    </dsp:sp>
    <dsp:sp modelId="{8D9F2894-0C12-43BE-8263-4D53C9F5D4AA}">
      <dsp:nvSpPr>
        <dsp:cNvPr id="0" name=""/>
        <dsp:cNvSpPr/>
      </dsp:nvSpPr>
      <dsp:spPr>
        <a:xfrm>
          <a:off x="1280369" y="2802153"/>
          <a:ext cx="2661155" cy="443644"/>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90000"/>
            </a:lnSpc>
            <a:spcBef>
              <a:spcPct val="0"/>
            </a:spcBef>
            <a:spcAft>
              <a:spcPct val="35000"/>
            </a:spcAft>
            <a:buNone/>
          </a:pPr>
          <a:r>
            <a:rPr lang="fa-IR" sz="2000" b="1" kern="1200" dirty="0">
              <a:cs typeface="B Mitra" panose="00000400000000000000" pitchFamily="2" charset="-78"/>
            </a:rPr>
            <a:t> (5 مورد کووید)222</a:t>
          </a:r>
          <a:endParaRPr lang="en-US" sz="2000" b="1" kern="1200" dirty="0">
            <a:cs typeface="B Mitra" panose="00000400000000000000" pitchFamily="2" charset="-78"/>
          </a:endParaRPr>
        </a:p>
      </dsp:txBody>
      <dsp:txXfrm>
        <a:off x="1280369" y="2802153"/>
        <a:ext cx="2661155" cy="443644"/>
      </dsp:txXfrm>
    </dsp:sp>
    <dsp:sp modelId="{BFF9F382-2799-44FD-A099-DAA57CBF32F6}">
      <dsp:nvSpPr>
        <dsp:cNvPr id="0" name=""/>
        <dsp:cNvSpPr/>
      </dsp:nvSpPr>
      <dsp:spPr>
        <a:xfrm>
          <a:off x="5451748" y="2073796"/>
          <a:ext cx="4664709" cy="1204375"/>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1430" tIns="11430" rIns="11430" bIns="187810" numCol="1" spcCol="1270" anchor="ctr" anchorCtr="0">
          <a:noAutofit/>
        </a:bodyPr>
        <a:lstStyle/>
        <a:p>
          <a:pPr marL="0" lvl="0" indent="0" algn="ctr" defTabSz="800100" rtl="1">
            <a:lnSpc>
              <a:spcPct val="90000"/>
            </a:lnSpc>
            <a:spcBef>
              <a:spcPct val="0"/>
            </a:spcBef>
            <a:spcAft>
              <a:spcPct val="35000"/>
            </a:spcAft>
            <a:buNone/>
          </a:pPr>
          <a:r>
            <a:rPr lang="fa-IR" sz="1800" kern="1200" dirty="0">
              <a:effectLst/>
              <a:latin typeface="Calibri" panose="020F0502020204030204" pitchFamily="34" charset="0"/>
              <a:ea typeface="Calibri" panose="020F0502020204030204" pitchFamily="34" charset="0"/>
              <a:cs typeface="B Titr" panose="00000700000000000000" pitchFamily="2" charset="-78"/>
            </a:rPr>
            <a:t>تعداد موارد محسوب نشده</a:t>
          </a:r>
          <a:endParaRPr lang="en-US" sz="1800"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5451748" y="2073796"/>
        <a:ext cx="4664709" cy="1204375"/>
      </dsp:txXfrm>
    </dsp:sp>
    <dsp:sp modelId="{989F73A9-F0EC-4A8E-9424-52ADD692ACA4}">
      <dsp:nvSpPr>
        <dsp:cNvPr id="0" name=""/>
        <dsp:cNvSpPr/>
      </dsp:nvSpPr>
      <dsp:spPr>
        <a:xfrm>
          <a:off x="6741473" y="2776156"/>
          <a:ext cx="2046058" cy="443644"/>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marL="0" lvl="0" indent="0" algn="ctr" defTabSz="800100">
            <a:lnSpc>
              <a:spcPct val="90000"/>
            </a:lnSpc>
            <a:spcBef>
              <a:spcPct val="0"/>
            </a:spcBef>
            <a:spcAft>
              <a:spcPct val="35000"/>
            </a:spcAft>
            <a:buNone/>
          </a:pPr>
          <a:r>
            <a:rPr lang="fa-IR" sz="1800" b="1" kern="1200" dirty="0">
              <a:cs typeface="B Mitra" panose="00000400000000000000" pitchFamily="2" charset="-78"/>
            </a:rPr>
            <a:t>*</a:t>
          </a:r>
          <a:r>
            <a:rPr lang="fa-IR" sz="2000" b="1" kern="1200" dirty="0">
              <a:cs typeface="B Mitra" panose="00000400000000000000" pitchFamily="2" charset="-78"/>
            </a:rPr>
            <a:t>156</a:t>
          </a:r>
          <a:endParaRPr lang="en-US" sz="1800" b="1" kern="1200" dirty="0">
            <a:cs typeface="B Mitra" panose="00000400000000000000" pitchFamily="2" charset="-78"/>
          </a:endParaRPr>
        </a:p>
      </dsp:txBody>
      <dsp:txXfrm>
        <a:off x="6741473" y="2776156"/>
        <a:ext cx="2046058" cy="443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08D97-8D00-4CBF-9A37-CBEA32D2C5C0}">
      <dsp:nvSpPr>
        <dsp:cNvPr id="0" name=""/>
        <dsp:cNvSpPr/>
      </dsp:nvSpPr>
      <dsp:spPr>
        <a:xfrm>
          <a:off x="5055218" y="1456501"/>
          <a:ext cx="326191" cy="1077931"/>
        </a:xfrm>
        <a:custGeom>
          <a:avLst/>
          <a:gdLst/>
          <a:ahLst/>
          <a:cxnLst/>
          <a:rect l="0" t="0" r="0" b="0"/>
          <a:pathLst>
            <a:path>
              <a:moveTo>
                <a:pt x="0" y="0"/>
              </a:moveTo>
              <a:lnTo>
                <a:pt x="0" y="1077931"/>
              </a:lnTo>
              <a:lnTo>
                <a:pt x="326191" y="107793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78714B-16A4-4CF1-8CCB-36E58099B13D}">
      <dsp:nvSpPr>
        <dsp:cNvPr id="0" name=""/>
        <dsp:cNvSpPr/>
      </dsp:nvSpPr>
      <dsp:spPr>
        <a:xfrm>
          <a:off x="4708139" y="1456501"/>
          <a:ext cx="347078" cy="1075906"/>
        </a:xfrm>
        <a:custGeom>
          <a:avLst/>
          <a:gdLst/>
          <a:ahLst/>
          <a:cxnLst/>
          <a:rect l="0" t="0" r="0" b="0"/>
          <a:pathLst>
            <a:path>
              <a:moveTo>
                <a:pt x="347078" y="0"/>
              </a:moveTo>
              <a:lnTo>
                <a:pt x="347078" y="1075906"/>
              </a:lnTo>
              <a:lnTo>
                <a:pt x="0" y="107590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E65254-1E6D-4D56-A367-249A3A1CCD79}">
      <dsp:nvSpPr>
        <dsp:cNvPr id="0" name=""/>
        <dsp:cNvSpPr/>
      </dsp:nvSpPr>
      <dsp:spPr>
        <a:xfrm>
          <a:off x="2055315" y="185310"/>
          <a:ext cx="5999805" cy="1271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211652" numCol="1" spcCol="1270" anchor="ctr" anchorCtr="0">
          <a:noAutofit/>
        </a:bodyPr>
        <a:lstStyle/>
        <a:p>
          <a:pPr marL="0" lvl="0" indent="0" algn="ctr" defTabSz="889000" rtl="1">
            <a:lnSpc>
              <a:spcPct val="90000"/>
            </a:lnSpc>
            <a:spcBef>
              <a:spcPct val="0"/>
            </a:spcBef>
            <a:spcAft>
              <a:spcPct val="35000"/>
            </a:spcAft>
            <a:buNone/>
          </a:pPr>
          <a:r>
            <a:rPr lang="fa-IR" sz="2000" kern="1200" dirty="0">
              <a:effectLst/>
              <a:latin typeface="Calibri" panose="020F0502020204030204" pitchFamily="34" charset="0"/>
              <a:ea typeface="Calibri" panose="020F0502020204030204" pitchFamily="34" charset="0"/>
              <a:cs typeface="B Titr" panose="00000700000000000000" pitchFamily="2" charset="-78"/>
            </a:rPr>
            <a:t>تعداد کل موارد مرگ مادر ثبت شده سال 1402</a:t>
          </a:r>
          <a:endParaRPr lang="en-US" sz="1800" kern="1200" dirty="0"/>
        </a:p>
      </dsp:txBody>
      <dsp:txXfrm>
        <a:off x="2055315" y="185310"/>
        <a:ext cx="5999805" cy="1271191"/>
      </dsp:txXfrm>
    </dsp:sp>
    <dsp:sp modelId="{71482528-0F88-4321-ACAA-25ADD270B6F8}">
      <dsp:nvSpPr>
        <dsp:cNvPr id="0" name=""/>
        <dsp:cNvSpPr/>
      </dsp:nvSpPr>
      <dsp:spPr>
        <a:xfrm>
          <a:off x="4302999" y="997445"/>
          <a:ext cx="1588791" cy="41586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90000"/>
            </a:lnSpc>
            <a:spcBef>
              <a:spcPct val="0"/>
            </a:spcBef>
            <a:spcAft>
              <a:spcPct val="35000"/>
            </a:spcAft>
            <a:buNone/>
          </a:pPr>
          <a:r>
            <a:rPr lang="fa-IR" sz="2000" b="1" kern="1200" dirty="0">
              <a:cs typeface="B Mitra" panose="00000400000000000000" pitchFamily="2" charset="-78"/>
            </a:rPr>
            <a:t>10</a:t>
          </a:r>
          <a:endParaRPr lang="en-US" sz="2000" b="1" kern="1200" dirty="0">
            <a:cs typeface="B Mitra" panose="00000400000000000000" pitchFamily="2" charset="-78"/>
          </a:endParaRPr>
        </a:p>
      </dsp:txBody>
      <dsp:txXfrm>
        <a:off x="4302999" y="997445"/>
        <a:ext cx="1588791" cy="415860"/>
      </dsp:txXfrm>
    </dsp:sp>
    <dsp:sp modelId="{CE3CBA73-6072-4E1A-8AC3-22B138A82B27}">
      <dsp:nvSpPr>
        <dsp:cNvPr id="0" name=""/>
        <dsp:cNvSpPr/>
      </dsp:nvSpPr>
      <dsp:spPr>
        <a:xfrm>
          <a:off x="124086" y="1896984"/>
          <a:ext cx="4584052" cy="12708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211652" numCol="1" spcCol="1270" anchor="ctr" anchorCtr="0">
          <a:noAutofit/>
        </a:bodyPr>
        <a:lstStyle/>
        <a:p>
          <a:pPr marL="0" lvl="0" indent="0" algn="ctr" defTabSz="800100" rtl="1">
            <a:lnSpc>
              <a:spcPct val="90000"/>
            </a:lnSpc>
            <a:spcBef>
              <a:spcPct val="0"/>
            </a:spcBef>
            <a:spcAft>
              <a:spcPct val="35000"/>
            </a:spcAft>
            <a:buNone/>
          </a:pPr>
          <a:r>
            <a:rPr lang="fa-IR" sz="1800" kern="1200" dirty="0">
              <a:effectLst/>
              <a:latin typeface="Calibri" panose="020F0502020204030204" pitchFamily="34" charset="0"/>
              <a:ea typeface="Calibri" panose="020F0502020204030204" pitchFamily="34" charset="0"/>
              <a:cs typeface="B Titr" panose="00000700000000000000" pitchFamily="2" charset="-78"/>
            </a:rPr>
            <a:t>تعداد مرگ مادر مطابق تعریف سازمان جهانی بهداشت</a:t>
          </a:r>
          <a:endParaRPr lang="en-US" sz="1800" kern="1200" dirty="0"/>
        </a:p>
      </dsp:txBody>
      <dsp:txXfrm>
        <a:off x="124086" y="1896984"/>
        <a:ext cx="4584052" cy="1270846"/>
      </dsp:txXfrm>
    </dsp:sp>
    <dsp:sp modelId="{8D9F2894-0C12-43BE-8263-4D53C9F5D4AA}">
      <dsp:nvSpPr>
        <dsp:cNvPr id="0" name=""/>
        <dsp:cNvSpPr/>
      </dsp:nvSpPr>
      <dsp:spPr>
        <a:xfrm>
          <a:off x="1887812" y="2702657"/>
          <a:ext cx="1458090" cy="414311"/>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90000"/>
            </a:lnSpc>
            <a:spcBef>
              <a:spcPct val="0"/>
            </a:spcBef>
            <a:spcAft>
              <a:spcPct val="35000"/>
            </a:spcAft>
            <a:buNone/>
          </a:pPr>
          <a:r>
            <a:rPr lang="fa-IR" sz="2000" b="1" kern="1200" dirty="0">
              <a:cs typeface="B Mitra" panose="00000400000000000000" pitchFamily="2" charset="-78"/>
            </a:rPr>
            <a:t>3</a:t>
          </a:r>
          <a:endParaRPr lang="en-US" sz="2000" b="1" kern="1200" dirty="0">
            <a:cs typeface="B Mitra" panose="00000400000000000000" pitchFamily="2" charset="-78"/>
          </a:endParaRPr>
        </a:p>
      </dsp:txBody>
      <dsp:txXfrm>
        <a:off x="1887812" y="2702657"/>
        <a:ext cx="1458090" cy="414311"/>
      </dsp:txXfrm>
    </dsp:sp>
    <dsp:sp modelId="{BFF9F382-2799-44FD-A099-DAA57CBF32F6}">
      <dsp:nvSpPr>
        <dsp:cNvPr id="0" name=""/>
        <dsp:cNvSpPr/>
      </dsp:nvSpPr>
      <dsp:spPr>
        <a:xfrm>
          <a:off x="5381410" y="1899077"/>
          <a:ext cx="4408065" cy="12707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211652"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1800" kern="1200" dirty="0">
              <a:effectLst/>
              <a:latin typeface="Calibri" panose="020F0502020204030204" pitchFamily="34" charset="0"/>
              <a:ea typeface="Calibri" panose="020F0502020204030204" pitchFamily="34" charset="0"/>
              <a:cs typeface="B Titr" panose="00000700000000000000" pitchFamily="2" charset="-78"/>
            </a:rPr>
            <a:t>تعداد موارد محسوب نشده</a:t>
          </a:r>
          <a:endParaRPr lang="en-US" sz="1800" kern="1200" dirty="0">
            <a:effectLst/>
            <a:latin typeface="Calibri" panose="020F0502020204030204" pitchFamily="34" charset="0"/>
            <a:ea typeface="Calibri" panose="020F0502020204030204" pitchFamily="34" charset="0"/>
            <a:cs typeface="B Titr" panose="00000700000000000000" pitchFamily="2" charset="-78"/>
          </a:endParaRPr>
        </a:p>
      </dsp:txBody>
      <dsp:txXfrm>
        <a:off x="5381410" y="1899077"/>
        <a:ext cx="4408065" cy="1270711"/>
      </dsp:txXfrm>
    </dsp:sp>
    <dsp:sp modelId="{989F73A9-F0EC-4A8E-9424-52ADD692ACA4}">
      <dsp:nvSpPr>
        <dsp:cNvPr id="0" name=""/>
        <dsp:cNvSpPr/>
      </dsp:nvSpPr>
      <dsp:spPr>
        <a:xfrm>
          <a:off x="6901903" y="2670920"/>
          <a:ext cx="1697668" cy="411111"/>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fa-IR" sz="2000" b="1" kern="1200">
            <a:latin typeface="Calibri" panose="020F0502020204030204" pitchFamily="34" charset="0"/>
            <a:ea typeface="Calibri" panose="020F0502020204030204" pitchFamily="34" charset="0"/>
            <a:cs typeface="B Mitra" panose="00000400000000000000" pitchFamily="2"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fa-IR" sz="2000" b="1" kern="1200">
              <a:latin typeface="Calibri" panose="020F0502020204030204" pitchFamily="34" charset="0"/>
              <a:ea typeface="Calibri" panose="020F0502020204030204" pitchFamily="34" charset="0"/>
              <a:cs typeface="B Mitra" panose="00000400000000000000" pitchFamily="2" charset="-78"/>
            </a:rPr>
            <a:t>*7</a:t>
          </a:r>
        </a:p>
        <a:p>
          <a:pPr lvl="0" algn="ctr">
            <a:spcBef>
              <a:spcPct val="0"/>
            </a:spcBef>
            <a:buNone/>
          </a:pPr>
          <a:endParaRPr lang="en-US" sz="2000" b="1" kern="1200" dirty="0">
            <a:cs typeface="B Mitra" panose="00000400000000000000" pitchFamily="2" charset="-78"/>
          </a:endParaRPr>
        </a:p>
      </dsp:txBody>
      <dsp:txXfrm>
        <a:off x="6901903" y="2670920"/>
        <a:ext cx="1697668" cy="41111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0.15928</cdr:x>
      <cdr:y>0.27753</cdr:y>
    </cdr:from>
    <cdr:to>
      <cdr:x>0.16747</cdr:x>
      <cdr:y>0.40473</cdr:y>
    </cdr:to>
    <cdr:sp macro="" textlink="">
      <cdr:nvSpPr>
        <cdr:cNvPr id="2" name="Arrow: Down 1">
          <a:extLst xmlns:a="http://schemas.openxmlformats.org/drawingml/2006/main">
            <a:ext uri="{FF2B5EF4-FFF2-40B4-BE49-F238E27FC236}">
              <a16:creationId xmlns:a16="http://schemas.microsoft.com/office/drawing/2014/main" id="{703181B7-A10C-939A-181A-3955CF62639F}"/>
            </a:ext>
          </a:extLst>
        </cdr:cNvPr>
        <cdr:cNvSpPr/>
      </cdr:nvSpPr>
      <cdr:spPr>
        <a:xfrm xmlns:a="http://schemas.openxmlformats.org/drawingml/2006/main">
          <a:off x="1814652" y="1017939"/>
          <a:ext cx="93306" cy="466530"/>
        </a:xfrm>
        <a:prstGeom xmlns:a="http://schemas.openxmlformats.org/drawingml/2006/main" prst="downArrow">
          <a:avLst/>
        </a:prstGeom>
        <a:solidFill xmlns:a="http://schemas.openxmlformats.org/drawingml/2006/main">
          <a:schemeClr val="accent1">
            <a:lumMod val="75000"/>
          </a:schemeClr>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b="0" cap="none" spc="0" dirty="0">
            <a:ln w="0"/>
            <a:solidFill>
              <a:schemeClr val="accent1"/>
            </a:solidFill>
            <a:effectLst>
              <a:outerShdw blurRad="38100" dist="25400" dir="5400000" algn="ctr" rotWithShape="0">
                <a:srgbClr val="6E747A">
                  <a:alpha val="43000"/>
                </a:srgb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11/2/2025</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11/2/2025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3520C-F155-4DA6-A027-4AB12AF380F1}" type="slidenum">
              <a:rPr lang="en-US" smtClean="0"/>
              <a:t>1</a:t>
            </a:fld>
            <a:endParaRPr lang="en-US"/>
          </a:p>
        </p:txBody>
      </p:sp>
    </p:spTree>
    <p:extLst>
      <p:ext uri="{BB962C8B-B14F-4D97-AF65-F5344CB8AC3E}">
        <p14:creationId xmlns:p14="http://schemas.microsoft.com/office/powerpoint/2010/main" val="6085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D8B7FE-BCF9-46D7-A4D6-2B15FB19A075}" type="slidenum">
              <a:rPr lang="en-US" smtClean="0"/>
              <a:t>5</a:t>
            </a:fld>
            <a:endParaRPr lang="en-US"/>
          </a:p>
        </p:txBody>
      </p:sp>
    </p:spTree>
    <p:extLst>
      <p:ext uri="{BB962C8B-B14F-4D97-AF65-F5344CB8AC3E}">
        <p14:creationId xmlns:p14="http://schemas.microsoft.com/office/powerpoint/2010/main" val="157745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03FA8-A3F3-7640-B13D-36C73B3E5587}" type="slidenum">
              <a:rPr lang="en-US" smtClean="0"/>
              <a:t>17</a:t>
            </a:fld>
            <a:endParaRPr lang="en-US" dirty="0"/>
          </a:p>
        </p:txBody>
      </p:sp>
    </p:spTree>
    <p:extLst>
      <p:ext uri="{BB962C8B-B14F-4D97-AF65-F5344CB8AC3E}">
        <p14:creationId xmlns:p14="http://schemas.microsoft.com/office/powerpoint/2010/main" val="296208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3520C-F155-4DA6-A027-4AB12AF38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11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3520C-F155-4DA6-A027-4AB12AF38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7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03FA8-A3F3-7640-B13D-36C73B3E5587}" type="slidenum">
              <a:rPr lang="en-US" smtClean="0"/>
              <a:t>21</a:t>
            </a:fld>
            <a:endParaRPr lang="en-US" dirty="0"/>
          </a:p>
        </p:txBody>
      </p:sp>
    </p:spTree>
    <p:extLst>
      <p:ext uri="{BB962C8B-B14F-4D97-AF65-F5344CB8AC3E}">
        <p14:creationId xmlns:p14="http://schemas.microsoft.com/office/powerpoint/2010/main" val="102345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03FA8-A3F3-7640-B13D-36C73B3E5587}" type="slidenum">
              <a:rPr lang="en-US" smtClean="0"/>
              <a:t>26</a:t>
            </a:fld>
            <a:endParaRPr lang="en-US" dirty="0"/>
          </a:p>
        </p:txBody>
      </p:sp>
    </p:spTree>
    <p:extLst>
      <p:ext uri="{BB962C8B-B14F-4D97-AF65-F5344CB8AC3E}">
        <p14:creationId xmlns:p14="http://schemas.microsoft.com/office/powerpoint/2010/main" val="2014564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4">
            <a:alpha val="40000"/>
          </a:schemeClr>
        </a:solidFill>
        <a:effectLst/>
      </p:bgPr>
    </p:bg>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0FA637AC-751E-9E9D-7175-A0FADF858F5A}"/>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42BB51D-E7C1-3746-85E9-889CCB24F741}"/>
              </a:ext>
            </a:extLst>
          </p:cNvPr>
          <p:cNvSpPr>
            <a:spLocks noGrp="1"/>
          </p:cNvSpPr>
          <p:nvPr>
            <p:ph type="ctrTitle"/>
          </p:nvPr>
        </p:nvSpPr>
        <p:spPr>
          <a:xfrm>
            <a:off x="731520" y="1645920"/>
            <a:ext cx="7772400" cy="4572000"/>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800" b="0" i="0" baseline="0">
                <a:solidFill>
                  <a:schemeClr val="tx1"/>
                </a:solidFill>
                <a:latin typeface="+mj-lt"/>
                <a:ea typeface="Meiryo UI" panose="020B0604030504040204" pitchFamily="34" charset="-128"/>
              </a:defRPr>
            </a:lvl1pPr>
          </a:lstStyle>
          <a:p>
            <a:endParaRPr lang="en-US" noProof="0" dirty="0"/>
          </a:p>
        </p:txBody>
      </p:sp>
      <p:sp>
        <p:nvSpPr>
          <p:cNvPr id="7" name="Subtitle 2">
            <a:extLst>
              <a:ext uri="{FF2B5EF4-FFF2-40B4-BE49-F238E27FC236}">
                <a16:creationId xmlns:a16="http://schemas.microsoft.com/office/drawing/2014/main" id="{7E016467-0564-6D4C-BF17-F4FA3991C1FD}"/>
              </a:ext>
            </a:extLst>
          </p:cNvPr>
          <p:cNvSpPr>
            <a:spLocks noGrp="1"/>
          </p:cNvSpPr>
          <p:nvPr>
            <p:ph type="subTitle" idx="1"/>
          </p:nvPr>
        </p:nvSpPr>
        <p:spPr>
          <a:xfrm>
            <a:off x="731520" y="731520"/>
            <a:ext cx="6858000" cy="731520"/>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tx1"/>
                </a:solidFill>
                <a:latin typeface="+mn-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ltLang="ja-JP" noProof="0" dirty="0"/>
          </a:p>
        </p:txBody>
      </p:sp>
      <p:grpSp>
        <p:nvGrpSpPr>
          <p:cNvPr id="2" name="Group 1">
            <a:extLst>
              <a:ext uri="{FF2B5EF4-FFF2-40B4-BE49-F238E27FC236}">
                <a16:creationId xmlns:a16="http://schemas.microsoft.com/office/drawing/2014/main" id="{C31E1467-7F21-7E40-BF7A-27FECC27EFB8}"/>
              </a:ext>
            </a:extLst>
          </p:cNvPr>
          <p:cNvGrpSpPr/>
          <p:nvPr userDrawn="1"/>
        </p:nvGrpSpPr>
        <p:grpSpPr>
          <a:xfrm>
            <a:off x="8208409" y="591476"/>
            <a:ext cx="3257061" cy="3329423"/>
            <a:chOff x="8490839" y="413500"/>
            <a:chExt cx="3257061" cy="3329423"/>
          </a:xfrm>
        </p:grpSpPr>
        <p:pic>
          <p:nvPicPr>
            <p:cNvPr id="3" name="Graphic 2">
              <a:extLst>
                <a:ext uri="{FF2B5EF4-FFF2-40B4-BE49-F238E27FC236}">
                  <a16:creationId xmlns:a16="http://schemas.microsoft.com/office/drawing/2014/main" id="{7D81FEF9-779F-20FF-5FC1-5D766A2935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341911">
              <a:off x="9344585" y="677068"/>
              <a:ext cx="2057606" cy="2724154"/>
            </a:xfrm>
            <a:prstGeom prst="rect">
              <a:avLst/>
            </a:prstGeom>
          </p:spPr>
        </p:pic>
        <p:pic>
          <p:nvPicPr>
            <p:cNvPr id="4" name="Graphic 3">
              <a:extLst>
                <a:ext uri="{FF2B5EF4-FFF2-40B4-BE49-F238E27FC236}">
                  <a16:creationId xmlns:a16="http://schemas.microsoft.com/office/drawing/2014/main" id="{9CCC497C-E1BC-E9FA-71FF-2422756A4A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767570">
              <a:off x="10241214" y="491479"/>
              <a:ext cx="529789" cy="550166"/>
            </a:xfrm>
            <a:prstGeom prst="rect">
              <a:avLst/>
            </a:prstGeom>
          </p:spPr>
        </p:pic>
        <p:pic>
          <p:nvPicPr>
            <p:cNvPr id="5" name="Graphic 4">
              <a:extLst>
                <a:ext uri="{FF2B5EF4-FFF2-40B4-BE49-F238E27FC236}">
                  <a16:creationId xmlns:a16="http://schemas.microsoft.com/office/drawing/2014/main" id="{C3B983FC-FFFB-72DC-76ED-D5B4822D91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5259" y="450169"/>
              <a:ext cx="782641" cy="812743"/>
            </a:xfrm>
            <a:prstGeom prst="rect">
              <a:avLst/>
            </a:prstGeom>
          </p:spPr>
        </p:pic>
        <p:pic>
          <p:nvPicPr>
            <p:cNvPr id="8" name="Graphic 7">
              <a:extLst>
                <a:ext uri="{FF2B5EF4-FFF2-40B4-BE49-F238E27FC236}">
                  <a16:creationId xmlns:a16="http://schemas.microsoft.com/office/drawing/2014/main" id="{314DFC72-C039-4990-8FBE-CD9655DD6B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252117" flipH="1">
              <a:off x="8490839" y="413500"/>
              <a:ext cx="782641" cy="812743"/>
            </a:xfrm>
            <a:prstGeom prst="rect">
              <a:avLst/>
            </a:prstGeom>
          </p:spPr>
        </p:pic>
        <p:pic>
          <p:nvPicPr>
            <p:cNvPr id="9" name="Graphic 8">
              <a:extLst>
                <a:ext uri="{FF2B5EF4-FFF2-40B4-BE49-F238E27FC236}">
                  <a16:creationId xmlns:a16="http://schemas.microsoft.com/office/drawing/2014/main" id="{4C9D146A-74DD-B2C2-3952-AFC3A7AE5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566579">
              <a:off x="11156191" y="3188887"/>
              <a:ext cx="543582" cy="564489"/>
            </a:xfrm>
            <a:prstGeom prst="rect">
              <a:avLst/>
            </a:prstGeom>
          </p:spPr>
        </p:pic>
      </p:grpSp>
    </p:spTree>
    <p:extLst>
      <p:ext uri="{BB962C8B-B14F-4D97-AF65-F5344CB8AC3E}">
        <p14:creationId xmlns:p14="http://schemas.microsoft.com/office/powerpoint/2010/main" val="18768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3">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1498A30-8462-D4F7-33E4-52016881ECBA}"/>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42D7A8-90D7-EAD8-D5B0-6375EB3F43F2}"/>
              </a:ext>
            </a:extLst>
          </p:cNvPr>
          <p:cNvSpPr>
            <a:spLocks noGrp="1"/>
          </p:cNvSpPr>
          <p:nvPr>
            <p:ph type="title"/>
          </p:nvPr>
        </p:nvSpPr>
        <p:spPr>
          <a:xfrm>
            <a:off x="731520" y="731520"/>
            <a:ext cx="10698480" cy="1097280"/>
          </a:xfrm>
        </p:spPr>
        <p:txBody>
          <a:bodyPr anchor="b" anchorCtr="0">
            <a:normAutofit/>
          </a:bodyPr>
          <a:lstStyle>
            <a:lvl1pPr algn="ct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4F14DA03-155B-0EEF-AE9A-B3002ECE64CB}"/>
              </a:ext>
            </a:extLst>
          </p:cNvPr>
          <p:cNvSpPr>
            <a:spLocks noGrp="1"/>
          </p:cNvSpPr>
          <p:nvPr>
            <p:ph idx="14"/>
          </p:nvPr>
        </p:nvSpPr>
        <p:spPr>
          <a:xfrm>
            <a:off x="841248" y="2377440"/>
            <a:ext cx="10515600" cy="3657600"/>
          </a:xfrm>
        </p:spPr>
        <p:txBody>
          <a:bodyPr lIns="91440" tIns="45720" rIns="91440" bIns="4572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11/2/2025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10554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174DF79A-DA68-AFDD-C02D-2450DEA0DA9D}"/>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731520" y="2560320"/>
            <a:ext cx="6400800" cy="3657600"/>
          </a:xfrm>
        </p:spPr>
        <p:txBody>
          <a:bodyPr anchor="b">
            <a:normAutofit/>
          </a:bodyPr>
          <a:lstStyle>
            <a:lvl1pPr algn="l">
              <a:defRPr sz="4800"/>
            </a:lvl1pPr>
          </a:lstStyle>
          <a:p>
            <a:r>
              <a:rPr lang="en-US" dirty="0"/>
              <a:t>Click to edit Master title style</a:t>
            </a:r>
          </a:p>
        </p:txBody>
      </p:sp>
      <p:sp>
        <p:nvSpPr>
          <p:cNvPr id="10" name="Picture Placeholder 9">
            <a:extLst>
              <a:ext uri="{FF2B5EF4-FFF2-40B4-BE49-F238E27FC236}">
                <a16:creationId xmlns:a16="http://schemas.microsoft.com/office/drawing/2014/main" id="{E805F030-D6EA-F6A3-3B68-7FD969DD8F65}"/>
              </a:ext>
            </a:extLst>
          </p:cNvPr>
          <p:cNvSpPr>
            <a:spLocks noGrp="1"/>
          </p:cNvSpPr>
          <p:nvPr>
            <p:ph type="pic" sz="quarter" idx="13"/>
          </p:nvPr>
        </p:nvSpPr>
        <p:spPr>
          <a:xfrm>
            <a:off x="7415784" y="685800"/>
            <a:ext cx="3840480" cy="5486400"/>
          </a:xfrm>
          <a:custGeom>
            <a:avLst/>
            <a:gdLst>
              <a:gd name="connsiteX0" fmla="*/ 328822 w 3840480"/>
              <a:gd name="connsiteY0" fmla="*/ 0 h 5486400"/>
              <a:gd name="connsiteX1" fmla="*/ 3511658 w 3840480"/>
              <a:gd name="connsiteY1" fmla="*/ 0 h 5486400"/>
              <a:gd name="connsiteX2" fmla="*/ 3840480 w 3840480"/>
              <a:gd name="connsiteY2" fmla="*/ 328822 h 5486400"/>
              <a:gd name="connsiteX3" fmla="*/ 3840480 w 3840480"/>
              <a:gd name="connsiteY3" fmla="*/ 5157578 h 5486400"/>
              <a:gd name="connsiteX4" fmla="*/ 3511658 w 3840480"/>
              <a:gd name="connsiteY4" fmla="*/ 5486400 h 5486400"/>
              <a:gd name="connsiteX5" fmla="*/ 328822 w 3840480"/>
              <a:gd name="connsiteY5" fmla="*/ 5486400 h 5486400"/>
              <a:gd name="connsiteX6" fmla="*/ 0 w 3840480"/>
              <a:gd name="connsiteY6" fmla="*/ 5157578 h 5486400"/>
              <a:gd name="connsiteX7" fmla="*/ 0 w 3840480"/>
              <a:gd name="connsiteY7" fmla="*/ 328822 h 5486400"/>
              <a:gd name="connsiteX8" fmla="*/ 328822 w 3840480"/>
              <a:gd name="connsiteY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80" h="5486400">
                <a:moveTo>
                  <a:pt x="328822" y="0"/>
                </a:moveTo>
                <a:lnTo>
                  <a:pt x="3511658" y="0"/>
                </a:lnTo>
                <a:cubicBezTo>
                  <a:pt x="3693261" y="0"/>
                  <a:pt x="3840480" y="147219"/>
                  <a:pt x="3840480" y="328822"/>
                </a:cubicBezTo>
                <a:lnTo>
                  <a:pt x="3840480" y="5157578"/>
                </a:lnTo>
                <a:cubicBezTo>
                  <a:pt x="3840480" y="5339181"/>
                  <a:pt x="3693261" y="5486400"/>
                  <a:pt x="3511658" y="5486400"/>
                </a:cubicBezTo>
                <a:lnTo>
                  <a:pt x="328822" y="5486400"/>
                </a:lnTo>
                <a:cubicBezTo>
                  <a:pt x="147219" y="5486400"/>
                  <a:pt x="0" y="5339181"/>
                  <a:pt x="0" y="5157578"/>
                </a:cubicBezTo>
                <a:lnTo>
                  <a:pt x="0" y="328822"/>
                </a:lnTo>
                <a:cubicBezTo>
                  <a:pt x="0" y="147219"/>
                  <a:pt x="147219" y="0"/>
                  <a:pt x="328822" y="0"/>
                </a:cubicBezTo>
                <a:close/>
              </a:path>
            </a:pathLst>
          </a:custGeom>
        </p:spPr>
        <p:txBody>
          <a:bodyPr wrap="square">
            <a:noAutofit/>
          </a:bodyPr>
          <a:lstStyle>
            <a:lvl1pPr marL="0" indent="0">
              <a:buNone/>
              <a:defRPr/>
            </a:lvl1pPr>
          </a:lstStyle>
          <a:p>
            <a:endParaRPr lang="en-US" dirty="0"/>
          </a:p>
        </p:txBody>
      </p:sp>
      <p:grpSp>
        <p:nvGrpSpPr>
          <p:cNvPr id="4" name="Group 3">
            <a:extLst>
              <a:ext uri="{FF2B5EF4-FFF2-40B4-BE49-F238E27FC236}">
                <a16:creationId xmlns:a16="http://schemas.microsoft.com/office/drawing/2014/main" id="{D2EFE84E-0920-FAF1-6CA8-DC5A96D2F870}"/>
              </a:ext>
            </a:extLst>
          </p:cNvPr>
          <p:cNvGrpSpPr/>
          <p:nvPr userDrawn="1"/>
        </p:nvGrpSpPr>
        <p:grpSpPr>
          <a:xfrm rot="15816438">
            <a:off x="615660" y="629558"/>
            <a:ext cx="1484669" cy="1452524"/>
            <a:chOff x="5437042" y="654465"/>
            <a:chExt cx="1484669" cy="1452524"/>
          </a:xfrm>
        </p:grpSpPr>
        <p:pic>
          <p:nvPicPr>
            <p:cNvPr id="19" name="Graphic 18">
              <a:extLst>
                <a:ext uri="{FF2B5EF4-FFF2-40B4-BE49-F238E27FC236}">
                  <a16:creationId xmlns:a16="http://schemas.microsoft.com/office/drawing/2014/main" id="{E01DCE20-09C5-0306-8775-265D4CF977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4939004">
              <a:off x="5444492" y="657537"/>
              <a:ext cx="387385" cy="402285"/>
            </a:xfrm>
            <a:prstGeom prst="rect">
              <a:avLst/>
            </a:prstGeom>
          </p:spPr>
        </p:pic>
        <p:pic>
          <p:nvPicPr>
            <p:cNvPr id="20" name="Graphic 19">
              <a:extLst>
                <a:ext uri="{FF2B5EF4-FFF2-40B4-BE49-F238E27FC236}">
                  <a16:creationId xmlns:a16="http://schemas.microsoft.com/office/drawing/2014/main" id="{92584158-AAE2-FED3-948E-78EE07EE2C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94546">
              <a:off x="6479159" y="654465"/>
              <a:ext cx="442552" cy="459573"/>
            </a:xfrm>
            <a:prstGeom prst="rect">
              <a:avLst/>
            </a:prstGeom>
          </p:spPr>
        </p:pic>
        <p:pic>
          <p:nvPicPr>
            <p:cNvPr id="21" name="Graphic 20">
              <a:extLst>
                <a:ext uri="{FF2B5EF4-FFF2-40B4-BE49-F238E27FC236}">
                  <a16:creationId xmlns:a16="http://schemas.microsoft.com/office/drawing/2014/main" id="{722E4E58-0AB1-23E3-BD3F-B997103B9D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715989">
              <a:off x="5893647" y="1267000"/>
              <a:ext cx="808878" cy="839989"/>
            </a:xfrm>
            <a:prstGeom prst="rect">
              <a:avLst/>
            </a:prstGeom>
          </p:spPr>
        </p:pic>
      </p:grpSp>
    </p:spTree>
    <p:extLst>
      <p:ext uri="{BB962C8B-B14F-4D97-AF65-F5344CB8AC3E}">
        <p14:creationId xmlns:p14="http://schemas.microsoft.com/office/powerpoint/2010/main" val="110171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04">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0AA9A03-5219-5FDB-8F76-14B9889332A1}"/>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731520" y="731520"/>
            <a:ext cx="10698480" cy="1097280"/>
          </a:xfrm>
        </p:spPr>
        <p:txBody>
          <a:bodyPr anchor="b" anchorCtr="0">
            <a:normAutofit/>
          </a:bodyPr>
          <a:lstStyle>
            <a:lvl1pPr algn="l">
              <a:defRPr sz="3600"/>
            </a:lvl1pPr>
          </a:lstStyle>
          <a:p>
            <a:r>
              <a:rPr lang="en-US" dirty="0"/>
              <a:t>Click to edit Master title style</a:t>
            </a:r>
          </a:p>
        </p:txBody>
      </p:sp>
      <p:sp>
        <p:nvSpPr>
          <p:cNvPr id="10" name="Content Placeholder 2">
            <a:extLst>
              <a:ext uri="{FF2B5EF4-FFF2-40B4-BE49-F238E27FC236}">
                <a16:creationId xmlns:a16="http://schemas.microsoft.com/office/drawing/2014/main" id="{CBBE321C-2EF3-1AF9-6D78-453D4F3CC11E}"/>
              </a:ext>
            </a:extLst>
          </p:cNvPr>
          <p:cNvSpPr>
            <a:spLocks noGrp="1"/>
          </p:cNvSpPr>
          <p:nvPr>
            <p:ph idx="1"/>
          </p:nvPr>
        </p:nvSpPr>
        <p:spPr>
          <a:xfrm>
            <a:off x="731520" y="2340864"/>
            <a:ext cx="5486400" cy="3749040"/>
          </a:xfrm>
        </p:spPr>
        <p:txBody>
          <a:bodyPr lIns="91440" tIns="45720" rIns="91440" bIns="45720" anchor="t" anchorCtr="0"/>
          <a:lstStyle>
            <a:lvl1pPr marL="512064" indent="-512064">
              <a:buClr>
                <a:schemeClr val="tx1"/>
              </a:buClr>
              <a:buSzPct val="100000"/>
              <a:buFont typeface="+mj-lt"/>
              <a:buAutoNum type="arabicPeriod"/>
              <a:defRPr sz="1800"/>
            </a:lvl1pPr>
            <a:lvl2pPr marL="1028700" indent="-342900">
              <a:buClr>
                <a:schemeClr val="tx1"/>
              </a:buClr>
              <a:buSzPct val="100000"/>
              <a:buFont typeface="+mj-lt"/>
              <a:buAutoNum type="alphaLcPeriod"/>
              <a:defRPr sz="1600"/>
            </a:lvl2pPr>
            <a:lvl3pPr marL="1543050" indent="-400050">
              <a:buClr>
                <a:schemeClr val="tx1"/>
              </a:buClr>
              <a:buSzPct val="100000"/>
              <a:buFont typeface="+mj-lt"/>
              <a:buAutoNum type="romanLcPeriod"/>
              <a:defRPr sz="1600"/>
            </a:lvl3pPr>
            <a:lvl4pPr marL="1943100" indent="-342900">
              <a:buClr>
                <a:schemeClr val="tx1"/>
              </a:buClr>
              <a:buSzPct val="100000"/>
              <a:buFont typeface="+mj-lt"/>
              <a:buAutoNum type="arabicParenR"/>
              <a:defRPr sz="1600"/>
            </a:lvl4pPr>
            <a:lvl5pPr marL="2400300" indent="-342900">
              <a:buClr>
                <a:schemeClr val="tx1"/>
              </a:buClr>
              <a:buSzPct val="100000"/>
              <a:buFont typeface="+mj-lt"/>
              <a:buAutoNum type="alphaLcParen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D7967943-29F6-8B4F-D85A-3E3BC79F55C3}"/>
              </a:ext>
            </a:extLst>
          </p:cNvPr>
          <p:cNvSpPr>
            <a:spLocks noGrp="1"/>
          </p:cNvSpPr>
          <p:nvPr>
            <p:ph idx="13"/>
          </p:nvPr>
        </p:nvSpPr>
        <p:spPr>
          <a:xfrm>
            <a:off x="6885432" y="2340864"/>
            <a:ext cx="2834640" cy="3840480"/>
          </a:xfrm>
        </p:spPr>
        <p:txBody>
          <a:bodyPr anchor="t" anchorCtr="0"/>
          <a:lstStyle>
            <a:lvl1pPr marL="0" indent="0">
              <a:buClr>
                <a:schemeClr val="accent1"/>
              </a:buClr>
              <a:buSzPct val="90000"/>
              <a:buNone/>
              <a:defRPr sz="1800"/>
            </a:lvl1pPr>
            <a:lvl2pPr marL="457200" indent="-228600">
              <a:buClr>
                <a:schemeClr val="accent1"/>
              </a:buClr>
              <a:buSzPct val="90000"/>
              <a:defRPr sz="1600"/>
            </a:lvl2pPr>
            <a:lvl3pPr marL="914400" indent="-228600">
              <a:buClr>
                <a:schemeClr val="accent1"/>
              </a:buClr>
              <a:buSzPct val="90000"/>
              <a:defRPr sz="1600"/>
            </a:lvl3pPr>
            <a:lvl4pPr marL="1371600" indent="-228600">
              <a:buClr>
                <a:schemeClr val="accent1"/>
              </a:buClr>
              <a:buSzPct val="90000"/>
              <a:defRPr sz="1600"/>
            </a:lvl4pPr>
            <a:lvl5pPr marL="2286000" indent="-228600">
              <a:buClr>
                <a:schemeClr val="accent1"/>
              </a:buClr>
              <a:buSzPct val="9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11/2/2025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cxnSp>
        <p:nvCxnSpPr>
          <p:cNvPr id="3" name="Straight Connector 2">
            <a:extLst>
              <a:ext uri="{FF2B5EF4-FFF2-40B4-BE49-F238E27FC236}">
                <a16:creationId xmlns:a16="http://schemas.microsoft.com/office/drawing/2014/main" id="{7ED4B7AC-0A74-D081-4126-7D5BB0DF978A}"/>
              </a:ext>
            </a:extLst>
          </p:cNvPr>
          <p:cNvCxnSpPr/>
          <p:nvPr userDrawn="1"/>
        </p:nvCxnSpPr>
        <p:spPr>
          <a:xfrm>
            <a:off x="6478854" y="2342232"/>
            <a:ext cx="0" cy="3843128"/>
          </a:xfrm>
          <a:prstGeom prst="line">
            <a:avLst/>
          </a:prstGeom>
          <a:ln w="38100" cap="rnd">
            <a:solidFill>
              <a:schemeClr val="accent2">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193C94A-0AB2-B395-E722-487D1EB8AC5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9293"/>
          <a:stretch/>
        </p:blipFill>
        <p:spPr>
          <a:xfrm rot="16200000">
            <a:off x="9209319" y="2954216"/>
            <a:ext cx="3351115" cy="1371600"/>
          </a:xfrm>
          <a:prstGeom prst="rect">
            <a:avLst/>
          </a:prstGeom>
        </p:spPr>
      </p:pic>
      <p:pic>
        <p:nvPicPr>
          <p:cNvPr id="11" name="Graphic 10">
            <a:extLst>
              <a:ext uri="{FF2B5EF4-FFF2-40B4-BE49-F238E27FC236}">
                <a16:creationId xmlns:a16="http://schemas.microsoft.com/office/drawing/2014/main" id="{B79E72A1-BF08-EE06-7D8C-4AA04F7849E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5533699" flipH="1">
            <a:off x="10582146" y="593463"/>
            <a:ext cx="831783" cy="863775"/>
          </a:xfrm>
          <a:prstGeom prst="rect">
            <a:avLst/>
          </a:prstGeom>
        </p:spPr>
      </p:pic>
      <p:pic>
        <p:nvPicPr>
          <p:cNvPr id="13" name="Graphic 12">
            <a:extLst>
              <a:ext uri="{FF2B5EF4-FFF2-40B4-BE49-F238E27FC236}">
                <a16:creationId xmlns:a16="http://schemas.microsoft.com/office/drawing/2014/main" id="{73A906E1-E32B-5A1F-2D56-B49187E0F2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6066301" flipH="1" flipV="1">
            <a:off x="10582146" y="5416335"/>
            <a:ext cx="831783" cy="863775"/>
          </a:xfrm>
          <a:prstGeom prst="rect">
            <a:avLst/>
          </a:prstGeom>
        </p:spPr>
      </p:pic>
    </p:spTree>
    <p:extLst>
      <p:ext uri="{BB962C8B-B14F-4D97-AF65-F5344CB8AC3E}">
        <p14:creationId xmlns:p14="http://schemas.microsoft.com/office/powerpoint/2010/main" val="2415789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04">
    <p:bg>
      <p:bgPr>
        <a:solidFill>
          <a:schemeClr val="accent4">
            <a:alpha val="40000"/>
          </a:schemeClr>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B4A504C4-F594-8A14-20FD-71ABDA846B4B}"/>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731520" y="731520"/>
            <a:ext cx="5303520" cy="4023360"/>
          </a:xfrm>
        </p:spPr>
        <p:txBody>
          <a:bodyPr lIns="0" rIns="0">
            <a:normAutofit/>
          </a:bodyPr>
          <a:lstStyle>
            <a:lvl1pPr algn="ctr">
              <a:defRPr sz="4600"/>
            </a:lvl1pPr>
          </a:lstStyle>
          <a:p>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6099048" y="731520"/>
            <a:ext cx="5303520" cy="4023360"/>
          </a:xfrm>
        </p:spPr>
        <p:txBody>
          <a:bodyPr anchor="ctr" anchorCtr="0"/>
          <a:lstStyle>
            <a:lvl1pPr marL="0" indent="0">
              <a:buNone/>
              <a:defRPr sz="2000"/>
            </a:lvl1pPr>
            <a:lvl2pPr>
              <a:buClr>
                <a:schemeClr val="accent1"/>
              </a:buClr>
              <a:buSzPct val="90000"/>
              <a:defRPr/>
            </a:lvl2pPr>
            <a:lvl3pPr>
              <a:buClr>
                <a:schemeClr val="accent1"/>
              </a:buClr>
              <a:buSzPct val="90000"/>
              <a:defRPr/>
            </a:lvl3pPr>
            <a:lvl4pPr>
              <a:buClr>
                <a:schemeClr val="accent1"/>
              </a:buClr>
              <a:buSzPct val="90000"/>
              <a:defRPr/>
            </a:lvl4pPr>
            <a:lvl5pPr>
              <a:buClr>
                <a:schemeClr val="accent1"/>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4EECEFCD-B1A9-DF64-DD0A-FB2E7AE952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9420" y="4920978"/>
            <a:ext cx="10913161" cy="1371600"/>
          </a:xfrm>
          <a:prstGeom prst="rect">
            <a:avLst/>
          </a:prstGeom>
        </p:spPr>
      </p:pic>
    </p:spTree>
    <p:extLst>
      <p:ext uri="{BB962C8B-B14F-4D97-AF65-F5344CB8AC3E}">
        <p14:creationId xmlns:p14="http://schemas.microsoft.com/office/powerpoint/2010/main" val="98573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01">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1692597-FFF9-444F-8F77-6E784B94A346}"/>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731520" y="731520"/>
            <a:ext cx="4937760" cy="4023360"/>
          </a:xfrm>
        </p:spPr>
        <p:txBody>
          <a:bodyPr lIns="0" tIns="0" rIns="0" bIns="0">
            <a:normAutofit/>
          </a:bodyPr>
          <a:lstStyle>
            <a:lvl1pPr algn="ct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6099048" y="731520"/>
            <a:ext cx="5303520" cy="4023360"/>
          </a:xfrm>
        </p:spPr>
        <p:txBody>
          <a:bodyPr anchor="ctr"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11/2/2025</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pic>
        <p:nvPicPr>
          <p:cNvPr id="8" name="Graphic 7">
            <a:extLst>
              <a:ext uri="{FF2B5EF4-FFF2-40B4-BE49-F238E27FC236}">
                <a16:creationId xmlns:a16="http://schemas.microsoft.com/office/drawing/2014/main" id="{14A4B7E5-B9DF-4656-97A9-2E604E49E2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9420" y="4920978"/>
            <a:ext cx="10913161" cy="1371600"/>
          </a:xfrm>
          <a:prstGeom prst="rect">
            <a:avLst/>
          </a:prstGeom>
        </p:spPr>
      </p:pic>
    </p:spTree>
    <p:extLst>
      <p:ext uri="{BB962C8B-B14F-4D97-AF65-F5344CB8AC3E}">
        <p14:creationId xmlns:p14="http://schemas.microsoft.com/office/powerpoint/2010/main" val="177121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F60195EE-CFED-7B58-C5A5-E6E1E87B304A}"/>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5029200" y="1737360"/>
            <a:ext cx="6400800" cy="338328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5029200" y="5394960"/>
            <a:ext cx="6400800" cy="914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6" name="Group 15">
            <a:extLst>
              <a:ext uri="{FF2B5EF4-FFF2-40B4-BE49-F238E27FC236}">
                <a16:creationId xmlns:a16="http://schemas.microsoft.com/office/drawing/2014/main" id="{33E18BAB-7B25-780A-BE65-350200AA4D7A}"/>
              </a:ext>
            </a:extLst>
          </p:cNvPr>
          <p:cNvGrpSpPr/>
          <p:nvPr userDrawn="1"/>
        </p:nvGrpSpPr>
        <p:grpSpPr>
          <a:xfrm>
            <a:off x="577213" y="507265"/>
            <a:ext cx="3844662" cy="3928902"/>
            <a:chOff x="797347" y="638844"/>
            <a:chExt cx="3729519" cy="3811236"/>
          </a:xfrm>
        </p:grpSpPr>
        <p:sp>
          <p:nvSpPr>
            <p:cNvPr id="13" name="Oval 12">
              <a:extLst>
                <a:ext uri="{FF2B5EF4-FFF2-40B4-BE49-F238E27FC236}">
                  <a16:creationId xmlns:a16="http://schemas.microsoft.com/office/drawing/2014/main" id="{8D24158F-3B6B-E5FD-893D-E161110F443C}"/>
                </a:ext>
              </a:extLst>
            </p:cNvPr>
            <p:cNvSpPr/>
            <p:nvPr/>
          </p:nvSpPr>
          <p:spPr>
            <a:xfrm>
              <a:off x="1285729" y="1158795"/>
              <a:ext cx="2771335" cy="2771335"/>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55E909EE-5132-14BC-E20E-412B591A61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96138">
              <a:off x="797347" y="2793821"/>
              <a:ext cx="2505773" cy="1422196"/>
            </a:xfrm>
            <a:prstGeom prst="rect">
              <a:avLst/>
            </a:prstGeom>
          </p:spPr>
        </p:pic>
        <p:pic>
          <p:nvPicPr>
            <p:cNvPr id="12" name="Graphic 11">
              <a:extLst>
                <a:ext uri="{FF2B5EF4-FFF2-40B4-BE49-F238E27FC236}">
                  <a16:creationId xmlns:a16="http://schemas.microsoft.com/office/drawing/2014/main" id="{B6888180-4AC6-A959-2940-10BF0CA404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926" y="638844"/>
              <a:ext cx="3710940" cy="3811236"/>
            </a:xfrm>
            <a:prstGeom prst="rect">
              <a:avLst/>
            </a:prstGeom>
          </p:spPr>
        </p:pic>
      </p:grpSp>
    </p:spTree>
    <p:extLst>
      <p:ext uri="{BB962C8B-B14F-4D97-AF65-F5344CB8AC3E}">
        <p14:creationId xmlns:p14="http://schemas.microsoft.com/office/powerpoint/2010/main" val="152822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02">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1692597-FFF9-444F-8F77-6E784B94A346}"/>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7FE40C8E-7A79-6285-A56D-54B714BE56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639420" y="731520"/>
            <a:ext cx="10913161" cy="1371600"/>
          </a:xfrm>
          <a:prstGeom prst="rect">
            <a:avLst/>
          </a:prstGeom>
        </p:spPr>
      </p:pic>
      <p:sp>
        <p:nvSpPr>
          <p:cNvPr id="9" name="Title 1">
            <a:extLst>
              <a:ext uri="{FF2B5EF4-FFF2-40B4-BE49-F238E27FC236}">
                <a16:creationId xmlns:a16="http://schemas.microsoft.com/office/drawing/2014/main" id="{3258B21D-A539-48D1-461B-7C16E045AD38}"/>
              </a:ext>
            </a:extLst>
          </p:cNvPr>
          <p:cNvSpPr>
            <a:spLocks noGrp="1"/>
          </p:cNvSpPr>
          <p:nvPr>
            <p:ph type="title"/>
          </p:nvPr>
        </p:nvSpPr>
        <p:spPr>
          <a:xfrm>
            <a:off x="731520" y="2203704"/>
            <a:ext cx="4937760" cy="4023360"/>
          </a:xfrm>
        </p:spPr>
        <p:txBody>
          <a:bodyPr lIns="0" tIns="0" rIns="0" bIns="0">
            <a:normAutofit/>
          </a:bodyPr>
          <a:lstStyle>
            <a:lvl1pPr algn="ctr">
              <a:defRPr sz="3600"/>
            </a:lvl1pPr>
          </a:lstStyle>
          <a:p>
            <a:r>
              <a:rPr lang="en-US" dirty="0"/>
              <a:t>Click to edit Master title style</a:t>
            </a:r>
          </a:p>
        </p:txBody>
      </p:sp>
      <p:sp>
        <p:nvSpPr>
          <p:cNvPr id="10" name="Content Placeholder 2">
            <a:extLst>
              <a:ext uri="{FF2B5EF4-FFF2-40B4-BE49-F238E27FC236}">
                <a16:creationId xmlns:a16="http://schemas.microsoft.com/office/drawing/2014/main" id="{81D1FCDB-AFA4-5977-8DBB-07E6F6BDDFC6}"/>
              </a:ext>
            </a:extLst>
          </p:cNvPr>
          <p:cNvSpPr>
            <a:spLocks noGrp="1"/>
          </p:cNvSpPr>
          <p:nvPr>
            <p:ph idx="1"/>
          </p:nvPr>
        </p:nvSpPr>
        <p:spPr>
          <a:xfrm>
            <a:off x="6099048" y="2203704"/>
            <a:ext cx="5303520" cy="4023360"/>
          </a:xfrm>
        </p:spPr>
        <p:txBody>
          <a:bodyPr anchor="ctr"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245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 picture">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174DF79A-DA68-AFDD-C02D-2450DEA0DA9D}"/>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5029200" y="1737360"/>
            <a:ext cx="6400800" cy="3383280"/>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5029200" y="5394960"/>
            <a:ext cx="6400800" cy="731520"/>
          </a:xfrm>
        </p:spPr>
        <p:txBody>
          <a:bodyPr>
            <a:normAutofit/>
          </a:bodyPr>
          <a:lstStyle>
            <a:lvl1pPr marL="0" indent="0" algn="l">
              <a:spcBef>
                <a:spcPts val="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Picture Placeholder 9">
            <a:extLst>
              <a:ext uri="{FF2B5EF4-FFF2-40B4-BE49-F238E27FC236}">
                <a16:creationId xmlns:a16="http://schemas.microsoft.com/office/drawing/2014/main" id="{E805F030-D6EA-F6A3-3B68-7FD969DD8F65}"/>
              </a:ext>
            </a:extLst>
          </p:cNvPr>
          <p:cNvSpPr>
            <a:spLocks noGrp="1"/>
          </p:cNvSpPr>
          <p:nvPr>
            <p:ph type="pic" sz="quarter" idx="13"/>
          </p:nvPr>
        </p:nvSpPr>
        <p:spPr>
          <a:xfrm>
            <a:off x="731520" y="685800"/>
            <a:ext cx="3840480" cy="5486400"/>
          </a:xfrm>
          <a:custGeom>
            <a:avLst/>
            <a:gdLst>
              <a:gd name="connsiteX0" fmla="*/ 328822 w 3840480"/>
              <a:gd name="connsiteY0" fmla="*/ 0 h 5486400"/>
              <a:gd name="connsiteX1" fmla="*/ 3511658 w 3840480"/>
              <a:gd name="connsiteY1" fmla="*/ 0 h 5486400"/>
              <a:gd name="connsiteX2" fmla="*/ 3840480 w 3840480"/>
              <a:gd name="connsiteY2" fmla="*/ 328822 h 5486400"/>
              <a:gd name="connsiteX3" fmla="*/ 3840480 w 3840480"/>
              <a:gd name="connsiteY3" fmla="*/ 5157578 h 5486400"/>
              <a:gd name="connsiteX4" fmla="*/ 3511658 w 3840480"/>
              <a:gd name="connsiteY4" fmla="*/ 5486400 h 5486400"/>
              <a:gd name="connsiteX5" fmla="*/ 328822 w 3840480"/>
              <a:gd name="connsiteY5" fmla="*/ 5486400 h 5486400"/>
              <a:gd name="connsiteX6" fmla="*/ 0 w 3840480"/>
              <a:gd name="connsiteY6" fmla="*/ 5157578 h 5486400"/>
              <a:gd name="connsiteX7" fmla="*/ 0 w 3840480"/>
              <a:gd name="connsiteY7" fmla="*/ 328822 h 5486400"/>
              <a:gd name="connsiteX8" fmla="*/ 328822 w 3840480"/>
              <a:gd name="connsiteY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80" h="5486400">
                <a:moveTo>
                  <a:pt x="328822" y="0"/>
                </a:moveTo>
                <a:lnTo>
                  <a:pt x="3511658" y="0"/>
                </a:lnTo>
                <a:cubicBezTo>
                  <a:pt x="3693261" y="0"/>
                  <a:pt x="3840480" y="147219"/>
                  <a:pt x="3840480" y="328822"/>
                </a:cubicBezTo>
                <a:lnTo>
                  <a:pt x="3840480" y="5157578"/>
                </a:lnTo>
                <a:cubicBezTo>
                  <a:pt x="3840480" y="5339181"/>
                  <a:pt x="3693261" y="5486400"/>
                  <a:pt x="3511658" y="5486400"/>
                </a:cubicBezTo>
                <a:lnTo>
                  <a:pt x="328822" y="5486400"/>
                </a:lnTo>
                <a:cubicBezTo>
                  <a:pt x="147219" y="5486400"/>
                  <a:pt x="0" y="5339181"/>
                  <a:pt x="0" y="5157578"/>
                </a:cubicBezTo>
                <a:lnTo>
                  <a:pt x="0" y="328822"/>
                </a:lnTo>
                <a:cubicBezTo>
                  <a:pt x="0" y="147219"/>
                  <a:pt x="147219" y="0"/>
                  <a:pt x="328822" y="0"/>
                </a:cubicBezTo>
                <a:close/>
              </a:path>
            </a:pathLst>
          </a:custGeom>
        </p:spPr>
        <p:txBody>
          <a:bodyPr wrap="square">
            <a:noAutofit/>
          </a:bodyPr>
          <a:lstStyle>
            <a:lvl1pPr marL="0" indent="0">
              <a:buNone/>
              <a:defRPr/>
            </a:lvl1pPr>
          </a:lstStyle>
          <a:p>
            <a:endParaRPr lang="en-US" dirty="0"/>
          </a:p>
        </p:txBody>
      </p:sp>
      <p:grpSp>
        <p:nvGrpSpPr>
          <p:cNvPr id="12" name="Group 11">
            <a:extLst>
              <a:ext uri="{FF2B5EF4-FFF2-40B4-BE49-F238E27FC236}">
                <a16:creationId xmlns:a16="http://schemas.microsoft.com/office/drawing/2014/main" id="{C9159AF6-DC73-3F3B-4DE1-FF96E102AD91}"/>
              </a:ext>
            </a:extLst>
          </p:cNvPr>
          <p:cNvGrpSpPr/>
          <p:nvPr userDrawn="1"/>
        </p:nvGrpSpPr>
        <p:grpSpPr>
          <a:xfrm>
            <a:off x="5151782" y="718837"/>
            <a:ext cx="6448714" cy="1109963"/>
            <a:chOff x="5151782" y="718837"/>
            <a:chExt cx="6448714" cy="1109963"/>
          </a:xfrm>
        </p:grpSpPr>
        <p:pic>
          <p:nvPicPr>
            <p:cNvPr id="11" name="Graphic 10">
              <a:extLst>
                <a:ext uri="{FF2B5EF4-FFF2-40B4-BE49-F238E27FC236}">
                  <a16:creationId xmlns:a16="http://schemas.microsoft.com/office/drawing/2014/main" id="{FF27E39F-E57E-E1BA-1D9F-200F07AF3DF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3966" r="30980"/>
            <a:stretch/>
          </p:blipFill>
          <p:spPr>
            <a:xfrm flipV="1">
              <a:off x="5151782" y="731520"/>
              <a:ext cx="3060401" cy="1097280"/>
            </a:xfrm>
            <a:prstGeom prst="rect">
              <a:avLst/>
            </a:prstGeom>
          </p:spPr>
        </p:pic>
        <p:pic>
          <p:nvPicPr>
            <p:cNvPr id="13" name="Graphic 12">
              <a:extLst>
                <a:ext uri="{FF2B5EF4-FFF2-40B4-BE49-F238E27FC236}">
                  <a16:creationId xmlns:a16="http://schemas.microsoft.com/office/drawing/2014/main" id="{AE6E711D-4BC1-A8B6-96F6-4D100948DDC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7374"/>
            <a:stretch/>
          </p:blipFill>
          <p:spPr>
            <a:xfrm flipV="1">
              <a:off x="8752114" y="731520"/>
              <a:ext cx="2848382" cy="1097280"/>
            </a:xfrm>
            <a:prstGeom prst="rect">
              <a:avLst/>
            </a:prstGeom>
          </p:spPr>
        </p:pic>
        <p:pic>
          <p:nvPicPr>
            <p:cNvPr id="14" name="Graphic 13">
              <a:extLst>
                <a:ext uri="{FF2B5EF4-FFF2-40B4-BE49-F238E27FC236}">
                  <a16:creationId xmlns:a16="http://schemas.microsoft.com/office/drawing/2014/main" id="{2966DB51-3326-B7CD-79CC-419B0BAA4E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001933">
              <a:off x="8148575" y="718837"/>
              <a:ext cx="716638" cy="744201"/>
            </a:xfrm>
            <a:prstGeom prst="rect">
              <a:avLst/>
            </a:prstGeom>
          </p:spPr>
        </p:pic>
      </p:grpSp>
    </p:spTree>
    <p:extLst>
      <p:ext uri="{BB962C8B-B14F-4D97-AF65-F5344CB8AC3E}">
        <p14:creationId xmlns:p14="http://schemas.microsoft.com/office/powerpoint/2010/main" val="197609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0AA9A03-5219-5FDB-8F76-14B9889332A1}"/>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731520" y="731520"/>
            <a:ext cx="10698480" cy="1097280"/>
          </a:xfrm>
        </p:spPr>
        <p:txBody>
          <a:bodyPr anchor="b" anchorCtr="0">
            <a:normAutofit/>
          </a:bodyPr>
          <a:lstStyle>
            <a:lvl1pPr algn="ctr">
              <a:defRPr sz="3600"/>
            </a:lvl1pPr>
          </a:lstStyle>
          <a:p>
            <a:r>
              <a:rPr lang="en-US" dirty="0"/>
              <a:t>Click to edit Master title style</a:t>
            </a:r>
          </a:p>
        </p:txBody>
      </p:sp>
      <p:sp>
        <p:nvSpPr>
          <p:cNvPr id="10" name="Content Placeholder 2">
            <a:extLst>
              <a:ext uri="{FF2B5EF4-FFF2-40B4-BE49-F238E27FC236}">
                <a16:creationId xmlns:a16="http://schemas.microsoft.com/office/drawing/2014/main" id="{CBBE321C-2EF3-1AF9-6D78-453D4F3CC11E}"/>
              </a:ext>
            </a:extLst>
          </p:cNvPr>
          <p:cNvSpPr>
            <a:spLocks noGrp="1"/>
          </p:cNvSpPr>
          <p:nvPr>
            <p:ph idx="1"/>
          </p:nvPr>
        </p:nvSpPr>
        <p:spPr>
          <a:xfrm>
            <a:off x="749808" y="2340864"/>
            <a:ext cx="3849624" cy="3840480"/>
          </a:xfrm>
        </p:spPr>
        <p:txBody>
          <a:bodyPr lIns="0" tIns="0" rIns="0" bIns="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C7F250DD-8A39-BA2C-52AA-D45675F76B14}"/>
              </a:ext>
            </a:extLst>
          </p:cNvPr>
          <p:cNvSpPr>
            <a:spLocks noGrp="1"/>
          </p:cNvSpPr>
          <p:nvPr>
            <p:ph type="body" sz="quarter" idx="14"/>
          </p:nvPr>
        </p:nvSpPr>
        <p:spPr>
          <a:xfrm>
            <a:off x="5549900" y="2341563"/>
            <a:ext cx="5815584" cy="452437"/>
          </a:xfrm>
        </p:spPr>
        <p:txBody>
          <a:bodyPr lIns="0" tIns="0" rIns="0" bIns="0">
            <a:noAutofit/>
          </a:bodyPr>
          <a:lstStyle>
            <a:lvl1pPr marL="0" indent="0">
              <a:spcBef>
                <a:spcPts val="0"/>
              </a:spcBef>
              <a:buNone/>
              <a:defRPr sz="1800"/>
            </a:lvl1pPr>
          </a:lstStyle>
          <a:p>
            <a:pPr lvl="0"/>
            <a:r>
              <a:rPr lang="en-US" dirty="0"/>
              <a:t>Click to edit Master text styles</a:t>
            </a:r>
          </a:p>
        </p:txBody>
      </p:sp>
      <p:sp>
        <p:nvSpPr>
          <p:cNvPr id="12" name="Content Placeholder 2">
            <a:extLst>
              <a:ext uri="{FF2B5EF4-FFF2-40B4-BE49-F238E27FC236}">
                <a16:creationId xmlns:a16="http://schemas.microsoft.com/office/drawing/2014/main" id="{D7967943-29F6-8B4F-D85A-3E3BC79F55C3}"/>
              </a:ext>
            </a:extLst>
          </p:cNvPr>
          <p:cNvSpPr>
            <a:spLocks noGrp="1"/>
          </p:cNvSpPr>
          <p:nvPr>
            <p:ph idx="13"/>
          </p:nvPr>
        </p:nvSpPr>
        <p:spPr>
          <a:xfrm>
            <a:off x="5550408" y="2794683"/>
            <a:ext cx="5696712" cy="3532965"/>
          </a:xfrm>
        </p:spPr>
        <p:txBody>
          <a:bodyPr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11/2/2025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cxnSp>
        <p:nvCxnSpPr>
          <p:cNvPr id="9" name="Straight Connector 8">
            <a:extLst>
              <a:ext uri="{FF2B5EF4-FFF2-40B4-BE49-F238E27FC236}">
                <a16:creationId xmlns:a16="http://schemas.microsoft.com/office/drawing/2014/main" id="{E8FA209F-9796-B2AD-2E33-AE47DA0240A3}"/>
              </a:ext>
            </a:extLst>
          </p:cNvPr>
          <p:cNvCxnSpPr/>
          <p:nvPr userDrawn="1"/>
        </p:nvCxnSpPr>
        <p:spPr>
          <a:xfrm>
            <a:off x="5043951" y="2342232"/>
            <a:ext cx="0" cy="3843128"/>
          </a:xfrm>
          <a:prstGeom prst="line">
            <a:avLst/>
          </a:prstGeom>
          <a:ln w="38100" cap="rnd">
            <a:solidFill>
              <a:schemeClr val="accent2">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3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picture ">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1498A30-8462-D4F7-33E4-52016881ECBA}"/>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ED119E5E-F8F1-0767-C2E4-4F21FEBDAAFC}"/>
              </a:ext>
            </a:extLst>
          </p:cNvPr>
          <p:cNvSpPr>
            <a:spLocks noGrp="1"/>
          </p:cNvSpPr>
          <p:nvPr>
            <p:ph type="ctrTitle"/>
          </p:nvPr>
        </p:nvSpPr>
        <p:spPr>
          <a:xfrm>
            <a:off x="731520" y="1554480"/>
            <a:ext cx="6400800" cy="2103120"/>
          </a:xfrm>
        </p:spPr>
        <p:txBody>
          <a:bodyPr anchor="ctr">
            <a:normAutofit/>
          </a:bodyPr>
          <a:lstStyle>
            <a:lvl1pPr algn="ctr">
              <a:defRPr sz="3600"/>
            </a:lvl1pPr>
          </a:lstStyle>
          <a:p>
            <a:r>
              <a:rPr lang="en-US" dirty="0"/>
              <a:t>Click to edit Master title style</a:t>
            </a:r>
          </a:p>
        </p:txBody>
      </p:sp>
      <p:sp>
        <p:nvSpPr>
          <p:cNvPr id="11" name="Content Placeholder 2">
            <a:extLst>
              <a:ext uri="{FF2B5EF4-FFF2-40B4-BE49-F238E27FC236}">
                <a16:creationId xmlns:a16="http://schemas.microsoft.com/office/drawing/2014/main" id="{F48D61E1-F43F-7EC3-A01D-52F8769F1003}"/>
              </a:ext>
            </a:extLst>
          </p:cNvPr>
          <p:cNvSpPr>
            <a:spLocks noGrp="1"/>
          </p:cNvSpPr>
          <p:nvPr>
            <p:ph idx="1"/>
          </p:nvPr>
        </p:nvSpPr>
        <p:spPr>
          <a:xfrm>
            <a:off x="731520" y="3840480"/>
            <a:ext cx="6400800" cy="2286000"/>
          </a:xfrm>
        </p:spPr>
        <p:txBody>
          <a:bodyPr lIns="91440" tIns="45720" rIns="91440" bIns="4572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22423177-D8B7-2418-2C26-96BD628397A9}"/>
              </a:ext>
            </a:extLst>
          </p:cNvPr>
          <p:cNvSpPr>
            <a:spLocks noGrp="1"/>
          </p:cNvSpPr>
          <p:nvPr>
            <p:ph type="pic" sz="quarter" idx="13"/>
          </p:nvPr>
        </p:nvSpPr>
        <p:spPr>
          <a:xfrm>
            <a:off x="7580376" y="685800"/>
            <a:ext cx="3840480" cy="5486400"/>
          </a:xfrm>
          <a:custGeom>
            <a:avLst/>
            <a:gdLst>
              <a:gd name="connsiteX0" fmla="*/ 328822 w 3840480"/>
              <a:gd name="connsiteY0" fmla="*/ 0 h 5486400"/>
              <a:gd name="connsiteX1" fmla="*/ 3511658 w 3840480"/>
              <a:gd name="connsiteY1" fmla="*/ 0 h 5486400"/>
              <a:gd name="connsiteX2" fmla="*/ 3840480 w 3840480"/>
              <a:gd name="connsiteY2" fmla="*/ 328822 h 5486400"/>
              <a:gd name="connsiteX3" fmla="*/ 3840480 w 3840480"/>
              <a:gd name="connsiteY3" fmla="*/ 5157578 h 5486400"/>
              <a:gd name="connsiteX4" fmla="*/ 3511658 w 3840480"/>
              <a:gd name="connsiteY4" fmla="*/ 5486400 h 5486400"/>
              <a:gd name="connsiteX5" fmla="*/ 328822 w 3840480"/>
              <a:gd name="connsiteY5" fmla="*/ 5486400 h 5486400"/>
              <a:gd name="connsiteX6" fmla="*/ 0 w 3840480"/>
              <a:gd name="connsiteY6" fmla="*/ 5157578 h 5486400"/>
              <a:gd name="connsiteX7" fmla="*/ 0 w 3840480"/>
              <a:gd name="connsiteY7" fmla="*/ 328822 h 5486400"/>
              <a:gd name="connsiteX8" fmla="*/ 328822 w 3840480"/>
              <a:gd name="connsiteY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80" h="5486400">
                <a:moveTo>
                  <a:pt x="328822" y="0"/>
                </a:moveTo>
                <a:lnTo>
                  <a:pt x="3511658" y="0"/>
                </a:lnTo>
                <a:cubicBezTo>
                  <a:pt x="3693261" y="0"/>
                  <a:pt x="3840480" y="147219"/>
                  <a:pt x="3840480" y="328822"/>
                </a:cubicBezTo>
                <a:lnTo>
                  <a:pt x="3840480" y="5157578"/>
                </a:lnTo>
                <a:cubicBezTo>
                  <a:pt x="3840480" y="5339181"/>
                  <a:pt x="3693261" y="5486400"/>
                  <a:pt x="3511658" y="5486400"/>
                </a:cubicBezTo>
                <a:lnTo>
                  <a:pt x="328822" y="5486400"/>
                </a:lnTo>
                <a:cubicBezTo>
                  <a:pt x="147219" y="5486400"/>
                  <a:pt x="0" y="5339181"/>
                  <a:pt x="0" y="5157578"/>
                </a:cubicBezTo>
                <a:lnTo>
                  <a:pt x="0" y="328822"/>
                </a:lnTo>
                <a:cubicBezTo>
                  <a:pt x="0" y="147219"/>
                  <a:pt x="147219" y="0"/>
                  <a:pt x="328822" y="0"/>
                </a:cubicBezTo>
                <a:close/>
              </a:path>
            </a:pathLst>
          </a:custGeom>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11/2/2025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pic>
        <p:nvPicPr>
          <p:cNvPr id="12" name="Graphic 11">
            <a:extLst>
              <a:ext uri="{FF2B5EF4-FFF2-40B4-BE49-F238E27FC236}">
                <a16:creationId xmlns:a16="http://schemas.microsoft.com/office/drawing/2014/main" id="{58A9C5B8-2990-93CB-7146-611D366766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738" r="35243"/>
          <a:stretch/>
        </p:blipFill>
        <p:spPr>
          <a:xfrm>
            <a:off x="740233" y="470266"/>
            <a:ext cx="2562499" cy="1005840"/>
          </a:xfrm>
          <a:prstGeom prst="rect">
            <a:avLst/>
          </a:prstGeom>
        </p:spPr>
      </p:pic>
    </p:spTree>
    <p:extLst>
      <p:ext uri="{BB962C8B-B14F-4D97-AF65-F5344CB8AC3E}">
        <p14:creationId xmlns:p14="http://schemas.microsoft.com/office/powerpoint/2010/main" val="138139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2">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0AA9A03-5219-5FDB-8F76-14B9889332A1}"/>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35CB646E-623F-ACC0-0BCC-D09DB046C073}"/>
              </a:ext>
            </a:extLst>
          </p:cNvPr>
          <p:cNvSpPr>
            <a:spLocks noGrp="1"/>
          </p:cNvSpPr>
          <p:nvPr>
            <p:ph type="title"/>
          </p:nvPr>
        </p:nvSpPr>
        <p:spPr>
          <a:xfrm>
            <a:off x="731520" y="731520"/>
            <a:ext cx="10698480" cy="1097280"/>
          </a:xfrm>
        </p:spPr>
        <p:txBody>
          <a:bodyPr anchor="b" anchorCtr="0">
            <a:normAutofit/>
          </a:bodyPr>
          <a:lstStyle>
            <a:lvl1pPr algn="l">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731520" y="2377440"/>
            <a:ext cx="4846320" cy="2011680"/>
          </a:xfrm>
        </p:spPr>
        <p:txBody>
          <a:bodyPr/>
          <a:lstStyle>
            <a:lvl1pPr marL="0" indent="0">
              <a:buNone/>
              <a:defRPr sz="1800"/>
            </a:lvl1pPr>
            <a:lvl2pPr>
              <a:buClr>
                <a:schemeClr val="accent1"/>
              </a:buClr>
              <a:buSzPct val="90000"/>
              <a:defRPr/>
            </a:lvl2pPr>
            <a:lvl3pPr>
              <a:buClr>
                <a:schemeClr val="accent1"/>
              </a:buClr>
              <a:buSzPct val="90000"/>
              <a:defRPr/>
            </a:lvl3pPr>
            <a:lvl4pPr>
              <a:buClr>
                <a:schemeClr val="accent1"/>
              </a:buClr>
              <a:buSzPct val="90000"/>
              <a:defRPr/>
            </a:lvl4pPr>
            <a:lvl5pPr>
              <a:buClr>
                <a:schemeClr val="accent1"/>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6492240" y="2377440"/>
            <a:ext cx="4846320" cy="2011680"/>
          </a:xfrm>
        </p:spPr>
        <p:txBody>
          <a:bodyPr/>
          <a:lstStyle>
            <a:lvl1pPr marL="0" indent="0">
              <a:buNone/>
              <a:defRPr sz="1800"/>
            </a:lvl1pPr>
            <a:lvl2pPr>
              <a:buClr>
                <a:schemeClr val="accent1"/>
              </a:buClr>
              <a:buSzPct val="90000"/>
              <a:defRPr/>
            </a:lvl2pPr>
            <a:lvl3pPr>
              <a:buClr>
                <a:schemeClr val="accent1"/>
              </a:buClr>
              <a:buSzPct val="90000"/>
              <a:defRPr/>
            </a:lvl3pPr>
            <a:lvl4pPr>
              <a:buClr>
                <a:schemeClr val="accent1"/>
              </a:buClr>
              <a:buSzPct val="90000"/>
              <a:defRPr/>
            </a:lvl4pPr>
            <a:lvl5pPr>
              <a:buClr>
                <a:schemeClr val="accent1"/>
              </a:buCl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11/2/2025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pic>
        <p:nvPicPr>
          <p:cNvPr id="9" name="Graphic 8">
            <a:extLst>
              <a:ext uri="{FF2B5EF4-FFF2-40B4-BE49-F238E27FC236}">
                <a16:creationId xmlns:a16="http://schemas.microsoft.com/office/drawing/2014/main" id="{AAE407CB-377A-BED8-EF6C-5B5B9D236E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9420" y="4920978"/>
            <a:ext cx="10913161" cy="1371600"/>
          </a:xfrm>
          <a:prstGeom prst="rect">
            <a:avLst/>
          </a:prstGeom>
        </p:spPr>
      </p:pic>
    </p:spTree>
    <p:extLst>
      <p:ext uri="{BB962C8B-B14F-4D97-AF65-F5344CB8AC3E}">
        <p14:creationId xmlns:p14="http://schemas.microsoft.com/office/powerpoint/2010/main" val="51646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03">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1498A30-8462-D4F7-33E4-52016881ECBA}"/>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42D7A8-90D7-EAD8-D5B0-6375EB3F43F2}"/>
              </a:ext>
            </a:extLst>
          </p:cNvPr>
          <p:cNvSpPr>
            <a:spLocks noGrp="1"/>
          </p:cNvSpPr>
          <p:nvPr>
            <p:ph type="title"/>
          </p:nvPr>
        </p:nvSpPr>
        <p:spPr>
          <a:xfrm>
            <a:off x="731520" y="731520"/>
            <a:ext cx="10698480" cy="1097280"/>
          </a:xfrm>
        </p:spPr>
        <p:txBody>
          <a:bodyPr anchor="b" anchorCtr="0">
            <a:normAutofit/>
          </a:bodyPr>
          <a:lstStyle>
            <a:lvl1pPr algn="l">
              <a:defRPr sz="3600"/>
            </a:lvl1pPr>
          </a:lstStyle>
          <a:p>
            <a:r>
              <a:rPr lang="en-US" dirty="0"/>
              <a:t>Click to edit Master title style</a:t>
            </a:r>
          </a:p>
        </p:txBody>
      </p:sp>
      <p:sp>
        <p:nvSpPr>
          <p:cNvPr id="11" name="Content Placeholder 2">
            <a:extLst>
              <a:ext uri="{FF2B5EF4-FFF2-40B4-BE49-F238E27FC236}">
                <a16:creationId xmlns:a16="http://schemas.microsoft.com/office/drawing/2014/main" id="{F48D61E1-F43F-7EC3-A01D-52F8769F1003}"/>
              </a:ext>
            </a:extLst>
          </p:cNvPr>
          <p:cNvSpPr>
            <a:spLocks noGrp="1"/>
          </p:cNvSpPr>
          <p:nvPr>
            <p:ph idx="1"/>
          </p:nvPr>
        </p:nvSpPr>
        <p:spPr>
          <a:xfrm>
            <a:off x="841248" y="2377439"/>
            <a:ext cx="2834640" cy="3657599"/>
          </a:xfrm>
        </p:spPr>
        <p:txBody>
          <a:bodyPr lIns="91440" tIns="45720" rIns="91440" bIns="4572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4F14DA03-155B-0EEF-AE9A-B3002ECE64CB}"/>
              </a:ext>
            </a:extLst>
          </p:cNvPr>
          <p:cNvSpPr>
            <a:spLocks noGrp="1"/>
          </p:cNvSpPr>
          <p:nvPr>
            <p:ph idx="14"/>
          </p:nvPr>
        </p:nvSpPr>
        <p:spPr>
          <a:xfrm>
            <a:off x="4361688" y="2377440"/>
            <a:ext cx="6986016" cy="3657600"/>
          </a:xfrm>
        </p:spPr>
        <p:txBody>
          <a:bodyPr lIns="91440" tIns="45720" rIns="91440" bIns="4572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11/2/2025</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30698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alpha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B7248-6025-0744-9C6E-BC6F9FD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84367D3-6495-C045-872D-F4C6CB656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5CC2195-E771-AB42-B5A7-7832D8F418C4}"/>
              </a:ext>
            </a:extLst>
          </p:cNvPr>
          <p:cNvSpPr>
            <a:spLocks noGrp="1"/>
          </p:cNvSpPr>
          <p:nvPr>
            <p:ph type="dt" sz="half" idx="2"/>
          </p:nvPr>
        </p:nvSpPr>
        <p:spPr>
          <a:xfrm>
            <a:off x="838200" y="6254339"/>
            <a:ext cx="2743200" cy="228600"/>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906A8E3A-8DBF-0542-BC99-444DCA0CC2C2}" type="datetimeFigureOut">
              <a:rPr lang="en-US" smtClean="0"/>
              <a:pPr/>
              <a:t>11/2/2025</a:t>
            </a:fld>
            <a:endParaRPr lang="en-US" dirty="0"/>
          </a:p>
        </p:txBody>
      </p:sp>
      <p:sp>
        <p:nvSpPr>
          <p:cNvPr id="5" name="Footer Placeholder 4">
            <a:extLst>
              <a:ext uri="{FF2B5EF4-FFF2-40B4-BE49-F238E27FC236}">
                <a16:creationId xmlns:a16="http://schemas.microsoft.com/office/drawing/2014/main" id="{737F28BA-DFC0-3946-9FE9-DE388CB020C0}"/>
              </a:ext>
            </a:extLst>
          </p:cNvPr>
          <p:cNvSpPr>
            <a:spLocks noGrp="1"/>
          </p:cNvSpPr>
          <p:nvPr>
            <p:ph type="ftr" sz="quarter" idx="3"/>
          </p:nvPr>
        </p:nvSpPr>
        <p:spPr>
          <a:xfrm>
            <a:off x="4038600" y="6254339"/>
            <a:ext cx="4114800" cy="228600"/>
          </a:xfrm>
          <a:prstGeom prst="rect">
            <a:avLst/>
          </a:prstGeom>
        </p:spPr>
        <p:txBody>
          <a:bodyPr vert="horz" lIns="91440" tIns="45720" rIns="91440" bIns="45720" rtlCol="0" anchor="ctr"/>
          <a:lstStyle>
            <a:lvl1pPr algn="ctr">
              <a:defRPr sz="8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BDDF77CB-EF35-DF4C-95FE-31419B6CA9E6}"/>
              </a:ext>
            </a:extLst>
          </p:cNvPr>
          <p:cNvSpPr>
            <a:spLocks noGrp="1"/>
          </p:cNvSpPr>
          <p:nvPr>
            <p:ph type="sldNum" sz="quarter" idx="4"/>
          </p:nvPr>
        </p:nvSpPr>
        <p:spPr>
          <a:xfrm>
            <a:off x="10936940" y="6254339"/>
            <a:ext cx="416859" cy="228600"/>
          </a:xfrm>
          <a:prstGeom prst="rect">
            <a:avLst/>
          </a:prstGeom>
        </p:spPr>
        <p:txBody>
          <a:bodyPr vert="horz" lIns="91440" tIns="45720" rIns="91440" bIns="45720" rtlCol="0" anchor="ctr"/>
          <a:lstStyle>
            <a:lvl1pPr algn="r">
              <a:defRPr sz="800">
                <a:solidFill>
                  <a:schemeClr val="tx1">
                    <a:tint val="75000"/>
                  </a:schemeClr>
                </a:solidFill>
                <a:latin typeface="+mn-lt"/>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06674529"/>
      </p:ext>
    </p:extLst>
  </p:cSld>
  <p:clrMap bg1="lt1" tx1="dk1" bg2="lt2" tx2="dk2" accent1="accent1" accent2="accent2" accent3="accent3" accent4="accent4" accent5="accent5" accent6="accent6" hlink="hlink" folHlink="folHlink"/>
  <p:sldLayoutIdLst>
    <p:sldLayoutId id="2147483681" r:id="rId1"/>
    <p:sldLayoutId id="2147483703" r:id="rId2"/>
    <p:sldLayoutId id="2147483695" r:id="rId3"/>
    <p:sldLayoutId id="2147483694" r:id="rId4"/>
    <p:sldLayoutId id="2147483696" r:id="rId5"/>
    <p:sldLayoutId id="2147483704" r:id="rId6"/>
    <p:sldLayoutId id="2147483698" r:id="rId7"/>
    <p:sldLayoutId id="2147483705" r:id="rId8"/>
    <p:sldLayoutId id="2147483706" r:id="rId9"/>
    <p:sldLayoutId id="2147483707" r:id="rId10"/>
    <p:sldLayoutId id="2147483708" r:id="rId11"/>
    <p:sldLayoutId id="2147483709" r:id="rId12"/>
    <p:sldLayoutId id="2147483702" r:id="rId13"/>
  </p:sldLayoutIdLst>
  <p:txStyles>
    <p:titleStyle>
      <a:lvl1pPr algn="l" defTabSz="914400" rtl="0" eaLnBrk="1" latinLnBrk="0" hangingPunct="1">
        <a:lnSpc>
          <a:spcPct val="90000"/>
        </a:lnSpc>
        <a:spcBef>
          <a:spcPct val="0"/>
        </a:spcBef>
        <a:buNone/>
        <a:defRPr sz="2400" b="0" kern="1200" spc="150" baseline="0">
          <a:solidFill>
            <a:schemeClr val="tx1"/>
          </a:solidFill>
          <a:latin typeface="+mj-lt"/>
          <a:ea typeface="Meiryo UI" panose="020B0604030504040204" pitchFamily="34" charset="-128"/>
          <a:cs typeface="+mj-cs"/>
        </a:defRPr>
      </a:lvl1pPr>
    </p:titleStyle>
    <p:bodyStyle>
      <a:lvl1pPr marL="228600" indent="-228600" algn="l" defTabSz="914400" rtl="0" eaLnBrk="1" latinLnBrk="0" hangingPunct="1">
        <a:lnSpc>
          <a:spcPct val="100000"/>
        </a:lnSpc>
        <a:spcBef>
          <a:spcPts val="1500"/>
        </a:spcBef>
        <a:buFont typeface="Arial" panose="020B0604020202020204" pitchFamily="34" charset="0"/>
        <a:buChar char="•"/>
        <a:defRPr sz="1500" kern="1200" spc="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00000"/>
        </a:lnSpc>
        <a:spcBef>
          <a:spcPts val="1500"/>
        </a:spcBef>
        <a:buFont typeface="Arial" panose="020B0604020202020204" pitchFamily="34" charset="0"/>
        <a:buChar char="•"/>
        <a:defRPr sz="1500" kern="1200" spc="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00000"/>
        </a:lnSpc>
        <a:spcBef>
          <a:spcPts val="1500"/>
        </a:spcBef>
        <a:buFont typeface="Arial" panose="020B0604020202020204" pitchFamily="34" charset="0"/>
        <a:buChar char="•"/>
        <a:defRPr sz="1400" kern="1200" spc="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00000"/>
        </a:lnSpc>
        <a:spcBef>
          <a:spcPts val="1500"/>
        </a:spcBef>
        <a:buFont typeface="Arial" panose="020B0604020202020204" pitchFamily="34" charset="0"/>
        <a:buChar char="•"/>
        <a:defRPr sz="1400" kern="1200" spc="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00000"/>
        </a:lnSpc>
        <a:spcBef>
          <a:spcPts val="1500"/>
        </a:spcBef>
        <a:buFont typeface="Arial" panose="020B0604020202020204" pitchFamily="34" charset="0"/>
        <a:buChar char="•"/>
        <a:defRPr sz="1400" kern="1200" spc="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3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p:cNvPicPr>
            <a:picLocks noGrp="1" noChangeAspect="1"/>
          </p:cNvPicPr>
          <p:nvPr>
            <p:ph idx="1"/>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9568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02F0837-1F95-BE5D-8023-389DE5615482}"/>
              </a:ext>
            </a:extLst>
          </p:cNvPr>
          <p:cNvSpPr/>
          <p:nvPr/>
        </p:nvSpPr>
        <p:spPr>
          <a:xfrm>
            <a:off x="1754155" y="541175"/>
            <a:ext cx="8752114" cy="2444620"/>
          </a:xfrm>
          <a:prstGeom prst="roundRect">
            <a:avLst/>
          </a:prstGeom>
          <a:solidFill>
            <a:schemeClr val="accent1">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r" rtl="1"/>
            <a:r>
              <a:rPr lang="fa-IR" sz="2800" b="1" spc="150" dirty="0">
                <a:solidFill>
                  <a:schemeClr val="accent6">
                    <a:lumMod val="75000"/>
                  </a:schemeClr>
                </a:solidFill>
                <a:latin typeface="Tahoma" panose="020B0604030504040204" pitchFamily="34" charset="0"/>
                <a:cs typeface="B Titr" panose="00000700000000000000" pitchFamily="2" charset="-78"/>
              </a:rPr>
              <a:t>مرگ مادری جزو مرگ های </a:t>
            </a:r>
            <a:r>
              <a:rPr lang="fa-IR" sz="2800" b="1" spc="150" dirty="0">
                <a:solidFill>
                  <a:schemeClr val="accent3">
                    <a:lumMod val="50000"/>
                  </a:schemeClr>
                </a:solidFill>
                <a:latin typeface="Tahoma" panose="020B0604030504040204" pitchFamily="34" charset="0"/>
                <a:cs typeface="B Titr" panose="00000700000000000000" pitchFamily="2" charset="-78"/>
              </a:rPr>
              <a:t>غیرقابل قبول </a:t>
            </a:r>
            <a:r>
              <a:rPr lang="fa-IR" sz="2800" b="1" spc="150" dirty="0">
                <a:solidFill>
                  <a:schemeClr val="accent6">
                    <a:lumMod val="75000"/>
                  </a:schemeClr>
                </a:solidFill>
                <a:latin typeface="Tahoma" panose="020B0604030504040204" pitchFamily="34" charset="0"/>
                <a:cs typeface="B Titr" panose="00000700000000000000" pitchFamily="2" charset="-78"/>
              </a:rPr>
              <a:t>محسوب می شود</a:t>
            </a:r>
          </a:p>
          <a:p>
            <a:pPr algn="r" rtl="1"/>
            <a:endParaRPr lang="fa-IR" sz="2800" b="1" spc="150" dirty="0">
              <a:solidFill>
                <a:schemeClr val="accent1">
                  <a:lumMod val="75000"/>
                </a:schemeClr>
              </a:solidFill>
              <a:latin typeface="Tahoma" panose="020B0604030504040204" pitchFamily="34" charset="0"/>
              <a:cs typeface="B Titr" panose="00000700000000000000" pitchFamily="2" charset="-78"/>
            </a:endParaRPr>
          </a:p>
          <a:p>
            <a:pPr algn="ctr" rtl="1"/>
            <a:endParaRPr lang="fa-IR" sz="2800" b="1" spc="150" dirty="0">
              <a:solidFill>
                <a:schemeClr val="accent6">
                  <a:lumMod val="75000"/>
                </a:schemeClr>
              </a:solidFill>
              <a:latin typeface="Tahoma" panose="020B0604030504040204" pitchFamily="34" charset="0"/>
              <a:cs typeface="B Titr" panose="00000700000000000000" pitchFamily="2" charset="-78"/>
            </a:endParaRPr>
          </a:p>
          <a:p>
            <a:pPr algn="ctr" rtl="1"/>
            <a:r>
              <a:rPr lang="fa-IR" sz="2800" b="1" spc="150" dirty="0">
                <a:solidFill>
                  <a:schemeClr val="accent6">
                    <a:lumMod val="75000"/>
                  </a:schemeClr>
                </a:solidFill>
                <a:latin typeface="Tahoma" panose="020B0604030504040204" pitchFamily="34" charset="0"/>
                <a:cs typeface="B Titr" panose="00000700000000000000" pitchFamily="2" charset="-78"/>
              </a:rPr>
              <a:t>  چون بسیاری ازعلل آن </a:t>
            </a:r>
            <a:r>
              <a:rPr lang="fa-IR" sz="2800" b="1" spc="150" dirty="0">
                <a:solidFill>
                  <a:schemeClr val="accent3">
                    <a:lumMod val="50000"/>
                  </a:schemeClr>
                </a:solidFill>
                <a:latin typeface="Tahoma" panose="020B0604030504040204" pitchFamily="34" charset="0"/>
                <a:cs typeface="B Titr" panose="00000700000000000000" pitchFamily="2" charset="-78"/>
              </a:rPr>
              <a:t>قابل پیشگیری </a:t>
            </a:r>
            <a:r>
              <a:rPr lang="fa-IR" sz="2800" b="1" spc="150" dirty="0">
                <a:solidFill>
                  <a:schemeClr val="accent6">
                    <a:lumMod val="75000"/>
                  </a:schemeClr>
                </a:solidFill>
                <a:latin typeface="Tahoma" panose="020B0604030504040204" pitchFamily="34" charset="0"/>
                <a:cs typeface="B Titr" panose="00000700000000000000" pitchFamily="2" charset="-78"/>
              </a:rPr>
              <a:t>است</a:t>
            </a:r>
            <a:endParaRPr lang="en-US" sz="1800" b="1" spc="150" dirty="0">
              <a:solidFill>
                <a:schemeClr val="accent6">
                  <a:lumMod val="75000"/>
                </a:schemeClr>
              </a:solidFill>
              <a:latin typeface="Tahoma" panose="020B0604030504040204" pitchFamily="34" charset="0"/>
              <a:cs typeface="B Titr" panose="00000700000000000000" pitchFamily="2" charset="-78"/>
            </a:endParaRPr>
          </a:p>
        </p:txBody>
      </p:sp>
      <p:sp>
        <p:nvSpPr>
          <p:cNvPr id="6" name="Title 5">
            <a:extLst>
              <a:ext uri="{FF2B5EF4-FFF2-40B4-BE49-F238E27FC236}">
                <a16:creationId xmlns:a16="http://schemas.microsoft.com/office/drawing/2014/main" id="{DEEDCE1F-883B-BCC9-E4F6-F5D88C27504F}"/>
              </a:ext>
            </a:extLst>
          </p:cNvPr>
          <p:cNvSpPr>
            <a:spLocks noGrp="1"/>
          </p:cNvSpPr>
          <p:nvPr>
            <p:ph type="ctrTitle"/>
          </p:nvPr>
        </p:nvSpPr>
        <p:spPr>
          <a:xfrm>
            <a:off x="363893" y="3331028"/>
            <a:ext cx="11392677" cy="3250785"/>
          </a:xfrm>
          <a:ln>
            <a:solidFill>
              <a:schemeClr val="bg2">
                <a:lumMod val="50000"/>
              </a:schemeClr>
            </a:solidFill>
          </a:ln>
        </p:spPr>
        <p:txBody>
          <a:bodyPr>
            <a:normAutofit fontScale="90000"/>
          </a:bodyPr>
          <a:lstStyle/>
          <a:p>
            <a:pPr marL="0" marR="0" algn="r" rtl="1">
              <a:lnSpc>
                <a:spcPct val="107000"/>
              </a:lnSpc>
              <a:spcBef>
                <a:spcPts val="0"/>
              </a:spcBef>
              <a:spcAft>
                <a:spcPts val="800"/>
              </a:spcAft>
            </a:pPr>
            <a:r>
              <a:rPr lang="ar-SA" sz="3200" b="1" dirty="0">
                <a:solidFill>
                  <a:schemeClr val="accent6">
                    <a:lumMod val="75000"/>
                  </a:schemeClr>
                </a:solidFill>
                <a:effectLst/>
                <a:latin typeface="Tahoma" panose="020B0604030504040204" pitchFamily="34" charset="0"/>
                <a:ea typeface="Calibri" panose="020F0502020204030204" pitchFamily="34" charset="0"/>
                <a:cs typeface="B Titr" panose="00000700000000000000" pitchFamily="2" charset="-78"/>
              </a:rPr>
              <a:t>امکان</a:t>
            </a:r>
            <a:r>
              <a:rPr lang="ar-SA" sz="3200" b="1" dirty="0">
                <a:solidFill>
                  <a:schemeClr val="accent6">
                    <a:lumMod val="75000"/>
                  </a:schemeClr>
                </a:solidFill>
                <a:effectLst/>
                <a:latin typeface="Calibri" panose="020F0502020204030204" pitchFamily="34" charset="0"/>
                <a:ea typeface="Calibri" panose="020F0502020204030204" pitchFamily="34" charset="0"/>
                <a:cs typeface="B Titr" panose="00000700000000000000" pitchFamily="2" charset="-78"/>
              </a:rPr>
              <a:t> </a:t>
            </a:r>
            <a:r>
              <a:rPr lang="ar-SA" sz="3200" b="1" dirty="0">
                <a:solidFill>
                  <a:schemeClr val="accent6">
                    <a:lumMod val="75000"/>
                  </a:schemeClr>
                </a:solidFill>
                <a:effectLst/>
                <a:latin typeface="Tahoma" panose="020B0604030504040204" pitchFamily="34" charset="0"/>
                <a:ea typeface="Calibri" panose="020F0502020204030204" pitchFamily="34" charset="0"/>
                <a:cs typeface="B Titr" panose="00000700000000000000" pitchFamily="2" charset="-78"/>
              </a:rPr>
              <a:t>شناسایی</a:t>
            </a:r>
            <a:r>
              <a:rPr lang="ar-SA" sz="3200" b="1" dirty="0">
                <a:solidFill>
                  <a:schemeClr val="accent6">
                    <a:lumMod val="75000"/>
                  </a:schemeClr>
                </a:solidFill>
                <a:effectLst/>
                <a:latin typeface="Calibri" panose="020F0502020204030204" pitchFamily="34" charset="0"/>
                <a:ea typeface="Calibri" panose="020F0502020204030204" pitchFamily="34" charset="0"/>
                <a:cs typeface="B Titr" panose="00000700000000000000" pitchFamily="2" charset="-78"/>
              </a:rPr>
              <a:t> </a:t>
            </a:r>
            <a:r>
              <a:rPr lang="ar-SA" sz="3200" b="1" dirty="0">
                <a:solidFill>
                  <a:schemeClr val="accent6">
                    <a:lumMod val="75000"/>
                  </a:schemeClr>
                </a:solidFill>
                <a:effectLst/>
                <a:latin typeface="Tahoma" panose="020B0604030504040204" pitchFamily="34" charset="0"/>
                <a:ea typeface="Calibri" panose="020F0502020204030204" pitchFamily="34" charset="0"/>
                <a:cs typeface="B Titr" panose="00000700000000000000" pitchFamily="2" charset="-78"/>
              </a:rPr>
              <a:t>عوامل</a:t>
            </a:r>
            <a:r>
              <a:rPr lang="ar-SA" sz="3200" b="1" dirty="0">
                <a:solidFill>
                  <a:schemeClr val="accent6">
                    <a:lumMod val="75000"/>
                  </a:schemeClr>
                </a:solidFill>
                <a:effectLst/>
                <a:latin typeface="Calibri" panose="020F0502020204030204" pitchFamily="34" charset="0"/>
                <a:ea typeface="Calibri" panose="020F0502020204030204" pitchFamily="34" charset="0"/>
                <a:cs typeface="B Titr" panose="00000700000000000000" pitchFamily="2" charset="-78"/>
              </a:rPr>
              <a:t> </a:t>
            </a:r>
            <a:r>
              <a:rPr lang="ar-SA" sz="3200" b="1" dirty="0">
                <a:solidFill>
                  <a:schemeClr val="accent6">
                    <a:lumMod val="75000"/>
                  </a:schemeClr>
                </a:solidFill>
                <a:effectLst/>
                <a:latin typeface="Tahoma" panose="020B0604030504040204" pitchFamily="34" charset="0"/>
                <a:ea typeface="Calibri" panose="020F0502020204030204" pitchFamily="34" charset="0"/>
                <a:cs typeface="B Titr" panose="00000700000000000000" pitchFamily="2" charset="-78"/>
              </a:rPr>
              <a:t>قابل</a:t>
            </a:r>
            <a:r>
              <a:rPr lang="ar-SA" sz="3200" b="1" dirty="0">
                <a:solidFill>
                  <a:schemeClr val="accent6">
                    <a:lumMod val="75000"/>
                  </a:schemeClr>
                </a:solidFill>
                <a:effectLst/>
                <a:latin typeface="Calibri" panose="020F0502020204030204" pitchFamily="34" charset="0"/>
                <a:ea typeface="Calibri" panose="020F0502020204030204" pitchFamily="34" charset="0"/>
                <a:cs typeface="B Titr" panose="00000700000000000000" pitchFamily="2" charset="-78"/>
              </a:rPr>
              <a:t> </a:t>
            </a:r>
            <a:r>
              <a:rPr lang="ar-SA" sz="3200" b="1" dirty="0">
                <a:solidFill>
                  <a:schemeClr val="accent6">
                    <a:lumMod val="75000"/>
                  </a:schemeClr>
                </a:solidFill>
                <a:effectLst/>
                <a:latin typeface="Tahoma" panose="020B0604030504040204" pitchFamily="34" charset="0"/>
                <a:ea typeface="Calibri" panose="020F0502020204030204" pitchFamily="34" charset="0"/>
                <a:cs typeface="B Titr" panose="00000700000000000000" pitchFamily="2" charset="-78"/>
              </a:rPr>
              <a:t>اجتناب د</a:t>
            </a:r>
            <a:r>
              <a:rPr lang="fa-IR" sz="3200" b="1" dirty="0">
                <a:solidFill>
                  <a:schemeClr val="accent6">
                    <a:lumMod val="75000"/>
                  </a:schemeClr>
                </a:solidFill>
                <a:effectLst/>
                <a:latin typeface="Tahoma" panose="020B0604030504040204" pitchFamily="34" charset="0"/>
                <a:ea typeface="Calibri" panose="020F0502020204030204" pitchFamily="34" charset="0"/>
                <a:cs typeface="B Titr" panose="00000700000000000000" pitchFamily="2" charset="-78"/>
              </a:rPr>
              <a:t>ر </a:t>
            </a:r>
            <a:r>
              <a:rPr lang="ar-SA" sz="3200" b="1" dirty="0">
                <a:solidFill>
                  <a:schemeClr val="accent6">
                    <a:lumMod val="75000"/>
                  </a:schemeClr>
                </a:solidFill>
                <a:effectLst/>
                <a:latin typeface="Tahoma" panose="020B0604030504040204" pitchFamily="34" charset="0"/>
                <a:ea typeface="Calibri" panose="020F0502020204030204" pitchFamily="34" charset="0"/>
                <a:cs typeface="B Titr" panose="00000700000000000000" pitchFamily="2" charset="-78"/>
              </a:rPr>
              <a:t>مرگ</a:t>
            </a:r>
            <a:r>
              <a:rPr lang="fa-IR" sz="3200" b="1" dirty="0">
                <a:solidFill>
                  <a:schemeClr val="accent6">
                    <a:lumMod val="75000"/>
                  </a:schemeClr>
                </a:solidFill>
                <a:effectLst/>
                <a:latin typeface="Tahoma" panose="020B0604030504040204" pitchFamily="34" charset="0"/>
                <a:ea typeface="Calibri" panose="020F0502020204030204" pitchFamily="34" charset="0"/>
                <a:cs typeface="B Titr" panose="00000700000000000000" pitchFamily="2" charset="-78"/>
              </a:rPr>
              <a:t> های</a:t>
            </a:r>
            <a:r>
              <a:rPr lang="ar-SA" sz="3200" b="1" dirty="0">
                <a:solidFill>
                  <a:schemeClr val="accent6">
                    <a:lumMod val="75000"/>
                  </a:schemeClr>
                </a:solidFill>
                <a:effectLst/>
                <a:latin typeface="Tahoma" panose="020B0604030504040204" pitchFamily="34" charset="0"/>
                <a:ea typeface="Calibri" panose="020F0502020204030204" pitchFamily="34" charset="0"/>
                <a:cs typeface="B Titr" panose="00000700000000000000" pitchFamily="2" charset="-78"/>
              </a:rPr>
              <a:t> ما</a:t>
            </a:r>
            <a:r>
              <a:rPr lang="fa-IR" sz="3200" b="1" dirty="0">
                <a:solidFill>
                  <a:schemeClr val="accent6">
                    <a:lumMod val="75000"/>
                  </a:schemeClr>
                </a:solidFill>
                <a:effectLst/>
                <a:latin typeface="Tahoma" panose="020B0604030504040204" pitchFamily="34" charset="0"/>
                <a:ea typeface="Calibri" panose="020F0502020204030204" pitchFamily="34" charset="0"/>
                <a:cs typeface="B Titr" panose="00000700000000000000" pitchFamily="2" charset="-78"/>
              </a:rPr>
              <a:t>دری کشور در سال 1403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fa-IR" sz="2400" b="1" dirty="0">
                <a:effectLst/>
                <a:latin typeface="Calibri" panose="020F0502020204030204" pitchFamily="34" charset="0"/>
                <a:ea typeface="Calibri" panose="020F0502020204030204" pitchFamily="34" charset="0"/>
                <a:cs typeface="B Nazanin" panose="00000400000000000000" pitchFamily="2" charset="-78"/>
              </a:rPr>
              <a:t>درسال 1403، در 54 درصد موارد، مرگ مادر قابل اجتناب بوده است. قابل ذکر است که در 35 درصد  موارد، آن عامل قابل اجتناب در دانشگاه ها  </a:t>
            </a:r>
            <a:r>
              <a:rPr lang="fa-IR" sz="2400" b="1" dirty="0">
                <a:solidFill>
                  <a:schemeClr val="accent3">
                    <a:lumMod val="50000"/>
                  </a:schemeClr>
                </a:solidFill>
                <a:effectLst/>
                <a:latin typeface="Calibri" panose="020F0502020204030204" pitchFamily="34" charset="0"/>
                <a:ea typeface="Calibri" panose="020F0502020204030204" pitchFamily="34" charset="0"/>
                <a:cs typeface="B Nazanin" panose="00000400000000000000" pitchFamily="2" charset="-78"/>
              </a:rPr>
              <a:t>تکرار</a:t>
            </a:r>
            <a:r>
              <a:rPr lang="fa-IR" sz="2400" b="1" dirty="0">
                <a:effectLst/>
                <a:latin typeface="Calibri" panose="020F0502020204030204" pitchFamily="34" charset="0"/>
                <a:ea typeface="Calibri" panose="020F0502020204030204" pitchFamily="34" charset="0"/>
                <a:cs typeface="B Nazanin" panose="00000400000000000000" pitchFamily="2" charset="-78"/>
              </a:rPr>
              <a:t> گردیده است. تکرار عامل قابل اجتناب در مرگ مادر طی سالهای 1403-1400 روند کاهشی داشته است. </a:t>
            </a:r>
            <a:br>
              <a:rPr lang="en-US" sz="2400" b="1" dirty="0">
                <a:effectLst/>
                <a:latin typeface="Calibri" panose="020F0502020204030204" pitchFamily="34" charset="0"/>
                <a:ea typeface="Calibri" panose="020F0502020204030204" pitchFamily="34" charset="0"/>
                <a:cs typeface="B Nazanin" panose="00000400000000000000" pitchFamily="2" charset="-78"/>
              </a:rPr>
            </a:br>
            <a:r>
              <a:rPr lang="fa-IR" sz="2400" b="1" dirty="0">
                <a:effectLst/>
                <a:latin typeface="Calibri" panose="020F0502020204030204" pitchFamily="34" charset="0"/>
                <a:ea typeface="Calibri" panose="020F0502020204030204" pitchFamily="34" charset="0"/>
                <a:cs typeface="B Nazanin" panose="00000400000000000000" pitchFamily="2" charset="-78"/>
              </a:rPr>
              <a:t>کمبود تجهیزات کافی و مناسب در بیمارستان در 15.9% موارد وجود داشته است. همچنین 75% از عوامل قابل اجتناب شناسایی شده،  به علت </a:t>
            </a:r>
            <a:r>
              <a:rPr lang="fa-IR" sz="2400" b="1" dirty="0">
                <a:solidFill>
                  <a:schemeClr val="accent3">
                    <a:lumMod val="50000"/>
                  </a:schemeClr>
                </a:solidFill>
                <a:effectLst/>
                <a:latin typeface="Calibri" panose="020F0502020204030204" pitchFamily="34" charset="0"/>
                <a:ea typeface="Calibri" panose="020F0502020204030204" pitchFamily="34" charset="0"/>
                <a:cs typeface="B Nazanin" panose="00000400000000000000" pitchFamily="2" charset="-78"/>
              </a:rPr>
              <a:t>خطای انسانی </a:t>
            </a:r>
            <a:r>
              <a:rPr lang="fa-IR" sz="2400" b="1" dirty="0">
                <a:effectLst/>
                <a:latin typeface="Calibri" panose="020F0502020204030204" pitchFamily="34" charset="0"/>
                <a:ea typeface="Calibri" panose="020F0502020204030204" pitchFamily="34" charset="0"/>
                <a:cs typeface="B Nazanin" panose="00000400000000000000" pitchFamily="2" charset="-78"/>
              </a:rPr>
              <a:t>بوده است( این عامل در مدت مشابه سال گذشته 77.5 درصد بوده است). که این وضعیت نامطلوب همچنان ادامه داشته است.  </a:t>
            </a:r>
            <a:br>
              <a:rPr lang="en-US" sz="2400" b="1" dirty="0">
                <a:effectLst/>
                <a:latin typeface="Calibri" panose="020F0502020204030204" pitchFamily="34" charset="0"/>
                <a:ea typeface="Calibri" panose="020F0502020204030204" pitchFamily="34" charset="0"/>
                <a:cs typeface="B Nazanin" panose="00000400000000000000" pitchFamily="2" charset="-78"/>
              </a:rPr>
            </a:br>
            <a:endParaRPr lang="en-US" sz="2400" b="1" dirty="0">
              <a:cs typeface="B Nazanin" panose="00000400000000000000" pitchFamily="2" charset="-78"/>
            </a:endParaRPr>
          </a:p>
        </p:txBody>
      </p:sp>
      <p:sp>
        <p:nvSpPr>
          <p:cNvPr id="8" name="Arrow: Down 7">
            <a:extLst>
              <a:ext uri="{FF2B5EF4-FFF2-40B4-BE49-F238E27FC236}">
                <a16:creationId xmlns:a16="http://schemas.microsoft.com/office/drawing/2014/main" id="{8AFACE5B-5027-1158-230C-9DFEBA473CA5}"/>
              </a:ext>
            </a:extLst>
          </p:cNvPr>
          <p:cNvSpPr/>
          <p:nvPr/>
        </p:nvSpPr>
        <p:spPr>
          <a:xfrm>
            <a:off x="5626358" y="1380931"/>
            <a:ext cx="354563" cy="718456"/>
          </a:xfrm>
          <a:prstGeom prst="downArrow">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43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6994" y="753899"/>
            <a:ext cx="9382697" cy="523220"/>
          </a:xfrm>
          <a:prstGeom prst="rect">
            <a:avLst/>
          </a:prstGeom>
        </p:spPr>
        <p:txBody>
          <a:bodyPr wrap="none">
            <a:spAutoFit/>
          </a:bodyPr>
          <a:lstStyle/>
          <a:p>
            <a:pPr algn="r" rtl="1"/>
            <a:r>
              <a:rPr lang="fa-IR" sz="2800" b="1" dirty="0">
                <a:latin typeface="BTitrBold"/>
                <a:cs typeface="B Titr" panose="00000700000000000000" pitchFamily="2" charset="-78"/>
              </a:rPr>
              <a:t>درصد وجود عامل قابل اجتناب در موارد مرگ مادری کشور 1399-1403</a:t>
            </a:r>
            <a:endParaRPr lang="en-US" sz="2800" b="1" dirty="0">
              <a:latin typeface="BTitrBold"/>
              <a:cs typeface="B Titr" panose="00000700000000000000" pitchFamily="2" charset="-78"/>
            </a:endParaRPr>
          </a:p>
        </p:txBody>
      </p:sp>
      <p:graphicFrame>
        <p:nvGraphicFramePr>
          <p:cNvPr id="5" name="Chart 4"/>
          <p:cNvGraphicFramePr>
            <a:graphicFrameLocks/>
          </p:cNvGraphicFramePr>
          <p:nvPr/>
        </p:nvGraphicFramePr>
        <p:xfrm>
          <a:off x="942392" y="1474237"/>
          <a:ext cx="10095722" cy="46609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825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3749" y="1317361"/>
            <a:ext cx="8536311" cy="523220"/>
          </a:xfrm>
          <a:prstGeom prst="rect">
            <a:avLst/>
          </a:prstGeom>
        </p:spPr>
        <p:txBody>
          <a:bodyPr wrap="none">
            <a:spAutoFit/>
          </a:bodyPr>
          <a:lstStyle/>
          <a:p>
            <a:r>
              <a:rPr lang="fa-IR" sz="2800" b="1" dirty="0">
                <a:latin typeface="BTitrBold"/>
                <a:cs typeface="B Titr" panose="00000700000000000000" pitchFamily="2" charset="-78"/>
              </a:rPr>
              <a:t>تکرار عامل قابل اجتناب در موارد مرگ مادری کشور 1۳۹۹-14۰۳</a:t>
            </a:r>
            <a:endParaRPr lang="en-US" sz="2800" b="1" dirty="0">
              <a:latin typeface="BTitrBold"/>
              <a:cs typeface="B Titr" panose="00000700000000000000"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2851131269"/>
              </p:ext>
            </p:extLst>
          </p:nvPr>
        </p:nvGraphicFramePr>
        <p:xfrm>
          <a:off x="1166326" y="2074461"/>
          <a:ext cx="9545217" cy="4230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460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6971" y="305843"/>
            <a:ext cx="8339495" cy="895922"/>
          </a:xfrm>
        </p:spPr>
        <p:txBody>
          <a:bodyPr>
            <a:noAutofit/>
          </a:bodyPr>
          <a:lstStyle/>
          <a:p>
            <a:pPr algn="just" rtl="1"/>
            <a:r>
              <a:rPr lang="ar-SA" sz="32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تعداد موارد مرگ مادر</a:t>
            </a:r>
            <a:r>
              <a:rPr lang="fa-IR" sz="32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 کشور در سال 1403</a:t>
            </a:r>
            <a:endParaRPr lang="en-US" sz="3200" dirty="0"/>
          </a:p>
        </p:txBody>
      </p:sp>
      <p:graphicFrame>
        <p:nvGraphicFramePr>
          <p:cNvPr id="4" name="Content Placeholder 10"/>
          <p:cNvGraphicFramePr>
            <a:graphicFrameLocks noGrp="1"/>
          </p:cNvGraphicFramePr>
          <p:nvPr>
            <p:ph idx="1"/>
            <p:extLst>
              <p:ext uri="{D42A27DB-BD31-4B8C-83A1-F6EECF244321}">
                <p14:modId xmlns:p14="http://schemas.microsoft.com/office/powerpoint/2010/main" val="254076014"/>
              </p:ext>
            </p:extLst>
          </p:nvPr>
        </p:nvGraphicFramePr>
        <p:xfrm>
          <a:off x="986971" y="1378857"/>
          <a:ext cx="10116458" cy="3841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uble Wave 4"/>
          <p:cNvSpPr/>
          <p:nvPr/>
        </p:nvSpPr>
        <p:spPr>
          <a:xfrm>
            <a:off x="1146629" y="5220386"/>
            <a:ext cx="10029369" cy="1297019"/>
          </a:xfrm>
          <a:prstGeom prst="doubleWave">
            <a:avLst>
              <a:gd name="adj1" fmla="val 12500"/>
              <a:gd name="adj2" fmla="val -96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spcAft>
                <a:spcPts val="1333"/>
              </a:spcAft>
            </a:pPr>
            <a:r>
              <a:rPr lang="fa-IR" sz="1600" dirty="0">
                <a:solidFill>
                  <a:schemeClr val="tx1"/>
                </a:solidFill>
                <a:latin typeface="Calibri" panose="020F0502020204030204" pitchFamily="34" charset="0"/>
                <a:ea typeface="Calibri" panose="020F0502020204030204" pitchFamily="34" charset="0"/>
                <a:cs typeface="B Titr" panose="00000700000000000000" pitchFamily="2" charset="-78"/>
              </a:rPr>
              <a:t>*تعداد موارد مرگ مادری محسوب نشده : 67 مورد تصادف- 45 مورد غیر ایرانی بدون کارت اقامت- 17  مورد پس از 42 روز پس از زایمان- 27  مورد عدم تطابق با تعریف مرگ مادر</a:t>
            </a:r>
            <a:endParaRPr lang="en-US" sz="1600" dirty="0">
              <a:solidFill>
                <a:schemeClr val="tx1"/>
              </a:solidFill>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14064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872343" y="739409"/>
            <a:ext cx="8665027" cy="490904"/>
          </a:xfrm>
          <a:prstGeom prst="rect">
            <a:avLst/>
          </a:prstGeom>
        </p:spPr>
        <p:txBody>
          <a:bodyPr wrap="square">
            <a:spAutoFit/>
          </a:bodyPr>
          <a:lstStyle/>
          <a:p>
            <a:pPr algn="ctr" defTabSz="914377">
              <a:defRPr/>
            </a:pPr>
            <a:r>
              <a:rPr lang="ar-SA" sz="2800" b="1" dirty="0">
                <a:latin typeface="Calibri" panose="020F0502020204030204" pitchFamily="34" charset="0"/>
                <a:ea typeface="Calibri" panose="020F0502020204030204" pitchFamily="34" charset="0"/>
                <a:cs typeface="B Titr" panose="00000700000000000000" pitchFamily="2" charset="-78"/>
              </a:rPr>
              <a:t>تعداد موارد مرگ مادر</a:t>
            </a:r>
            <a:r>
              <a:rPr lang="fa-IR" sz="2800" b="1" dirty="0">
                <a:latin typeface="Calibri" panose="020F0502020204030204" pitchFamily="34" charset="0"/>
                <a:ea typeface="Calibri" panose="020F0502020204030204" pitchFamily="34" charset="0"/>
                <a:cs typeface="B Titr" panose="00000700000000000000" pitchFamily="2" charset="-78"/>
              </a:rPr>
              <a:t> د.ع.پ.اصفهان در سال 1403</a:t>
            </a:r>
            <a:endParaRPr lang="en-US" sz="4000" dirty="0">
              <a:latin typeface="Calibri" panose="020F0502020204030204"/>
              <a:cs typeface="B Titr" panose="00000700000000000000" pitchFamily="2" charset="-78"/>
            </a:endParaRPr>
          </a:p>
        </p:txBody>
      </p:sp>
      <p:graphicFrame>
        <p:nvGraphicFramePr>
          <p:cNvPr id="7" name="Content Placeholder 10"/>
          <p:cNvGraphicFramePr>
            <a:graphicFrameLocks noGrp="1"/>
          </p:cNvGraphicFramePr>
          <p:nvPr>
            <p:ph idx="1"/>
            <p:extLst>
              <p:ext uri="{D42A27DB-BD31-4B8C-83A1-F6EECF244321}">
                <p14:modId xmlns:p14="http://schemas.microsoft.com/office/powerpoint/2010/main" val="4003879844"/>
              </p:ext>
            </p:extLst>
          </p:nvPr>
        </p:nvGraphicFramePr>
        <p:xfrm>
          <a:off x="1540786" y="1230313"/>
          <a:ext cx="9910984" cy="4065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ouble Wave 7"/>
          <p:cNvSpPr/>
          <p:nvPr/>
        </p:nvSpPr>
        <p:spPr>
          <a:xfrm>
            <a:off x="719736" y="5021943"/>
            <a:ext cx="10993291" cy="1237236"/>
          </a:xfrm>
          <a:prstGeom prst="doubleWave">
            <a:avLst/>
          </a:prstGeom>
          <a:solidFill>
            <a:srgbClr val="E5F8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spcAft>
                <a:spcPts val="1335"/>
              </a:spcAft>
            </a:pPr>
            <a:r>
              <a:rPr lang="fa-IR" sz="1867"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a:t>
            </a: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تعداد موارد مرگ مادری محسوب نشده :</a:t>
            </a:r>
            <a:r>
              <a:rPr lang="fa-IR" b="1" dirty="0">
                <a:latin typeface="Times New Roman" panose="02020603050405020304" pitchFamily="18" charset="0"/>
                <a:ea typeface="Times New Roman" panose="02020603050405020304" pitchFamily="18" charset="0"/>
                <a:cs typeface="B Nazanin" panose="00000400000000000000" pitchFamily="2" charset="-78"/>
              </a:rPr>
              <a:t> </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1 مورد غیرایرانی بدون کارت اقامت، 1 مورد مشترک غیرایرانی بدون کارت اقامت و تصادف، 1 مورد مشترک غیرایرانی بدون کارت اقامت و مرگ بعد از 42 روز، 2 مورد مرگ بعد از 42 روز پس از زایمان، 1 مورد مسمومیت با</a:t>
            </a:r>
            <a:r>
              <a:rPr lang="fa-IR" sz="1600" b="1" dirty="0">
                <a:latin typeface="Times New Roman" panose="02020603050405020304" pitchFamily="18" charset="0"/>
                <a:ea typeface="Times New Roman" panose="02020603050405020304" pitchFamily="18" charset="0"/>
                <a:cs typeface="B Nazanin" panose="00000400000000000000" pitchFamily="2" charset="-78"/>
              </a:rPr>
              <a:t> </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مونوکسیدکربن و 2 مورد مشترک تصادف و محل</a:t>
            </a:r>
            <a:r>
              <a:rPr lang="fa-IR" sz="1600" b="1" dirty="0">
                <a:latin typeface="Times New Roman" panose="02020603050405020304" pitchFamily="18" charset="0"/>
                <a:ea typeface="Times New Roman" panose="02020603050405020304" pitchFamily="18" charset="0"/>
                <a:cs typeface="B Nazanin" panose="00000400000000000000" pitchFamily="2" charset="-78"/>
              </a:rPr>
              <a:t> </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سکونت خارج از دانشگاه</a:t>
            </a:r>
            <a:endParaRPr lang="en-US"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087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p:cNvSpPr>
            <a:spLocks noGrp="1"/>
          </p:cNvSpPr>
          <p:nvPr>
            <p:ph type="ctrTitle"/>
          </p:nvPr>
        </p:nvSpPr>
        <p:spPr>
          <a:xfrm>
            <a:off x="1699209" y="802337"/>
            <a:ext cx="9789560" cy="878702"/>
          </a:xfrm>
          <a:prstGeom prst="rect">
            <a:avLst/>
          </a:prstGeom>
        </p:spPr>
        <p:txBody>
          <a:bodyPr wrap="square">
            <a:spAutoFit/>
          </a:bodyPr>
          <a:lstStyle/>
          <a:p>
            <a:pPr algn="ctr"/>
            <a:r>
              <a:rPr lang="ar-SA" sz="2800" dirty="0">
                <a:solidFill>
                  <a:schemeClr val="accent5">
                    <a:lumMod val="50000"/>
                  </a:schemeClr>
                </a:solidFill>
                <a:latin typeface="Times New Roman" panose="02020603050405020304" pitchFamily="18" charset="0"/>
                <a:ea typeface="Times New Roman" panose="02020603050405020304" pitchFamily="18" charset="0"/>
                <a:cs typeface="B Titr" panose="00000700000000000000" pitchFamily="2" charset="-78"/>
              </a:rPr>
              <a:t>مقايسه شاخص نسبت مرگ مادران د ع پ اصفهان طي سال هاي </a:t>
            </a:r>
            <a:r>
              <a:rPr lang="fa-IR" sz="2800" dirty="0">
                <a:solidFill>
                  <a:schemeClr val="accent5">
                    <a:lumMod val="50000"/>
                  </a:schemeClr>
                </a:solidFill>
                <a:latin typeface="Times New Roman" panose="02020603050405020304" pitchFamily="18" charset="0"/>
                <a:ea typeface="Times New Roman" panose="02020603050405020304" pitchFamily="18" charset="0"/>
                <a:cs typeface="B Titr" panose="00000700000000000000" pitchFamily="2" charset="-78"/>
              </a:rPr>
              <a:t>1394</a:t>
            </a:r>
            <a:r>
              <a:rPr lang="ar-SA" sz="2800" dirty="0">
                <a:solidFill>
                  <a:schemeClr val="accent5">
                    <a:lumMod val="50000"/>
                  </a:schemeClr>
                </a:solidFill>
                <a:latin typeface="Times New Roman" panose="02020603050405020304" pitchFamily="18" charset="0"/>
                <a:ea typeface="Times New Roman" panose="02020603050405020304" pitchFamily="18" charset="0"/>
                <a:cs typeface="B Titr" panose="00000700000000000000" pitchFamily="2" charset="-78"/>
              </a:rPr>
              <a:t>-</a:t>
            </a:r>
            <a:r>
              <a:rPr lang="fa-IR" sz="2800" dirty="0">
                <a:solidFill>
                  <a:schemeClr val="accent5">
                    <a:lumMod val="50000"/>
                  </a:schemeClr>
                </a:solidFill>
                <a:latin typeface="Times New Roman" panose="02020603050405020304" pitchFamily="18" charset="0"/>
                <a:ea typeface="Times New Roman" panose="02020603050405020304" pitchFamily="18" charset="0"/>
                <a:cs typeface="B Titr" panose="00000700000000000000" pitchFamily="2" charset="-78"/>
              </a:rPr>
              <a:t>1403</a:t>
            </a:r>
            <a:endParaRPr lang="en-US" sz="2800" dirty="0">
              <a:solidFill>
                <a:schemeClr val="accent5">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34341837"/>
              </p:ext>
            </p:extLst>
          </p:nvPr>
        </p:nvGraphicFramePr>
        <p:xfrm>
          <a:off x="856343" y="2289270"/>
          <a:ext cx="10806565" cy="3732151"/>
        </p:xfrm>
        <a:graphic>
          <a:graphicData uri="http://schemas.openxmlformats.org/drawingml/2006/table">
            <a:tbl>
              <a:tblPr rtl="1" firstRow="1" firstCol="1" lastRow="1" lastCol="1" bandRow="1" bandCol="1"/>
              <a:tblGrid>
                <a:gridCol w="1625832">
                  <a:extLst>
                    <a:ext uri="{9D8B030D-6E8A-4147-A177-3AD203B41FA5}">
                      <a16:colId xmlns:a16="http://schemas.microsoft.com/office/drawing/2014/main" val="4033340369"/>
                    </a:ext>
                  </a:extLst>
                </a:gridCol>
                <a:gridCol w="941809">
                  <a:extLst>
                    <a:ext uri="{9D8B030D-6E8A-4147-A177-3AD203B41FA5}">
                      <a16:colId xmlns:a16="http://schemas.microsoft.com/office/drawing/2014/main" val="2343577738"/>
                    </a:ext>
                  </a:extLst>
                </a:gridCol>
                <a:gridCol w="915436">
                  <a:extLst>
                    <a:ext uri="{9D8B030D-6E8A-4147-A177-3AD203B41FA5}">
                      <a16:colId xmlns:a16="http://schemas.microsoft.com/office/drawing/2014/main" val="1433380685"/>
                    </a:ext>
                  </a:extLst>
                </a:gridCol>
                <a:gridCol w="915436">
                  <a:extLst>
                    <a:ext uri="{9D8B030D-6E8A-4147-A177-3AD203B41FA5}">
                      <a16:colId xmlns:a16="http://schemas.microsoft.com/office/drawing/2014/main" val="2411428269"/>
                    </a:ext>
                  </a:extLst>
                </a:gridCol>
                <a:gridCol w="915436">
                  <a:extLst>
                    <a:ext uri="{9D8B030D-6E8A-4147-A177-3AD203B41FA5}">
                      <a16:colId xmlns:a16="http://schemas.microsoft.com/office/drawing/2014/main" val="3500750009"/>
                    </a:ext>
                  </a:extLst>
                </a:gridCol>
                <a:gridCol w="915436">
                  <a:extLst>
                    <a:ext uri="{9D8B030D-6E8A-4147-A177-3AD203B41FA5}">
                      <a16:colId xmlns:a16="http://schemas.microsoft.com/office/drawing/2014/main" val="1195685031"/>
                    </a:ext>
                  </a:extLst>
                </a:gridCol>
                <a:gridCol w="915436">
                  <a:extLst>
                    <a:ext uri="{9D8B030D-6E8A-4147-A177-3AD203B41FA5}">
                      <a16:colId xmlns:a16="http://schemas.microsoft.com/office/drawing/2014/main" val="1306884169"/>
                    </a:ext>
                  </a:extLst>
                </a:gridCol>
                <a:gridCol w="915436">
                  <a:extLst>
                    <a:ext uri="{9D8B030D-6E8A-4147-A177-3AD203B41FA5}">
                      <a16:colId xmlns:a16="http://schemas.microsoft.com/office/drawing/2014/main" val="4107823044"/>
                    </a:ext>
                  </a:extLst>
                </a:gridCol>
                <a:gridCol w="915436">
                  <a:extLst>
                    <a:ext uri="{9D8B030D-6E8A-4147-A177-3AD203B41FA5}">
                      <a16:colId xmlns:a16="http://schemas.microsoft.com/office/drawing/2014/main" val="3916072643"/>
                    </a:ext>
                  </a:extLst>
                </a:gridCol>
                <a:gridCol w="915436">
                  <a:extLst>
                    <a:ext uri="{9D8B030D-6E8A-4147-A177-3AD203B41FA5}">
                      <a16:colId xmlns:a16="http://schemas.microsoft.com/office/drawing/2014/main" val="2191182644"/>
                    </a:ext>
                  </a:extLst>
                </a:gridCol>
                <a:gridCol w="915436">
                  <a:extLst>
                    <a:ext uri="{9D8B030D-6E8A-4147-A177-3AD203B41FA5}">
                      <a16:colId xmlns:a16="http://schemas.microsoft.com/office/drawing/2014/main" val="4280917949"/>
                    </a:ext>
                  </a:extLst>
                </a:gridCol>
              </a:tblGrid>
              <a:tr h="715187">
                <a:tc>
                  <a:txBody>
                    <a:bodyPr/>
                    <a:lstStyle/>
                    <a:p>
                      <a:pPr marL="0" marR="0" algn="ctr" rtl="1">
                        <a:lnSpc>
                          <a:spcPct val="115000"/>
                        </a:lnSpc>
                        <a:spcBef>
                          <a:spcPts val="0"/>
                        </a:spcBef>
                        <a:spcAft>
                          <a:spcPts val="0"/>
                        </a:spcAft>
                      </a:pPr>
                      <a:r>
                        <a:rPr lang="ar-SA" sz="18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شاخص</a:t>
                      </a:r>
                      <a:r>
                        <a:rPr lang="fa-IR" sz="18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16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20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 سال</a:t>
                      </a:r>
                      <a:endParaRPr lang="en-US" sz="2000" dirty="0">
                        <a:solidFill>
                          <a:schemeClr val="accent1">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a:txBody>
                  <a:tcPr marL="71755" marR="71755"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24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94</a:t>
                      </a:r>
                      <a:endParaRPr lang="en-US" sz="2400" dirty="0">
                        <a:solidFill>
                          <a:schemeClr val="accent1">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24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95</a:t>
                      </a:r>
                      <a:endParaRPr lang="en-US" sz="2400" dirty="0">
                        <a:solidFill>
                          <a:schemeClr val="accent1">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24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96</a:t>
                      </a:r>
                      <a:endParaRPr lang="en-US" sz="2400" dirty="0">
                        <a:solidFill>
                          <a:schemeClr val="accent1">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24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97</a:t>
                      </a:r>
                      <a:endParaRPr lang="en-US" sz="2400" dirty="0">
                        <a:solidFill>
                          <a:schemeClr val="accent1">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24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98</a:t>
                      </a:r>
                      <a:endParaRPr lang="en-US" sz="2400" dirty="0">
                        <a:solidFill>
                          <a:schemeClr val="accent1">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24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99</a:t>
                      </a:r>
                      <a:endParaRPr lang="en-US" sz="2400" dirty="0">
                        <a:solidFill>
                          <a:schemeClr val="accent1">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24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1400</a:t>
                      </a:r>
                      <a:endParaRPr lang="en-US" sz="2400" dirty="0">
                        <a:solidFill>
                          <a:schemeClr val="accent1">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24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1401</a:t>
                      </a:r>
                      <a:endParaRPr lang="en-US" sz="2400" dirty="0">
                        <a:solidFill>
                          <a:schemeClr val="accent1">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24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1402</a:t>
                      </a:r>
                      <a:endParaRPr lang="en-US" sz="2400" dirty="0">
                        <a:solidFill>
                          <a:schemeClr val="accent1">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2400" b="1"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1403</a:t>
                      </a:r>
                      <a:endParaRPr lang="en-US" sz="2400" dirty="0">
                        <a:solidFill>
                          <a:schemeClr val="accent1">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a:txBody>
                  <a:tcPr marL="71755" marR="71755" marT="0" marB="0" anchor="ctr">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1332146"/>
                  </a:ext>
                </a:extLst>
              </a:tr>
              <a:tr h="805295">
                <a:tc>
                  <a:txBody>
                    <a:bodyPr/>
                    <a:lstStyle/>
                    <a:p>
                      <a:pPr marL="0" marR="0" algn="ctr" defTabSz="914400" rtl="1" eaLnBrk="1" latinLnBrk="0" hangingPunct="1">
                        <a:lnSpc>
                          <a:spcPct val="115000"/>
                        </a:lnSpc>
                        <a:spcBef>
                          <a:spcPts val="0"/>
                        </a:spcBef>
                        <a:spcAft>
                          <a:spcPts val="0"/>
                        </a:spcAft>
                      </a:pPr>
                      <a:r>
                        <a:rPr lang="ar-SA" sz="2000" b="1" kern="1200"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تعداد مرگ مادر</a:t>
                      </a:r>
                      <a:endParaRPr lang="en-US" sz="2000" b="1" kern="1200"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71755" marR="71755"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12</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12</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fa-IR"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9</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7</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9</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16</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18</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11</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7</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3</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80779944"/>
                  </a:ext>
                </a:extLst>
              </a:tr>
              <a:tr h="601079">
                <a:tc>
                  <a:txBody>
                    <a:bodyPr/>
                    <a:lstStyle/>
                    <a:p>
                      <a:pPr marL="0" marR="0" algn="ctr" defTabSz="914400" rtl="1" eaLnBrk="1" latinLnBrk="0" hangingPunct="1">
                        <a:lnSpc>
                          <a:spcPct val="115000"/>
                        </a:lnSpc>
                        <a:spcBef>
                          <a:spcPts val="0"/>
                        </a:spcBef>
                        <a:spcAft>
                          <a:spcPts val="0"/>
                        </a:spcAft>
                      </a:pPr>
                      <a:r>
                        <a:rPr lang="ar-SA" sz="2000" b="1" kern="1200"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مواليد</a:t>
                      </a:r>
                      <a:endParaRPr lang="en-US" sz="2000" b="1" kern="1200"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71755" marR="71755"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fa-IR"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74715</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fa-IR"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75885</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fa-IR"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72906</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66112</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55101</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50874</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fa-IR"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52991</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fa-IR"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48407</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fa-IR"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47359</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fa-IR"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43280</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74361981"/>
                  </a:ext>
                </a:extLst>
              </a:tr>
              <a:tr h="805295">
                <a:tc>
                  <a:txBody>
                    <a:bodyPr/>
                    <a:lstStyle/>
                    <a:p>
                      <a:pPr marL="0" marR="0" algn="ctr" defTabSz="914400" rtl="1" eaLnBrk="1" latinLnBrk="0" hangingPunct="1">
                        <a:lnSpc>
                          <a:spcPct val="115000"/>
                        </a:lnSpc>
                        <a:spcBef>
                          <a:spcPts val="0"/>
                        </a:spcBef>
                        <a:spcAft>
                          <a:spcPts val="0"/>
                        </a:spcAft>
                      </a:pPr>
                      <a:r>
                        <a:rPr lang="ar-SA" sz="2000" b="1" kern="1200"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ميزان مرگ و مير مادر   </a:t>
                      </a:r>
                      <a:endParaRPr lang="en-US" sz="2000" b="1" kern="1200"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71755" marR="71755"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16.1</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15.81</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12.34</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10.58</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16.33</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31.45</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33.96</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22.72</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14.78</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6.93</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84379492"/>
                  </a:ext>
                </a:extLst>
              </a:tr>
              <a:tr h="805295">
                <a:tc>
                  <a:txBody>
                    <a:bodyPr/>
                    <a:lstStyle/>
                    <a:p>
                      <a:pPr marL="0" marR="0" algn="ctr" defTabSz="914400" rtl="1" eaLnBrk="1" latinLnBrk="0" hangingPunct="1">
                        <a:lnSpc>
                          <a:spcPct val="115000"/>
                        </a:lnSpc>
                        <a:spcBef>
                          <a:spcPts val="0"/>
                        </a:spcBef>
                        <a:spcAft>
                          <a:spcPts val="0"/>
                        </a:spcAft>
                      </a:pPr>
                      <a:r>
                        <a:rPr lang="ar-SA" sz="2000" b="1" kern="1200"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rPr>
                        <a:t>هدف گذاری کشوری</a:t>
                      </a:r>
                      <a:endParaRPr lang="en-US" sz="2000" b="1" kern="1200" dirty="0">
                        <a:solidFill>
                          <a:schemeClr val="accent1">
                            <a:lumMod val="50000"/>
                          </a:schemeClr>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71755" marR="71755"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15</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18.8</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17.8</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16.8</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16</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15</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19</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22</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21</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SA" sz="1600" b="1" dirty="0">
                          <a:solidFill>
                            <a:schemeClr val="accent1">
                              <a:lumMod val="50000"/>
                            </a:schemeClr>
                          </a:solidFill>
                          <a:effectLst/>
                          <a:latin typeface="Times New Roman" panose="02020603050405020304" pitchFamily="18" charset="0"/>
                          <a:ea typeface="Times New Roman" panose="02020603050405020304" pitchFamily="18" charset="0"/>
                          <a:cs typeface="B Mitra" panose="00000400000000000000" pitchFamily="2" charset="-78"/>
                        </a:rPr>
                        <a:t>20</a:t>
                      </a:r>
                      <a:endParaRPr lang="en-US" sz="16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71755" marR="71755" marT="0" marB="0" anchor="ctr">
                    <a:lnL w="1905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70686248"/>
                  </a:ext>
                </a:extLst>
              </a:tr>
            </a:tbl>
          </a:graphicData>
        </a:graphic>
      </p:graphicFrame>
      <p:cxnSp>
        <p:nvCxnSpPr>
          <p:cNvPr id="3" name="Straight Connector 2">
            <a:extLst>
              <a:ext uri="{FF2B5EF4-FFF2-40B4-BE49-F238E27FC236}">
                <a16:creationId xmlns:a16="http://schemas.microsoft.com/office/drawing/2014/main" id="{63614FBC-6EB4-645B-8969-9494DF7D1ED0}"/>
              </a:ext>
            </a:extLst>
          </p:cNvPr>
          <p:cNvCxnSpPr>
            <a:cxnSpLocks/>
          </p:cNvCxnSpPr>
          <p:nvPr/>
        </p:nvCxnSpPr>
        <p:spPr>
          <a:xfrm flipH="1">
            <a:off x="10077061" y="2289270"/>
            <a:ext cx="1585847" cy="7058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33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9300" y="629920"/>
            <a:ext cx="10698480" cy="661851"/>
          </a:xfrm>
        </p:spPr>
        <p:txBody>
          <a:bodyPr>
            <a:normAutofit/>
          </a:bodyPr>
          <a:lstStyle/>
          <a:p>
            <a:r>
              <a:rPr lang="ar-SA" spc="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B Titr" panose="00000700000000000000" pitchFamily="2" charset="-78"/>
              </a:rPr>
              <a:t>میزان موالید</a:t>
            </a:r>
            <a:r>
              <a:rPr lang="fa-IR" spc="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B Titr" panose="00000700000000000000" pitchFamily="2" charset="-78"/>
              </a:rPr>
              <a:t> د.ع.پ.اصفهان</a:t>
            </a:r>
            <a:r>
              <a:rPr lang="ar-SA" spc="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B Titr" panose="00000700000000000000" pitchFamily="2" charset="-78"/>
              </a:rPr>
              <a:t> سال</a:t>
            </a:r>
            <a:r>
              <a:rPr lang="fa-IR" spc="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B Titr" panose="00000700000000000000" pitchFamily="2" charset="-78"/>
              </a:rPr>
              <a:t> های</a:t>
            </a:r>
            <a:r>
              <a:rPr lang="ar-SA" spc="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B Titr" panose="00000700000000000000" pitchFamily="2" charset="-78"/>
              </a:rPr>
              <a:t> </a:t>
            </a:r>
            <a:r>
              <a:rPr lang="fa-IR" spc="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B Titr" panose="00000700000000000000" pitchFamily="2" charset="-78"/>
              </a:rPr>
              <a:t>1403</a:t>
            </a:r>
            <a:r>
              <a:rPr lang="ar-SA" spc="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B Titr" panose="00000700000000000000" pitchFamily="2" charset="-78"/>
              </a:rPr>
              <a:t>-</a:t>
            </a:r>
            <a:r>
              <a:rPr lang="fa-IR" spc="0" dirty="0">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B Titr" panose="00000700000000000000" pitchFamily="2" charset="-78"/>
              </a:rPr>
              <a:t>1392</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632550231"/>
              </p:ext>
            </p:extLst>
          </p:nvPr>
        </p:nvGraphicFramePr>
        <p:xfrm>
          <a:off x="749300" y="1625600"/>
          <a:ext cx="10698480" cy="4586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470947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728" y="1596349"/>
            <a:ext cx="11395881" cy="523220"/>
          </a:xfrm>
          <a:prstGeom prst="rect">
            <a:avLst/>
          </a:prstGeom>
        </p:spPr>
        <p:txBody>
          <a:bodyPr wrap="square">
            <a:spAutoFit/>
          </a:bodyPr>
          <a:lstStyle/>
          <a:p>
            <a:pPr algn="ctr" rtl="1"/>
            <a:r>
              <a:rPr lang="ar-SA" sz="2800" b="1" dirty="0">
                <a:latin typeface="Times New Roman" panose="02020603050405020304" pitchFamily="18" charset="0"/>
                <a:ea typeface="Times New Roman" panose="02020603050405020304" pitchFamily="18" charset="0"/>
                <a:cs typeface="B Titr" panose="00000700000000000000" pitchFamily="2" charset="-78"/>
              </a:rPr>
              <a:t>روند نسبت مرگ مادران در کشور و د.ع.پ اصفهان </a:t>
            </a:r>
            <a:r>
              <a:rPr lang="en-US" sz="2400" b="1" dirty="0">
                <a:latin typeface="Times New Roman" panose="02020603050405020304" pitchFamily="18" charset="0"/>
                <a:ea typeface="Times New Roman" panose="02020603050405020304" pitchFamily="18" charset="0"/>
                <a:cs typeface="B Titr" panose="00000700000000000000" pitchFamily="2" charset="-78"/>
              </a:rPr>
              <a: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MMR)</a:t>
            </a:r>
            <a:r>
              <a:rPr lang="fa-IR"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fa-IR" sz="2800" b="1" dirty="0">
                <a:latin typeface="Times New Roman" panose="02020603050405020304" pitchFamily="18" charset="0"/>
                <a:ea typeface="Times New Roman" panose="02020603050405020304" pitchFamily="18" charset="0"/>
                <a:cs typeface="B Titr" panose="00000700000000000000" pitchFamily="2" charset="-78"/>
              </a:rPr>
              <a:t>طی سال های 1393 </a:t>
            </a:r>
            <a:r>
              <a:rPr lang="fa-IR" sz="2800" b="1" dirty="0">
                <a:ea typeface="Times New Roman" panose="02020603050405020304" pitchFamily="18" charset="0"/>
                <a:cs typeface="B Titr" panose="00000700000000000000" pitchFamily="2" charset="-78"/>
              </a:rPr>
              <a:t>–</a:t>
            </a:r>
            <a:r>
              <a:rPr lang="fa-IR" sz="2800" b="1" dirty="0">
                <a:latin typeface="Times New Roman" panose="02020603050405020304" pitchFamily="18" charset="0"/>
                <a:ea typeface="Times New Roman" panose="02020603050405020304" pitchFamily="18" charset="0"/>
                <a:cs typeface="B Titr" panose="00000700000000000000" pitchFamily="2" charset="-78"/>
              </a:rPr>
              <a:t> 1402</a:t>
            </a:r>
            <a:endParaRPr lang="en-US" sz="2800" b="1" dirty="0">
              <a:cs typeface="B Titr" panose="00000700000000000000" pitchFamily="2" charset="-78"/>
            </a:endParaRPr>
          </a:p>
        </p:txBody>
      </p:sp>
      <p:graphicFrame>
        <p:nvGraphicFramePr>
          <p:cNvPr id="4" name="Chart 3"/>
          <p:cNvGraphicFramePr/>
          <p:nvPr>
            <p:extLst>
              <p:ext uri="{D42A27DB-BD31-4B8C-83A1-F6EECF244321}">
                <p14:modId xmlns:p14="http://schemas.microsoft.com/office/powerpoint/2010/main" val="3604966582"/>
              </p:ext>
            </p:extLst>
          </p:nvPr>
        </p:nvGraphicFramePr>
        <p:xfrm>
          <a:off x="436728" y="2246811"/>
          <a:ext cx="11215340" cy="4167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191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2" name="Content Placeholder 3"/>
          <p:cNvGraphicFramePr>
            <a:graphicFrameLocks/>
          </p:cNvGraphicFramePr>
          <p:nvPr>
            <p:extLst>
              <p:ext uri="{D42A27DB-BD31-4B8C-83A1-F6EECF244321}">
                <p14:modId xmlns:p14="http://schemas.microsoft.com/office/powerpoint/2010/main" val="4276172029"/>
              </p:ext>
            </p:extLst>
          </p:nvPr>
        </p:nvGraphicFramePr>
        <p:xfrm>
          <a:off x="368711" y="1445343"/>
          <a:ext cx="11392850" cy="3667834"/>
        </p:xfrm>
        <a:graphic>
          <a:graphicData uri="http://schemas.openxmlformats.org/drawingml/2006/chart">
            <c:chart xmlns:c="http://schemas.openxmlformats.org/drawingml/2006/chart" xmlns:r="http://schemas.openxmlformats.org/officeDocument/2006/relationships" r:id="rId3"/>
          </a:graphicData>
        </a:graphic>
      </p:graphicFrame>
      <p:sp>
        <p:nvSpPr>
          <p:cNvPr id="293" name="Rectangle 292"/>
          <p:cNvSpPr/>
          <p:nvPr/>
        </p:nvSpPr>
        <p:spPr>
          <a:xfrm>
            <a:off x="1106129" y="496153"/>
            <a:ext cx="9438968" cy="619272"/>
          </a:xfrm>
          <a:prstGeom prst="rect">
            <a:avLst/>
          </a:prstGeom>
        </p:spPr>
        <p:txBody>
          <a:bodyPr wrap="square">
            <a:spAutoFit/>
          </a:bodyPr>
          <a:lstStyle/>
          <a:p>
            <a:pPr lvl="0" algn="ctr" rtl="1">
              <a:lnSpc>
                <a:spcPct val="107000"/>
              </a:lnSpc>
            </a:pPr>
            <a:r>
              <a:rPr lang="fa-IR" sz="3200" dirty="0">
                <a:latin typeface="Calibri" panose="020F0502020204030204" pitchFamily="34" charset="0"/>
                <a:ea typeface="Calibri" panose="020F0502020204030204" pitchFamily="34" charset="0"/>
                <a:cs typeface="B Titr" panose="00000700000000000000" pitchFamily="2" charset="-78"/>
              </a:rPr>
              <a:t>نسبت مرگ مادربه موالید دانشگاه های تیپ یک سال 1403</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1628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1342103" y="435078"/>
            <a:ext cx="10058399" cy="656303"/>
          </a:xfrm>
          <a:noFill/>
        </p:spPr>
        <p:txBody>
          <a:bodyPr lIns="0" tIns="0" rIns="0" bIns="0" anchor="ctr" anchorCtr="0">
            <a:noAutofit/>
          </a:bodyPr>
          <a:lstStyle/>
          <a:p>
            <a:r>
              <a:rPr lang="fa-IR" sz="3200" b="1" dirty="0">
                <a:cs typeface="B Titr" panose="00000700000000000000" pitchFamily="2" charset="-78"/>
              </a:rPr>
              <a:t>فراوانی مرگ مادر به تفکیک مناطق آمایشی 10 گانه سال 1403</a:t>
            </a:r>
            <a:endParaRPr lang="en-US" sz="3200" b="1" dirty="0">
              <a:cs typeface="B Titr" panose="00000700000000000000" pitchFamily="2" charset="-78"/>
            </a:endParaRPr>
          </a:p>
        </p:txBody>
      </p:sp>
      <p:graphicFrame>
        <p:nvGraphicFramePr>
          <p:cNvPr id="4" name="Chart 3"/>
          <p:cNvGraphicFramePr>
            <a:graphicFrameLocks/>
          </p:cNvGraphicFramePr>
          <p:nvPr>
            <p:extLst>
              <p:ext uri="{D42A27DB-BD31-4B8C-83A1-F6EECF244321}">
                <p14:modId xmlns:p14="http://schemas.microsoft.com/office/powerpoint/2010/main" val="964342578"/>
              </p:ext>
            </p:extLst>
          </p:nvPr>
        </p:nvGraphicFramePr>
        <p:xfrm>
          <a:off x="404037" y="1112647"/>
          <a:ext cx="11202944" cy="40558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955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alpha val="40000"/>
          </a:schemeClr>
        </a:solid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D0CB20F-6AE1-1AD7-2AA5-50FACF083EFD}"/>
              </a:ext>
            </a:extLst>
          </p:cNvPr>
          <p:cNvSpPr>
            <a:spLocks noGrp="1"/>
          </p:cNvSpPr>
          <p:nvPr>
            <p:ph type="ctrTitle"/>
          </p:nvPr>
        </p:nvSpPr>
        <p:spPr>
          <a:xfrm>
            <a:off x="1711842" y="4808303"/>
            <a:ext cx="4890977" cy="1209726"/>
          </a:xfrm>
          <a:solidFill>
            <a:srgbClr val="FFFFCC"/>
          </a:solidFill>
        </p:spPr>
        <p:txBody>
          <a:bodyPr lIns="0" tIns="0" rIns="0" bIns="0" anchor="ctr">
            <a:noAutofit/>
          </a:bodyPr>
          <a:lstStyle/>
          <a:p>
            <a:pPr algn="ctr" rtl="1">
              <a:spcAft>
                <a:spcPts val="750"/>
              </a:spcAft>
            </a:pPr>
            <a:r>
              <a:rPr lang="fa-IR" sz="2000" b="1" dirty="0">
                <a:solidFill>
                  <a:srgbClr val="D1E5F9">
                    <a:lumMod val="25000"/>
                  </a:srgbClr>
                </a:solidFill>
                <a:latin typeface="Andalus" panose="02020603050405020304" pitchFamily="18" charset="-78"/>
                <a:ea typeface="Calibri" panose="020F0502020204030204" pitchFamily="34" charset="0"/>
                <a:cs typeface="B Nazanin" panose="00000400000000000000" pitchFamily="2" charset="-78"/>
              </a:rPr>
              <a:t>گروه مدیریت جوانی جمعیت وسلامت خانواده</a:t>
            </a:r>
            <a:br>
              <a:rPr lang="fa-IR" sz="2000" b="1" dirty="0">
                <a:solidFill>
                  <a:srgbClr val="D1E5F9">
                    <a:lumMod val="25000"/>
                  </a:srgbClr>
                </a:solidFill>
                <a:latin typeface="Andalus" panose="02020603050405020304" pitchFamily="18" charset="-78"/>
                <a:ea typeface="Calibri" panose="020F0502020204030204" pitchFamily="34" charset="0"/>
                <a:cs typeface="B Nazanin" panose="00000400000000000000" pitchFamily="2" charset="-78"/>
              </a:rPr>
            </a:br>
            <a:r>
              <a:rPr lang="fa-IR" sz="2000" b="1" dirty="0">
                <a:solidFill>
                  <a:srgbClr val="D1E5F9">
                    <a:lumMod val="25000"/>
                  </a:srgbClr>
                </a:solidFill>
                <a:latin typeface="Andalus" panose="02020603050405020304" pitchFamily="18" charset="-78"/>
                <a:ea typeface="Calibri" panose="020F0502020204030204" pitchFamily="34" charset="0"/>
                <a:cs typeface="B Nazanin" panose="00000400000000000000" pitchFamily="2" charset="-78"/>
              </a:rPr>
              <a:t>گروه سلامت مادران</a:t>
            </a:r>
            <a:br>
              <a:rPr lang="fa-IR" sz="2000" b="1" dirty="0">
                <a:solidFill>
                  <a:srgbClr val="D1E5F9">
                    <a:lumMod val="25000"/>
                  </a:srgbClr>
                </a:solidFill>
                <a:latin typeface="Andalus" panose="02020603050405020304" pitchFamily="18" charset="-78"/>
                <a:ea typeface="Calibri" panose="020F0502020204030204" pitchFamily="34" charset="0"/>
                <a:cs typeface="B Nazanin" panose="00000400000000000000" pitchFamily="2" charset="-78"/>
              </a:rPr>
            </a:br>
            <a:r>
              <a:rPr lang="fa-IR" sz="2000" b="1" dirty="0">
                <a:solidFill>
                  <a:srgbClr val="D1E5F9">
                    <a:lumMod val="25000"/>
                  </a:srgbClr>
                </a:solidFill>
                <a:latin typeface="Andalus" panose="02020603050405020304" pitchFamily="18" charset="-78"/>
                <a:ea typeface="Calibri" panose="020F0502020204030204" pitchFamily="34" charset="0"/>
                <a:cs typeface="B Nazanin" panose="00000400000000000000" pitchFamily="2" charset="-78"/>
              </a:rPr>
              <a:t> مهر 1404</a:t>
            </a:r>
            <a:br>
              <a:rPr lang="en-US" sz="2000" b="1" dirty="0">
                <a:solidFill>
                  <a:srgbClr val="D1E5F9">
                    <a:lumMod val="25000"/>
                  </a:srgbClr>
                </a:solidFill>
                <a:latin typeface="Andalus" panose="02020603050405020304" pitchFamily="18" charset="-78"/>
                <a:ea typeface="Calibri" panose="020F0502020204030204" pitchFamily="34" charset="0"/>
                <a:cs typeface="B Nazanin" panose="00000400000000000000" pitchFamily="2" charset="-78"/>
              </a:rPr>
            </a:br>
            <a:endParaRPr lang="en-US" sz="2000" dirty="0">
              <a:cs typeface="B Titr" panose="00000700000000000000" pitchFamily="2" charset="-78"/>
            </a:endParaRPr>
          </a:p>
        </p:txBody>
      </p:sp>
      <p:sp>
        <p:nvSpPr>
          <p:cNvPr id="21" name="Subtitle 20">
            <a:extLst>
              <a:ext uri="{FF2B5EF4-FFF2-40B4-BE49-F238E27FC236}">
                <a16:creationId xmlns:a16="http://schemas.microsoft.com/office/drawing/2014/main" id="{6736B65B-9159-75EE-D968-9BF18FF2DDF0}"/>
              </a:ext>
            </a:extLst>
          </p:cNvPr>
          <p:cNvSpPr>
            <a:spLocks noGrp="1"/>
          </p:cNvSpPr>
          <p:nvPr>
            <p:ph type="subTitle" idx="1"/>
          </p:nvPr>
        </p:nvSpPr>
        <p:spPr>
          <a:xfrm>
            <a:off x="1079863" y="1688845"/>
            <a:ext cx="7773852" cy="1872341"/>
          </a:xfrm>
        </p:spPr>
        <p:txBody>
          <a:bodyPr lIns="0" tIns="0" rIns="0" bIns="0">
            <a:normAutofit fontScale="92500"/>
          </a:bodyPr>
          <a:lstStyle/>
          <a:p>
            <a:pPr algn="ctr" rtl="1">
              <a:lnSpc>
                <a:spcPct val="150000"/>
              </a:lnSpc>
            </a:pPr>
            <a:r>
              <a:rPr lang="fa-IR" sz="3600" b="1" spc="150" dirty="0">
                <a:solidFill>
                  <a:srgbClr val="D1E5F9">
                    <a:lumMod val="25000"/>
                  </a:srgbClr>
                </a:solidFill>
                <a:latin typeface="Andalus" panose="02020603050405020304" pitchFamily="18" charset="-78"/>
                <a:ea typeface="Calibri" panose="020F0502020204030204" pitchFamily="34" charset="0"/>
                <a:cs typeface="B Titr" panose="00000700000000000000" pitchFamily="2" charset="-78"/>
              </a:rPr>
              <a:t>تحلیل مرگ های مادری کشور و د.ع.پ. اصفهان</a:t>
            </a:r>
            <a:br>
              <a:rPr lang="fa-IR" sz="3600" b="1" spc="150" dirty="0">
                <a:solidFill>
                  <a:srgbClr val="D1E5F9">
                    <a:lumMod val="25000"/>
                  </a:srgbClr>
                </a:solidFill>
                <a:latin typeface="Andalus" panose="02020603050405020304" pitchFamily="18" charset="-78"/>
                <a:ea typeface="Calibri" panose="020F0502020204030204" pitchFamily="34" charset="0"/>
                <a:cs typeface="B Titr" panose="00000700000000000000" pitchFamily="2" charset="-78"/>
              </a:rPr>
            </a:br>
            <a:r>
              <a:rPr lang="fa-IR" sz="3600" b="1" spc="150" dirty="0">
                <a:solidFill>
                  <a:srgbClr val="D1E5F9">
                    <a:lumMod val="25000"/>
                  </a:srgbClr>
                </a:solidFill>
                <a:latin typeface="Andalus" panose="02020603050405020304" pitchFamily="18" charset="-78"/>
                <a:ea typeface="Calibri" panose="020F0502020204030204" pitchFamily="34" charset="0"/>
                <a:cs typeface="B Titr" panose="00000700000000000000" pitchFamily="2" charset="-78"/>
              </a:rPr>
              <a:t>سال 1403</a:t>
            </a:r>
            <a:endParaRPr lang="en-US" altLang="ja-JP" sz="3600" b="1" spc="150" dirty="0">
              <a:solidFill>
                <a:srgbClr val="D1E5F9">
                  <a:lumMod val="25000"/>
                </a:srgbClr>
              </a:solidFill>
              <a:latin typeface="Andalus" panose="02020603050405020304" pitchFamily="18" charset="-78"/>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582319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C2181D-911C-1343-7267-E35AC86CCA0E}"/>
              </a:ext>
            </a:extLst>
          </p:cNvPr>
          <p:cNvSpPr>
            <a:spLocks noGrp="1"/>
          </p:cNvSpPr>
          <p:nvPr>
            <p:ph type="title"/>
          </p:nvPr>
        </p:nvSpPr>
        <p:spPr>
          <a:xfrm>
            <a:off x="1344169" y="502785"/>
            <a:ext cx="10058399" cy="656303"/>
          </a:xfrm>
          <a:noFill/>
        </p:spPr>
        <p:txBody>
          <a:bodyPr lIns="0" tIns="0" rIns="0" bIns="0" anchor="ctr" anchorCtr="0">
            <a:noAutofit/>
          </a:bodyPr>
          <a:lstStyle/>
          <a:p>
            <a:r>
              <a:rPr lang="fa-IR" sz="3200" b="1" dirty="0">
                <a:cs typeface="B Titr" panose="00000700000000000000" pitchFamily="2" charset="-78"/>
              </a:rPr>
              <a:t>موالید به تفکیک مناطق آمایشی 10 گانه سال 1403</a:t>
            </a:r>
            <a:endParaRPr lang="en-US" sz="3200" b="1" dirty="0">
              <a:cs typeface="B Titr" panose="00000700000000000000"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4235004822"/>
              </p:ext>
            </p:extLst>
          </p:nvPr>
        </p:nvGraphicFramePr>
        <p:xfrm>
          <a:off x="634181" y="1159087"/>
          <a:ext cx="10972800" cy="36178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88557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620" y="404105"/>
            <a:ext cx="10500851" cy="633126"/>
          </a:xfrm>
        </p:spPr>
        <p:txBody>
          <a:bodyPr>
            <a:normAutofit/>
          </a:bodyPr>
          <a:lstStyle/>
          <a:p>
            <a:pPr algn="ctr" rtl="1"/>
            <a:r>
              <a:rPr lang="fa-IR" sz="3200" dirty="0">
                <a:solidFill>
                  <a:schemeClr val="accent6">
                    <a:lumMod val="50000"/>
                  </a:schemeClr>
                </a:solidFill>
                <a:cs typeface="B Titr" panose="00000700000000000000" pitchFamily="2" charset="-78"/>
              </a:rPr>
              <a:t>نسبت مرگ مادردر کشور به تفکیک ده قطب آمایشی سال 1403</a:t>
            </a:r>
            <a:endParaRPr lang="en-US" sz="3200" dirty="0">
              <a:solidFill>
                <a:schemeClr val="accent6">
                  <a:lumMod val="50000"/>
                </a:schemeClr>
              </a:solidFill>
              <a:cs typeface="B Titr" panose="00000700000000000000" pitchFamily="2" charset="-78"/>
            </a:endParaRPr>
          </a:p>
        </p:txBody>
      </p:sp>
      <p:graphicFrame>
        <p:nvGraphicFramePr>
          <p:cNvPr id="6" name="Chart 5"/>
          <p:cNvGraphicFramePr>
            <a:graphicFrameLocks/>
          </p:cNvGraphicFramePr>
          <p:nvPr>
            <p:extLst>
              <p:ext uri="{D42A27DB-BD31-4B8C-83A1-F6EECF244321}">
                <p14:modId xmlns:p14="http://schemas.microsoft.com/office/powerpoint/2010/main" val="3319242197"/>
              </p:ext>
            </p:extLst>
          </p:nvPr>
        </p:nvGraphicFramePr>
        <p:xfrm>
          <a:off x="368710" y="1799302"/>
          <a:ext cx="11326761" cy="46162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678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21411" y="572536"/>
            <a:ext cx="10441859" cy="1054768"/>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rgbClr val="002060"/>
                </a:solidFill>
                <a:effectLst>
                  <a:outerShdw blurRad="50800" dist="38100" dir="2700000" algn="tl" rotWithShape="0">
                    <a:prstClr val="black">
                      <a:alpha val="40000"/>
                    </a:prstClr>
                  </a:outerShdw>
                </a:effectLst>
                <a:latin typeface="+mj-lt"/>
                <a:ea typeface="+mj-ea"/>
                <a:cs typeface="+mj-cs"/>
              </a:defRPr>
            </a:lvl1pPr>
          </a:lstStyle>
          <a:p>
            <a:pPr algn="ctr" rtl="1">
              <a:lnSpc>
                <a:spcPct val="107000"/>
              </a:lnSpc>
              <a:spcBef>
                <a:spcPts val="0"/>
              </a:spcBef>
              <a:spcAft>
                <a:spcPts val="800"/>
              </a:spcAft>
              <a:tabLst>
                <a:tab pos="2178685" algn="l"/>
              </a:tabLst>
            </a:pPr>
            <a:r>
              <a:rPr lang="fa-IR" sz="2400" b="1" dirty="0">
                <a:solidFill>
                  <a:schemeClr val="tx1"/>
                </a:solidFill>
                <a:effectLst/>
                <a:ea typeface="+mn-ea"/>
                <a:cs typeface="B Titr" panose="00000700000000000000" pitchFamily="2" charset="-78"/>
              </a:rPr>
              <a:t>نسبت مرگ مادران به موالید به تفکیک دانشگاه ها از سال 1399 تا 1403  </a:t>
            </a:r>
            <a:endParaRPr lang="en-US" sz="1200" dirty="0">
              <a:solidFill>
                <a:schemeClr val="tx1"/>
              </a:solidFill>
              <a:effectLst/>
              <a:latin typeface="Calibri" panose="020F0502020204030204" pitchFamily="34" charset="0"/>
              <a:ea typeface="Calibri" panose="020F0502020204030204" pitchFamily="34" charset="0"/>
              <a:cs typeface="B Titr" panose="00000700000000000000" pitchFamily="2" charset="-78"/>
            </a:endParaRPr>
          </a:p>
        </p:txBody>
      </p:sp>
      <p:sp>
        <p:nvSpPr>
          <p:cNvPr id="5" name="Arrow: Down 4">
            <a:extLst>
              <a:ext uri="{FF2B5EF4-FFF2-40B4-BE49-F238E27FC236}">
                <a16:creationId xmlns:a16="http://schemas.microsoft.com/office/drawing/2014/main" id="{0DB990D9-8CE9-FC46-AF76-F445E2C9FC55}"/>
              </a:ext>
            </a:extLst>
          </p:cNvPr>
          <p:cNvSpPr/>
          <p:nvPr/>
        </p:nvSpPr>
        <p:spPr>
          <a:xfrm flipH="1">
            <a:off x="3582473" y="3700955"/>
            <a:ext cx="103571" cy="36389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B243B86-6061-8AAB-51FA-CB35419DA649}"/>
              </a:ext>
            </a:extLst>
          </p:cNvPr>
          <p:cNvSpPr/>
          <p:nvPr/>
        </p:nvSpPr>
        <p:spPr>
          <a:xfrm>
            <a:off x="3171926" y="3567593"/>
            <a:ext cx="821094" cy="31724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a-IR" dirty="0"/>
              <a:t>رتبه 11</a:t>
            </a:r>
            <a:endParaRPr lang="en-US" dirty="0"/>
          </a:p>
        </p:txBody>
      </p:sp>
      <p:graphicFrame>
        <p:nvGraphicFramePr>
          <p:cNvPr id="7" name="Chart 6">
            <a:extLst>
              <a:ext uri="{FF2B5EF4-FFF2-40B4-BE49-F238E27FC236}">
                <a16:creationId xmlns:a16="http://schemas.microsoft.com/office/drawing/2014/main" id="{94977DBC-719D-4B38-8FF5-1FD0807C147A}"/>
              </a:ext>
            </a:extLst>
          </p:cNvPr>
          <p:cNvGraphicFramePr/>
          <p:nvPr>
            <p:extLst>
              <p:ext uri="{D42A27DB-BD31-4B8C-83A1-F6EECF244321}">
                <p14:modId xmlns:p14="http://schemas.microsoft.com/office/powerpoint/2010/main" val="4040478971"/>
              </p:ext>
            </p:extLst>
          </p:nvPr>
        </p:nvGraphicFramePr>
        <p:xfrm>
          <a:off x="524539" y="1605627"/>
          <a:ext cx="11142921" cy="4316493"/>
        </p:xfrm>
        <a:graphic>
          <a:graphicData uri="http://schemas.openxmlformats.org/drawingml/2006/chart">
            <c:chart xmlns:c="http://schemas.openxmlformats.org/drawingml/2006/chart" xmlns:r="http://schemas.openxmlformats.org/officeDocument/2006/relationships" r:id="rId2"/>
          </a:graphicData>
        </a:graphic>
      </p:graphicFrame>
      <p:sp>
        <p:nvSpPr>
          <p:cNvPr id="3" name="Arrow: Down 2">
            <a:extLst>
              <a:ext uri="{FF2B5EF4-FFF2-40B4-BE49-F238E27FC236}">
                <a16:creationId xmlns:a16="http://schemas.microsoft.com/office/drawing/2014/main" id="{A5FC0AE8-D056-43D4-9910-4FBFEFFD52B6}"/>
              </a:ext>
            </a:extLst>
          </p:cNvPr>
          <p:cNvSpPr/>
          <p:nvPr/>
        </p:nvSpPr>
        <p:spPr>
          <a:xfrm>
            <a:off x="3325078" y="3308040"/>
            <a:ext cx="198565" cy="4558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DFB76CA-1EC2-405D-8C9E-F0F0313040EF}"/>
              </a:ext>
            </a:extLst>
          </p:cNvPr>
          <p:cNvSpPr/>
          <p:nvPr/>
        </p:nvSpPr>
        <p:spPr>
          <a:xfrm>
            <a:off x="2696029" y="2629744"/>
            <a:ext cx="1456661" cy="531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t>اصفهان رتبه 11</a:t>
            </a:r>
            <a:endParaRPr lang="en-US" dirty="0"/>
          </a:p>
        </p:txBody>
      </p:sp>
    </p:spTree>
    <p:extLst>
      <p:ext uri="{BB962C8B-B14F-4D97-AF65-F5344CB8AC3E}">
        <p14:creationId xmlns:p14="http://schemas.microsoft.com/office/powerpoint/2010/main" val="2731491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76669" y="1118118"/>
            <a:ext cx="8670277" cy="1201685"/>
          </a:xfrm>
          <a:prstGeom prst="rect">
            <a:avLst/>
          </a:prstGeom>
          <a:ln>
            <a:solidFill>
              <a:schemeClr val="bg2">
                <a:lumMod val="75000"/>
              </a:schemeClr>
            </a:solidFill>
          </a:ln>
        </p:spPr>
        <p:txBody>
          <a:bodyPr vert="horz" lIns="91440" tIns="45720" rIns="91440" bIns="45720" rtlCol="0" anchor="ctr">
            <a:noAutofit/>
          </a:bodyPr>
          <a:lstStyle>
            <a:lvl1pPr algn="l" defTabSz="914400" rtl="0" eaLnBrk="1" latinLnBrk="0" hangingPunct="1">
              <a:spcBef>
                <a:spcPct val="0"/>
              </a:spcBef>
              <a:buNone/>
              <a:defRPr sz="3600" kern="1200" baseline="0">
                <a:solidFill>
                  <a:schemeClr val="bg1"/>
                </a:solidFill>
                <a:effectLst>
                  <a:outerShdw blurRad="50800" dist="38100" dir="2700000" algn="tl" rotWithShape="0">
                    <a:prstClr val="black">
                      <a:alpha val="40000"/>
                    </a:prstClr>
                  </a:outerShdw>
                </a:effectLst>
                <a:latin typeface="+mj-lt"/>
                <a:ea typeface="+mj-ea"/>
                <a:cs typeface="+mj-cs"/>
              </a:defRPr>
            </a:lvl1pPr>
          </a:lstStyle>
          <a:p>
            <a:pPr algn="ctr">
              <a:lnSpc>
                <a:spcPct val="160000"/>
              </a:lnSpc>
            </a:pPr>
            <a:r>
              <a:rPr kumimoji="0" lang="ar-SA" sz="2400" b="1"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B Titr" panose="00000700000000000000" pitchFamily="2" charset="-78"/>
              </a:rPr>
              <a:t>نسبت سهم مرگ به سهم موالید</a:t>
            </a:r>
            <a:r>
              <a:rPr kumimoji="0" lang="fa-IR" sz="2400" b="1"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B Titr" panose="00000700000000000000" pitchFamily="2" charset="-78"/>
              </a:rPr>
              <a:t> شهرستان های تحت پوشش</a:t>
            </a:r>
            <a:r>
              <a:rPr kumimoji="0" lang="ar-SA" sz="2400" b="1" i="0" u="none" strike="noStrike" kern="1200" cap="none" spc="0" normalizeH="0" baseline="0" noProof="0" dirty="0">
                <a:ln>
                  <a:noFill/>
                </a:ln>
                <a:solidFill>
                  <a:schemeClr val="tx1"/>
                </a:solidFill>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B Titr" panose="00000700000000000000" pitchFamily="2" charset="-78"/>
              </a:rPr>
              <a:t> </a:t>
            </a:r>
            <a:r>
              <a:rPr lang="ar-SA" sz="2400" b="1" dirty="0">
                <a:solidFill>
                  <a:schemeClr val="tx1"/>
                </a:solidFill>
                <a:latin typeface="Calibri" panose="020F0502020204030204" pitchFamily="34" charset="0"/>
                <a:ea typeface="Calibri" panose="020F0502020204030204" pitchFamily="34" charset="0"/>
                <a:cs typeface="B Titr" panose="00000700000000000000" pitchFamily="2" charset="-78"/>
              </a:rPr>
              <a:t>د.ع.پ اصفهان</a:t>
            </a:r>
            <a:endParaRPr lang="fa-IR" sz="2400" b="1" dirty="0">
              <a:solidFill>
                <a:schemeClr val="tx1"/>
              </a:solidFill>
              <a:latin typeface="Calibri" panose="020F0502020204030204" pitchFamily="34" charset="0"/>
              <a:ea typeface="Calibri" panose="020F0502020204030204" pitchFamily="34" charset="0"/>
              <a:cs typeface="B Titr" panose="00000700000000000000" pitchFamily="2" charset="-78"/>
            </a:endParaRPr>
          </a:p>
          <a:p>
            <a:pPr algn="ctr">
              <a:lnSpc>
                <a:spcPct val="160000"/>
              </a:lnSpc>
            </a:pPr>
            <a:r>
              <a:rPr lang="ar-SA" sz="2400" b="1" dirty="0">
                <a:solidFill>
                  <a:schemeClr val="tx1"/>
                </a:solidFill>
                <a:latin typeface="Calibri" panose="020F0502020204030204" pitchFamily="34" charset="0"/>
                <a:ea typeface="Calibri" panose="020F0502020204030204" pitchFamily="34" charset="0"/>
                <a:cs typeface="B Titr" panose="00000700000000000000" pitchFamily="2" charset="-78"/>
              </a:rPr>
              <a:t>140</a:t>
            </a:r>
            <a:r>
              <a:rPr lang="fa-IR" sz="2400" b="1" dirty="0">
                <a:solidFill>
                  <a:schemeClr val="tx1"/>
                </a:solidFill>
                <a:latin typeface="Calibri" panose="020F0502020204030204" pitchFamily="34" charset="0"/>
                <a:ea typeface="Calibri" panose="020F0502020204030204" pitchFamily="34" charset="0"/>
                <a:cs typeface="B Titr" panose="00000700000000000000" pitchFamily="2" charset="-78"/>
              </a:rPr>
              <a:t>3</a:t>
            </a:r>
            <a:r>
              <a:rPr lang="ar-SA" sz="2400" b="1" dirty="0">
                <a:solidFill>
                  <a:schemeClr val="tx1"/>
                </a:solidFill>
                <a:latin typeface="Calibri" panose="020F0502020204030204" pitchFamily="34" charset="0"/>
                <a:ea typeface="Calibri" panose="020F0502020204030204" pitchFamily="34" charset="0"/>
                <a:cs typeface="B Titr" panose="00000700000000000000" pitchFamily="2" charset="-78"/>
              </a:rPr>
              <a:t>-139</a:t>
            </a:r>
            <a:r>
              <a:rPr lang="fa-IR" sz="2400" b="1" dirty="0">
                <a:solidFill>
                  <a:schemeClr val="tx1"/>
                </a:solidFill>
                <a:latin typeface="Calibri" panose="020F0502020204030204" pitchFamily="34" charset="0"/>
                <a:ea typeface="Calibri" panose="020F0502020204030204" pitchFamily="34" charset="0"/>
                <a:cs typeface="B Titr" panose="00000700000000000000" pitchFamily="2" charset="-78"/>
              </a:rPr>
              <a:t>4</a:t>
            </a:r>
            <a:endParaRPr lang="en-US" sz="2400" b="1" dirty="0">
              <a:solidFill>
                <a:schemeClr val="tx1"/>
              </a:solidFill>
              <a:latin typeface="Calibri" panose="020F0502020204030204" pitchFamily="34" charset="0"/>
              <a:ea typeface="Calibri" panose="020F0502020204030204" pitchFamily="34" charset="0"/>
              <a:cs typeface="B Titr" panose="00000700000000000000" pitchFamily="2" charset="-78"/>
            </a:endParaRPr>
          </a:p>
          <a:p>
            <a:pPr marL="0" marR="0" lvl="0" indent="0" algn="ctr" defTabSz="914400" rtl="0" eaLnBrk="1" fontAlgn="auto" latinLnBrk="0" hangingPunct="1">
              <a:lnSpc>
                <a:spcPct val="160000"/>
              </a:lnSpc>
              <a:spcBef>
                <a:spcPct val="0"/>
              </a:spcBef>
              <a:spcAft>
                <a:spcPts val="0"/>
              </a:spcAft>
              <a:buClrTx/>
              <a:buSzTx/>
              <a:buFontTx/>
              <a:buNone/>
              <a:tabLst/>
              <a:defRPr/>
            </a:pPr>
            <a:endParaRPr kumimoji="0" lang="fa-IR" sz="700" b="0" i="0" u="none" strike="noStrike" kern="1200" cap="none" spc="0" normalizeH="0" baseline="0" noProof="0" dirty="0">
              <a:ln>
                <a:noFill/>
              </a:ln>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B Titr" panose="00000700000000000000" pitchFamily="2" charset="-78"/>
            </a:endParaRPr>
          </a:p>
          <a:p>
            <a:pPr marL="0" marR="0" lvl="0" indent="0" algn="ctr" defTabSz="914400" rtl="0" eaLnBrk="1" fontAlgn="auto" latinLnBrk="0" hangingPunct="1">
              <a:lnSpc>
                <a:spcPct val="160000"/>
              </a:lnSpc>
              <a:spcBef>
                <a:spcPct val="0"/>
              </a:spcBef>
              <a:spcAft>
                <a:spcPts val="0"/>
              </a:spcAft>
              <a:buClrTx/>
              <a:buSzTx/>
              <a:buFontTx/>
              <a:buNone/>
              <a:tabLst/>
              <a:defRPr/>
            </a:pPr>
            <a:r>
              <a:rPr kumimoji="0" lang="ar-SA" sz="700" b="0" i="0" u="none" strike="noStrike" kern="1200" cap="none" spc="0" normalizeH="0" baseline="0" noProof="0" dirty="0">
                <a:ln>
                  <a:noFill/>
                </a:ln>
                <a:effectLst>
                  <a:outerShdw blurRad="50800" dist="38100" dir="2700000" algn="tl" rotWithShape="0">
                    <a:prstClr val="black">
                      <a:alpha val="40000"/>
                    </a:prstClr>
                  </a:outerShdw>
                </a:effectLst>
                <a:uLnTx/>
                <a:uFillTx/>
                <a:latin typeface="Calibri" panose="020F0502020204030204" pitchFamily="34" charset="0"/>
                <a:ea typeface="Calibri" panose="020F0502020204030204" pitchFamily="34" charset="0"/>
                <a:cs typeface="B Titr" panose="00000700000000000000" pitchFamily="2" charset="-78"/>
              </a:rPr>
              <a:t> </a:t>
            </a:r>
            <a:endParaRPr lang="en-US" sz="700" dirty="0">
              <a:latin typeface="Calibri" panose="020F0502020204030204" pitchFamily="34" charset="0"/>
              <a:ea typeface="Calibri" panose="020F0502020204030204" pitchFamily="34" charset="0"/>
              <a:cs typeface="B Titr" panose="00000700000000000000" pitchFamily="2" charset="-78"/>
            </a:endParaRPr>
          </a:p>
        </p:txBody>
      </p:sp>
      <p:graphicFrame>
        <p:nvGraphicFramePr>
          <p:cNvPr id="8" name="Chart 7"/>
          <p:cNvGraphicFramePr/>
          <p:nvPr>
            <p:extLst>
              <p:ext uri="{D42A27DB-BD31-4B8C-83A1-F6EECF244321}">
                <p14:modId xmlns:p14="http://schemas.microsoft.com/office/powerpoint/2010/main" val="1160161241"/>
              </p:ext>
            </p:extLst>
          </p:nvPr>
        </p:nvGraphicFramePr>
        <p:xfrm>
          <a:off x="531557" y="1555180"/>
          <a:ext cx="11350357" cy="48139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762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B4E7-4CD3-D38B-AF35-C6241C85C605}"/>
              </a:ext>
            </a:extLst>
          </p:cNvPr>
          <p:cNvSpPr>
            <a:spLocks noGrp="1"/>
          </p:cNvSpPr>
          <p:nvPr>
            <p:ph type="ctrTitle"/>
          </p:nvPr>
        </p:nvSpPr>
        <p:spPr>
          <a:xfrm>
            <a:off x="1184990" y="1492899"/>
            <a:ext cx="4954554" cy="4109198"/>
          </a:xfrm>
          <a:ln>
            <a:solidFill>
              <a:schemeClr val="accent6">
                <a:lumMod val="75000"/>
              </a:schemeClr>
            </a:solidFill>
          </a:ln>
        </p:spPr>
        <p:txBody>
          <a:bodyPr>
            <a:noAutofit/>
          </a:bodyPr>
          <a:lstStyle/>
          <a:p>
            <a:pPr marL="0" marR="0" algn="just" rtl="1">
              <a:lnSpc>
                <a:spcPct val="107000"/>
              </a:lnSpc>
              <a:spcBef>
                <a:spcPts val="0"/>
              </a:spcBef>
              <a:spcAft>
                <a:spcPts val="800"/>
              </a:spcAft>
            </a:pPr>
            <a:r>
              <a:rPr lang="fa-IR" sz="2000" b="1" dirty="0">
                <a:effectLst/>
                <a:latin typeface="Calibri" panose="020F0502020204030204" pitchFamily="34" charset="0"/>
                <a:ea typeface="Calibri" panose="020F0502020204030204" pitchFamily="34" charset="0"/>
                <a:cs typeface="B Nazanin" panose="00000400000000000000" pitchFamily="2" charset="-78"/>
              </a:rPr>
              <a:t>بر اساس آمار استخراج شده از سامانه مرگ و میر و عوارض بارداری  در مجموع  ۶۳.۲ </a:t>
            </a:r>
            <a:r>
              <a:rPr lang="fa-IR" sz="2000" b="1" u="sng" dirty="0">
                <a:effectLst/>
                <a:latin typeface="Calibri" panose="020F0502020204030204" pitchFamily="34" charset="0"/>
                <a:ea typeface="Calibri" panose="020F0502020204030204" pitchFamily="34" charset="0"/>
                <a:cs typeface="B Nazanin" panose="00000400000000000000" pitchFamily="2" charset="-78"/>
              </a:rPr>
              <a:t>درصد</a:t>
            </a:r>
            <a:r>
              <a:rPr lang="fa-IR" sz="2000" b="1" dirty="0">
                <a:effectLst/>
                <a:latin typeface="Calibri" panose="020F0502020204030204" pitchFamily="34" charset="0"/>
                <a:ea typeface="Calibri" panose="020F0502020204030204" pitchFamily="34" charset="0"/>
                <a:cs typeface="B Nazanin" panose="00000400000000000000" pitchFamily="2" charset="-78"/>
              </a:rPr>
              <a:t> از مرگ و میر مادران باردار تا ۶ هفته پس از زایمان در سال ۱۴۰۳ ناشی از علل مستقیم </a:t>
            </a:r>
            <a:r>
              <a:rPr lang="fa-IR" sz="2000" b="1" dirty="0">
                <a:solidFill>
                  <a:srgbClr val="5B9BD5"/>
                </a:solidFill>
                <a:effectLst/>
                <a:latin typeface="Calibri" panose="020F0502020204030204" pitchFamily="34" charset="0"/>
                <a:ea typeface="Calibri" panose="020F0502020204030204" pitchFamily="34" charset="0"/>
                <a:cs typeface="B Nazanin" panose="00000400000000000000" pitchFamily="2" charset="-78"/>
              </a:rPr>
              <a:t>(گروه ۱،۲،۳،۴،۵و گروه </a:t>
            </a:r>
            <a:r>
              <a:rPr lang="en-US" sz="2000" b="1" dirty="0">
                <a:solidFill>
                  <a:srgbClr val="5B9BD5"/>
                </a:solidFill>
                <a:effectLst/>
                <a:latin typeface="Calibri" panose="020F0502020204030204" pitchFamily="34" charset="0"/>
                <a:ea typeface="Calibri" panose="020F0502020204030204" pitchFamily="34" charset="0"/>
                <a:cs typeface="B Nazanin" panose="00000400000000000000" pitchFamily="2" charset="-78"/>
              </a:rPr>
              <a:t>X</a:t>
            </a:r>
            <a:r>
              <a:rPr lang="fa-IR" sz="2000" b="1" dirty="0">
                <a:solidFill>
                  <a:srgbClr val="5B9BD5"/>
                </a:solidFill>
                <a:effectLst/>
                <a:latin typeface="Calibri" panose="020F0502020204030204" pitchFamily="34" charset="0"/>
                <a:ea typeface="Calibri" panose="020F0502020204030204" pitchFamily="34" charset="0"/>
                <a:cs typeface="B Nazanin" panose="00000400000000000000" pitchFamily="2" charset="-78"/>
              </a:rPr>
              <a:t>) </a:t>
            </a:r>
            <a:r>
              <a:rPr lang="fa-IR" sz="2000" b="1" dirty="0">
                <a:effectLst/>
                <a:latin typeface="Calibri" panose="020F0502020204030204" pitchFamily="34" charset="0"/>
                <a:ea typeface="Calibri" panose="020F0502020204030204" pitchFamily="34" charset="0"/>
                <a:cs typeface="B Nazanin" panose="00000400000000000000" pitchFamily="2" charset="-78"/>
              </a:rPr>
              <a:t>بوده است که عمدتاً در گروه مرگ های قابل پیشگیری قرار دارند، این در حالی است که در کشور هایی که موفق به کاهش </a:t>
            </a:r>
            <a:r>
              <a:rPr lang="en-US" sz="2000" b="1" dirty="0">
                <a:effectLst/>
                <a:latin typeface="Calibri" panose="020F0502020204030204" pitchFamily="34" charset="0"/>
                <a:ea typeface="Calibri" panose="020F0502020204030204" pitchFamily="34" charset="0"/>
                <a:cs typeface="B Nazanin" panose="00000400000000000000" pitchFamily="2" charset="-78"/>
              </a:rPr>
              <a:t>MMR </a:t>
            </a:r>
            <a:r>
              <a:rPr lang="fa-IR" sz="2000" b="1" dirty="0">
                <a:effectLst/>
                <a:latin typeface="Calibri" panose="020F0502020204030204" pitchFamily="34" charset="0"/>
                <a:ea typeface="Calibri" panose="020F0502020204030204" pitchFamily="34" charset="0"/>
                <a:cs typeface="B Nazanin" panose="00000400000000000000" pitchFamily="2" charset="-78"/>
              </a:rPr>
              <a:t> به میزان های تک رقمی شده اند، مرگ مادرعمدتاً ناشی ازعلل غیرمستقیم بوده و به میزان زیادی مرگ ناشی از علل مستقیم را کاهش داده اند.</a:t>
            </a:r>
            <a:br>
              <a:rPr lang="en-US" sz="2000" b="1" dirty="0">
                <a:effectLst/>
                <a:latin typeface="Calibri" panose="020F0502020204030204" pitchFamily="34" charset="0"/>
                <a:ea typeface="Calibri" panose="020F0502020204030204" pitchFamily="34" charset="0"/>
                <a:cs typeface="B Nazanin" panose="00000400000000000000" pitchFamily="2" charset="-78"/>
              </a:rPr>
            </a:br>
            <a:endParaRPr lang="en-US" sz="2000" b="1" dirty="0">
              <a:cs typeface="B Nazanin" panose="00000400000000000000" pitchFamily="2" charset="-78"/>
            </a:endParaRPr>
          </a:p>
        </p:txBody>
      </p:sp>
      <p:sp>
        <p:nvSpPr>
          <p:cNvPr id="5" name="TextBox 4">
            <a:extLst>
              <a:ext uri="{FF2B5EF4-FFF2-40B4-BE49-F238E27FC236}">
                <a16:creationId xmlns:a16="http://schemas.microsoft.com/office/drawing/2014/main" id="{8DEEE6B9-A918-7927-772A-0789FEB31FDE}"/>
              </a:ext>
            </a:extLst>
          </p:cNvPr>
          <p:cNvSpPr txBox="1"/>
          <p:nvPr/>
        </p:nvSpPr>
        <p:spPr>
          <a:xfrm>
            <a:off x="2782091" y="637670"/>
            <a:ext cx="7009622" cy="553357"/>
          </a:xfrm>
          <a:prstGeom prst="rect">
            <a:avLst/>
          </a:prstGeom>
          <a:noFill/>
        </p:spPr>
        <p:txBody>
          <a:bodyPr wrap="square">
            <a:spAutoFit/>
          </a:bodyPr>
          <a:lstStyle/>
          <a:p>
            <a:pPr marL="0" marR="0" algn="ctr" rtl="1">
              <a:lnSpc>
                <a:spcPct val="107000"/>
              </a:lnSpc>
              <a:spcBef>
                <a:spcPts val="0"/>
              </a:spcBef>
              <a:spcAft>
                <a:spcPts val="800"/>
              </a:spcAft>
            </a:pPr>
            <a:r>
              <a:rPr lang="fa-IR" sz="2800" dirty="0">
                <a:effectLst/>
                <a:latin typeface="Calibri" panose="020F0502020204030204" pitchFamily="34" charset="0"/>
                <a:ea typeface="Calibri" panose="020F0502020204030204" pitchFamily="34" charset="0"/>
                <a:cs typeface="B Titr" panose="00000700000000000000" pitchFamily="2" charset="-78"/>
              </a:rPr>
              <a:t>علل مرگ مادری کشور در سال ۱۴۰۳</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97DDB58F-09E4-6192-89F2-8E396EAC136B}"/>
              </a:ext>
            </a:extLst>
          </p:cNvPr>
          <p:cNvGraphicFramePr>
            <a:graphicFrameLocks noGrp="1"/>
          </p:cNvGraphicFramePr>
          <p:nvPr>
            <p:extLst>
              <p:ext uri="{D42A27DB-BD31-4B8C-83A1-F6EECF244321}">
                <p14:modId xmlns:p14="http://schemas.microsoft.com/office/powerpoint/2010/main" val="536910023"/>
              </p:ext>
            </p:extLst>
          </p:nvPr>
        </p:nvGraphicFramePr>
        <p:xfrm>
          <a:off x="6286902" y="1492898"/>
          <a:ext cx="5309870" cy="4109199"/>
        </p:xfrm>
        <a:graphic>
          <a:graphicData uri="http://schemas.openxmlformats.org/drawingml/2006/table">
            <a:tbl>
              <a:tblPr rtl="1" firstRow="1" firstCol="1" bandRow="1"/>
              <a:tblGrid>
                <a:gridCol w="3690620">
                  <a:extLst>
                    <a:ext uri="{9D8B030D-6E8A-4147-A177-3AD203B41FA5}">
                      <a16:colId xmlns:a16="http://schemas.microsoft.com/office/drawing/2014/main" val="3493138081"/>
                    </a:ext>
                  </a:extLst>
                </a:gridCol>
                <a:gridCol w="810260">
                  <a:extLst>
                    <a:ext uri="{9D8B030D-6E8A-4147-A177-3AD203B41FA5}">
                      <a16:colId xmlns:a16="http://schemas.microsoft.com/office/drawing/2014/main" val="2991193662"/>
                    </a:ext>
                  </a:extLst>
                </a:gridCol>
                <a:gridCol w="808990">
                  <a:extLst>
                    <a:ext uri="{9D8B030D-6E8A-4147-A177-3AD203B41FA5}">
                      <a16:colId xmlns:a16="http://schemas.microsoft.com/office/drawing/2014/main" val="1078962710"/>
                    </a:ext>
                  </a:extLst>
                </a:gridCol>
              </a:tblGrid>
              <a:tr h="365996">
                <a:tc>
                  <a:txBody>
                    <a:bodyPr/>
                    <a:lstStyle/>
                    <a:p>
                      <a:pPr marL="0" marR="0" algn="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گروه بندی علل مرگ مادر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تعداد</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درصد</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994109543"/>
                  </a:ext>
                </a:extLst>
              </a:tr>
              <a:tr h="286125">
                <a:tc>
                  <a:txBody>
                    <a:bodyPr/>
                    <a:lstStyle/>
                    <a:p>
                      <a:pPr marL="0" marR="0" algn="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گروه هفتم </a:t>
                      </a: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عوارض غیر مامایی</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۶۲</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۲۷.۹٪</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812366"/>
                  </a:ext>
                </a:extLst>
              </a:tr>
              <a:tr h="286125">
                <a:tc>
                  <a:txBody>
                    <a:bodyPr/>
                    <a:lstStyle/>
                    <a:p>
                      <a:pPr marL="0" marR="0" algn="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گروه سوم </a:t>
                      </a: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خونریزی مامایی</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1">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۴۵</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۲۰.۳٪</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103002"/>
                  </a:ext>
                </a:extLst>
              </a:tr>
              <a:tr h="286125">
                <a:tc>
                  <a:txBody>
                    <a:bodyPr/>
                    <a:lstStyle/>
                    <a:p>
                      <a:pPr marL="0" marR="0" algn="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گروه پنجم </a:t>
                      </a: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سایر عوارض مامایی</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1">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۲۸</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۱۲.۶٪</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207437"/>
                  </a:ext>
                </a:extLst>
              </a:tr>
              <a:tr h="584039">
                <a:tc>
                  <a:txBody>
                    <a:bodyPr/>
                    <a:lstStyle/>
                    <a:p>
                      <a:pPr marL="0" marR="0" algn="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گروه دوم </a:t>
                      </a: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اختلالات افزايش فشارخون در بارداری، زايمان و پس از زایمان</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1">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۲۴</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۱۰.۸٪</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850360"/>
                  </a:ext>
                </a:extLst>
              </a:tr>
              <a:tr h="286125">
                <a:tc>
                  <a:txBody>
                    <a:bodyPr/>
                    <a:lstStyle/>
                    <a:p>
                      <a:pPr marL="0" marR="0" algn="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گروه چهارم </a:t>
                      </a: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عفونت مرتبط با بارداری</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1">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۲۱</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۹.۵٪</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785710"/>
                  </a:ext>
                </a:extLst>
              </a:tr>
              <a:tr h="286125">
                <a:tc>
                  <a:txBody>
                    <a:bodyPr/>
                    <a:lstStyle/>
                    <a:p>
                      <a:pPr marL="0" marR="0" algn="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گروه هشتم </a:t>
                      </a: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عوامل ناشناخته یا تعیین نشده</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۱۴</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۶.۳٪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711056"/>
                  </a:ext>
                </a:extLst>
              </a:tr>
              <a:tr h="286125">
                <a:tc>
                  <a:txBody>
                    <a:bodyPr/>
                    <a:lstStyle/>
                    <a:p>
                      <a:pPr marL="0" marR="0" algn="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گروه اول </a:t>
                      </a: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بارداری منتهي به سقط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1">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۱۳</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۵.۹٪</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026613"/>
                  </a:ext>
                </a:extLst>
              </a:tr>
              <a:tr h="286125">
                <a:tc>
                  <a:txBody>
                    <a:bodyPr/>
                    <a:lstStyle/>
                    <a:p>
                      <a:pPr marL="0" marR="0" algn="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گروه ایکس</a:t>
                      </a: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خودکشی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rtl="1">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۹</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۴.۱٪</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20667"/>
                  </a:ext>
                </a:extLst>
              </a:tr>
              <a:tr h="286125">
                <a:tc>
                  <a:txBody>
                    <a:bodyPr/>
                    <a:lstStyle/>
                    <a:p>
                      <a:pPr marL="0" marR="0" algn="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گروه نهم </a:t>
                      </a: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عوامل همزمان</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07000"/>
                        </a:lnSpc>
                        <a:spcBef>
                          <a:spcPts val="0"/>
                        </a:spcBef>
                        <a:spcAft>
                          <a:spcPts val="0"/>
                        </a:spcAft>
                      </a:pPr>
                      <a:r>
                        <a:rPr lang="fa-IR"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۴</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۱.۸٪</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025711"/>
                  </a:ext>
                </a:extLst>
              </a:tr>
              <a:tr h="584039">
                <a:tc>
                  <a:txBody>
                    <a:bodyPr/>
                    <a:lstStyle/>
                    <a:p>
                      <a:pPr marL="0" marR="0" algn="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گروه ششم </a:t>
                      </a: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عوارض غیر قابل انتظار از درمان  </a:t>
                      </a: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عوارض بیهوشی</a:t>
                      </a: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۲</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۰.۹٪</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050897"/>
                  </a:ext>
                </a:extLst>
              </a:tr>
              <a:tr h="286125">
                <a:tc>
                  <a:txBody>
                    <a:bodyPr/>
                    <a:lstStyle/>
                    <a:p>
                      <a:pPr marL="0" marR="0" algn="r" rtl="1">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مجموع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۲۲۲</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۱۰۰٪</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32649"/>
                  </a:ext>
                </a:extLst>
              </a:tr>
            </a:tbl>
          </a:graphicData>
        </a:graphic>
      </p:graphicFrame>
    </p:spTree>
    <p:extLst>
      <p:ext uri="{BB962C8B-B14F-4D97-AF65-F5344CB8AC3E}">
        <p14:creationId xmlns:p14="http://schemas.microsoft.com/office/powerpoint/2010/main" val="3534709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2169" y="1513913"/>
            <a:ext cx="11002296" cy="46166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درصد</a:t>
            </a:r>
            <a:r>
              <a:rPr kumimoji="0" lang="fa-IR" sz="2400" b="1"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 علل </a:t>
            </a:r>
            <a:r>
              <a:rPr kumimoji="0" lang="ar-SA" sz="2400" b="1"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موارد مرگ</a:t>
            </a:r>
            <a:r>
              <a:rPr kumimoji="0" lang="fa-IR" sz="2400" b="1"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 مادری د.ع.پ اصفهان </a:t>
            </a:r>
            <a:r>
              <a:rPr kumimoji="0" lang="ar-SA" sz="2400" b="1"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به تفکیک  گروه بندی </a:t>
            </a:r>
            <a:r>
              <a:rPr kumimoji="0" lang="en-US" sz="2400" b="1"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ICD- 10</a:t>
            </a:r>
            <a:r>
              <a:rPr kumimoji="0" lang="ar-SA" sz="2400" b="1"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 در سال </a:t>
            </a:r>
            <a:r>
              <a:rPr kumimoji="0" lang="fa-IR" sz="2400" b="1"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1403</a:t>
            </a:r>
            <a:endParaRPr kumimoji="0" lang="en-US" sz="2400" b="1" i="0" u="none" strike="noStrike" kern="0" cap="none" spc="0" normalizeH="0" baseline="0" noProof="0" dirty="0">
              <a:ln>
                <a:noFill/>
              </a:ln>
              <a:effectLst/>
              <a:uLnTx/>
              <a:uFillTx/>
            </a:endParaRPr>
          </a:p>
        </p:txBody>
      </p:sp>
      <p:graphicFrame>
        <p:nvGraphicFramePr>
          <p:cNvPr id="8" name="Chart 7"/>
          <p:cNvGraphicFramePr/>
          <p:nvPr>
            <p:extLst>
              <p:ext uri="{D42A27DB-BD31-4B8C-83A1-F6EECF244321}">
                <p14:modId xmlns:p14="http://schemas.microsoft.com/office/powerpoint/2010/main" val="1890272199"/>
              </p:ext>
            </p:extLst>
          </p:nvPr>
        </p:nvGraphicFramePr>
        <p:xfrm>
          <a:off x="1054359" y="2202024"/>
          <a:ext cx="9899780" cy="3676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2738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9304" y="409034"/>
            <a:ext cx="9733936" cy="58477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Titr" panose="00000700000000000000" pitchFamily="2" charset="-78"/>
              </a:rPr>
              <a:t>توزيع فراواني علل مرگ مادران </a:t>
            </a:r>
            <a:r>
              <a:rPr kumimoji="0" lang="fa-IR" sz="3200" b="0"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Titr" panose="00000700000000000000" pitchFamily="2" charset="-78"/>
              </a:rPr>
              <a:t>د.ع.پ</a:t>
            </a:r>
            <a:r>
              <a:rPr kumimoji="0" lang="ar-SA" sz="3200" b="0"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Titr" panose="00000700000000000000" pitchFamily="2" charset="-78"/>
              </a:rPr>
              <a:t> اصفهان سال </a:t>
            </a:r>
            <a:r>
              <a:rPr kumimoji="0" lang="fa-IR" sz="3200" b="0" i="0" u="none" strike="noStrike" kern="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Titr" panose="00000700000000000000" pitchFamily="2" charset="-78"/>
              </a:rPr>
              <a:t>1403</a:t>
            </a:r>
            <a:r>
              <a:rPr lang="ar-SA" sz="3200" kern="0" dirty="0">
                <a:solidFill>
                  <a:schemeClr val="bg1"/>
                </a:solidFill>
                <a:latin typeface="Times New Roman" panose="02020603050405020304" pitchFamily="18" charset="0"/>
                <a:ea typeface="Times New Roman" panose="02020603050405020304" pitchFamily="18" charset="0"/>
                <a:cs typeface="B Titr" panose="00000700000000000000" pitchFamily="2" charset="-78"/>
              </a:rPr>
              <a:t>-139</a:t>
            </a:r>
            <a:r>
              <a:rPr lang="fa-IR" sz="3200" kern="0" dirty="0">
                <a:solidFill>
                  <a:schemeClr val="bg1"/>
                </a:solidFill>
                <a:latin typeface="Times New Roman" panose="02020603050405020304" pitchFamily="18" charset="0"/>
                <a:ea typeface="Times New Roman" panose="02020603050405020304" pitchFamily="18" charset="0"/>
                <a:cs typeface="B Titr" panose="00000700000000000000" pitchFamily="2" charset="-78"/>
              </a:rPr>
              <a:t>7</a:t>
            </a:r>
            <a:endParaRPr lang="en-US" sz="3200" kern="0" dirty="0">
              <a:solidFill>
                <a:schemeClr val="bg1"/>
              </a:solidFill>
              <a:latin typeface="Times New Roman" panose="02020603050405020304" pitchFamily="18" charset="0"/>
              <a:ea typeface="Times New Roman" panose="02020603050405020304" pitchFamily="18" charset="0"/>
              <a:cs typeface="B Titr" panose="00000700000000000000"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3040423342"/>
              </p:ext>
            </p:extLst>
          </p:nvPr>
        </p:nvGraphicFramePr>
        <p:xfrm>
          <a:off x="530938" y="1150370"/>
          <a:ext cx="11223527" cy="5288708"/>
        </p:xfrm>
        <a:graphic>
          <a:graphicData uri="http://schemas.openxmlformats.org/drawingml/2006/table">
            <a:tbl>
              <a:tblPr rtl="1" firstRow="1" firstCol="1" lastRow="1" lastCol="1" bandRow="1" bandCol="1"/>
              <a:tblGrid>
                <a:gridCol w="2648303">
                  <a:extLst>
                    <a:ext uri="{9D8B030D-6E8A-4147-A177-3AD203B41FA5}">
                      <a16:colId xmlns:a16="http://schemas.microsoft.com/office/drawing/2014/main" val="3994558343"/>
                    </a:ext>
                  </a:extLst>
                </a:gridCol>
                <a:gridCol w="612516">
                  <a:extLst>
                    <a:ext uri="{9D8B030D-6E8A-4147-A177-3AD203B41FA5}">
                      <a16:colId xmlns:a16="http://schemas.microsoft.com/office/drawing/2014/main" val="1826028292"/>
                    </a:ext>
                  </a:extLst>
                </a:gridCol>
                <a:gridCol w="612516">
                  <a:extLst>
                    <a:ext uri="{9D8B030D-6E8A-4147-A177-3AD203B41FA5}">
                      <a16:colId xmlns:a16="http://schemas.microsoft.com/office/drawing/2014/main" val="2086619434"/>
                    </a:ext>
                  </a:extLst>
                </a:gridCol>
                <a:gridCol w="612516">
                  <a:extLst>
                    <a:ext uri="{9D8B030D-6E8A-4147-A177-3AD203B41FA5}">
                      <a16:colId xmlns:a16="http://schemas.microsoft.com/office/drawing/2014/main" val="2833622274"/>
                    </a:ext>
                  </a:extLst>
                </a:gridCol>
                <a:gridCol w="612516">
                  <a:extLst>
                    <a:ext uri="{9D8B030D-6E8A-4147-A177-3AD203B41FA5}">
                      <a16:colId xmlns:a16="http://schemas.microsoft.com/office/drawing/2014/main" val="2759596062"/>
                    </a:ext>
                  </a:extLst>
                </a:gridCol>
                <a:gridCol w="612516">
                  <a:extLst>
                    <a:ext uri="{9D8B030D-6E8A-4147-A177-3AD203B41FA5}">
                      <a16:colId xmlns:a16="http://schemas.microsoft.com/office/drawing/2014/main" val="1289686321"/>
                    </a:ext>
                  </a:extLst>
                </a:gridCol>
                <a:gridCol w="612516">
                  <a:extLst>
                    <a:ext uri="{9D8B030D-6E8A-4147-A177-3AD203B41FA5}">
                      <a16:colId xmlns:a16="http://schemas.microsoft.com/office/drawing/2014/main" val="1489124618"/>
                    </a:ext>
                  </a:extLst>
                </a:gridCol>
                <a:gridCol w="612516">
                  <a:extLst>
                    <a:ext uri="{9D8B030D-6E8A-4147-A177-3AD203B41FA5}">
                      <a16:colId xmlns:a16="http://schemas.microsoft.com/office/drawing/2014/main" val="3530326564"/>
                    </a:ext>
                  </a:extLst>
                </a:gridCol>
                <a:gridCol w="612516">
                  <a:extLst>
                    <a:ext uri="{9D8B030D-6E8A-4147-A177-3AD203B41FA5}">
                      <a16:colId xmlns:a16="http://schemas.microsoft.com/office/drawing/2014/main" val="2884852608"/>
                    </a:ext>
                  </a:extLst>
                </a:gridCol>
                <a:gridCol w="612516">
                  <a:extLst>
                    <a:ext uri="{9D8B030D-6E8A-4147-A177-3AD203B41FA5}">
                      <a16:colId xmlns:a16="http://schemas.microsoft.com/office/drawing/2014/main" val="24056976"/>
                    </a:ext>
                  </a:extLst>
                </a:gridCol>
                <a:gridCol w="614344">
                  <a:extLst>
                    <a:ext uri="{9D8B030D-6E8A-4147-A177-3AD203B41FA5}">
                      <a16:colId xmlns:a16="http://schemas.microsoft.com/office/drawing/2014/main" val="2682626051"/>
                    </a:ext>
                  </a:extLst>
                </a:gridCol>
                <a:gridCol w="610688">
                  <a:extLst>
                    <a:ext uri="{9D8B030D-6E8A-4147-A177-3AD203B41FA5}">
                      <a16:colId xmlns:a16="http://schemas.microsoft.com/office/drawing/2014/main" val="2292871400"/>
                    </a:ext>
                  </a:extLst>
                </a:gridCol>
                <a:gridCol w="612516">
                  <a:extLst>
                    <a:ext uri="{9D8B030D-6E8A-4147-A177-3AD203B41FA5}">
                      <a16:colId xmlns:a16="http://schemas.microsoft.com/office/drawing/2014/main" val="2803459184"/>
                    </a:ext>
                  </a:extLst>
                </a:gridCol>
                <a:gridCol w="612516">
                  <a:extLst>
                    <a:ext uri="{9D8B030D-6E8A-4147-A177-3AD203B41FA5}">
                      <a16:colId xmlns:a16="http://schemas.microsoft.com/office/drawing/2014/main" val="2904821804"/>
                    </a:ext>
                  </a:extLst>
                </a:gridCol>
                <a:gridCol w="612516">
                  <a:extLst>
                    <a:ext uri="{9D8B030D-6E8A-4147-A177-3AD203B41FA5}">
                      <a16:colId xmlns:a16="http://schemas.microsoft.com/office/drawing/2014/main" val="3644296957"/>
                    </a:ext>
                  </a:extLst>
                </a:gridCol>
              </a:tblGrid>
              <a:tr h="349844">
                <a:tc rowSpan="2">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Nazanin" panose="00000400000000000000" pitchFamily="2" charset="-78"/>
                        </a:rPr>
                        <a:t>علل مرگ</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Titr" panose="00000700000000000000" pitchFamily="2" charset="-78"/>
                        </a:rPr>
                        <a:t>سال 1397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Titr" panose="00000700000000000000" pitchFamily="2" charset="-78"/>
                        </a:rPr>
                        <a:t>سال 1398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Titr" panose="00000700000000000000" pitchFamily="2" charset="-78"/>
                        </a:rPr>
                        <a:t>سال 1399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Titr" panose="00000700000000000000" pitchFamily="2" charset="-78"/>
                        </a:rPr>
                        <a:t>سال 1400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Titr" panose="00000700000000000000" pitchFamily="2" charset="-78"/>
                        </a:rPr>
                        <a:t>سال 1401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Titr" panose="00000700000000000000" pitchFamily="2" charset="-78"/>
                        </a:rPr>
                        <a:t>سال 1402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Titr" panose="00000700000000000000" pitchFamily="2" charset="-78"/>
                        </a:rPr>
                        <a:t>سال 1403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457906977"/>
                  </a:ext>
                </a:extLst>
              </a:tr>
              <a:tr h="349844">
                <a:tc vMerge="1">
                  <a:txBody>
                    <a:bodyPr/>
                    <a:lstStyle/>
                    <a:p>
                      <a:endParaRPr lang="en-US"/>
                    </a:p>
                  </a:txBody>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تعداد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درصد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تعداد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درصد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تعداد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درصد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تعداد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درصد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تعداد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درصد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تعداد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درصد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تعداد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Mitra" panose="00000400000000000000" pitchFamily="2" charset="-78"/>
                        </a:rPr>
                        <a:t>درصد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0561593"/>
                  </a:ext>
                </a:extLst>
              </a:tr>
              <a:tr h="349844">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Nazanin" panose="00000400000000000000" pitchFamily="2" charset="-78"/>
                        </a:rPr>
                        <a:t>گروه اول:  بارداری منتهي به سقط</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14.3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14.28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2857670"/>
                  </a:ext>
                </a:extLst>
              </a:tr>
              <a:tr h="601634">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Nazanin" panose="00000400000000000000" pitchFamily="2" charset="-78"/>
                        </a:rPr>
                        <a:t>گروه دوم : اختلالات افزايش فشارخون در بارداری، زايمان و پس از زایمان</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42.8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5.5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28.56</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4112434"/>
                  </a:ext>
                </a:extLst>
              </a:tr>
              <a:tr h="349844">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Nazanin" panose="00000400000000000000" pitchFamily="2" charset="-78"/>
                        </a:rPr>
                        <a:t>گروه سوم : خونریزی مامایی</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22.2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6.25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5.5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33.33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072907"/>
                  </a:ext>
                </a:extLst>
              </a:tr>
              <a:tr h="349844">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Nazanin" panose="00000400000000000000" pitchFamily="2" charset="-78"/>
                        </a:rPr>
                        <a:t>گروه چهارم : عفونت مرتبط با بارداری</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14.3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9.09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7434716"/>
                  </a:ext>
                </a:extLst>
              </a:tr>
              <a:tr h="349844">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Nazanin" panose="00000400000000000000" pitchFamily="2" charset="-78"/>
                        </a:rPr>
                        <a:t>گروه پنجم : سایر عوارض مامایی</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14.3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6.25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0">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18.18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0">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33.33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3881394"/>
                  </a:ext>
                </a:extLst>
              </a:tr>
              <a:tr h="601634">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Nazanin" panose="00000400000000000000" pitchFamily="2" charset="-78"/>
                        </a:rPr>
                        <a:t>گروه ششم : عوارض غیر قابل انتظار از درمان( عوارض بیهوشی)</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0">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5054724"/>
                  </a:ext>
                </a:extLst>
              </a:tr>
              <a:tr h="414393">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Nazanin" panose="00000400000000000000" pitchFamily="2" charset="-78"/>
                        </a:rPr>
                        <a:t>گروه هفتم : عوارض غیر مامایی</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14.3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44.4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87.5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83.3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63.63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42.85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33.33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3059121"/>
                  </a:ext>
                </a:extLst>
              </a:tr>
              <a:tr h="522451">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Nazanin" panose="00000400000000000000" pitchFamily="2" charset="-78"/>
                        </a:rPr>
                        <a:t>گروه هشتم : عوامل ناشناخته یا تعیین نشده</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5.5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14.28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7629938"/>
                  </a:ext>
                </a:extLst>
              </a:tr>
              <a:tr h="349844">
                <a:tc>
                  <a:txBody>
                    <a:bodyPr/>
                    <a:lstStyle/>
                    <a:p>
                      <a:pPr marL="0" marR="0" algn="ctr" rtl="1">
                        <a:lnSpc>
                          <a:spcPct val="115000"/>
                        </a:lnSpc>
                        <a:spcBef>
                          <a:spcPts val="0"/>
                        </a:spcBef>
                        <a:spcAft>
                          <a:spcPts val="0"/>
                        </a:spcAft>
                      </a:pPr>
                      <a:r>
                        <a:rPr lang="ar-SA" sz="1400" b="1" dirty="0">
                          <a:effectLst/>
                          <a:latin typeface="Times New Roman" panose="02020603050405020304" pitchFamily="18" charset="0"/>
                          <a:ea typeface="Times New Roman" panose="02020603050405020304" pitchFamily="18" charset="0"/>
                          <a:cs typeface="B Nazanin" panose="00000400000000000000" pitchFamily="2" charset="-78"/>
                        </a:rPr>
                        <a:t>گروه نهم : عوامل همزمان</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9448462"/>
                  </a:ext>
                </a:extLst>
              </a:tr>
              <a:tr h="349844">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Nazanin" panose="00000400000000000000" pitchFamily="2" charset="-78"/>
                        </a:rPr>
                        <a:t>گروه ایکس: خودکشی</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90.9</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079483"/>
                  </a:ext>
                </a:extLst>
              </a:tr>
              <a:tr h="349844">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Nazanin" panose="00000400000000000000" pitchFamily="2" charset="-78"/>
                        </a:rPr>
                        <a:t>جمع</a:t>
                      </a:r>
                      <a:endParaRPr lang="en-US" sz="1400" b="1" dirty="0">
                        <a:effectLst/>
                        <a:latin typeface="Calibri" panose="020F0502020204030204" pitchFamily="34" charset="0"/>
                        <a:ea typeface="Calibri" panose="020F0502020204030204" pitchFamily="34" charset="0"/>
                        <a:cs typeface="B Nazanin" panose="00000400000000000000" pitchFamily="2" charset="-78"/>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7</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100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100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a:effectLst/>
                          <a:latin typeface="Times New Roman" panose="02020603050405020304" pitchFamily="18" charset="0"/>
                          <a:ea typeface="Times New Roman" panose="02020603050405020304" pitchFamily="18" charset="0"/>
                          <a:cs typeface="B Mitra" panose="00000400000000000000" pitchFamily="2" charset="-78"/>
                        </a:rPr>
                        <a:t>16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100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18</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1">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100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100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100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rtl="0">
                        <a:lnSpc>
                          <a:spcPct val="115000"/>
                        </a:lnSpc>
                        <a:spcBef>
                          <a:spcPts val="0"/>
                        </a:spcBef>
                        <a:spcAft>
                          <a:spcPts val="0"/>
                        </a:spcAft>
                      </a:pPr>
                      <a:r>
                        <a:rPr lang="fa-IR" sz="1400" b="1" dirty="0">
                          <a:effectLst/>
                          <a:latin typeface="Times New Roman" panose="02020603050405020304" pitchFamily="18" charset="0"/>
                          <a:ea typeface="Times New Roman" panose="02020603050405020304" pitchFamily="18" charset="0"/>
                          <a:cs typeface="B Mitra" panose="00000400000000000000" pitchFamily="2" charset="-78"/>
                        </a:rPr>
                        <a:t>100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2760" marR="62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7362173"/>
                  </a:ext>
                </a:extLst>
              </a:tr>
            </a:tbl>
          </a:graphicData>
        </a:graphic>
      </p:graphicFrame>
    </p:spTree>
    <p:extLst>
      <p:ext uri="{BB962C8B-B14F-4D97-AF65-F5344CB8AC3E}">
        <p14:creationId xmlns:p14="http://schemas.microsoft.com/office/powerpoint/2010/main" val="2776384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495" y="687169"/>
            <a:ext cx="11423176" cy="487506"/>
          </a:xfrm>
          <a:prstGeom prst="rect">
            <a:avLst/>
          </a:prstGeom>
        </p:spPr>
        <p:txBody>
          <a:bodyPr wrap="square">
            <a:spAutoFit/>
          </a:bodyPr>
          <a:lstStyle/>
          <a:p>
            <a:pPr marL="0" marR="0" algn="ctr" rtl="1">
              <a:lnSpc>
                <a:spcPct val="107000"/>
              </a:lnSpc>
              <a:spcBef>
                <a:spcPts val="0"/>
              </a:spcBef>
              <a:spcAft>
                <a:spcPts val="800"/>
              </a:spcAft>
            </a:pPr>
            <a:r>
              <a:rPr lang="fa-IR" sz="2400" dirty="0">
                <a:cs typeface="B Titr" panose="00000700000000000000" pitchFamily="2" charset="-78"/>
              </a:rPr>
              <a:t>فراوانی مرگ مادر کشوری براساس </a:t>
            </a:r>
            <a:r>
              <a:rPr lang="ar-SA" sz="2400" dirty="0">
                <a:effectLst/>
                <a:latin typeface="Calibri" panose="020F0502020204030204" pitchFamily="34" charset="0"/>
                <a:ea typeface="Calibri" panose="020F0502020204030204" pitchFamily="34" charset="0"/>
                <a:cs typeface="B Titr" panose="00000700000000000000" pitchFamily="2" charset="-78"/>
              </a:rPr>
              <a:t>گروه های ده گانه در دوره 5 ساله (1403-1399)</a:t>
            </a:r>
            <a:endParaRPr lang="en-US" sz="2400" dirty="0">
              <a:cs typeface="B Titr" panose="00000700000000000000" pitchFamily="2" charset="-78"/>
            </a:endParaRPr>
          </a:p>
        </p:txBody>
      </p:sp>
      <p:graphicFrame>
        <p:nvGraphicFramePr>
          <p:cNvPr id="8" name="Chart 7">
            <a:extLst>
              <a:ext uri="{FF2B5EF4-FFF2-40B4-BE49-F238E27FC236}">
                <a16:creationId xmlns:a16="http://schemas.microsoft.com/office/drawing/2014/main" id="{926E9CE5-DD7C-5AC7-B8D8-51BEF00E792E}"/>
              </a:ext>
            </a:extLst>
          </p:cNvPr>
          <p:cNvGraphicFramePr/>
          <p:nvPr>
            <p:extLst>
              <p:ext uri="{D42A27DB-BD31-4B8C-83A1-F6EECF244321}">
                <p14:modId xmlns:p14="http://schemas.microsoft.com/office/powerpoint/2010/main" val="1632881370"/>
              </p:ext>
            </p:extLst>
          </p:nvPr>
        </p:nvGraphicFramePr>
        <p:xfrm>
          <a:off x="606056" y="1605516"/>
          <a:ext cx="10802679" cy="45653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3688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623940333"/>
              </p:ext>
            </p:extLst>
          </p:nvPr>
        </p:nvGraphicFramePr>
        <p:xfrm>
          <a:off x="655093" y="1405719"/>
          <a:ext cx="11081981" cy="496778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36728" y="336294"/>
            <a:ext cx="11423176" cy="954107"/>
          </a:xfrm>
          <a:prstGeom prst="rect">
            <a:avLst/>
          </a:prstGeom>
        </p:spPr>
        <p:txBody>
          <a:bodyPr wrap="square">
            <a:spAutoFit/>
          </a:bodyPr>
          <a:lstStyle/>
          <a:p>
            <a:pPr algn="ctr" rtl="1"/>
            <a:r>
              <a:rPr lang="fa-IR" sz="2800" dirty="0">
                <a:cs typeface="B Titr" panose="00000700000000000000" pitchFamily="2" charset="-78"/>
              </a:rPr>
              <a:t>فراوانی مرگ مادر بر اساس گروه های ده گانه در دوره ۵ ساله د.ع.پ. اصفهان سال های 14۰۳ - 1۳۹۹</a:t>
            </a:r>
            <a:endParaRPr lang="en-US" sz="2800" dirty="0">
              <a:cs typeface="B Titr" panose="00000700000000000000" pitchFamily="2" charset="-78"/>
            </a:endParaRPr>
          </a:p>
        </p:txBody>
      </p:sp>
    </p:spTree>
    <p:extLst>
      <p:ext uri="{BB962C8B-B14F-4D97-AF65-F5344CB8AC3E}">
        <p14:creationId xmlns:p14="http://schemas.microsoft.com/office/powerpoint/2010/main" val="1998685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EB57C41-8F3A-379F-BBA4-16681F0F9294}"/>
              </a:ext>
            </a:extLst>
          </p:cNvPr>
          <p:cNvGraphicFramePr>
            <a:graphicFrameLocks noGrp="1"/>
          </p:cNvGraphicFramePr>
          <p:nvPr>
            <p:ph idx="1"/>
            <p:extLst>
              <p:ext uri="{D42A27DB-BD31-4B8C-83A1-F6EECF244321}">
                <p14:modId xmlns:p14="http://schemas.microsoft.com/office/powerpoint/2010/main" val="2265483329"/>
              </p:ext>
            </p:extLst>
          </p:nvPr>
        </p:nvGraphicFramePr>
        <p:xfrm>
          <a:off x="6867330" y="3318573"/>
          <a:ext cx="4864502" cy="1206691"/>
        </p:xfrm>
        <a:graphic>
          <a:graphicData uri="http://schemas.openxmlformats.org/drawingml/2006/table">
            <a:tbl>
              <a:tblPr rtl="1" firstRow="1" firstCol="1" bandRow="1"/>
              <a:tblGrid>
                <a:gridCol w="1949504">
                  <a:extLst>
                    <a:ext uri="{9D8B030D-6E8A-4147-A177-3AD203B41FA5}">
                      <a16:colId xmlns:a16="http://schemas.microsoft.com/office/drawing/2014/main" val="3121821390"/>
                    </a:ext>
                  </a:extLst>
                </a:gridCol>
                <a:gridCol w="905279">
                  <a:extLst>
                    <a:ext uri="{9D8B030D-6E8A-4147-A177-3AD203B41FA5}">
                      <a16:colId xmlns:a16="http://schemas.microsoft.com/office/drawing/2014/main" val="2223563225"/>
                    </a:ext>
                  </a:extLst>
                </a:gridCol>
                <a:gridCol w="887173">
                  <a:extLst>
                    <a:ext uri="{9D8B030D-6E8A-4147-A177-3AD203B41FA5}">
                      <a16:colId xmlns:a16="http://schemas.microsoft.com/office/drawing/2014/main" val="3622323759"/>
                    </a:ext>
                  </a:extLst>
                </a:gridCol>
                <a:gridCol w="1122546">
                  <a:extLst>
                    <a:ext uri="{9D8B030D-6E8A-4147-A177-3AD203B41FA5}">
                      <a16:colId xmlns:a16="http://schemas.microsoft.com/office/drawing/2014/main" val="530717060"/>
                    </a:ext>
                  </a:extLst>
                </a:gridCol>
              </a:tblGrid>
              <a:tr h="0">
                <a:tc>
                  <a:txBody>
                    <a:bodyPr/>
                    <a:lstStyle/>
                    <a:p>
                      <a:pPr marL="0" marR="0" algn="ctr" rtl="1">
                        <a:lnSpc>
                          <a:spcPct val="107000"/>
                        </a:lnSpc>
                        <a:spcBef>
                          <a:spcPts val="0"/>
                        </a:spcBef>
                        <a:spcAft>
                          <a:spcPts val="0"/>
                        </a:spcAft>
                      </a:pPr>
                      <a:r>
                        <a:rPr lang="ar-SA" sz="1400" b="1" dirty="0">
                          <a:solidFill>
                            <a:srgbClr val="000000"/>
                          </a:solidFill>
                          <a:effectLst/>
                          <a:latin typeface="Calibri" panose="020F0502020204030204" pitchFamily="34" charset="0"/>
                          <a:ea typeface="Times New Roman" panose="02020603050405020304" pitchFamily="18" charset="0"/>
                          <a:cs typeface="Cambria" panose="02040503050406030204" pitchFamily="18" charset="0"/>
                        </a:rPr>
                        <a:t> </a:t>
                      </a:r>
                      <a:r>
                        <a:rPr lang="ar-SA" sz="12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تاریخچه  مراقبت پیش از بارداری/ وجود بیماری زمینه ای در مادران فوت شده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rtl="1">
                        <a:lnSpc>
                          <a:spcPct val="107000"/>
                        </a:lnSpc>
                        <a:spcBef>
                          <a:spcPts val="0"/>
                        </a:spcBef>
                        <a:spcAft>
                          <a:spcPts val="0"/>
                        </a:spcAft>
                      </a:pPr>
                      <a:r>
                        <a:rPr lang="fa-IR" sz="11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1401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rtl="1">
                        <a:lnSpc>
                          <a:spcPct val="107000"/>
                        </a:lnSpc>
                        <a:spcBef>
                          <a:spcPts val="0"/>
                        </a:spcBef>
                        <a:spcAft>
                          <a:spcPts val="0"/>
                        </a:spcAft>
                      </a:pPr>
                      <a:r>
                        <a:rPr lang="fa-IR" sz="11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1402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rtl="1">
                        <a:lnSpc>
                          <a:spcPct val="107000"/>
                        </a:lnSpc>
                        <a:spcBef>
                          <a:spcPts val="0"/>
                        </a:spcBef>
                        <a:spcAft>
                          <a:spcPts val="0"/>
                        </a:spcAft>
                      </a:pPr>
                      <a:r>
                        <a:rPr lang="fa-IR" sz="11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1403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846421709"/>
                  </a:ext>
                </a:extLst>
              </a:tr>
              <a:tr h="130175">
                <a:tc>
                  <a:txBody>
                    <a:bodyPr/>
                    <a:lstStyle/>
                    <a:p>
                      <a:pPr marL="0" marR="0" algn="r" rtl="1">
                        <a:lnSpc>
                          <a:spcPct val="107000"/>
                        </a:lnSpc>
                        <a:spcBef>
                          <a:spcPts val="0"/>
                        </a:spcBef>
                        <a:spcAft>
                          <a:spcPts val="0"/>
                        </a:spcAft>
                      </a:pPr>
                      <a:r>
                        <a:rPr lang="fa-IR" sz="18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مراقبت پیش از بارداری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fa-IR" sz="1600" b="1">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(30.5%)78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fa-IR" sz="1600" b="1">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(35.6%)88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fa-IR" sz="1600" b="1">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(39.6%)88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754573"/>
                  </a:ext>
                </a:extLst>
              </a:tr>
              <a:tr h="100965">
                <a:tc>
                  <a:txBody>
                    <a:bodyPr/>
                    <a:lstStyle/>
                    <a:p>
                      <a:pPr marL="0" marR="0" algn="r" rtl="1">
                        <a:lnSpc>
                          <a:spcPct val="107000"/>
                        </a:lnSpc>
                        <a:spcBef>
                          <a:spcPts val="0"/>
                        </a:spcBef>
                        <a:spcAft>
                          <a:spcPts val="0"/>
                        </a:spcAft>
                      </a:pPr>
                      <a:r>
                        <a:rPr lang="fa-IR" sz="18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وجود بیماری زمینه ای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b="1"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(14.5%)37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b="1">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(16.2%)40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b="1"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(16.2%)36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195330"/>
                  </a:ext>
                </a:extLst>
              </a:tr>
            </a:tbl>
          </a:graphicData>
        </a:graphic>
      </p:graphicFrame>
      <p:sp>
        <p:nvSpPr>
          <p:cNvPr id="7" name="TextBox 6">
            <a:extLst>
              <a:ext uri="{FF2B5EF4-FFF2-40B4-BE49-F238E27FC236}">
                <a16:creationId xmlns:a16="http://schemas.microsoft.com/office/drawing/2014/main" id="{E2A4F455-FD19-ABE9-BA78-830EDE23DE3E}"/>
              </a:ext>
            </a:extLst>
          </p:cNvPr>
          <p:cNvSpPr txBox="1"/>
          <p:nvPr/>
        </p:nvSpPr>
        <p:spPr>
          <a:xfrm>
            <a:off x="2738535" y="1351681"/>
            <a:ext cx="8201608" cy="830997"/>
          </a:xfrm>
          <a:prstGeom prst="rect">
            <a:avLst/>
          </a:prstGeom>
          <a:noFill/>
        </p:spPr>
        <p:txBody>
          <a:bodyPr wrap="square">
            <a:spAutoFit/>
          </a:bodyPr>
          <a:lstStyle/>
          <a:p>
            <a:pPr algn="ctr" rtl="1"/>
            <a:r>
              <a:rPr lang="ar-SA" sz="2400" dirty="0">
                <a:effectLst/>
                <a:latin typeface="Calibri" panose="020F0502020204030204" pitchFamily="34" charset="0"/>
                <a:ea typeface="Calibri" panose="020F0502020204030204" pitchFamily="34" charset="0"/>
                <a:cs typeface="B Titr" panose="00000700000000000000" pitchFamily="2" charset="-78"/>
              </a:rPr>
              <a:t>فراوانی شناسایی بیماریهای زمینه ای در مراقبت های پیش از بارداری در مادران فوت شده</a:t>
            </a:r>
            <a:r>
              <a:rPr lang="fa-IR" sz="2400" dirty="0">
                <a:effectLst/>
                <a:latin typeface="Calibri" panose="020F0502020204030204" pitchFamily="34" charset="0"/>
                <a:ea typeface="Calibri" panose="020F0502020204030204" pitchFamily="34" charset="0"/>
                <a:cs typeface="B Titr" panose="00000700000000000000" pitchFamily="2" charset="-78"/>
              </a:rPr>
              <a:t> کشور</a:t>
            </a:r>
            <a:r>
              <a:rPr lang="ar-SA" sz="2400" dirty="0">
                <a:effectLst/>
                <a:latin typeface="Calibri" panose="020F0502020204030204" pitchFamily="34" charset="0"/>
                <a:ea typeface="Calibri" panose="020F0502020204030204" pitchFamily="34" charset="0"/>
                <a:cs typeface="B Titr" panose="00000700000000000000" pitchFamily="2" charset="-78"/>
              </a:rPr>
              <a:t> (1403-1401) </a:t>
            </a:r>
            <a:endParaRPr lang="en-US" sz="2400" dirty="0"/>
          </a:p>
        </p:txBody>
      </p:sp>
      <p:graphicFrame>
        <p:nvGraphicFramePr>
          <p:cNvPr id="8" name="Chart 7">
            <a:extLst>
              <a:ext uri="{FF2B5EF4-FFF2-40B4-BE49-F238E27FC236}">
                <a16:creationId xmlns:a16="http://schemas.microsoft.com/office/drawing/2014/main" id="{A4FF93A8-37B2-FC91-2936-F51936DCDF26}"/>
              </a:ext>
            </a:extLst>
          </p:cNvPr>
          <p:cNvGraphicFramePr/>
          <p:nvPr>
            <p:extLst>
              <p:ext uri="{D42A27DB-BD31-4B8C-83A1-F6EECF244321}">
                <p14:modId xmlns:p14="http://schemas.microsoft.com/office/powerpoint/2010/main" val="1343809460"/>
              </p:ext>
            </p:extLst>
          </p:nvPr>
        </p:nvGraphicFramePr>
        <p:xfrm>
          <a:off x="466531" y="2388356"/>
          <a:ext cx="6270172" cy="3116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494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82CF-31B7-9BD8-E342-F89E9163FB97}"/>
              </a:ext>
            </a:extLst>
          </p:cNvPr>
          <p:cNvSpPr>
            <a:spLocks noGrp="1"/>
          </p:cNvSpPr>
          <p:nvPr>
            <p:ph type="title"/>
          </p:nvPr>
        </p:nvSpPr>
        <p:spPr>
          <a:xfrm>
            <a:off x="731520" y="731520"/>
            <a:ext cx="3737843" cy="4023360"/>
          </a:xfrm>
        </p:spPr>
        <p:txBody>
          <a:bodyPr/>
          <a:lstStyle/>
          <a:p>
            <a:endParaRPr lang="en-US" dirty="0"/>
          </a:p>
        </p:txBody>
      </p:sp>
      <p:sp>
        <p:nvSpPr>
          <p:cNvPr id="3" name="Content Placeholder 2">
            <a:extLst>
              <a:ext uri="{FF2B5EF4-FFF2-40B4-BE49-F238E27FC236}">
                <a16:creationId xmlns:a16="http://schemas.microsoft.com/office/drawing/2014/main" id="{1EE2EA62-647F-2B91-390A-817F3F9C9B00}"/>
              </a:ext>
            </a:extLst>
          </p:cNvPr>
          <p:cNvSpPr>
            <a:spLocks noGrp="1"/>
          </p:cNvSpPr>
          <p:nvPr>
            <p:ph idx="1"/>
          </p:nvPr>
        </p:nvSpPr>
        <p:spPr>
          <a:xfrm>
            <a:off x="4907902" y="731520"/>
            <a:ext cx="6494665" cy="4335002"/>
          </a:xfrm>
        </p:spPr>
        <p:txBody>
          <a:bodyPr>
            <a:normAutofit fontScale="92500"/>
          </a:bodyPr>
          <a:lstStyle/>
          <a:p>
            <a:pPr algn="ctr" rtl="1"/>
            <a:r>
              <a:rPr lang="fa-IR" sz="2800" b="1" dirty="0">
                <a:effectLst/>
                <a:latin typeface="Arial" panose="020B0604020202020204" pitchFamily="34" charset="0"/>
                <a:ea typeface="Arial" panose="020B0604020202020204" pitchFamily="34" charset="0"/>
                <a:cs typeface="B Titr" panose="00000700000000000000" pitchFamily="2" charset="-78"/>
              </a:rPr>
              <a:t>مرگ و میر مادران فراتر از یک آمار بهداشتی صرف، شاخصی مهم و حساس برای سنجش سطح توسعه یافتگی یک جامعه است.</a:t>
            </a:r>
          </a:p>
          <a:p>
            <a:pPr algn="ctr" rtl="1"/>
            <a:r>
              <a:rPr lang="ar-SA" sz="2800" b="1" dirty="0">
                <a:effectLst/>
                <a:latin typeface="Arial" panose="020B0604020202020204" pitchFamily="34" charset="0"/>
                <a:ea typeface="Arial" panose="020B0604020202020204" pitchFamily="34" charset="0"/>
                <a:cs typeface="B Titr" panose="00000700000000000000" pitchFamily="2" charset="-78"/>
              </a:rPr>
              <a:t>مرگ مادر، مرگ یک نفر نیست، مرگ و ناتوانی خانواده و جامعه است.</a:t>
            </a:r>
            <a:endParaRPr lang="en-US" sz="2800" dirty="0">
              <a:effectLst/>
              <a:latin typeface="Times New Roman" panose="02020603050405020304" pitchFamily="18" charset="0"/>
              <a:ea typeface="Times New Roman" panose="02020603050405020304" pitchFamily="18" charset="0"/>
            </a:endParaRPr>
          </a:p>
          <a:p>
            <a:pPr algn="justLow" rtl="1"/>
            <a:r>
              <a:rPr lang="fa-IR" sz="2400" dirty="0">
                <a:effectLst/>
                <a:latin typeface="Calibri" panose="020F0502020204030204" pitchFamily="34" charset="0"/>
                <a:ea typeface="Calibri" panose="020F0502020204030204" pitchFamily="34" charset="0"/>
                <a:cs typeface="B Yagut" panose="00000400000000000000" pitchFamily="2" charset="-78"/>
              </a:rPr>
              <a:t>با طراحی و استقرار نظام کشوری پیشگیری و کاهش مرگ مادری </a:t>
            </a:r>
            <a:r>
              <a:rPr lang="fa-IR" sz="2400" b="1" dirty="0">
                <a:solidFill>
                  <a:schemeClr val="accent1">
                    <a:lumMod val="50000"/>
                  </a:schemeClr>
                </a:solidFill>
                <a:effectLst/>
                <a:latin typeface="Calibri" panose="020F0502020204030204" pitchFamily="34" charset="0"/>
                <a:ea typeface="Calibri" panose="020F0502020204030204" pitchFamily="34" charset="0"/>
                <a:cs typeface="B Yagut" panose="00000400000000000000" pitchFamily="2" charset="-78"/>
              </a:rPr>
              <a:t>از سال ۱۳۸۰</a:t>
            </a:r>
            <a:r>
              <a:rPr lang="fa-IR" sz="2400" dirty="0">
                <a:effectLst/>
                <a:latin typeface="Calibri" panose="020F0502020204030204" pitchFamily="34" charset="0"/>
                <a:ea typeface="Calibri" panose="020F0502020204030204" pitchFamily="34" charset="0"/>
                <a:cs typeface="B Yagut" panose="00000400000000000000" pitchFamily="2" charset="-78"/>
              </a:rPr>
              <a:t>، در طی سالیان متمادی تلاش گردیده تا از طریق حساس سازی، آموزش کارکنان، افزایش مهارت و دقت آنها و نیز بهبود کیفیت و کمیت مراقبت‌ها و از طریق پایش و نظارت از مرگ مادران باردار پیشگیری شود.</a:t>
            </a:r>
            <a:endParaRPr lang="en-US" sz="3600" dirty="0"/>
          </a:p>
        </p:txBody>
      </p:sp>
      <p:pic>
        <p:nvPicPr>
          <p:cNvPr id="4" name="Picture 3" descr="http://photokade.com/wp-content/uploads/momkojaei.jpg">
            <a:extLst>
              <a:ext uri="{FF2B5EF4-FFF2-40B4-BE49-F238E27FC236}">
                <a16:creationId xmlns:a16="http://schemas.microsoft.com/office/drawing/2014/main" id="{3845917F-CEC9-2C98-F307-22D98EB636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1886" y="615821"/>
            <a:ext cx="3984171" cy="5561046"/>
          </a:xfrm>
          <a:prstGeom prst="rect">
            <a:avLst/>
          </a:prstGeom>
          <a:noFill/>
          <a:ln>
            <a:noFill/>
          </a:ln>
        </p:spPr>
      </p:pic>
    </p:spTree>
    <p:extLst>
      <p:ext uri="{BB962C8B-B14F-4D97-AF65-F5344CB8AC3E}">
        <p14:creationId xmlns:p14="http://schemas.microsoft.com/office/powerpoint/2010/main" val="1964940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icture Placeholder 5">
            <a:extLst>
              <a:ext uri="{FF2B5EF4-FFF2-40B4-BE49-F238E27FC236}">
                <a16:creationId xmlns:a16="http://schemas.microsoft.com/office/drawing/2014/main" id="{12FF0203-D0F1-2222-5EBE-88D5020D0F67}"/>
              </a:ext>
            </a:extLst>
          </p:cNvPr>
          <p:cNvGraphicFramePr>
            <a:graphicFrameLocks noGrp="1"/>
          </p:cNvGraphicFramePr>
          <p:nvPr>
            <p:ph type="pic" sz="quarter" idx="13"/>
          </p:nvPr>
        </p:nvGraphicFramePr>
        <p:xfrm>
          <a:off x="9778482" y="1530592"/>
          <a:ext cx="1884782" cy="360124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B9272E8-22A6-9BB5-E0A5-11A858F8BAC8}"/>
              </a:ext>
            </a:extLst>
          </p:cNvPr>
          <p:cNvSpPr txBox="1"/>
          <p:nvPr/>
        </p:nvSpPr>
        <p:spPr>
          <a:xfrm>
            <a:off x="3228392" y="827706"/>
            <a:ext cx="8341567" cy="461665"/>
          </a:xfrm>
          <a:prstGeom prst="rect">
            <a:avLst/>
          </a:prstGeom>
          <a:noFill/>
        </p:spPr>
        <p:txBody>
          <a:bodyPr wrap="square">
            <a:spAutoFit/>
          </a:bodyPr>
          <a:lstStyle/>
          <a:p>
            <a:r>
              <a:rPr lang="ar-SA" sz="2400" dirty="0">
                <a:effectLst/>
                <a:latin typeface="Calibri" panose="020F0502020204030204" pitchFamily="34" charset="0"/>
                <a:ea typeface="Calibri" panose="020F0502020204030204" pitchFamily="34" charset="0"/>
                <a:cs typeface="B Titr" panose="00000700000000000000" pitchFamily="2" charset="-78"/>
              </a:rPr>
              <a:t>درصد فراوانی وجود بیماری زمینه ای در مادران فوت شده</a:t>
            </a:r>
            <a:r>
              <a:rPr lang="fa-IR" sz="2400" dirty="0">
                <a:effectLst/>
                <a:latin typeface="Calibri" panose="020F0502020204030204" pitchFamily="34" charset="0"/>
                <a:ea typeface="Calibri" panose="020F0502020204030204" pitchFamily="34" charset="0"/>
                <a:cs typeface="B Titr" panose="00000700000000000000" pitchFamily="2" charset="-78"/>
              </a:rPr>
              <a:t> کشور</a:t>
            </a:r>
            <a:r>
              <a:rPr lang="ar-SA" sz="2400" dirty="0">
                <a:effectLst/>
                <a:latin typeface="Calibri" panose="020F0502020204030204" pitchFamily="34" charset="0"/>
                <a:ea typeface="Calibri" panose="020F0502020204030204" pitchFamily="34" charset="0"/>
                <a:cs typeface="B Titr" panose="00000700000000000000" pitchFamily="2" charset="-78"/>
              </a:rPr>
              <a:t> سال 1403</a:t>
            </a:r>
            <a:endParaRPr lang="en-US" sz="2400" dirty="0"/>
          </a:p>
        </p:txBody>
      </p:sp>
      <p:graphicFrame>
        <p:nvGraphicFramePr>
          <p:cNvPr id="9" name="Chart 8">
            <a:extLst>
              <a:ext uri="{FF2B5EF4-FFF2-40B4-BE49-F238E27FC236}">
                <a16:creationId xmlns:a16="http://schemas.microsoft.com/office/drawing/2014/main" id="{96507C3D-3EB2-9E37-5923-E6BEC6CC3D1A}"/>
              </a:ext>
            </a:extLst>
          </p:cNvPr>
          <p:cNvGraphicFramePr/>
          <p:nvPr/>
        </p:nvGraphicFramePr>
        <p:xfrm>
          <a:off x="373223" y="1530592"/>
          <a:ext cx="9144001" cy="3601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a:extLst>
              <a:ext uri="{FF2B5EF4-FFF2-40B4-BE49-F238E27FC236}">
                <a16:creationId xmlns:a16="http://schemas.microsoft.com/office/drawing/2014/main" id="{8E8D59C3-0629-4D87-9E25-9F4EE6BE7C69}"/>
              </a:ext>
            </a:extLst>
          </p:cNvPr>
          <p:cNvGraphicFramePr>
            <a:graphicFrameLocks noGrp="1"/>
          </p:cNvGraphicFramePr>
          <p:nvPr>
            <p:extLst>
              <p:ext uri="{D42A27DB-BD31-4B8C-83A1-F6EECF244321}">
                <p14:modId xmlns:p14="http://schemas.microsoft.com/office/powerpoint/2010/main" val="634551679"/>
              </p:ext>
            </p:extLst>
          </p:nvPr>
        </p:nvGraphicFramePr>
        <p:xfrm>
          <a:off x="8123274" y="5517216"/>
          <a:ext cx="2947730" cy="886368"/>
        </p:xfrm>
        <a:graphic>
          <a:graphicData uri="http://schemas.openxmlformats.org/drawingml/2006/table">
            <a:tbl>
              <a:tblPr rtl="1" firstRow="1" firstCol="1" bandRow="1"/>
              <a:tblGrid>
                <a:gridCol w="1399760">
                  <a:extLst>
                    <a:ext uri="{9D8B030D-6E8A-4147-A177-3AD203B41FA5}">
                      <a16:colId xmlns:a16="http://schemas.microsoft.com/office/drawing/2014/main" val="2170799635"/>
                    </a:ext>
                  </a:extLst>
                </a:gridCol>
                <a:gridCol w="773985">
                  <a:extLst>
                    <a:ext uri="{9D8B030D-6E8A-4147-A177-3AD203B41FA5}">
                      <a16:colId xmlns:a16="http://schemas.microsoft.com/office/drawing/2014/main" val="114088210"/>
                    </a:ext>
                  </a:extLst>
                </a:gridCol>
                <a:gridCol w="773985">
                  <a:extLst>
                    <a:ext uri="{9D8B030D-6E8A-4147-A177-3AD203B41FA5}">
                      <a16:colId xmlns:a16="http://schemas.microsoft.com/office/drawing/2014/main" val="2522589740"/>
                    </a:ext>
                  </a:extLst>
                </a:gridCol>
              </a:tblGrid>
              <a:tr h="282258">
                <a:tc>
                  <a:txBody>
                    <a:bodyPr/>
                    <a:lstStyle/>
                    <a:p>
                      <a:pPr marL="0" marR="0" algn="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بیماری زمینه ای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تعداد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درصد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06990949"/>
                  </a:ext>
                </a:extLst>
              </a:tr>
              <a:tr h="302055">
                <a:tc>
                  <a:txBody>
                    <a:bodyPr/>
                    <a:lstStyle/>
                    <a:p>
                      <a:pPr marL="0" marR="0" algn="r" rtl="1">
                        <a:lnSpc>
                          <a:spcPct val="107000"/>
                        </a:lnSpc>
                        <a:spcBef>
                          <a:spcPts val="0"/>
                        </a:spcBef>
                        <a:spcAft>
                          <a:spcPts val="0"/>
                        </a:spcAft>
                      </a:pPr>
                      <a:r>
                        <a:rPr lang="ar-SA" sz="1400" dirty="0">
                          <a:effectLst/>
                          <a:latin typeface="Calibri" panose="020F0502020204030204" pitchFamily="34" charset="0"/>
                          <a:ea typeface="Calibri" panose="020F0502020204030204" pitchFamily="34" charset="0"/>
                          <a:cs typeface="B Yagut" panose="00000400000000000000" pitchFamily="2" charset="-78"/>
                        </a:rPr>
                        <a:t>بله</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7000"/>
                        </a:lnSpc>
                        <a:spcBef>
                          <a:spcPts val="0"/>
                        </a:spcBef>
                        <a:spcAft>
                          <a:spcPts val="0"/>
                        </a:spcAft>
                      </a:pPr>
                      <a:r>
                        <a:rPr lang="ar-SA" sz="1400" dirty="0">
                          <a:effectLst/>
                          <a:latin typeface="Calibri" panose="020F0502020204030204" pitchFamily="34" charset="0"/>
                          <a:ea typeface="Calibri" panose="020F0502020204030204" pitchFamily="34" charset="0"/>
                          <a:cs typeface="B Yagut" panose="00000400000000000000" pitchFamily="2" charset="-78"/>
                        </a:rPr>
                        <a:t>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7000"/>
                        </a:lnSpc>
                        <a:spcBef>
                          <a:spcPts val="0"/>
                        </a:spcBef>
                        <a:spcAft>
                          <a:spcPts val="0"/>
                        </a:spcAft>
                      </a:pPr>
                      <a:r>
                        <a:rPr lang="ar-SA" sz="1400" dirty="0">
                          <a:effectLst/>
                          <a:latin typeface="Calibri" panose="020F0502020204030204" pitchFamily="34" charset="0"/>
                          <a:ea typeface="Calibri" panose="020F0502020204030204" pitchFamily="34" charset="0"/>
                          <a:cs typeface="B Yagut" panose="00000400000000000000" pitchFamily="2" charset="-78"/>
                        </a:rPr>
                        <a:t>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743689"/>
                  </a:ext>
                </a:extLst>
              </a:tr>
              <a:tr h="302055">
                <a:tc>
                  <a:txBody>
                    <a:bodyPr/>
                    <a:lstStyle/>
                    <a:p>
                      <a:pPr marL="0" marR="0" algn="r" rtl="1">
                        <a:lnSpc>
                          <a:spcPct val="107000"/>
                        </a:lnSpc>
                        <a:spcBef>
                          <a:spcPts val="0"/>
                        </a:spcBef>
                        <a:spcAft>
                          <a:spcPts val="0"/>
                        </a:spcAft>
                      </a:pPr>
                      <a:r>
                        <a:rPr lang="ar-SA" sz="1400">
                          <a:effectLst/>
                          <a:latin typeface="Calibri" panose="020F0502020204030204" pitchFamily="34" charset="0"/>
                          <a:ea typeface="Calibri" panose="020F0502020204030204" pitchFamily="34" charset="0"/>
                          <a:cs typeface="B Yagut" panose="00000400000000000000" pitchFamily="2" charset="-78"/>
                        </a:rPr>
                        <a:t>خیر</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1400">
                          <a:effectLst/>
                          <a:latin typeface="Calibri" panose="020F0502020204030204" pitchFamily="34" charset="0"/>
                          <a:ea typeface="Calibri" panose="020F0502020204030204" pitchFamily="34" charset="0"/>
                          <a:cs typeface="B Yagut" panose="00000400000000000000" pitchFamily="2" charset="-78"/>
                        </a:rPr>
                        <a:t>132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7000"/>
                        </a:lnSpc>
                        <a:spcBef>
                          <a:spcPts val="0"/>
                        </a:spcBef>
                        <a:spcAft>
                          <a:spcPts val="0"/>
                        </a:spcAft>
                      </a:pPr>
                      <a:r>
                        <a:rPr lang="ar-SA" sz="1400" dirty="0">
                          <a:effectLst/>
                          <a:latin typeface="Calibri" panose="020F0502020204030204" pitchFamily="34" charset="0"/>
                          <a:ea typeface="Calibri" panose="020F0502020204030204" pitchFamily="34" charset="0"/>
                          <a:cs typeface="B Yagut" panose="00000400000000000000" pitchFamily="2" charset="-78"/>
                        </a:rPr>
                        <a:t>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181294"/>
                  </a:ext>
                </a:extLst>
              </a:tr>
            </a:tbl>
          </a:graphicData>
        </a:graphic>
      </p:graphicFrame>
    </p:spTree>
    <p:extLst>
      <p:ext uri="{BB962C8B-B14F-4D97-AF65-F5344CB8AC3E}">
        <p14:creationId xmlns:p14="http://schemas.microsoft.com/office/powerpoint/2010/main" val="921726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05766" y="2120894"/>
            <a:ext cx="4667534" cy="658642"/>
          </a:xfrm>
          <a:prstGeom prst="rect">
            <a:avLst/>
          </a:prstGeom>
        </p:spPr>
        <p:txBody>
          <a:bodyPr wrap="square">
            <a:spAutoFit/>
          </a:bodyPr>
          <a:lstStyle/>
          <a:p>
            <a:pPr algn="ctr" rtl="1">
              <a:lnSpc>
                <a:spcPct val="115000"/>
              </a:lnSpc>
              <a:tabLst>
                <a:tab pos="0" algn="l"/>
              </a:tabLst>
            </a:pPr>
            <a:r>
              <a:rPr lang="fa-IR" sz="1600" dirty="0">
                <a:latin typeface="Times New Roman" panose="02020603050405020304" pitchFamily="18" charset="0"/>
                <a:ea typeface="Times New Roman" panose="02020603050405020304" pitchFamily="18" charset="0"/>
                <a:cs typeface="B Titr" panose="00000700000000000000" pitchFamily="2" charset="-78"/>
              </a:rPr>
              <a:t>درصد حاملگی های برنامه ریزی شده/ نشده در مرگ های مادری د.ع.پ اصفهان سال 1403</a:t>
            </a:r>
            <a:endParaRPr lang="en-US" sz="1600" dirty="0">
              <a:effectLst/>
              <a:latin typeface="Times New Roman" panose="02020603050405020304" pitchFamily="18" charset="0"/>
              <a:ea typeface="Times New Roman" panose="02020603050405020304" pitchFamily="18" charset="0"/>
              <a:cs typeface="B Titr" panose="00000700000000000000" pitchFamily="2" charset="-78"/>
            </a:endParaRPr>
          </a:p>
        </p:txBody>
      </p:sp>
      <p:graphicFrame>
        <p:nvGraphicFramePr>
          <p:cNvPr id="4" name="Chart 3"/>
          <p:cNvGraphicFramePr/>
          <p:nvPr>
            <p:extLst>
              <p:ext uri="{D42A27DB-BD31-4B8C-83A1-F6EECF244321}">
                <p14:modId xmlns:p14="http://schemas.microsoft.com/office/powerpoint/2010/main" val="2442122389"/>
              </p:ext>
            </p:extLst>
          </p:nvPr>
        </p:nvGraphicFramePr>
        <p:xfrm>
          <a:off x="7165074" y="2934268"/>
          <a:ext cx="4408226" cy="349843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373504" y="928327"/>
            <a:ext cx="10276764" cy="954107"/>
          </a:xfrm>
          <a:prstGeom prst="rect">
            <a:avLst/>
          </a:prstGeom>
          <a:solidFill>
            <a:srgbClr val="FFFFCC"/>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0" i="0" u="none" strike="noStrike" kern="0" cap="none" spc="0" normalizeH="0" baseline="0" noProof="0" dirty="0">
                <a:ln>
                  <a:noFill/>
                </a:ln>
                <a:solidFill>
                  <a:srgbClr val="4BACC6">
                    <a:lumMod val="50000"/>
                  </a:srgbClr>
                </a:solidFill>
                <a:effectLst/>
                <a:uLnTx/>
                <a:uFillTx/>
                <a:latin typeface="Times New Roman" panose="02020603050405020304" pitchFamily="18" charset="0"/>
                <a:ea typeface="Times New Roman" panose="02020603050405020304" pitchFamily="18" charset="0"/>
                <a:cs typeface="B Titr" panose="00000700000000000000" pitchFamily="2" charset="-78"/>
              </a:rPr>
              <a:t>درصد مراقبت قبل از بارداری و برنامه ریزی حاملگی ها در مرگ های مادری د.ع.پ اصفهان- سال 1402</a:t>
            </a:r>
            <a:endParaRPr kumimoji="0" lang="en-US" sz="2800" b="0" i="0" u="none" strike="noStrike" kern="0" cap="none" spc="0" normalizeH="0" baseline="0" noProof="0" dirty="0">
              <a:ln>
                <a:noFill/>
              </a:ln>
              <a:solidFill>
                <a:sysClr val="windowText" lastClr="000000"/>
              </a:solidFill>
              <a:effectLst/>
              <a:uLnTx/>
              <a:uFillTx/>
            </a:endParaRPr>
          </a:p>
        </p:txBody>
      </p:sp>
      <p:sp>
        <p:nvSpPr>
          <p:cNvPr id="6" name="Rectangle 5"/>
          <p:cNvSpPr/>
          <p:nvPr/>
        </p:nvSpPr>
        <p:spPr>
          <a:xfrm>
            <a:off x="736979" y="2314041"/>
            <a:ext cx="4476465" cy="584775"/>
          </a:xfrm>
          <a:prstGeom prst="rect">
            <a:avLst/>
          </a:prstGeom>
        </p:spPr>
        <p:txBody>
          <a:bodyPr wrap="square">
            <a:spAutoFit/>
          </a:bodyPr>
          <a:lstStyle/>
          <a:p>
            <a:pPr algn="ctr"/>
            <a:r>
              <a:rPr lang="fa-IR" sz="1600" b="1" dirty="0">
                <a:latin typeface="Times New Roman" panose="02020603050405020304" pitchFamily="18" charset="0"/>
                <a:ea typeface="Times New Roman" panose="02020603050405020304" pitchFamily="18" charset="0"/>
                <a:cs typeface="B Titr" panose="00000700000000000000" pitchFamily="2" charset="-78"/>
              </a:rPr>
              <a:t>درصد دریافت مراقبت پیش از بارداری در مرگ مادری د.ع.پ اصفهان سال 1403</a:t>
            </a:r>
            <a:endParaRPr lang="en-US" sz="1600" b="1" dirty="0">
              <a:latin typeface="Times New Roman" panose="02020603050405020304" pitchFamily="18" charset="0"/>
              <a:ea typeface="Times New Roman" panose="02020603050405020304" pitchFamily="18" charset="0"/>
              <a:cs typeface="B Titr" panose="00000700000000000000" pitchFamily="2" charset="-78"/>
            </a:endParaRPr>
          </a:p>
        </p:txBody>
      </p:sp>
      <p:graphicFrame>
        <p:nvGraphicFramePr>
          <p:cNvPr id="7" name="Chart 6"/>
          <p:cNvGraphicFramePr/>
          <p:nvPr>
            <p:extLst>
              <p:ext uri="{D42A27DB-BD31-4B8C-83A1-F6EECF244321}">
                <p14:modId xmlns:p14="http://schemas.microsoft.com/office/powerpoint/2010/main" val="2827350430"/>
              </p:ext>
            </p:extLst>
          </p:nvPr>
        </p:nvGraphicFramePr>
        <p:xfrm>
          <a:off x="600502" y="2934268"/>
          <a:ext cx="5459105" cy="3343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6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 y="839799"/>
            <a:ext cx="10978259" cy="95410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0" cap="none" spc="0" normalizeH="0" baseline="0" noProof="0" dirty="0">
                <a:ln>
                  <a:noFill/>
                </a:ln>
                <a:solidFill>
                  <a:srgbClr val="002060"/>
                </a:solidFill>
                <a:effectLst/>
                <a:uLnTx/>
                <a:uFillTx/>
                <a:latin typeface="Calibri"/>
                <a:ea typeface="+mj-ea"/>
                <a:cs typeface="B Titr" panose="00000700000000000000" pitchFamily="2" charset="-78"/>
              </a:rPr>
              <a:t>نسبت مرگ مادران در هزار تولد زنده در گروه های سنی</a:t>
            </a:r>
            <a:r>
              <a:rPr kumimoji="0" lang="fa-IR" sz="2800" b="0" i="0" u="none" strike="noStrike" kern="0" cap="none" spc="0" normalizeH="0" baseline="0" noProof="0" dirty="0">
                <a:ln>
                  <a:noFill/>
                </a:ln>
                <a:solidFill>
                  <a:srgbClr val="002060"/>
                </a:solidFill>
                <a:effectLst/>
                <a:uLnTx/>
                <a:uFillTx/>
                <a:latin typeface="Calibri"/>
                <a:ea typeface="+mj-ea"/>
                <a:cs typeface="B Titr" panose="00000700000000000000" pitchFamily="2" charset="-78"/>
              </a:rPr>
              <a:t> </a:t>
            </a:r>
            <a:r>
              <a:rPr kumimoji="0" lang="ar-SA" sz="2800" b="0" i="0" u="none" strike="noStrike" kern="0" cap="none" spc="0" normalizeH="0" baseline="0" noProof="0" dirty="0">
                <a:ln>
                  <a:noFill/>
                </a:ln>
                <a:solidFill>
                  <a:srgbClr val="002060"/>
                </a:solidFill>
                <a:effectLst/>
                <a:uLnTx/>
                <a:uFillTx/>
                <a:latin typeface="Calibri"/>
                <a:ea typeface="+mj-ea"/>
                <a:cs typeface="B Titr" panose="00000700000000000000" pitchFamily="2" charset="-78"/>
              </a:rPr>
              <a:t>مختلف در مادران فوت شده د.ع.پ اصفهان سال 140</a:t>
            </a:r>
            <a:r>
              <a:rPr kumimoji="0" lang="fa-IR" sz="2800" b="0" i="0" u="none" strike="noStrike" kern="0" cap="none" spc="0" normalizeH="0" baseline="0" noProof="0" dirty="0">
                <a:ln>
                  <a:noFill/>
                </a:ln>
                <a:solidFill>
                  <a:srgbClr val="002060"/>
                </a:solidFill>
                <a:effectLst/>
                <a:uLnTx/>
                <a:uFillTx/>
                <a:latin typeface="Calibri"/>
                <a:ea typeface="+mj-ea"/>
                <a:cs typeface="B Titr" panose="00000700000000000000" pitchFamily="2" charset="-78"/>
              </a:rPr>
              <a:t>3</a:t>
            </a:r>
            <a:endParaRPr kumimoji="0" lang="en-US" sz="1600" b="0" i="0" u="none" strike="noStrike" kern="0" cap="none" spc="0" normalizeH="0" baseline="0" noProof="0" dirty="0">
              <a:ln>
                <a:noFill/>
              </a:ln>
              <a:solidFill>
                <a:sysClr val="windowText" lastClr="000000"/>
              </a:solidFill>
              <a:effectLst/>
              <a:uLnTx/>
              <a:uFillTx/>
            </a:endParaRPr>
          </a:p>
        </p:txBody>
      </p:sp>
      <p:graphicFrame>
        <p:nvGraphicFramePr>
          <p:cNvPr id="3" name="Chart 2"/>
          <p:cNvGraphicFramePr>
            <a:graphicFrameLocks/>
          </p:cNvGraphicFramePr>
          <p:nvPr>
            <p:extLst>
              <p:ext uri="{D42A27DB-BD31-4B8C-83A1-F6EECF244321}">
                <p14:modId xmlns:p14="http://schemas.microsoft.com/office/powerpoint/2010/main" val="387257313"/>
              </p:ext>
            </p:extLst>
          </p:nvPr>
        </p:nvGraphicFramePr>
        <p:xfrm>
          <a:off x="731520" y="2238233"/>
          <a:ext cx="4850414" cy="41352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220209947"/>
              </p:ext>
            </p:extLst>
          </p:nvPr>
        </p:nvGraphicFramePr>
        <p:xfrm>
          <a:off x="6564573" y="2238233"/>
          <a:ext cx="4983708" cy="39987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6461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638" y="1038901"/>
            <a:ext cx="9678644" cy="58477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3200" b="1"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درصد فراوانی سن مادران فوت شده د.ع.پ اصفهان در سال 1403</a:t>
            </a:r>
            <a:endParaRPr kumimoji="0" lang="en-US" sz="3200" b="1" i="0" u="none" strike="noStrike" kern="0" cap="none" spc="0" normalizeH="0" baseline="0" noProof="0" dirty="0">
              <a:ln>
                <a:noFill/>
              </a:ln>
              <a:effectLst/>
              <a:uLnTx/>
              <a:uFillTx/>
            </a:endParaRPr>
          </a:p>
        </p:txBody>
      </p:sp>
      <p:graphicFrame>
        <p:nvGraphicFramePr>
          <p:cNvPr id="5" name="Chart 4"/>
          <p:cNvGraphicFramePr/>
          <p:nvPr>
            <p:extLst>
              <p:ext uri="{D42A27DB-BD31-4B8C-83A1-F6EECF244321}">
                <p14:modId xmlns:p14="http://schemas.microsoft.com/office/powerpoint/2010/main" val="2565139989"/>
              </p:ext>
            </p:extLst>
          </p:nvPr>
        </p:nvGraphicFramePr>
        <p:xfrm>
          <a:off x="696036" y="1697999"/>
          <a:ext cx="11002478" cy="4549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747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8F0F8D-B2AB-4BE3-93ED-7D775ECC8729}"/>
              </a:ext>
            </a:extLst>
          </p:cNvPr>
          <p:cNvSpPr txBox="1"/>
          <p:nvPr/>
        </p:nvSpPr>
        <p:spPr>
          <a:xfrm>
            <a:off x="2530549" y="875790"/>
            <a:ext cx="7198242" cy="707886"/>
          </a:xfrm>
          <a:prstGeom prst="rect">
            <a:avLst/>
          </a:prstGeom>
          <a:noFill/>
        </p:spPr>
        <p:txBody>
          <a:bodyPr wrap="square">
            <a:spAutoFit/>
          </a:bodyPr>
          <a:lstStyle/>
          <a:p>
            <a:pPr algn="ctr"/>
            <a:r>
              <a:rPr lang="ar-SA" sz="2000" dirty="0">
                <a:effectLst/>
                <a:latin typeface="Calibri" panose="020F0502020204030204" pitchFamily="34" charset="0"/>
                <a:ea typeface="Calibri" panose="020F0502020204030204" pitchFamily="34" charset="0"/>
                <a:cs typeface="B Titr" panose="00000700000000000000" pitchFamily="2" charset="-78"/>
              </a:rPr>
              <a:t>فراوانی مادران فوت شده  به تفکیک  منطقه سکونت مادر </a:t>
            </a:r>
            <a:r>
              <a:rPr lang="fa-IR" sz="2000" dirty="0">
                <a:effectLst/>
                <a:latin typeface="Calibri" panose="020F0502020204030204" pitchFamily="34" charset="0"/>
                <a:ea typeface="Calibri" panose="020F0502020204030204" pitchFamily="34" charset="0"/>
                <a:cs typeface="B Titr" panose="00000700000000000000" pitchFamily="2" charset="-78"/>
              </a:rPr>
              <a:t>در مرگ های مادری کشوری سال 1403</a:t>
            </a:r>
            <a:r>
              <a:rPr lang="ar-SA" sz="2000" dirty="0">
                <a:effectLst/>
                <a:latin typeface="Calibri" panose="020F0502020204030204" pitchFamily="34" charset="0"/>
                <a:ea typeface="Calibri" panose="020F0502020204030204" pitchFamily="34" charset="0"/>
                <a:cs typeface="B Titr" panose="00000700000000000000" pitchFamily="2" charset="-78"/>
              </a:rPr>
              <a:t> </a:t>
            </a:r>
            <a:endParaRPr lang="en-US" sz="5400" dirty="0"/>
          </a:p>
        </p:txBody>
      </p:sp>
      <p:graphicFrame>
        <p:nvGraphicFramePr>
          <p:cNvPr id="8" name="Table 7">
            <a:extLst>
              <a:ext uri="{FF2B5EF4-FFF2-40B4-BE49-F238E27FC236}">
                <a16:creationId xmlns:a16="http://schemas.microsoft.com/office/drawing/2014/main" id="{AA250CD3-EB4E-4DB7-A69E-613E0B42608F}"/>
              </a:ext>
            </a:extLst>
          </p:cNvPr>
          <p:cNvGraphicFramePr>
            <a:graphicFrameLocks noGrp="1"/>
          </p:cNvGraphicFramePr>
          <p:nvPr>
            <p:extLst>
              <p:ext uri="{D42A27DB-BD31-4B8C-83A1-F6EECF244321}">
                <p14:modId xmlns:p14="http://schemas.microsoft.com/office/powerpoint/2010/main" val="2720887873"/>
              </p:ext>
            </p:extLst>
          </p:nvPr>
        </p:nvGraphicFramePr>
        <p:xfrm>
          <a:off x="7697972" y="2796354"/>
          <a:ext cx="3918475" cy="2022731"/>
        </p:xfrm>
        <a:graphic>
          <a:graphicData uri="http://schemas.openxmlformats.org/drawingml/2006/table">
            <a:tbl>
              <a:tblPr rtl="1" firstRow="1" firstCol="1" bandRow="1"/>
              <a:tblGrid>
                <a:gridCol w="1823918">
                  <a:extLst>
                    <a:ext uri="{9D8B030D-6E8A-4147-A177-3AD203B41FA5}">
                      <a16:colId xmlns:a16="http://schemas.microsoft.com/office/drawing/2014/main" val="204690727"/>
                    </a:ext>
                  </a:extLst>
                </a:gridCol>
                <a:gridCol w="626801">
                  <a:extLst>
                    <a:ext uri="{9D8B030D-6E8A-4147-A177-3AD203B41FA5}">
                      <a16:colId xmlns:a16="http://schemas.microsoft.com/office/drawing/2014/main" val="660992780"/>
                    </a:ext>
                  </a:extLst>
                </a:gridCol>
                <a:gridCol w="1467756">
                  <a:extLst>
                    <a:ext uri="{9D8B030D-6E8A-4147-A177-3AD203B41FA5}">
                      <a16:colId xmlns:a16="http://schemas.microsoft.com/office/drawing/2014/main" val="1167712082"/>
                    </a:ext>
                  </a:extLst>
                </a:gridCol>
              </a:tblGrid>
              <a:tr h="457200">
                <a:tc>
                  <a:txBody>
                    <a:bodyPr/>
                    <a:lstStyle/>
                    <a:p>
                      <a:pPr marL="0" marR="0" algn="ctr" rtl="1">
                        <a:lnSpc>
                          <a:spcPct val="107000"/>
                        </a:lnSpc>
                        <a:spcBef>
                          <a:spcPts val="0"/>
                        </a:spcBef>
                        <a:spcAft>
                          <a:spcPts val="0"/>
                        </a:spcAft>
                      </a:pPr>
                      <a:r>
                        <a:rPr lang="ar-SA" sz="10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منطقه محل سکونت</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rtl="1">
                        <a:lnSpc>
                          <a:spcPct val="107000"/>
                        </a:lnSpc>
                        <a:spcBef>
                          <a:spcPts val="0"/>
                        </a:spcBef>
                        <a:spcAft>
                          <a:spcPts val="0"/>
                        </a:spcAft>
                      </a:pPr>
                      <a:r>
                        <a:rPr lang="ar-SA" sz="10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تعداد</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rtl="1">
                        <a:lnSpc>
                          <a:spcPct val="107000"/>
                        </a:lnSpc>
                        <a:spcBef>
                          <a:spcPts val="0"/>
                        </a:spcBef>
                        <a:spcAft>
                          <a:spcPts val="0"/>
                        </a:spcAft>
                      </a:pPr>
                      <a:r>
                        <a:rPr lang="ar-SA" sz="10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درصد</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589642863"/>
                  </a:ext>
                </a:extLst>
              </a:tr>
              <a:tr h="190500">
                <a:tc>
                  <a:txBody>
                    <a:bodyPr/>
                    <a:lstStyle/>
                    <a:p>
                      <a:pPr marL="0" marR="0" algn="r" rtl="1">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شهر</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fa-IR" sz="16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6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69.4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661865"/>
                  </a:ext>
                </a:extLst>
              </a:tr>
              <a:tr h="190500">
                <a:tc>
                  <a:txBody>
                    <a:bodyPr/>
                    <a:lstStyle/>
                    <a:p>
                      <a:pPr marL="0" marR="0" algn="r" rtl="1">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روستای اصلی</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6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22.1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040124"/>
                  </a:ext>
                </a:extLst>
              </a:tr>
              <a:tr h="190500">
                <a:tc>
                  <a:txBody>
                    <a:bodyPr/>
                    <a:lstStyle/>
                    <a:p>
                      <a:pPr marL="0" marR="0" algn="r" rtl="1">
                        <a:lnSpc>
                          <a:spcPct val="107000"/>
                        </a:lnSpc>
                        <a:spcBef>
                          <a:spcPts val="0"/>
                        </a:spcBef>
                        <a:spcAft>
                          <a:spcPts val="0"/>
                        </a:spcAft>
                      </a:pPr>
                      <a:r>
                        <a:rPr lang="ar-SA" sz="16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حاشیه شهر یا سکونتگاه غیر رسمی</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4.1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854285"/>
                  </a:ext>
                </a:extLst>
              </a:tr>
              <a:tr h="190500">
                <a:tc>
                  <a:txBody>
                    <a:bodyPr/>
                    <a:lstStyle/>
                    <a:p>
                      <a:pPr marL="0" marR="0" algn="r" rtl="1">
                        <a:lnSpc>
                          <a:spcPct val="107000"/>
                        </a:lnSpc>
                        <a:spcBef>
                          <a:spcPts val="0"/>
                        </a:spcBef>
                        <a:spcAft>
                          <a:spcPts val="0"/>
                        </a:spcAft>
                      </a:pPr>
                      <a:r>
                        <a:rPr lang="ar-SA" sz="16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روستای قمر</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299869"/>
                  </a:ext>
                </a:extLst>
              </a:tr>
              <a:tr h="200025">
                <a:tc>
                  <a:txBody>
                    <a:bodyPr/>
                    <a:lstStyle/>
                    <a:p>
                      <a:pPr marL="0" marR="0" algn="r" rtl="1">
                        <a:lnSpc>
                          <a:spcPct val="107000"/>
                        </a:lnSpc>
                        <a:spcBef>
                          <a:spcPts val="0"/>
                        </a:spcBef>
                        <a:spcAft>
                          <a:spcPts val="0"/>
                        </a:spcAft>
                      </a:pPr>
                      <a:r>
                        <a:rPr lang="ar-SA" sz="16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روستای سیاری، عشایر</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336254"/>
                  </a:ext>
                </a:extLst>
              </a:tr>
            </a:tbl>
          </a:graphicData>
        </a:graphic>
      </p:graphicFrame>
      <p:graphicFrame>
        <p:nvGraphicFramePr>
          <p:cNvPr id="9" name="Chart 8">
            <a:extLst>
              <a:ext uri="{FF2B5EF4-FFF2-40B4-BE49-F238E27FC236}">
                <a16:creationId xmlns:a16="http://schemas.microsoft.com/office/drawing/2014/main" id="{CB583D08-6B53-4295-847E-3E7C57614E24}"/>
              </a:ext>
            </a:extLst>
          </p:cNvPr>
          <p:cNvGraphicFramePr/>
          <p:nvPr>
            <p:extLst>
              <p:ext uri="{D42A27DB-BD31-4B8C-83A1-F6EECF244321}">
                <p14:modId xmlns:p14="http://schemas.microsoft.com/office/powerpoint/2010/main" val="323423813"/>
              </p:ext>
            </p:extLst>
          </p:nvPr>
        </p:nvGraphicFramePr>
        <p:xfrm>
          <a:off x="850605" y="2009554"/>
          <a:ext cx="6666613" cy="39088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9090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6361" y="739141"/>
            <a:ext cx="975884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Titr" panose="00000700000000000000" pitchFamily="2" charset="-78"/>
              </a:rPr>
              <a:t>فراوانی مادران فوت شده  به تفکیک  منطقه سکونت مادر </a:t>
            </a:r>
            <a:r>
              <a:rPr kumimoji="0" lang="fa-IR"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Titr" panose="00000700000000000000" pitchFamily="2" charset="-78"/>
              </a:rPr>
              <a:t>در مرگ های د.ع.پ اصفهان سال 1403</a:t>
            </a:r>
            <a:r>
              <a:rPr kumimoji="0" lang="ar-SA"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Titr" panose="00000700000000000000" pitchFamily="2" charset="-78"/>
              </a:rPr>
              <a:t> </a:t>
            </a:r>
            <a:endParaRPr kumimoji="0" lang="en-US" sz="5400" b="0" i="0" u="none" strike="noStrike" kern="1200" cap="none" spc="0" normalizeH="0" baseline="0" noProof="0" dirty="0">
              <a:ln>
                <a:noFill/>
              </a:ln>
              <a:solidFill>
                <a:srgbClr val="000000"/>
              </a:solidFill>
              <a:effectLst/>
              <a:uLnTx/>
              <a:uFillTx/>
              <a:latin typeface="Aptos"/>
              <a:ea typeface="+mn-ea"/>
              <a:cs typeface="+mn-cs"/>
            </a:endParaRPr>
          </a:p>
        </p:txBody>
      </p:sp>
      <p:graphicFrame>
        <p:nvGraphicFramePr>
          <p:cNvPr id="5" name="Chart 4"/>
          <p:cNvGraphicFramePr/>
          <p:nvPr>
            <p:extLst>
              <p:ext uri="{D42A27DB-BD31-4B8C-83A1-F6EECF244321}">
                <p14:modId xmlns:p14="http://schemas.microsoft.com/office/powerpoint/2010/main" val="1379983716"/>
              </p:ext>
            </p:extLst>
          </p:nvPr>
        </p:nvGraphicFramePr>
        <p:xfrm>
          <a:off x="1086362" y="1596788"/>
          <a:ext cx="10009268" cy="3616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3014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0877" y="455137"/>
            <a:ext cx="10809026" cy="86177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32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درصد رتبه بارداری در موارد مرگ مادری د.ع.پ اصفهان در سال 1403</a:t>
            </a:r>
            <a:br>
              <a:rPr kumimoji="0" lang="en-US" sz="32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j-cs"/>
              </a:rPr>
            </a:br>
            <a:endParaRPr kumimoji="0" lang="en-US" sz="1800" b="0" i="0" u="none" strike="noStrike" kern="0" cap="none" spc="0" normalizeH="0" baseline="0" noProof="0" dirty="0">
              <a:ln>
                <a:noFill/>
              </a:ln>
              <a:effectLst/>
              <a:uLnTx/>
              <a:uFillTx/>
            </a:endParaRPr>
          </a:p>
        </p:txBody>
      </p:sp>
      <p:graphicFrame>
        <p:nvGraphicFramePr>
          <p:cNvPr id="5" name="Chart 4"/>
          <p:cNvGraphicFramePr/>
          <p:nvPr>
            <p:extLst>
              <p:ext uri="{D42A27DB-BD31-4B8C-83A1-F6EECF244321}">
                <p14:modId xmlns:p14="http://schemas.microsoft.com/office/powerpoint/2010/main" val="923304316"/>
              </p:ext>
            </p:extLst>
          </p:nvPr>
        </p:nvGraphicFramePr>
        <p:xfrm>
          <a:off x="655093" y="1733267"/>
          <a:ext cx="11054685" cy="4626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0378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3FF5-7162-4781-9174-A639E096B30A}"/>
              </a:ext>
            </a:extLst>
          </p:cNvPr>
          <p:cNvSpPr>
            <a:spLocks noGrp="1"/>
          </p:cNvSpPr>
          <p:nvPr>
            <p:ph type="title"/>
          </p:nvPr>
        </p:nvSpPr>
        <p:spPr>
          <a:xfrm>
            <a:off x="746760" y="359381"/>
            <a:ext cx="10698480" cy="1097280"/>
          </a:xfrm>
        </p:spPr>
        <p:txBody>
          <a:bodyPr>
            <a:normAutofit/>
          </a:bodyPr>
          <a:lstStyle/>
          <a:p>
            <a:pPr algn="ctr"/>
            <a:r>
              <a:rPr lang="ar-SA" sz="2800" dirty="0">
                <a:effectLst/>
                <a:latin typeface="Calibri" panose="020F0502020204030204" pitchFamily="34" charset="0"/>
                <a:ea typeface="Calibri" panose="020F0502020204030204" pitchFamily="34" charset="0"/>
                <a:cs typeface="B Titr" panose="00000700000000000000" pitchFamily="2" charset="-78"/>
              </a:rPr>
              <a:t>درصد فراوانی مرگ ها</a:t>
            </a:r>
            <a:r>
              <a:rPr lang="fa-IR" sz="2800" dirty="0">
                <a:effectLst/>
                <a:latin typeface="Calibri" panose="020F0502020204030204" pitchFamily="34" charset="0"/>
                <a:ea typeface="Calibri" panose="020F0502020204030204" pitchFamily="34" charset="0"/>
                <a:cs typeface="B Titr" panose="00000700000000000000" pitchFamily="2" charset="-78"/>
              </a:rPr>
              <a:t>ی مادری کشوری</a:t>
            </a:r>
            <a:r>
              <a:rPr lang="ar-SA" sz="2800" dirty="0">
                <a:effectLst/>
                <a:latin typeface="Calibri" panose="020F0502020204030204" pitchFamily="34" charset="0"/>
                <a:ea typeface="Calibri" panose="020F0502020204030204" pitchFamily="34" charset="0"/>
                <a:cs typeface="B Titr" panose="00000700000000000000" pitchFamily="2" charset="-78"/>
              </a:rPr>
              <a:t> بر اساس سطوح تحصیلی مادران فوت شده سال 1403</a:t>
            </a:r>
            <a:endParaRPr lang="en-US" sz="2800" dirty="0"/>
          </a:p>
        </p:txBody>
      </p:sp>
      <p:graphicFrame>
        <p:nvGraphicFramePr>
          <p:cNvPr id="5" name="Chart 4">
            <a:extLst>
              <a:ext uri="{FF2B5EF4-FFF2-40B4-BE49-F238E27FC236}">
                <a16:creationId xmlns:a16="http://schemas.microsoft.com/office/drawing/2014/main" id="{9D61C9AA-4CDC-457B-9B6A-A8749455145E}"/>
              </a:ext>
            </a:extLst>
          </p:cNvPr>
          <p:cNvGraphicFramePr/>
          <p:nvPr>
            <p:extLst>
              <p:ext uri="{D42A27DB-BD31-4B8C-83A1-F6EECF244321}">
                <p14:modId xmlns:p14="http://schemas.microsoft.com/office/powerpoint/2010/main" val="672810708"/>
              </p:ext>
            </p:extLst>
          </p:nvPr>
        </p:nvGraphicFramePr>
        <p:xfrm>
          <a:off x="1711843" y="1488557"/>
          <a:ext cx="8474148" cy="387025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2F7E4D9-723D-4A54-9C2B-AC31047E125D}"/>
              </a:ext>
            </a:extLst>
          </p:cNvPr>
          <p:cNvSpPr txBox="1"/>
          <p:nvPr/>
        </p:nvSpPr>
        <p:spPr>
          <a:xfrm>
            <a:off x="1222744" y="5518298"/>
            <a:ext cx="9643729" cy="783869"/>
          </a:xfrm>
          <a:prstGeom prst="rect">
            <a:avLst/>
          </a:prstGeom>
          <a:solidFill>
            <a:srgbClr val="FFFFCC"/>
          </a:solidFill>
        </p:spPr>
        <p:txBody>
          <a:bodyPr wrap="square">
            <a:spAutoFit/>
          </a:bodyPr>
          <a:lstStyle/>
          <a:p>
            <a:pPr marL="0" marR="0" algn="justLow" rtl="1">
              <a:lnSpc>
                <a:spcPct val="107000"/>
              </a:lnSpc>
              <a:spcBef>
                <a:spcPts val="0"/>
              </a:spcBef>
              <a:spcAft>
                <a:spcPts val="800"/>
              </a:spcAft>
            </a:pPr>
            <a:r>
              <a:rPr lang="ar-SA" sz="1400" dirty="0">
                <a:effectLst/>
                <a:latin typeface="Calibri" panose="020F0502020204030204" pitchFamily="34" charset="0"/>
                <a:ea typeface="Calibri" panose="020F0502020204030204" pitchFamily="34" charset="0"/>
                <a:cs typeface="B Yagut" panose="00000400000000000000" pitchFamily="2" charset="-78"/>
              </a:rPr>
              <a:t>سلامت مادران تنها یک موضوع زیست پزشکی نیست . فراتر از علل زیست پزشکی عوامل دیگری  از جمله تحصیلات مادر نیز بر پیامد های سلامت مادران تاثیر گذار است داده های استخراج شده از سامانه مرگ و میر و عوارض بارداری نشان داد که 28.3 درصد مادران فوت شده بیسواد یا کم سواد</a:t>
            </a:r>
            <a:r>
              <a:rPr lang="en-US" sz="1400" dirty="0">
                <a:effectLst/>
                <a:latin typeface="Calibri" panose="020F0502020204030204" pitchFamily="34" charset="0"/>
                <a:ea typeface="Calibri" panose="020F0502020204030204" pitchFamily="34" charset="0"/>
                <a:cs typeface="B Yagut" panose="00000400000000000000" pitchFamily="2" charset="-78"/>
              </a:rPr>
              <a:t>) </a:t>
            </a:r>
            <a:r>
              <a:rPr lang="ar-SA" sz="1400" dirty="0">
                <a:effectLst/>
                <a:latin typeface="Calibri" panose="020F0502020204030204" pitchFamily="34" charset="0"/>
                <a:ea typeface="Calibri" panose="020F0502020204030204" pitchFamily="34" charset="0"/>
                <a:cs typeface="B Yagut" panose="00000400000000000000" pitchFamily="2" charset="-78"/>
              </a:rPr>
              <a:t> ابتدایی و نهضت) بودند. از مجموع مادران فوت شده ، 23.9 درصد آنها از سطح سواد دانشگاهی برخوردار بودند.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0472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820" y="794839"/>
            <a:ext cx="10698480" cy="797029"/>
          </a:xfrm>
        </p:spPr>
        <p:txBody>
          <a:bodyPr>
            <a:noAutofit/>
          </a:bodyPr>
          <a:lstStyle/>
          <a:p>
            <a:pPr marL="88900" lvl="0" algn="ctr" rtl="1">
              <a:lnSpc>
                <a:spcPct val="115000"/>
              </a:lnSpc>
              <a:spcBef>
                <a:spcPts val="0"/>
              </a:spcBef>
            </a:pPr>
            <a:r>
              <a:rPr lang="ar-SA" sz="2800" spc="0" dirty="0">
                <a:latin typeface="Times New Roman" panose="02020603050405020304" pitchFamily="18" charset="0"/>
                <a:ea typeface="Times New Roman" panose="02020603050405020304" pitchFamily="18" charset="0"/>
                <a:cs typeface="B Titr" panose="00000700000000000000" pitchFamily="2" charset="-78"/>
              </a:rPr>
              <a:t>درصد </a:t>
            </a:r>
            <a:r>
              <a:rPr lang="fa-IR" sz="2800" spc="0" dirty="0">
                <a:latin typeface="Times New Roman" panose="02020603050405020304" pitchFamily="18" charset="0"/>
                <a:ea typeface="Times New Roman" panose="02020603050405020304" pitchFamily="18" charset="0"/>
                <a:cs typeface="B Titr" panose="00000700000000000000" pitchFamily="2" charset="-78"/>
              </a:rPr>
              <a:t>سطوح تحصیلی مادران فوت شده </a:t>
            </a:r>
            <a:r>
              <a:rPr lang="ar-SA" sz="2800" spc="0" dirty="0">
                <a:latin typeface="Times New Roman" panose="02020603050405020304" pitchFamily="18" charset="0"/>
                <a:ea typeface="Times New Roman" panose="02020603050405020304" pitchFamily="18" charset="0"/>
                <a:cs typeface="B Titr" panose="00000700000000000000" pitchFamily="2" charset="-78"/>
              </a:rPr>
              <a:t>درموارد مرگ مادری د.ع.پ اصفهان سال 140</a:t>
            </a:r>
            <a:r>
              <a:rPr lang="fa-IR" sz="2800" spc="0" dirty="0">
                <a:latin typeface="Times New Roman" panose="02020603050405020304" pitchFamily="18" charset="0"/>
                <a:ea typeface="Times New Roman" panose="02020603050405020304" pitchFamily="18" charset="0"/>
                <a:cs typeface="B Titr" panose="00000700000000000000" pitchFamily="2" charset="-78"/>
              </a:rPr>
              <a:t>3</a:t>
            </a:r>
            <a:endParaRPr lang="en-US" sz="2800" dirty="0"/>
          </a:p>
        </p:txBody>
      </p:sp>
      <p:graphicFrame>
        <p:nvGraphicFramePr>
          <p:cNvPr id="5" name="Chart 4"/>
          <p:cNvGraphicFramePr/>
          <p:nvPr>
            <p:extLst>
              <p:ext uri="{D42A27DB-BD31-4B8C-83A1-F6EECF244321}">
                <p14:modId xmlns:p14="http://schemas.microsoft.com/office/powerpoint/2010/main" val="3886494328"/>
              </p:ext>
            </p:extLst>
          </p:nvPr>
        </p:nvGraphicFramePr>
        <p:xfrm>
          <a:off x="1072713" y="1801504"/>
          <a:ext cx="10500587" cy="3698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9397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25486" y="655191"/>
            <a:ext cx="9332685" cy="584775"/>
          </a:xfrm>
          <a:prstGeom prst="rect">
            <a:avLst/>
          </a:prstGeom>
        </p:spPr>
        <p:txBody>
          <a:bodyPr wrap="square">
            <a:spAutoFit/>
          </a:bodyPr>
          <a:lstStyle/>
          <a:p>
            <a:pPr lvl="0" algn="ctr"/>
            <a:r>
              <a:rPr lang="fa-IR" sz="3200" b="1" dirty="0">
                <a:solidFill>
                  <a:schemeClr val="bg1"/>
                </a:solidFill>
                <a:latin typeface="Times New Roman" panose="02020603050405020304" pitchFamily="18" charset="0"/>
                <a:ea typeface="Times New Roman" panose="02020603050405020304" pitchFamily="18" charset="0"/>
                <a:cs typeface="B Titr" panose="00000700000000000000" pitchFamily="2" charset="-78"/>
              </a:rPr>
              <a:t>درصد اشتغال مادران فوت شده در د.ع.پ اصفهان سال 1403</a:t>
            </a:r>
            <a:endParaRPr lang="en-US" sz="3200" b="1" dirty="0">
              <a:solidFill>
                <a:schemeClr val="bg1"/>
              </a:solidFill>
              <a:latin typeface="Times New Roman" panose="02020603050405020304" pitchFamily="18" charset="0"/>
              <a:ea typeface="Times New Roman" panose="02020603050405020304" pitchFamily="18" charset="0"/>
              <a:cs typeface="B Titr" panose="00000700000000000000" pitchFamily="2" charset="-78"/>
            </a:endParaRPr>
          </a:p>
        </p:txBody>
      </p:sp>
      <p:graphicFrame>
        <p:nvGraphicFramePr>
          <p:cNvPr id="8" name="Chart 7"/>
          <p:cNvGraphicFramePr/>
          <p:nvPr>
            <p:extLst>
              <p:ext uri="{D42A27DB-BD31-4B8C-83A1-F6EECF244321}">
                <p14:modId xmlns:p14="http://schemas.microsoft.com/office/powerpoint/2010/main" val="2544693404"/>
              </p:ext>
            </p:extLst>
          </p:nvPr>
        </p:nvGraphicFramePr>
        <p:xfrm>
          <a:off x="754743" y="1732409"/>
          <a:ext cx="10726057" cy="44651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12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6908BC-9109-D338-D80C-6A899DDC52DC}"/>
              </a:ext>
            </a:extLst>
          </p:cNvPr>
          <p:cNvSpPr>
            <a:spLocks noGrp="1"/>
          </p:cNvSpPr>
          <p:nvPr>
            <p:ph idx="1"/>
          </p:nvPr>
        </p:nvSpPr>
        <p:spPr>
          <a:xfrm>
            <a:off x="587829" y="569167"/>
            <a:ext cx="10954138" cy="4646645"/>
          </a:xfrm>
          <a:ln>
            <a:solidFill>
              <a:schemeClr val="bg2"/>
            </a:solidFill>
          </a:ln>
        </p:spPr>
        <p:txBody>
          <a:bodyPr>
            <a:normAutofit lnSpcReduction="10000"/>
          </a:bodyPr>
          <a:lstStyle/>
          <a:p>
            <a:pPr algn="r" rtl="1"/>
            <a:r>
              <a:rPr lang="fa-IR" sz="3200" b="1" dirty="0">
                <a:solidFill>
                  <a:schemeClr val="accent3">
                    <a:lumMod val="25000"/>
                  </a:schemeClr>
                </a:solidFill>
                <a:latin typeface="Calibri" panose="020F0502020204030204" pitchFamily="34" charset="0"/>
                <a:cs typeface="B Titr" panose="00000700000000000000" pitchFamily="2" charset="-78"/>
              </a:rPr>
              <a:t>هدف اصلی نظام کشوری مراقبت مرگ مادری: </a:t>
            </a:r>
            <a:r>
              <a:rPr lang="fa-IR" sz="2800" b="1" dirty="0">
                <a:latin typeface="Calibri" panose="020F0502020204030204" pitchFamily="34" charset="0"/>
                <a:cs typeface="B Yagut" panose="00000400000000000000" pitchFamily="2" charset="-78"/>
              </a:rPr>
              <a:t>کشف سیر منتهی به مرگ مادر و طراحی مداخله جهت پیشگیری از موارد مشابه است</a:t>
            </a:r>
          </a:p>
          <a:p>
            <a:pPr algn="justLow" rtl="1"/>
            <a:r>
              <a:rPr lang="fa-IR" sz="2800" b="1" dirty="0">
                <a:latin typeface="Calibri" panose="020F0502020204030204" pitchFamily="34" charset="0"/>
                <a:cs typeface="B Yagut" panose="00000400000000000000" pitchFamily="2" charset="-78"/>
              </a:rPr>
              <a:t>در نظام مراقبت مرگ مادری، اولین اقدام پس از وقوع مرگ مادر  تکمیل و ارسال فرم </a:t>
            </a:r>
            <a:r>
              <a:rPr lang="fa-IR" sz="2800" b="1" dirty="0">
                <a:solidFill>
                  <a:srgbClr val="C00000"/>
                </a:solidFill>
                <a:latin typeface="Calibri" panose="020F0502020204030204" pitchFamily="34" charset="0"/>
                <a:cs typeface="B Yagut" panose="00000400000000000000" pitchFamily="2" charset="-78"/>
              </a:rPr>
              <a:t>گزارش فوری </a:t>
            </a:r>
            <a:r>
              <a:rPr lang="fa-IR" sz="2800" b="1" dirty="0">
                <a:latin typeface="Calibri" panose="020F0502020204030204" pitchFamily="34" charset="0"/>
                <a:cs typeface="B Yagut" panose="00000400000000000000" pitchFamily="2" charset="-78"/>
              </a:rPr>
              <a:t>به معاونت بهداشت و درمان دانشگاه و دفتر ریاست دانشگاه است</a:t>
            </a:r>
          </a:p>
          <a:p>
            <a:pPr algn="justLow" rtl="1"/>
            <a:r>
              <a:rPr lang="fa-IR" sz="2800" b="1" dirty="0">
                <a:solidFill>
                  <a:srgbClr val="C00000"/>
                </a:solidFill>
                <a:latin typeface="Calibri" panose="020F0502020204030204" pitchFamily="34" charset="0"/>
                <a:cs typeface="B Yagut" panose="00000400000000000000" pitchFamily="2" charset="-78"/>
              </a:rPr>
              <a:t>تأخیر در پرسشگری </a:t>
            </a:r>
            <a:r>
              <a:rPr lang="fa-IR" sz="2800" b="1" dirty="0">
                <a:latin typeface="Calibri" panose="020F0502020204030204" pitchFamily="34" charset="0"/>
                <a:cs typeface="B Yagut" panose="00000400000000000000" pitchFamily="2" charset="-78"/>
              </a:rPr>
              <a:t>و فراموش شدن جزئیات وقایع از مشکلات اجرایی نظام مراقبت مرگ مادری است. لذا در موارد مرگ مادری رعایت زمان های استاندارد (از جمله تشکیل زیر کمیته مرگ مادری شهرستان حداکثر تا یک هفته بعد از گزارش فوری مرگ مادری)، مورد تاکید است</a:t>
            </a:r>
          </a:p>
          <a:p>
            <a:pPr algn="justLow" rtl="1"/>
            <a:r>
              <a:rPr lang="fa-IR" sz="2800" b="1" dirty="0">
                <a:latin typeface="Calibri" panose="020F0502020204030204" pitchFamily="34" charset="0"/>
                <a:cs typeface="B Yagut" panose="00000400000000000000" pitchFamily="2" charset="-78"/>
              </a:rPr>
              <a:t>در نظام مراقبت، وظیفه طراحی مداخله برای جلوگیری از مرگ ‌های مشابه بر عهده </a:t>
            </a:r>
            <a:r>
              <a:rPr lang="fa-IR" sz="2800" b="1" dirty="0">
                <a:solidFill>
                  <a:srgbClr val="C00000"/>
                </a:solidFill>
                <a:latin typeface="Calibri" panose="020F0502020204030204" pitchFamily="34" charset="0"/>
                <a:cs typeface="B Yagut" panose="00000400000000000000" pitchFamily="2" charset="-78"/>
              </a:rPr>
              <a:t>کمیته دانشگاهی مرگ مادری </a:t>
            </a:r>
            <a:r>
              <a:rPr lang="fa-IR" sz="2800" b="1" dirty="0">
                <a:latin typeface="Calibri" panose="020F0502020204030204" pitchFamily="34" charset="0"/>
                <a:cs typeface="B Yagut" panose="00000400000000000000" pitchFamily="2" charset="-78"/>
              </a:rPr>
              <a:t>است</a:t>
            </a:r>
          </a:p>
          <a:p>
            <a:pPr algn="justLow" rtl="1"/>
            <a:endParaRPr lang="en-US" sz="2400" b="1" dirty="0">
              <a:latin typeface="Calibri" panose="020F0502020204030204" pitchFamily="34" charset="0"/>
              <a:cs typeface="B Yagut" panose="00000400000000000000" pitchFamily="2" charset="-78"/>
            </a:endParaRPr>
          </a:p>
        </p:txBody>
      </p:sp>
    </p:spTree>
    <p:extLst>
      <p:ext uri="{BB962C8B-B14F-4D97-AF65-F5344CB8AC3E}">
        <p14:creationId xmlns:p14="http://schemas.microsoft.com/office/powerpoint/2010/main" val="4233442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A4846F-30FA-44D9-A72A-9107942EFE8F}"/>
              </a:ext>
            </a:extLst>
          </p:cNvPr>
          <p:cNvSpPr txBox="1"/>
          <p:nvPr/>
        </p:nvSpPr>
        <p:spPr>
          <a:xfrm>
            <a:off x="2030819" y="886422"/>
            <a:ext cx="745608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Titr" panose="00000700000000000000" pitchFamily="2" charset="-78"/>
              </a:rPr>
              <a:t>درصد فراوانی مادران فوت شده به تفکیک روش ختم بارداری در مرگ های مادری سال 1403 </a:t>
            </a:r>
            <a:endParaRPr kumimoji="0" lang="en-US" sz="5400" b="0" i="0" u="none" strike="noStrike" kern="1200" cap="none" spc="0" normalizeH="0" baseline="0" noProof="0" dirty="0">
              <a:ln>
                <a:noFill/>
              </a:ln>
              <a:solidFill>
                <a:srgbClr val="000000"/>
              </a:solidFill>
              <a:effectLst/>
              <a:uLnTx/>
              <a:uFillTx/>
              <a:latin typeface="Aptos"/>
              <a:ea typeface="+mn-ea"/>
              <a:cs typeface="+mn-cs"/>
            </a:endParaRPr>
          </a:p>
        </p:txBody>
      </p:sp>
      <p:graphicFrame>
        <p:nvGraphicFramePr>
          <p:cNvPr id="7" name="Chart 6">
            <a:extLst>
              <a:ext uri="{FF2B5EF4-FFF2-40B4-BE49-F238E27FC236}">
                <a16:creationId xmlns:a16="http://schemas.microsoft.com/office/drawing/2014/main" id="{464EE6F8-EFEE-4CD7-848A-87E88755648C}"/>
              </a:ext>
            </a:extLst>
          </p:cNvPr>
          <p:cNvGraphicFramePr/>
          <p:nvPr/>
        </p:nvGraphicFramePr>
        <p:xfrm>
          <a:off x="6680789" y="1985812"/>
          <a:ext cx="4281377" cy="2094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AB6EA18C-1EB2-4785-9EF6-A21B1054C505}"/>
              </a:ext>
            </a:extLst>
          </p:cNvPr>
          <p:cNvGraphicFramePr>
            <a:graphicFrameLocks noGrp="1"/>
          </p:cNvGraphicFramePr>
          <p:nvPr/>
        </p:nvGraphicFramePr>
        <p:xfrm>
          <a:off x="1027392" y="2017709"/>
          <a:ext cx="5068608" cy="1533565"/>
        </p:xfrm>
        <a:graphic>
          <a:graphicData uri="http://schemas.openxmlformats.org/drawingml/2006/table">
            <a:tbl>
              <a:tblPr rtl="1" firstRow="1" firstCol="1" bandRow="1"/>
              <a:tblGrid>
                <a:gridCol w="3662897">
                  <a:extLst>
                    <a:ext uri="{9D8B030D-6E8A-4147-A177-3AD203B41FA5}">
                      <a16:colId xmlns:a16="http://schemas.microsoft.com/office/drawing/2014/main" val="3972379959"/>
                    </a:ext>
                  </a:extLst>
                </a:gridCol>
                <a:gridCol w="704621">
                  <a:extLst>
                    <a:ext uri="{9D8B030D-6E8A-4147-A177-3AD203B41FA5}">
                      <a16:colId xmlns:a16="http://schemas.microsoft.com/office/drawing/2014/main" val="1426694638"/>
                    </a:ext>
                  </a:extLst>
                </a:gridCol>
                <a:gridCol w="701090">
                  <a:extLst>
                    <a:ext uri="{9D8B030D-6E8A-4147-A177-3AD203B41FA5}">
                      <a16:colId xmlns:a16="http://schemas.microsoft.com/office/drawing/2014/main" val="4188753579"/>
                    </a:ext>
                  </a:extLst>
                </a:gridCol>
              </a:tblGrid>
              <a:tr h="290460">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نوع سزارین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تعداد</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درصد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496645906"/>
                  </a:ext>
                </a:extLst>
              </a:tr>
              <a:tr h="248621">
                <a:tc>
                  <a:txBody>
                    <a:bodyPr/>
                    <a:lstStyle/>
                    <a:p>
                      <a:pPr marL="0" marR="0" algn="r" rtl="1">
                        <a:lnSpc>
                          <a:spcPct val="107000"/>
                        </a:lnSpc>
                        <a:spcBef>
                          <a:spcPts val="0"/>
                        </a:spcBef>
                        <a:spcAft>
                          <a:spcPts val="0"/>
                        </a:spcAft>
                      </a:pPr>
                      <a:r>
                        <a:rPr lang="ar-SA" sz="1400" dirty="0">
                          <a:solidFill>
                            <a:srgbClr val="000000"/>
                          </a:solidFill>
                          <a:effectLst/>
                          <a:latin typeface="Times New Roman" panose="02020603050405020304" pitchFamily="18" charset="0"/>
                          <a:ea typeface="Times New Roman" panose="02020603050405020304" pitchFamily="18" charset="0"/>
                          <a:cs typeface="B Yagut" panose="00000400000000000000" pitchFamily="2" charset="-78"/>
                        </a:rPr>
                        <a:t>سزارین اورژانسی در مرحله اول زایمان</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56.20%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408279"/>
                  </a:ext>
                </a:extLst>
              </a:tr>
              <a:tr h="248621">
                <a:tc>
                  <a:txBody>
                    <a:bodyPr/>
                    <a:lstStyle/>
                    <a:p>
                      <a:pPr marL="0" marR="0" algn="r" rtl="1">
                        <a:lnSpc>
                          <a:spcPct val="107000"/>
                        </a:lnSpc>
                        <a:spcBef>
                          <a:spcPts val="0"/>
                        </a:spcBef>
                        <a:spcAft>
                          <a:spcPts val="0"/>
                        </a:spcAft>
                      </a:pPr>
                      <a:r>
                        <a:rPr lang="ar-SA" sz="1400" dirty="0">
                          <a:solidFill>
                            <a:srgbClr val="000000"/>
                          </a:solidFill>
                          <a:effectLst/>
                          <a:latin typeface="Times New Roman" panose="02020603050405020304" pitchFamily="18" charset="0"/>
                          <a:ea typeface="Times New Roman" panose="02020603050405020304" pitchFamily="18" charset="0"/>
                          <a:cs typeface="B Yagut" panose="00000400000000000000" pitchFamily="2" charset="-78"/>
                        </a:rPr>
                        <a:t>سزارین تکراری یا سابقه میومکتومی</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23.80%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649682"/>
                  </a:ext>
                </a:extLst>
              </a:tr>
              <a:tr h="248621">
                <a:tc>
                  <a:txBody>
                    <a:bodyPr/>
                    <a:lstStyle/>
                    <a:p>
                      <a:pPr marL="0" marR="0" algn="r" rtl="1">
                        <a:lnSpc>
                          <a:spcPct val="107000"/>
                        </a:lnSpc>
                        <a:spcBef>
                          <a:spcPts val="0"/>
                        </a:spcBef>
                        <a:spcAft>
                          <a:spcPts val="0"/>
                        </a:spcAft>
                      </a:pPr>
                      <a:r>
                        <a:rPr lang="ar-SA" sz="1400" dirty="0">
                          <a:solidFill>
                            <a:srgbClr val="000000"/>
                          </a:solidFill>
                          <a:effectLst/>
                          <a:latin typeface="Times New Roman" panose="02020603050405020304" pitchFamily="18" charset="0"/>
                          <a:ea typeface="Times New Roman" panose="02020603050405020304" pitchFamily="18" charset="0"/>
                          <a:cs typeface="B Yagut" panose="00000400000000000000" pitchFamily="2" charset="-78"/>
                        </a:rPr>
                        <a:t>سزارین الکتیو</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15.20%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378254"/>
                  </a:ext>
                </a:extLst>
              </a:tr>
              <a:tr h="248621">
                <a:tc>
                  <a:txBody>
                    <a:bodyPr/>
                    <a:lstStyle/>
                    <a:p>
                      <a:pPr marL="0" marR="0" algn="r" rtl="1">
                        <a:lnSpc>
                          <a:spcPct val="107000"/>
                        </a:lnSpc>
                        <a:spcBef>
                          <a:spcPts val="0"/>
                        </a:spcBef>
                        <a:spcAft>
                          <a:spcPts val="0"/>
                        </a:spcAft>
                      </a:pPr>
                      <a:r>
                        <a:rPr lang="ar-SA" sz="1400">
                          <a:solidFill>
                            <a:srgbClr val="000000"/>
                          </a:solidFill>
                          <a:effectLst/>
                          <a:latin typeface="Times New Roman" panose="02020603050405020304" pitchFamily="18" charset="0"/>
                          <a:ea typeface="Times New Roman" panose="02020603050405020304" pitchFamily="18" charset="0"/>
                          <a:cs typeface="B Yagut" panose="00000400000000000000" pitchFamily="2" charset="-78"/>
                        </a:rPr>
                        <a:t>سزارین اورژانسی در مرحله دوم زایمان</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4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3.80%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410095"/>
                  </a:ext>
                </a:extLst>
              </a:tr>
              <a:tr h="248621">
                <a:tc>
                  <a:txBody>
                    <a:bodyPr/>
                    <a:lstStyle/>
                    <a:p>
                      <a:pPr marL="0" marR="0" algn="r" rtl="1">
                        <a:lnSpc>
                          <a:spcPct val="107000"/>
                        </a:lnSpc>
                        <a:spcBef>
                          <a:spcPts val="0"/>
                        </a:spcBef>
                        <a:spcAft>
                          <a:spcPts val="0"/>
                        </a:spcAft>
                      </a:pPr>
                      <a:r>
                        <a:rPr lang="ar-SA" sz="1400">
                          <a:solidFill>
                            <a:srgbClr val="000000"/>
                          </a:solidFill>
                          <a:effectLst/>
                          <a:latin typeface="Times New Roman" panose="02020603050405020304" pitchFamily="18" charset="0"/>
                          <a:ea typeface="Times New Roman" panose="02020603050405020304" pitchFamily="18" charset="0"/>
                          <a:cs typeface="B Yagut" panose="00000400000000000000" pitchFamily="2" charset="-78"/>
                        </a:rPr>
                        <a:t>تلاش ناموفق برای زایمان طبیعی</a:t>
                      </a: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a:t>
                      </a:r>
                      <a:r>
                        <a:rPr lang="en-US"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TOLAC</a:t>
                      </a: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4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897156"/>
                  </a:ext>
                </a:extLst>
              </a:tr>
            </a:tbl>
          </a:graphicData>
        </a:graphic>
      </p:graphicFrame>
      <p:sp>
        <p:nvSpPr>
          <p:cNvPr id="9" name="TextBox 8">
            <a:extLst>
              <a:ext uri="{FF2B5EF4-FFF2-40B4-BE49-F238E27FC236}">
                <a16:creationId xmlns:a16="http://schemas.microsoft.com/office/drawing/2014/main" id="{6B678A11-C545-4452-85C5-C615A8529313}"/>
              </a:ext>
            </a:extLst>
          </p:cNvPr>
          <p:cNvSpPr txBox="1"/>
          <p:nvPr/>
        </p:nvSpPr>
        <p:spPr>
          <a:xfrm>
            <a:off x="1287868" y="4312440"/>
            <a:ext cx="8941981" cy="2157322"/>
          </a:xfrm>
          <a:prstGeom prst="rect">
            <a:avLst/>
          </a:prstGeom>
          <a:solidFill>
            <a:srgbClr val="FFFFCC"/>
          </a:solidFill>
        </p:spPr>
        <p:txBody>
          <a:bodyPr wrap="square">
            <a:spAutoFit/>
          </a:bodyPr>
          <a:lstStyle/>
          <a:p>
            <a:pPr marL="0" marR="0" algn="just" rtl="1">
              <a:lnSpc>
                <a:spcPct val="107000"/>
              </a:lnSpc>
              <a:spcBef>
                <a:spcPts val="0"/>
              </a:spcBef>
              <a:spcAft>
                <a:spcPts val="800"/>
              </a:spcAft>
            </a:pPr>
            <a:r>
              <a:rPr lang="en-US" sz="1600" dirty="0">
                <a:effectLst/>
                <a:latin typeface="B Yagut" panose="00000400000000000000" pitchFamily="2" charset="-78"/>
                <a:ea typeface="Calibri" panose="020F0502020204030204" pitchFamily="34" charset="0"/>
                <a:cs typeface="Times New Roman" panose="02020603050405020304" pitchFamily="18" charset="0"/>
              </a:rPr>
              <a:t> </a:t>
            </a:r>
            <a:r>
              <a:rPr lang="ar-SA" sz="1400" b="1" dirty="0">
                <a:effectLst/>
                <a:latin typeface="Calibri" panose="020F0502020204030204" pitchFamily="34" charset="0"/>
                <a:ea typeface="Calibri" panose="020F0502020204030204" pitchFamily="34" charset="0"/>
                <a:cs typeface="B Titr" panose="00000700000000000000" pitchFamily="2" charset="-78"/>
              </a:rPr>
              <a:t>روش ختم بارداری در مادران فوت شده :</a:t>
            </a:r>
            <a:r>
              <a:rPr lang="ar-SA" sz="1600" dirty="0">
                <a:effectLst/>
                <a:latin typeface="Calibri" panose="020F0502020204030204" pitchFamily="34" charset="0"/>
                <a:ea typeface="Calibri" panose="020F0502020204030204" pitchFamily="34" charset="0"/>
                <a:cs typeface="B Yagut" panose="00000400000000000000" pitchFamily="2" charset="-78"/>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15000"/>
              </a:lnSpc>
              <a:spcBef>
                <a:spcPts val="0"/>
              </a:spcBef>
              <a:spcAft>
                <a:spcPts val="0"/>
              </a:spcAft>
            </a:pPr>
            <a:r>
              <a:rPr lang="ar-SA" sz="1600" dirty="0">
                <a:effectLst/>
                <a:latin typeface="Calibri" panose="020F0502020204030204" pitchFamily="34" charset="0"/>
                <a:ea typeface="Calibri" panose="020F0502020204030204" pitchFamily="34" charset="0"/>
                <a:cs typeface="B Yagut" panose="00000400000000000000" pitchFamily="2" charset="-78"/>
              </a:rPr>
              <a:t>در 23.3 درصد </a:t>
            </a:r>
            <a:r>
              <a:rPr lang="fa-IR" sz="1600" dirty="0">
                <a:effectLst/>
                <a:latin typeface="Calibri" panose="020F0502020204030204" pitchFamily="34" charset="0"/>
                <a:ea typeface="Calibri" panose="020F0502020204030204" pitchFamily="34" charset="0"/>
                <a:cs typeface="B Yagut" panose="00000400000000000000" pitchFamily="2" charset="-78"/>
              </a:rPr>
              <a:t>موارد،</a:t>
            </a:r>
            <a:r>
              <a:rPr lang="ar-SA" sz="1600" dirty="0">
                <a:effectLst/>
                <a:latin typeface="Calibri" panose="020F0502020204030204" pitchFamily="34" charset="0"/>
                <a:ea typeface="Calibri" panose="020F0502020204030204" pitchFamily="34" charset="0"/>
                <a:cs typeface="B Yagut" panose="00000400000000000000" pitchFamily="2" charset="-78"/>
              </a:rPr>
              <a:t> مادر هنگام فوت باردار بوده است. در 76.5 %  مادران در طی زایمان و پس از آن فوت نموده است که از این تعداد در46.1 درصد از موارد، بارداری به روش طبیعی خاتمه یافته است  و در  58.3 درصد نیز خاتمه بارداری با روش سزارین بوده است.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15000"/>
              </a:lnSpc>
              <a:spcBef>
                <a:spcPts val="0"/>
              </a:spcBef>
              <a:spcAft>
                <a:spcPts val="0"/>
              </a:spcAft>
            </a:pPr>
            <a:r>
              <a:rPr lang="ar-SA" sz="1600" dirty="0">
                <a:effectLst/>
                <a:latin typeface="Calibri" panose="020F0502020204030204" pitchFamily="34" charset="0"/>
                <a:ea typeface="Calibri" panose="020F0502020204030204" pitchFamily="34" charset="0"/>
                <a:cs typeface="B Yagut" panose="00000400000000000000" pitchFamily="2" charset="-78"/>
              </a:rPr>
              <a:t>از کل مادران فوت شده که به روش سزارین ختم بارداری شده اند 60% موارد سزارین به صورت اورژانسی در مرحله اول یا دوم زایمان بوده است . در  23.8%  درصد دیگر نیز، سزارین به دنبال سابقه سزارین تکراری یا میومکتومی قبلی انجام گرفته و </a:t>
            </a:r>
            <a:r>
              <a:rPr lang="ar-SA" sz="1600" b="1" dirty="0">
                <a:solidFill>
                  <a:srgbClr val="C00000"/>
                </a:solidFill>
                <a:effectLst/>
                <a:latin typeface="Calibri" panose="020F0502020204030204" pitchFamily="34" charset="0"/>
                <a:ea typeface="Calibri" panose="020F0502020204030204" pitchFamily="34" charset="0"/>
                <a:cs typeface="B Yagut" panose="00000400000000000000" pitchFamily="2" charset="-78"/>
              </a:rPr>
              <a:t>در 15.2 درصد سزارین از نوع الکتیو بوده است </a:t>
            </a:r>
            <a:r>
              <a:rPr lang="ar-SA" sz="1600" dirty="0">
                <a:effectLst/>
                <a:latin typeface="Calibri" panose="020F0502020204030204" pitchFamily="34" charset="0"/>
                <a:ea typeface="Calibri" panose="020F0502020204030204" pitchFamily="34" charset="0"/>
                <a:cs typeface="B Yagut" panose="00000400000000000000" pitchFamily="2" charset="-78"/>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4223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4275" y="1002041"/>
            <a:ext cx="9143999" cy="956285"/>
          </a:xfrm>
          <a:solidFill>
            <a:srgbClr val="FFFFCC"/>
          </a:solidFill>
        </p:spPr>
        <p:txBody>
          <a:bodyPr>
            <a:noAutofit/>
          </a:bodyPr>
          <a:lstStyle/>
          <a:p>
            <a:pPr algn="ctr" rtl="1">
              <a:lnSpc>
                <a:spcPts val="3800"/>
              </a:lnSpc>
              <a:spcBef>
                <a:spcPts val="600"/>
              </a:spcBef>
              <a:spcAft>
                <a:spcPts val="600"/>
              </a:spcAft>
            </a:pPr>
            <a:r>
              <a:rPr lang="fa-IR" dirty="0">
                <a:cs typeface="B Titr" panose="00000700000000000000" pitchFamily="2" charset="-78"/>
              </a:rPr>
              <a:t>درصد سزارین و سزارین نخست زا در موالید د.ع.پ اصفهان سال های 1401-1403</a:t>
            </a:r>
            <a:endParaRPr lang="en-US" dirty="0">
              <a:cs typeface="B Titr" panose="00000700000000000000" pitchFamily="2" charset="-78"/>
            </a:endParaRPr>
          </a:p>
        </p:txBody>
      </p:sp>
      <p:graphicFrame>
        <p:nvGraphicFramePr>
          <p:cNvPr id="4" name="Chart 3"/>
          <p:cNvGraphicFramePr>
            <a:graphicFrameLocks/>
          </p:cNvGraphicFramePr>
          <p:nvPr>
            <p:extLst>
              <p:ext uri="{D42A27DB-BD31-4B8C-83A1-F6EECF244321}">
                <p14:modId xmlns:p14="http://schemas.microsoft.com/office/powerpoint/2010/main" val="1745585421"/>
              </p:ext>
            </p:extLst>
          </p:nvPr>
        </p:nvGraphicFramePr>
        <p:xfrm>
          <a:off x="764275" y="2251881"/>
          <a:ext cx="9143999" cy="41216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2196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F26282-0FB9-42BC-B4D7-79D109CB19D0}"/>
              </a:ext>
            </a:extLst>
          </p:cNvPr>
          <p:cNvSpPr txBox="1"/>
          <p:nvPr/>
        </p:nvSpPr>
        <p:spPr>
          <a:xfrm>
            <a:off x="2838893" y="966810"/>
            <a:ext cx="6900530" cy="685059"/>
          </a:xfrm>
          <a:prstGeom prst="rect">
            <a:avLst/>
          </a:prstGeom>
          <a:noFill/>
        </p:spPr>
        <p:txBody>
          <a:bodyPr wrap="square">
            <a:spAutoFit/>
          </a:bodyPr>
          <a:lstStyle/>
          <a:p>
            <a:pPr marL="0" marR="0" algn="ctr" rtl="1">
              <a:lnSpc>
                <a:spcPct val="107000"/>
              </a:lnSpc>
              <a:spcBef>
                <a:spcPts val="0"/>
              </a:spcBef>
              <a:spcAft>
                <a:spcPts val="0"/>
              </a:spcAft>
            </a:pPr>
            <a:r>
              <a:rPr lang="ar-SA" dirty="0">
                <a:effectLst/>
                <a:latin typeface="Calibri" panose="020F0502020204030204" pitchFamily="34" charset="0"/>
                <a:ea typeface="Calibri" panose="020F0502020204030204" pitchFamily="34" charset="0"/>
                <a:cs typeface="B Titr" panose="00000700000000000000" pitchFamily="2" charset="-78"/>
              </a:rPr>
              <a:t>فراوانی مادران فوت شده</a:t>
            </a:r>
            <a:r>
              <a:rPr lang="fa-IR" dirty="0">
                <a:effectLst/>
                <a:latin typeface="Calibri" panose="020F0502020204030204" pitchFamily="34" charset="0"/>
                <a:ea typeface="Calibri" panose="020F0502020204030204" pitchFamily="34" charset="0"/>
                <a:cs typeface="B Titr" panose="00000700000000000000" pitchFamily="2" charset="-78"/>
              </a:rPr>
              <a:t> کشور</a:t>
            </a:r>
            <a:r>
              <a:rPr lang="ar-SA" dirty="0">
                <a:effectLst/>
                <a:latin typeface="Calibri" panose="020F0502020204030204" pitchFamily="34" charset="0"/>
                <a:ea typeface="Calibri" panose="020F0502020204030204" pitchFamily="34" charset="0"/>
                <a:cs typeface="B Titr" panose="00000700000000000000" pitchFamily="2" charset="-78"/>
              </a:rPr>
              <a:t>  به تفکیک  شرایط مادر در زمان فوت</a:t>
            </a:r>
            <a:r>
              <a:rPr lang="fa-IR" dirty="0">
                <a:effectLst/>
                <a:latin typeface="Calibri" panose="020F0502020204030204" pitchFamily="34" charset="0"/>
                <a:ea typeface="Calibri" panose="020F0502020204030204" pitchFamily="34" charset="0"/>
                <a:cs typeface="B Titr" panose="00000700000000000000" pitchFamily="2" charset="-78"/>
              </a:rPr>
              <a:t> (مقطع فوت)</a:t>
            </a:r>
            <a:r>
              <a:rPr lang="ar-SA" dirty="0">
                <a:effectLst/>
                <a:latin typeface="Calibri" panose="020F0502020204030204" pitchFamily="34" charset="0"/>
                <a:ea typeface="Calibri" panose="020F0502020204030204" pitchFamily="34" charset="0"/>
                <a:cs typeface="B Titr" panose="00000700000000000000" pitchFamily="2" charset="-78"/>
              </a:rPr>
              <a:t>  در سال 1403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2928B362-DBDF-4578-B063-7DE2B4171264}"/>
              </a:ext>
            </a:extLst>
          </p:cNvPr>
          <p:cNvGraphicFramePr>
            <a:graphicFrameLocks noGrp="1"/>
          </p:cNvGraphicFramePr>
          <p:nvPr>
            <p:extLst>
              <p:ext uri="{D42A27DB-BD31-4B8C-83A1-F6EECF244321}">
                <p14:modId xmlns:p14="http://schemas.microsoft.com/office/powerpoint/2010/main" val="415715309"/>
              </p:ext>
            </p:extLst>
          </p:nvPr>
        </p:nvGraphicFramePr>
        <p:xfrm>
          <a:off x="6715301" y="2211573"/>
          <a:ext cx="4453359" cy="1768453"/>
        </p:xfrm>
        <a:graphic>
          <a:graphicData uri="http://schemas.openxmlformats.org/drawingml/2006/table">
            <a:tbl>
              <a:tblPr firstRow="1" firstCol="1" bandRow="1"/>
              <a:tblGrid>
                <a:gridCol w="1020398">
                  <a:extLst>
                    <a:ext uri="{9D8B030D-6E8A-4147-A177-3AD203B41FA5}">
                      <a16:colId xmlns:a16="http://schemas.microsoft.com/office/drawing/2014/main" val="1581394290"/>
                    </a:ext>
                  </a:extLst>
                </a:gridCol>
                <a:gridCol w="649939">
                  <a:extLst>
                    <a:ext uri="{9D8B030D-6E8A-4147-A177-3AD203B41FA5}">
                      <a16:colId xmlns:a16="http://schemas.microsoft.com/office/drawing/2014/main" val="1582240080"/>
                    </a:ext>
                  </a:extLst>
                </a:gridCol>
                <a:gridCol w="1576740">
                  <a:extLst>
                    <a:ext uri="{9D8B030D-6E8A-4147-A177-3AD203B41FA5}">
                      <a16:colId xmlns:a16="http://schemas.microsoft.com/office/drawing/2014/main" val="1640561913"/>
                    </a:ext>
                  </a:extLst>
                </a:gridCol>
                <a:gridCol w="1206282">
                  <a:extLst>
                    <a:ext uri="{9D8B030D-6E8A-4147-A177-3AD203B41FA5}">
                      <a16:colId xmlns:a16="http://schemas.microsoft.com/office/drawing/2014/main" val="3702956790"/>
                    </a:ext>
                  </a:extLst>
                </a:gridCol>
              </a:tblGrid>
              <a:tr h="645463">
                <a:tc>
                  <a:txBody>
                    <a:bodyPr/>
                    <a:lstStyle/>
                    <a:p>
                      <a:pPr marL="0" marR="0" algn="just" rtl="1">
                        <a:lnSpc>
                          <a:spcPct val="107000"/>
                        </a:lnSpc>
                        <a:spcBef>
                          <a:spcPts val="0"/>
                        </a:spcBef>
                        <a:spcAft>
                          <a:spcPts val="0"/>
                        </a:spcAft>
                      </a:pPr>
                      <a:r>
                        <a:rPr lang="ar-SA" sz="110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درصد فراوانی(به کل مرگ ها)</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0" marR="0" algn="just" rtl="1">
                        <a:lnSpc>
                          <a:spcPct val="107000"/>
                        </a:lnSpc>
                        <a:spcBef>
                          <a:spcPts val="0"/>
                        </a:spcBef>
                        <a:spcAft>
                          <a:spcPts val="0"/>
                        </a:spcAft>
                      </a:pPr>
                      <a:r>
                        <a:rPr lang="fa-IR" sz="1100" b="1">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تعداد</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gridSpan="2">
                  <a:txBody>
                    <a:bodyPr/>
                    <a:lstStyle/>
                    <a:p>
                      <a:pPr marL="0" marR="0" algn="just" rtl="1">
                        <a:lnSpc>
                          <a:spcPct val="107000"/>
                        </a:lnSpc>
                        <a:spcBef>
                          <a:spcPts val="0"/>
                        </a:spcBef>
                        <a:spcAft>
                          <a:spcPts val="0"/>
                        </a:spcAft>
                      </a:pPr>
                      <a:r>
                        <a:rPr lang="fa-IR" sz="1100" b="1"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عوامل مربوط به زایمان</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extLst>
                  <a:ext uri="{0D108BD9-81ED-4DB2-BD59-A6C34878D82A}">
                    <a16:rowId xmlns:a16="http://schemas.microsoft.com/office/drawing/2014/main" val="273289704"/>
                  </a:ext>
                </a:extLst>
              </a:tr>
              <a:tr h="301596">
                <a:tc>
                  <a:txBody>
                    <a:bodyPr/>
                    <a:lstStyle/>
                    <a:p>
                      <a:pPr marL="0" marR="0" algn="r" rtl="1">
                        <a:lnSpc>
                          <a:spcPct val="107000"/>
                        </a:lnSpc>
                        <a:spcBef>
                          <a:spcPts val="0"/>
                        </a:spcBef>
                        <a:spcAft>
                          <a:spcPts val="0"/>
                        </a:spcAft>
                      </a:pPr>
                      <a:r>
                        <a:rPr lang="fa-IR"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18.02%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fa-IR"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fa-IR" sz="14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باردار</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r" rtl="1">
                        <a:lnSpc>
                          <a:spcPct val="107000"/>
                        </a:lnSpc>
                        <a:spcBef>
                          <a:spcPts val="0"/>
                        </a:spcBef>
                        <a:spcAft>
                          <a:spcPts val="0"/>
                        </a:spcAft>
                      </a:pPr>
                      <a:r>
                        <a:rPr lang="ar-SA" sz="1050" b="1"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شرایط  در زمان فوت</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9094"/>
                  </a:ext>
                </a:extLst>
              </a:tr>
              <a:tr h="821394">
                <a:tc>
                  <a:txBody>
                    <a:bodyPr/>
                    <a:lstStyle/>
                    <a:p>
                      <a:pPr marL="0" marR="0" algn="r" rtl="1">
                        <a:lnSpc>
                          <a:spcPct val="107000"/>
                        </a:lnSpc>
                        <a:spcBef>
                          <a:spcPts val="0"/>
                        </a:spcBef>
                        <a:spcAft>
                          <a:spcPts val="0"/>
                        </a:spcAft>
                      </a:pPr>
                      <a:r>
                        <a:rPr lang="fa-IR"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71.7%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fa-IR"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fa-IR" sz="14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در زمان زایمان/ پس از ختم بارداری (تا 42روز)</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54353038"/>
                  </a:ext>
                </a:extLst>
              </a:tr>
            </a:tbl>
          </a:graphicData>
        </a:graphic>
      </p:graphicFrame>
      <p:graphicFrame>
        <p:nvGraphicFramePr>
          <p:cNvPr id="7" name="Chart 6">
            <a:extLst>
              <a:ext uri="{FF2B5EF4-FFF2-40B4-BE49-F238E27FC236}">
                <a16:creationId xmlns:a16="http://schemas.microsoft.com/office/drawing/2014/main" id="{42CAF05F-C43D-48B3-9EF9-0BF34DFC1A3C}"/>
              </a:ext>
            </a:extLst>
          </p:cNvPr>
          <p:cNvGraphicFramePr/>
          <p:nvPr>
            <p:extLst>
              <p:ext uri="{D42A27DB-BD31-4B8C-83A1-F6EECF244321}">
                <p14:modId xmlns:p14="http://schemas.microsoft.com/office/powerpoint/2010/main" val="76068739"/>
              </p:ext>
            </p:extLst>
          </p:nvPr>
        </p:nvGraphicFramePr>
        <p:xfrm>
          <a:off x="956930" y="2017263"/>
          <a:ext cx="4955799" cy="2377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7913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9809" y="1632425"/>
            <a:ext cx="10304060" cy="523220"/>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درصد مقطع فوت در موارد مرگ مادری د.ع.پ اصفهان در سال </a:t>
            </a:r>
            <a:r>
              <a:rPr lang="ar-SA" sz="2800" kern="0" dirty="0">
                <a:latin typeface="Times New Roman" panose="02020603050405020304" pitchFamily="18" charset="0"/>
                <a:ea typeface="Times New Roman" panose="02020603050405020304" pitchFamily="18" charset="0"/>
                <a:cs typeface="B Titr" panose="00000700000000000000" pitchFamily="2" charset="-78"/>
              </a:rPr>
              <a:t>140</a:t>
            </a:r>
            <a:r>
              <a:rPr lang="fa-IR" sz="2800" kern="0" dirty="0">
                <a:latin typeface="Times New Roman" panose="02020603050405020304" pitchFamily="18" charset="0"/>
                <a:ea typeface="Times New Roman" panose="02020603050405020304" pitchFamily="18" charset="0"/>
                <a:cs typeface="B Titr" panose="00000700000000000000" pitchFamily="2" charset="-78"/>
              </a:rPr>
              <a:t>3</a:t>
            </a:r>
            <a:endParaRPr lang="en-US" sz="2800" kern="0" dirty="0">
              <a:latin typeface="Times New Roman" panose="02020603050405020304" pitchFamily="18" charset="0"/>
              <a:ea typeface="Times New Roman" panose="02020603050405020304" pitchFamily="18" charset="0"/>
              <a:cs typeface="B Titr" panose="00000700000000000000" pitchFamily="2" charset="-78"/>
            </a:endParaRPr>
          </a:p>
        </p:txBody>
      </p:sp>
      <p:graphicFrame>
        <p:nvGraphicFramePr>
          <p:cNvPr id="6" name="Chart 5"/>
          <p:cNvGraphicFramePr/>
          <p:nvPr>
            <p:extLst>
              <p:ext uri="{D42A27DB-BD31-4B8C-83A1-F6EECF244321}">
                <p14:modId xmlns:p14="http://schemas.microsoft.com/office/powerpoint/2010/main" val="763385762"/>
              </p:ext>
            </p:extLst>
          </p:nvPr>
        </p:nvGraphicFramePr>
        <p:xfrm>
          <a:off x="1269243" y="2579427"/>
          <a:ext cx="9894626" cy="3862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7650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2310" y="1816612"/>
            <a:ext cx="9969272" cy="600164"/>
          </a:xfrm>
          <a:prstGeom prst="rect">
            <a:avLst/>
          </a:prstGeom>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SA"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درصد محل دریافت مراقبت بارداری در موارد مرگ مادری </a:t>
            </a:r>
            <a:r>
              <a:rPr kumimoji="0" lang="fa-IR"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کشور</a:t>
            </a:r>
            <a:r>
              <a:rPr kumimoji="0" lang="ar-SA"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در سال 140</a:t>
            </a:r>
            <a:r>
              <a:rPr kumimoji="0" lang="fa-IR"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3</a:t>
            </a:r>
            <a:endParaRPr kumimoji="0" lang="en-US" sz="2400" b="0" i="0" u="none" strike="noStrike" kern="0" cap="none" spc="0" normalizeH="0" baseline="0" noProof="0" dirty="0">
              <a:ln>
                <a:noFill/>
              </a:ln>
              <a:effectLst/>
              <a:uLnTx/>
              <a:uFillTx/>
            </a:endParaRPr>
          </a:p>
        </p:txBody>
      </p:sp>
      <p:graphicFrame>
        <p:nvGraphicFramePr>
          <p:cNvPr id="3" name="Table 2">
            <a:extLst>
              <a:ext uri="{FF2B5EF4-FFF2-40B4-BE49-F238E27FC236}">
                <a16:creationId xmlns:a16="http://schemas.microsoft.com/office/drawing/2014/main" id="{7EED0A87-8115-B369-86D2-9797443765E3}"/>
              </a:ext>
            </a:extLst>
          </p:cNvPr>
          <p:cNvGraphicFramePr>
            <a:graphicFrameLocks noGrp="1"/>
          </p:cNvGraphicFramePr>
          <p:nvPr>
            <p:extLst>
              <p:ext uri="{D42A27DB-BD31-4B8C-83A1-F6EECF244321}">
                <p14:modId xmlns:p14="http://schemas.microsoft.com/office/powerpoint/2010/main" val="1880867223"/>
              </p:ext>
            </p:extLst>
          </p:nvPr>
        </p:nvGraphicFramePr>
        <p:xfrm>
          <a:off x="6771595" y="3370871"/>
          <a:ext cx="4657725" cy="1239330"/>
        </p:xfrm>
        <a:graphic>
          <a:graphicData uri="http://schemas.openxmlformats.org/drawingml/2006/table">
            <a:tbl>
              <a:tblPr rtl="1" firstRow="1" firstCol="1" bandRow="1"/>
              <a:tblGrid>
                <a:gridCol w="3211195">
                  <a:extLst>
                    <a:ext uri="{9D8B030D-6E8A-4147-A177-3AD203B41FA5}">
                      <a16:colId xmlns:a16="http://schemas.microsoft.com/office/drawing/2014/main" val="1108719088"/>
                    </a:ext>
                  </a:extLst>
                </a:gridCol>
                <a:gridCol w="630555">
                  <a:extLst>
                    <a:ext uri="{9D8B030D-6E8A-4147-A177-3AD203B41FA5}">
                      <a16:colId xmlns:a16="http://schemas.microsoft.com/office/drawing/2014/main" val="1547990806"/>
                    </a:ext>
                  </a:extLst>
                </a:gridCol>
                <a:gridCol w="815975">
                  <a:extLst>
                    <a:ext uri="{9D8B030D-6E8A-4147-A177-3AD203B41FA5}">
                      <a16:colId xmlns:a16="http://schemas.microsoft.com/office/drawing/2014/main" val="1820335982"/>
                    </a:ext>
                  </a:extLst>
                </a:gridCol>
              </a:tblGrid>
              <a:tr h="182880">
                <a:tc>
                  <a:txBody>
                    <a:bodyPr/>
                    <a:lstStyle/>
                    <a:p>
                      <a:pPr marL="0" marR="0" algn="r" rtl="1">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محل دریافت مراقبت ها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r" rtl="1">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تعداد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r" rtl="1">
                        <a:lnSpc>
                          <a:spcPct val="107000"/>
                        </a:lnSpc>
                        <a:spcBef>
                          <a:spcPts val="0"/>
                        </a:spcBef>
                        <a:spcAft>
                          <a:spcPts val="0"/>
                        </a:spcAft>
                      </a:pPr>
                      <a:r>
                        <a:rPr lang="ar-SA" sz="16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درصد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3242264"/>
                  </a:ext>
                </a:extLst>
              </a:tr>
              <a:tr h="182880">
                <a:tc>
                  <a:txBody>
                    <a:bodyPr/>
                    <a:lstStyle/>
                    <a:p>
                      <a:pPr marL="0" marR="0" algn="r" rtl="1">
                        <a:lnSpc>
                          <a:spcPct val="107000"/>
                        </a:lnSpc>
                        <a:spcBef>
                          <a:spcPts val="0"/>
                        </a:spcBef>
                        <a:spcAft>
                          <a:spcPts val="0"/>
                        </a:spcAft>
                      </a:pPr>
                      <a:r>
                        <a:rPr lang="ar-SA" sz="20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 هر دو بخش خصوصی و دولتی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7000"/>
                        </a:lnSpc>
                        <a:spcBef>
                          <a:spcPts val="0"/>
                        </a:spcBef>
                        <a:spcAft>
                          <a:spcPts val="0"/>
                        </a:spcAft>
                      </a:pPr>
                      <a:r>
                        <a:rPr lang="ar-SA" sz="20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7000"/>
                        </a:lnSpc>
                        <a:spcBef>
                          <a:spcPts val="0"/>
                        </a:spcBef>
                        <a:spcAft>
                          <a:spcPts val="0"/>
                        </a:spcAft>
                      </a:pPr>
                      <a:r>
                        <a:rPr lang="ar-SA" sz="20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63.1%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718212"/>
                  </a:ext>
                </a:extLst>
              </a:tr>
              <a:tr h="182880">
                <a:tc>
                  <a:txBody>
                    <a:bodyPr/>
                    <a:lstStyle/>
                    <a:p>
                      <a:pPr marL="0" marR="0" algn="r" rtl="1">
                        <a:lnSpc>
                          <a:spcPct val="107000"/>
                        </a:lnSpc>
                        <a:spcBef>
                          <a:spcPts val="0"/>
                        </a:spcBef>
                        <a:spcAft>
                          <a:spcPts val="0"/>
                        </a:spcAft>
                      </a:pPr>
                      <a:r>
                        <a:rPr lang="ar-SA" sz="20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بخش دولتی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41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7000"/>
                        </a:lnSpc>
                        <a:spcBef>
                          <a:spcPts val="0"/>
                        </a:spcBef>
                        <a:spcAft>
                          <a:spcPts val="0"/>
                        </a:spcAft>
                      </a:pPr>
                      <a:r>
                        <a:rPr lang="ar-SA" sz="20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22.9%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191797"/>
                  </a:ext>
                </a:extLst>
              </a:tr>
              <a:tr h="182880">
                <a:tc>
                  <a:txBody>
                    <a:bodyPr/>
                    <a:lstStyle/>
                    <a:p>
                      <a:pPr marL="0" marR="0" algn="r" rtl="1">
                        <a:lnSpc>
                          <a:spcPct val="107000"/>
                        </a:lnSpc>
                        <a:spcBef>
                          <a:spcPts val="0"/>
                        </a:spcBef>
                        <a:spcAft>
                          <a:spcPts val="0"/>
                        </a:spcAft>
                      </a:pPr>
                      <a:r>
                        <a:rPr lang="ar-SA" sz="20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بخش خصوصی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0">
                        <a:lnSpc>
                          <a:spcPct val="107000"/>
                        </a:lnSpc>
                        <a:spcBef>
                          <a:spcPts val="0"/>
                        </a:spcBef>
                        <a:spcAft>
                          <a:spcPts val="0"/>
                        </a:spcAft>
                      </a:pPr>
                      <a:r>
                        <a:rPr lang="ar-SA" sz="20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13.97%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553886"/>
                  </a:ext>
                </a:extLst>
              </a:tr>
            </a:tbl>
          </a:graphicData>
        </a:graphic>
      </p:graphicFrame>
      <p:graphicFrame>
        <p:nvGraphicFramePr>
          <p:cNvPr id="4" name="Chart 3">
            <a:extLst>
              <a:ext uri="{FF2B5EF4-FFF2-40B4-BE49-F238E27FC236}">
                <a16:creationId xmlns:a16="http://schemas.microsoft.com/office/drawing/2014/main" id="{0671EBD9-6816-1D77-C812-2DE58C5024C9}"/>
              </a:ext>
            </a:extLst>
          </p:cNvPr>
          <p:cNvGraphicFramePr/>
          <p:nvPr>
            <p:extLst>
              <p:ext uri="{D42A27DB-BD31-4B8C-83A1-F6EECF244321}">
                <p14:modId xmlns:p14="http://schemas.microsoft.com/office/powerpoint/2010/main" val="1517852156"/>
              </p:ext>
            </p:extLst>
          </p:nvPr>
        </p:nvGraphicFramePr>
        <p:xfrm>
          <a:off x="842333" y="2604841"/>
          <a:ext cx="5726418" cy="3572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3382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988" y="1978244"/>
            <a:ext cx="9666516" cy="600164"/>
          </a:xfrm>
          <a:prstGeom prst="rect">
            <a:avLst/>
          </a:prstGeom>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SA"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درصد محل دریافت مراقبت بارداری در موارد مرگ مادری د.ع.پ اصفهان در سال 140</a:t>
            </a:r>
            <a:r>
              <a:rPr kumimoji="0" lang="fa-IR"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B Titr" panose="00000700000000000000" pitchFamily="2" charset="-78"/>
              </a:rPr>
              <a:t>3</a:t>
            </a:r>
            <a:endParaRPr kumimoji="0" lang="en-US" sz="2400" b="0" i="0" u="none" strike="noStrike" kern="0" cap="none" spc="0" normalizeH="0" baseline="0" noProof="0" dirty="0">
              <a:ln>
                <a:noFill/>
              </a:ln>
              <a:effectLst/>
              <a:uLnTx/>
              <a:uFillTx/>
            </a:endParaRPr>
          </a:p>
        </p:txBody>
      </p:sp>
      <p:graphicFrame>
        <p:nvGraphicFramePr>
          <p:cNvPr id="6" name="Chart 5"/>
          <p:cNvGraphicFramePr/>
          <p:nvPr>
            <p:extLst>
              <p:ext uri="{D42A27DB-BD31-4B8C-83A1-F6EECF244321}">
                <p14:modId xmlns:p14="http://schemas.microsoft.com/office/powerpoint/2010/main" val="493382408"/>
              </p:ext>
            </p:extLst>
          </p:nvPr>
        </p:nvGraphicFramePr>
        <p:xfrm>
          <a:off x="833349" y="2578408"/>
          <a:ext cx="10426889" cy="30299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6674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788" y="1690874"/>
            <a:ext cx="10698480" cy="797029"/>
          </a:xfrm>
        </p:spPr>
        <p:txBody>
          <a:bodyPr>
            <a:noAutofit/>
          </a:bodyPr>
          <a:lstStyle/>
          <a:p>
            <a:pPr marL="88900" algn="ctr" rtl="1">
              <a:lnSpc>
                <a:spcPct val="115000"/>
              </a:lnSpc>
              <a:spcBef>
                <a:spcPts val="0"/>
              </a:spcBef>
            </a:pPr>
            <a:r>
              <a:rPr lang="ar-SA" sz="2400" dirty="0">
                <a:effectLst/>
                <a:latin typeface="Calibri" panose="020F0502020204030204" pitchFamily="34" charset="0"/>
                <a:ea typeface="Calibri" panose="020F0502020204030204" pitchFamily="34" charset="0"/>
                <a:cs typeface="B Titr" panose="00000700000000000000" pitchFamily="2" charset="-78"/>
              </a:rPr>
              <a:t>فراوانی مادران فوت شده</a:t>
            </a:r>
            <a:r>
              <a:rPr lang="fa-IR" sz="2400" dirty="0">
                <a:effectLst/>
                <a:latin typeface="Calibri" panose="020F0502020204030204" pitchFamily="34" charset="0"/>
                <a:ea typeface="Calibri" panose="020F0502020204030204" pitchFamily="34" charset="0"/>
                <a:cs typeface="B Titr" panose="00000700000000000000" pitchFamily="2" charset="-78"/>
              </a:rPr>
              <a:t> ی</a:t>
            </a:r>
            <a:r>
              <a:rPr lang="ar-SA" sz="2400" dirty="0">
                <a:effectLst/>
                <a:latin typeface="Calibri" panose="020F0502020204030204" pitchFamily="34" charset="0"/>
                <a:ea typeface="Calibri" panose="020F0502020204030204" pitchFamily="34" charset="0"/>
                <a:cs typeface="B Titr" panose="00000700000000000000" pitchFamily="2" charset="-78"/>
              </a:rPr>
              <a:t>  </a:t>
            </a:r>
            <a:r>
              <a:rPr lang="fa-IR" sz="2400" dirty="0">
                <a:effectLst/>
                <a:latin typeface="Calibri" panose="020F0502020204030204" pitchFamily="34" charset="0"/>
                <a:ea typeface="Calibri" panose="020F0502020204030204" pitchFamily="34" charset="0"/>
                <a:cs typeface="B Titr" panose="00000700000000000000" pitchFamily="2" charset="-78"/>
              </a:rPr>
              <a:t>کشور </a:t>
            </a:r>
            <a:r>
              <a:rPr lang="ar-SA" sz="2400" dirty="0">
                <a:effectLst/>
                <a:latin typeface="Calibri" panose="020F0502020204030204" pitchFamily="34" charset="0"/>
                <a:ea typeface="Calibri" panose="020F0502020204030204" pitchFamily="34" charset="0"/>
                <a:cs typeface="B Titr" panose="00000700000000000000" pitchFamily="2" charset="-78"/>
              </a:rPr>
              <a:t>به تفکیک شاخص توده بدنی در سال 1403</a:t>
            </a:r>
            <a:br>
              <a:rPr lang="fa-IR" sz="2400" dirty="0">
                <a:effectLst/>
                <a:latin typeface="Calibri" panose="020F0502020204030204" pitchFamily="34" charset="0"/>
                <a:ea typeface="Calibri" panose="020F0502020204030204" pitchFamily="34" charset="0"/>
                <a:cs typeface="B Titr" panose="00000700000000000000" pitchFamily="2" charset="-78"/>
              </a:rPr>
            </a:br>
            <a:br>
              <a:rPr lang="fa-IR" sz="2400" dirty="0">
                <a:effectLst/>
                <a:latin typeface="Calibri" panose="020F0502020204030204" pitchFamily="34" charset="0"/>
                <a:ea typeface="Calibri" panose="020F0502020204030204" pitchFamily="34" charset="0"/>
                <a:cs typeface="B Titr" panose="00000700000000000000" pitchFamily="2" charset="-78"/>
              </a:rPr>
            </a:br>
            <a:r>
              <a:rPr lang="ar-SA" sz="2000" b="1" dirty="0">
                <a:solidFill>
                  <a:srgbClr val="C00000"/>
                </a:solidFill>
                <a:effectLst/>
                <a:latin typeface="Calibri" panose="020F0502020204030204" pitchFamily="34" charset="0"/>
                <a:ea typeface="Calibri" panose="020F0502020204030204" pitchFamily="34" charset="0"/>
                <a:cs typeface="B Yagut" panose="00000400000000000000" pitchFamily="2" charset="-78"/>
              </a:rPr>
              <a:t>از نظر شاخص توده بدنی ، 37.9 درصد مادران در محدوده طبیعی قرار داشتند. 51.1 درصد از مادران فوت شده  دارای اضافه وزن/ چاقی بودند</a:t>
            </a:r>
            <a:b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2400" dirty="0">
              <a:solidFill>
                <a:srgbClr val="C00000"/>
              </a:solidFill>
            </a:endParaRPr>
          </a:p>
        </p:txBody>
      </p:sp>
      <p:graphicFrame>
        <p:nvGraphicFramePr>
          <p:cNvPr id="4" name="Chart 3">
            <a:extLst>
              <a:ext uri="{FF2B5EF4-FFF2-40B4-BE49-F238E27FC236}">
                <a16:creationId xmlns:a16="http://schemas.microsoft.com/office/drawing/2014/main" id="{F2E26D9C-B63B-11BF-368D-BBB74A44F6AD}"/>
              </a:ext>
            </a:extLst>
          </p:cNvPr>
          <p:cNvGraphicFramePr/>
          <p:nvPr/>
        </p:nvGraphicFramePr>
        <p:xfrm>
          <a:off x="1782147" y="2286001"/>
          <a:ext cx="9088015" cy="4030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2973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A4846F-30FA-44D9-A72A-9107942EFE8F}"/>
              </a:ext>
            </a:extLst>
          </p:cNvPr>
          <p:cNvSpPr txBox="1"/>
          <p:nvPr/>
        </p:nvSpPr>
        <p:spPr>
          <a:xfrm>
            <a:off x="2030819" y="886422"/>
            <a:ext cx="7456081" cy="707886"/>
          </a:xfrm>
          <a:prstGeom prst="rect">
            <a:avLst/>
          </a:prstGeom>
          <a:noFill/>
        </p:spPr>
        <p:txBody>
          <a:bodyPr wrap="square">
            <a:spAutoFit/>
          </a:bodyPr>
          <a:lstStyle/>
          <a:p>
            <a:pPr algn="ctr"/>
            <a:r>
              <a:rPr lang="fa-IR" sz="2000" dirty="0">
                <a:effectLst/>
                <a:latin typeface="Calibri" panose="020F0502020204030204" pitchFamily="34" charset="0"/>
                <a:ea typeface="Calibri" panose="020F0502020204030204" pitchFamily="34" charset="0"/>
                <a:cs typeface="B Titr" panose="00000700000000000000" pitchFamily="2" charset="-78"/>
              </a:rPr>
              <a:t>درصد فراوانی مادران فوت شده به تفکیک روش ختم بارداری در مرگ های مادری سال 1403 </a:t>
            </a:r>
            <a:endParaRPr lang="en-US" sz="5400" dirty="0"/>
          </a:p>
        </p:txBody>
      </p:sp>
      <p:graphicFrame>
        <p:nvGraphicFramePr>
          <p:cNvPr id="7" name="Chart 6">
            <a:extLst>
              <a:ext uri="{FF2B5EF4-FFF2-40B4-BE49-F238E27FC236}">
                <a16:creationId xmlns:a16="http://schemas.microsoft.com/office/drawing/2014/main" id="{464EE6F8-EFEE-4CD7-848A-87E88755648C}"/>
              </a:ext>
            </a:extLst>
          </p:cNvPr>
          <p:cNvGraphicFramePr/>
          <p:nvPr>
            <p:extLst>
              <p:ext uri="{D42A27DB-BD31-4B8C-83A1-F6EECF244321}">
                <p14:modId xmlns:p14="http://schemas.microsoft.com/office/powerpoint/2010/main" val="839852980"/>
              </p:ext>
            </p:extLst>
          </p:nvPr>
        </p:nvGraphicFramePr>
        <p:xfrm>
          <a:off x="6680789" y="1985812"/>
          <a:ext cx="4281377" cy="2094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AB6EA18C-1EB2-4785-9EF6-A21B1054C505}"/>
              </a:ext>
            </a:extLst>
          </p:cNvPr>
          <p:cNvGraphicFramePr>
            <a:graphicFrameLocks noGrp="1"/>
          </p:cNvGraphicFramePr>
          <p:nvPr>
            <p:extLst>
              <p:ext uri="{D42A27DB-BD31-4B8C-83A1-F6EECF244321}">
                <p14:modId xmlns:p14="http://schemas.microsoft.com/office/powerpoint/2010/main" val="1525632949"/>
              </p:ext>
            </p:extLst>
          </p:nvPr>
        </p:nvGraphicFramePr>
        <p:xfrm>
          <a:off x="1027392" y="2017709"/>
          <a:ext cx="5068608" cy="1533565"/>
        </p:xfrm>
        <a:graphic>
          <a:graphicData uri="http://schemas.openxmlformats.org/drawingml/2006/table">
            <a:tbl>
              <a:tblPr rtl="1" firstRow="1" firstCol="1" bandRow="1"/>
              <a:tblGrid>
                <a:gridCol w="3662897">
                  <a:extLst>
                    <a:ext uri="{9D8B030D-6E8A-4147-A177-3AD203B41FA5}">
                      <a16:colId xmlns:a16="http://schemas.microsoft.com/office/drawing/2014/main" val="3972379959"/>
                    </a:ext>
                  </a:extLst>
                </a:gridCol>
                <a:gridCol w="704621">
                  <a:extLst>
                    <a:ext uri="{9D8B030D-6E8A-4147-A177-3AD203B41FA5}">
                      <a16:colId xmlns:a16="http://schemas.microsoft.com/office/drawing/2014/main" val="1426694638"/>
                    </a:ext>
                  </a:extLst>
                </a:gridCol>
                <a:gridCol w="701090">
                  <a:extLst>
                    <a:ext uri="{9D8B030D-6E8A-4147-A177-3AD203B41FA5}">
                      <a16:colId xmlns:a16="http://schemas.microsoft.com/office/drawing/2014/main" val="4188753579"/>
                    </a:ext>
                  </a:extLst>
                </a:gridCol>
              </a:tblGrid>
              <a:tr h="290460">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نوع سزارین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تعداد</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Titr" panose="00000700000000000000" pitchFamily="2" charset="-78"/>
                        </a:rPr>
                        <a:t>درصد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496645906"/>
                  </a:ext>
                </a:extLst>
              </a:tr>
              <a:tr h="248621">
                <a:tc>
                  <a:txBody>
                    <a:bodyPr/>
                    <a:lstStyle/>
                    <a:p>
                      <a:pPr marL="0" marR="0" algn="r" rtl="1">
                        <a:lnSpc>
                          <a:spcPct val="107000"/>
                        </a:lnSpc>
                        <a:spcBef>
                          <a:spcPts val="0"/>
                        </a:spcBef>
                        <a:spcAft>
                          <a:spcPts val="0"/>
                        </a:spcAft>
                      </a:pPr>
                      <a:r>
                        <a:rPr lang="ar-SA" sz="1400" dirty="0">
                          <a:solidFill>
                            <a:srgbClr val="000000"/>
                          </a:solidFill>
                          <a:effectLst/>
                          <a:latin typeface="Times New Roman" panose="02020603050405020304" pitchFamily="18" charset="0"/>
                          <a:ea typeface="Times New Roman" panose="02020603050405020304" pitchFamily="18" charset="0"/>
                          <a:cs typeface="B Yagut" panose="00000400000000000000" pitchFamily="2" charset="-78"/>
                        </a:rPr>
                        <a:t>سزارین اورژانسی در مرحله اول زایمان</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56.20%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408279"/>
                  </a:ext>
                </a:extLst>
              </a:tr>
              <a:tr h="248621">
                <a:tc>
                  <a:txBody>
                    <a:bodyPr/>
                    <a:lstStyle/>
                    <a:p>
                      <a:pPr marL="0" marR="0" algn="r" rtl="1">
                        <a:lnSpc>
                          <a:spcPct val="107000"/>
                        </a:lnSpc>
                        <a:spcBef>
                          <a:spcPts val="0"/>
                        </a:spcBef>
                        <a:spcAft>
                          <a:spcPts val="0"/>
                        </a:spcAft>
                      </a:pPr>
                      <a:r>
                        <a:rPr lang="ar-SA" sz="1400" dirty="0">
                          <a:solidFill>
                            <a:srgbClr val="000000"/>
                          </a:solidFill>
                          <a:effectLst/>
                          <a:latin typeface="Times New Roman" panose="02020603050405020304" pitchFamily="18" charset="0"/>
                          <a:ea typeface="Times New Roman" panose="02020603050405020304" pitchFamily="18" charset="0"/>
                          <a:cs typeface="B Yagut" panose="00000400000000000000" pitchFamily="2" charset="-78"/>
                        </a:rPr>
                        <a:t>سزارین تکراری یا سابقه میومکتومی</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23.80%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649682"/>
                  </a:ext>
                </a:extLst>
              </a:tr>
              <a:tr h="248621">
                <a:tc>
                  <a:txBody>
                    <a:bodyPr/>
                    <a:lstStyle/>
                    <a:p>
                      <a:pPr marL="0" marR="0" algn="r" rtl="1">
                        <a:lnSpc>
                          <a:spcPct val="107000"/>
                        </a:lnSpc>
                        <a:spcBef>
                          <a:spcPts val="0"/>
                        </a:spcBef>
                        <a:spcAft>
                          <a:spcPts val="0"/>
                        </a:spcAft>
                      </a:pPr>
                      <a:r>
                        <a:rPr lang="ar-SA" sz="1400" dirty="0">
                          <a:solidFill>
                            <a:srgbClr val="000000"/>
                          </a:solidFill>
                          <a:effectLst/>
                          <a:latin typeface="Times New Roman" panose="02020603050405020304" pitchFamily="18" charset="0"/>
                          <a:ea typeface="Times New Roman" panose="02020603050405020304" pitchFamily="18" charset="0"/>
                          <a:cs typeface="B Yagut" panose="00000400000000000000" pitchFamily="2" charset="-78"/>
                        </a:rPr>
                        <a:t>سزارین الکتیو</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15.20%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378254"/>
                  </a:ext>
                </a:extLst>
              </a:tr>
              <a:tr h="248621">
                <a:tc>
                  <a:txBody>
                    <a:bodyPr/>
                    <a:lstStyle/>
                    <a:p>
                      <a:pPr marL="0" marR="0" algn="r" rtl="1">
                        <a:lnSpc>
                          <a:spcPct val="107000"/>
                        </a:lnSpc>
                        <a:spcBef>
                          <a:spcPts val="0"/>
                        </a:spcBef>
                        <a:spcAft>
                          <a:spcPts val="0"/>
                        </a:spcAft>
                      </a:pPr>
                      <a:r>
                        <a:rPr lang="ar-SA" sz="1400">
                          <a:solidFill>
                            <a:srgbClr val="000000"/>
                          </a:solidFill>
                          <a:effectLst/>
                          <a:latin typeface="Times New Roman" panose="02020603050405020304" pitchFamily="18" charset="0"/>
                          <a:ea typeface="Times New Roman" panose="02020603050405020304" pitchFamily="18" charset="0"/>
                          <a:cs typeface="B Yagut" panose="00000400000000000000" pitchFamily="2" charset="-78"/>
                        </a:rPr>
                        <a:t>سزارین اورژانسی در مرحله دوم زایمان</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4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3.80%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410095"/>
                  </a:ext>
                </a:extLst>
              </a:tr>
              <a:tr h="248621">
                <a:tc>
                  <a:txBody>
                    <a:bodyPr/>
                    <a:lstStyle/>
                    <a:p>
                      <a:pPr marL="0" marR="0" algn="r" rtl="1">
                        <a:lnSpc>
                          <a:spcPct val="107000"/>
                        </a:lnSpc>
                        <a:spcBef>
                          <a:spcPts val="0"/>
                        </a:spcBef>
                        <a:spcAft>
                          <a:spcPts val="0"/>
                        </a:spcAft>
                      </a:pPr>
                      <a:r>
                        <a:rPr lang="ar-SA" sz="1400">
                          <a:solidFill>
                            <a:srgbClr val="000000"/>
                          </a:solidFill>
                          <a:effectLst/>
                          <a:latin typeface="Times New Roman" panose="02020603050405020304" pitchFamily="18" charset="0"/>
                          <a:ea typeface="Times New Roman" panose="02020603050405020304" pitchFamily="18" charset="0"/>
                          <a:cs typeface="B Yagut" panose="00000400000000000000" pitchFamily="2" charset="-78"/>
                        </a:rPr>
                        <a:t>تلاش ناموفق برای زایمان طبیعی</a:t>
                      </a: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a:t>
                      </a:r>
                      <a:r>
                        <a:rPr lang="en-US"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TOLAC</a:t>
                      </a: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4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897156"/>
                  </a:ext>
                </a:extLst>
              </a:tr>
            </a:tbl>
          </a:graphicData>
        </a:graphic>
      </p:graphicFrame>
    </p:spTree>
    <p:extLst>
      <p:ext uri="{BB962C8B-B14F-4D97-AF65-F5344CB8AC3E}">
        <p14:creationId xmlns:p14="http://schemas.microsoft.com/office/powerpoint/2010/main" val="110373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9829" y="586602"/>
            <a:ext cx="9849466" cy="584775"/>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0" cap="none" spc="0" normalizeH="0" baseline="0" noProof="0" dirty="0">
                <a:ln>
                  <a:noFill/>
                </a:ln>
                <a:solidFill>
                  <a:srgbClr val="4BACC6">
                    <a:lumMod val="50000"/>
                  </a:srgbClr>
                </a:solidFill>
                <a:effectLst/>
                <a:uLnTx/>
                <a:uFillTx/>
                <a:latin typeface="Times New Roman" panose="02020603050405020304" pitchFamily="18" charset="0"/>
                <a:ea typeface="Times New Roman" panose="02020603050405020304" pitchFamily="18" charset="0"/>
                <a:cs typeface="B Titr" panose="00000700000000000000" pitchFamily="2" charset="-78"/>
              </a:rPr>
              <a:t>درصد نوع زایمان در موارد مرگ مادری د.ع.پ اصفهان سال 140</a:t>
            </a:r>
            <a:r>
              <a:rPr kumimoji="0" lang="fa-IR" sz="3200" b="0" i="0" u="none" strike="noStrike" kern="0" cap="none" spc="0" normalizeH="0" baseline="0" noProof="0" dirty="0">
                <a:ln>
                  <a:noFill/>
                </a:ln>
                <a:solidFill>
                  <a:srgbClr val="4BACC6">
                    <a:lumMod val="50000"/>
                  </a:srgbClr>
                </a:solidFill>
                <a:effectLst/>
                <a:uLnTx/>
                <a:uFillTx/>
                <a:latin typeface="Times New Roman" panose="02020603050405020304" pitchFamily="18" charset="0"/>
                <a:ea typeface="Times New Roman" panose="02020603050405020304" pitchFamily="18" charset="0"/>
                <a:cs typeface="B Titr" panose="00000700000000000000" pitchFamily="2" charset="-78"/>
              </a:rPr>
              <a:t>3</a:t>
            </a:r>
            <a:endParaRPr kumimoji="0" lang="en-US" sz="3200" b="0" i="0" u="none" strike="noStrike" kern="0" cap="none" spc="0" normalizeH="0" baseline="0" noProof="0" dirty="0">
              <a:ln>
                <a:noFill/>
              </a:ln>
              <a:solidFill>
                <a:sysClr val="windowText" lastClr="000000"/>
              </a:solidFill>
              <a:effectLst/>
              <a:uLnTx/>
              <a:uFillTx/>
            </a:endParaRPr>
          </a:p>
        </p:txBody>
      </p:sp>
      <p:graphicFrame>
        <p:nvGraphicFramePr>
          <p:cNvPr id="5" name="Chart 4"/>
          <p:cNvGraphicFramePr/>
          <p:nvPr>
            <p:extLst>
              <p:ext uri="{D42A27DB-BD31-4B8C-83A1-F6EECF244321}">
                <p14:modId xmlns:p14="http://schemas.microsoft.com/office/powerpoint/2010/main" val="3579219040"/>
              </p:ext>
            </p:extLst>
          </p:nvPr>
        </p:nvGraphicFramePr>
        <p:xfrm>
          <a:off x="627798" y="1791063"/>
          <a:ext cx="4913194" cy="34834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4084859395"/>
              </p:ext>
            </p:extLst>
          </p:nvPr>
        </p:nvGraphicFramePr>
        <p:xfrm>
          <a:off x="6387152" y="1791063"/>
          <a:ext cx="5261523" cy="3811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801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7164" y="767687"/>
            <a:ext cx="9648967" cy="58477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3200" b="1" i="0" u="none" strike="noStrike" kern="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B Titr" panose="00000700000000000000" pitchFamily="2" charset="-78"/>
              </a:rPr>
              <a:t>توزیع فراوانی انواع تاخیر در مرگ های مادری کشور سال </a:t>
            </a:r>
            <a:r>
              <a:rPr lang="fa-IR" sz="3200" b="1" kern="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1403</a:t>
            </a:r>
            <a:endParaRPr lang="en-US" sz="3200" b="1" kern="0" dirty="0">
              <a:solidFill>
                <a:srgbClr val="00206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5" name="Rectangle 4"/>
          <p:cNvSpPr/>
          <p:nvPr/>
        </p:nvSpPr>
        <p:spPr>
          <a:xfrm>
            <a:off x="491318" y="1753191"/>
            <a:ext cx="11204813" cy="3416320"/>
          </a:xfrm>
          <a:prstGeom prst="rect">
            <a:avLst/>
          </a:prstGeom>
        </p:spPr>
        <p:txBody>
          <a:bodyPr wrap="square">
            <a:spAutoFit/>
          </a:bodyPr>
          <a:lstStyle/>
          <a:p>
            <a:pPr marL="342900" indent="-342900" algn="just" rtl="1">
              <a:buFont typeface="Wingdings" panose="05000000000000000000" pitchFamily="2" charset="2"/>
              <a:buChar char="Ø"/>
            </a:pPr>
            <a:r>
              <a:rPr lang="fa-IR" sz="2400" dirty="0">
                <a:cs typeface="B Nazanin" panose="00000400000000000000" pitchFamily="2" charset="-78"/>
              </a:rPr>
              <a:t>در سال 1403، 40 درصد از موارد مرگ مادر به دلیل تأخیر در تصمیم گیری از طرف خانواده (تشکیل دیر هنگام یا عدم تشکیل پرونده مراقبت بارداری از طرف مادر، حساس نبودن مادر و خانواده به علائم خطر دوران بارداری و عدم توجه به توصیه های کارکنان بهداشتی درمانی) بوده است. </a:t>
            </a:r>
          </a:p>
          <a:p>
            <a:pPr marL="342900" indent="-342900" algn="just" rtl="1">
              <a:buFont typeface="Wingdings" panose="05000000000000000000" pitchFamily="2" charset="2"/>
              <a:buChar char="Ø"/>
            </a:pPr>
            <a:r>
              <a:rPr lang="fa-IR" sz="2400" dirty="0">
                <a:cs typeface="B Nazanin" panose="00000400000000000000" pitchFamily="2" charset="-78"/>
              </a:rPr>
              <a:t>18.02 درصد از موارد تأخیر در ارجاع به سطوح بالاتر درمانی وجود داشته است، مانند: عدم رعایت دستورالعمل های مربوط به اعزام مادران، عدم ثبت کامل اطلاعات بیمار هنگام ارجاع مادر به بیمارستان از بخش خصوصی.</a:t>
            </a:r>
          </a:p>
          <a:p>
            <a:pPr marL="342900" indent="-342900" algn="just" rtl="1">
              <a:buFont typeface="Wingdings" panose="05000000000000000000" pitchFamily="2" charset="2"/>
              <a:buChar char="Ø"/>
            </a:pPr>
            <a:r>
              <a:rPr lang="fa-IR" sz="2400" dirty="0">
                <a:cs typeface="B Nazanin" panose="00000400000000000000" pitchFamily="2" charset="-78"/>
              </a:rPr>
              <a:t>44.6 درصد موارد تأخیر در درمان از طرف کادر بهداشتی- درمانی اتفاق افتاده است، مانند: عدم ویزیت مادر نیازمند مراقبت ویژه در زایشگاه توسط پزشک متخصص زنان، غفلت و عدم حساسیت پزشک متخصص در ارائه خدمات مورد نیاز در زمان مناسب به مادر (ختم بارداری با تأخیر).</a:t>
            </a:r>
          </a:p>
          <a:p>
            <a:pPr algn="just" rtl="1"/>
            <a:endParaRPr lang="en-US" sz="2400" dirty="0">
              <a:cs typeface="B Nazanin" panose="00000400000000000000" pitchFamily="2" charset="-78"/>
            </a:endParaRPr>
          </a:p>
        </p:txBody>
      </p:sp>
    </p:spTree>
    <p:extLst>
      <p:ext uri="{BB962C8B-B14F-4D97-AF65-F5344CB8AC3E}">
        <p14:creationId xmlns:p14="http://schemas.microsoft.com/office/powerpoint/2010/main" val="186940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628" y="450223"/>
            <a:ext cx="5774327" cy="595090"/>
          </a:xfrm>
          <a:solidFill>
            <a:schemeClr val="bg2">
              <a:lumMod val="20000"/>
              <a:lumOff val="80000"/>
            </a:schemeClr>
          </a:solidFill>
          <a:ln>
            <a:solidFill>
              <a:srgbClr val="A50021"/>
            </a:solidFill>
          </a:ln>
        </p:spPr>
        <p:txBody>
          <a:bodyPr>
            <a:normAutofit/>
          </a:bodyPr>
          <a:lstStyle/>
          <a:p>
            <a:pPr algn="ctr"/>
            <a:r>
              <a:rPr lang="fa-IR" sz="3200" dirty="0">
                <a:solidFill>
                  <a:srgbClr val="C00000"/>
                </a:solidFill>
                <a:cs typeface="B Titr" panose="00000700000000000000" pitchFamily="2" charset="-78"/>
              </a:rPr>
              <a:t>جمع آوری داده های مرگ مادران </a:t>
            </a:r>
          </a:p>
        </p:txBody>
      </p:sp>
      <p:sp>
        <p:nvSpPr>
          <p:cNvPr id="3" name="Content Placeholder 2"/>
          <p:cNvSpPr>
            <a:spLocks noGrp="1"/>
          </p:cNvSpPr>
          <p:nvPr>
            <p:ph idx="1"/>
          </p:nvPr>
        </p:nvSpPr>
        <p:spPr>
          <a:xfrm>
            <a:off x="503854" y="1119673"/>
            <a:ext cx="10808160" cy="4629488"/>
          </a:xfrm>
        </p:spPr>
        <p:txBody>
          <a:bodyPr>
            <a:noAutofit/>
          </a:bodyPr>
          <a:lstStyle/>
          <a:p>
            <a:pPr algn="justLow" rtl="1"/>
            <a:r>
              <a:rPr lang="fa-IR" sz="2000" b="1" dirty="0">
                <a:solidFill>
                  <a:srgbClr val="002060"/>
                </a:solidFill>
                <a:cs typeface="2  Yekan" panose="00000400000000000000" pitchFamily="2" charset="-78"/>
              </a:rPr>
              <a:t>روش جمع آوری داده ها به صورت </a:t>
            </a:r>
            <a:r>
              <a:rPr lang="fa-IR" sz="2000" b="1" dirty="0">
                <a:solidFill>
                  <a:srgbClr val="C00000"/>
                </a:solidFill>
                <a:cs typeface="2  Yekan" panose="00000400000000000000" pitchFamily="2" charset="-78"/>
              </a:rPr>
              <a:t>مصاحبه حضوری </a:t>
            </a:r>
            <a:r>
              <a:rPr lang="fa-IR" sz="2000" b="1" dirty="0">
                <a:solidFill>
                  <a:srgbClr val="002060"/>
                </a:solidFill>
                <a:cs typeface="2  Yekan" panose="00000400000000000000" pitchFamily="2" charset="-78"/>
              </a:rPr>
              <a:t>و</a:t>
            </a:r>
            <a:r>
              <a:rPr lang="fa-IR" sz="2000" b="1" dirty="0">
                <a:cs typeface="2  Yekan" panose="00000400000000000000" pitchFamily="2" charset="-78"/>
              </a:rPr>
              <a:t> </a:t>
            </a:r>
            <a:r>
              <a:rPr lang="fa-IR" sz="2000" b="1" dirty="0">
                <a:solidFill>
                  <a:srgbClr val="C00000"/>
                </a:solidFill>
                <a:cs typeface="2  Yekan" panose="00000400000000000000" pitchFamily="2" charset="-78"/>
              </a:rPr>
              <a:t>بررسي مدارك ثبتي</a:t>
            </a:r>
            <a:r>
              <a:rPr lang="fa-IR" sz="2000" b="1" dirty="0">
                <a:cs typeface="2  Yekan" panose="00000400000000000000" pitchFamily="2" charset="-78"/>
              </a:rPr>
              <a:t> </a:t>
            </a:r>
            <a:r>
              <a:rPr lang="fa-IR" sz="2000" b="1" dirty="0">
                <a:solidFill>
                  <a:srgbClr val="002060"/>
                </a:solidFill>
                <a:cs typeface="2  Yekan" panose="00000400000000000000" pitchFamily="2" charset="-78"/>
              </a:rPr>
              <a:t>و</a:t>
            </a:r>
            <a:r>
              <a:rPr lang="fa-IR" sz="2000" b="1" dirty="0">
                <a:cs typeface="2  Yekan" panose="00000400000000000000" pitchFamily="2" charset="-78"/>
              </a:rPr>
              <a:t> </a:t>
            </a:r>
            <a:r>
              <a:rPr lang="fa-IR" sz="2000" b="1" dirty="0">
                <a:solidFill>
                  <a:srgbClr val="C00000"/>
                </a:solidFill>
                <a:cs typeface="2  Yekan" panose="00000400000000000000" pitchFamily="2" charset="-78"/>
              </a:rPr>
              <a:t>اتوپسي باليني </a:t>
            </a:r>
            <a:r>
              <a:rPr lang="fa-IR" sz="2000" b="1" dirty="0">
                <a:solidFill>
                  <a:srgbClr val="002060"/>
                </a:solidFill>
                <a:cs typeface="2  Yekan" panose="00000400000000000000" pitchFamily="2" charset="-78"/>
              </a:rPr>
              <a:t>است که با همراهان مادر و پرسنل واحدهای بهداشتی- درمانی و مركز پزشك قانوني درگير با مرگ مادر انجام می شود.</a:t>
            </a:r>
          </a:p>
          <a:p>
            <a:pPr algn="justLow" rtl="1">
              <a:tabLst>
                <a:tab pos="415925" algn="r"/>
              </a:tabLst>
            </a:pPr>
            <a:r>
              <a:rPr lang="fa-IR" sz="2000" b="1" dirty="0">
                <a:solidFill>
                  <a:srgbClr val="002060"/>
                </a:solidFill>
                <a:cs typeface="2  Yekan" panose="00000400000000000000" pitchFamily="2" charset="-78"/>
              </a:rPr>
              <a:t>داده هايي که در پرسشگري جمع آوري مي شوند در </a:t>
            </a:r>
            <a:r>
              <a:rPr lang="fa-IR" sz="2000" b="1" dirty="0">
                <a:solidFill>
                  <a:srgbClr val="C00000"/>
                </a:solidFill>
                <a:cs typeface="2  Yekan" panose="00000400000000000000" pitchFamily="2" charset="-78"/>
              </a:rPr>
              <a:t>سه گروه </a:t>
            </a:r>
            <a:r>
              <a:rPr lang="fa-IR" sz="2000" b="1" dirty="0">
                <a:solidFill>
                  <a:srgbClr val="002060"/>
                </a:solidFill>
                <a:cs typeface="2  Yekan" panose="00000400000000000000" pitchFamily="2" charset="-78"/>
              </a:rPr>
              <a:t>دسته بندي مي شوند: </a:t>
            </a:r>
          </a:p>
          <a:p>
            <a:pPr marL="0" indent="0" algn="justLow" rtl="1">
              <a:buNone/>
              <a:tabLst>
                <a:tab pos="415925" algn="r"/>
              </a:tabLst>
            </a:pPr>
            <a:r>
              <a:rPr lang="fa-IR" sz="2000" b="1" dirty="0">
                <a:solidFill>
                  <a:srgbClr val="002060"/>
                </a:solidFill>
                <a:cs typeface="2  Yekan" panose="00000400000000000000" pitchFamily="2" charset="-78"/>
              </a:rPr>
              <a:t>1)داده هاي حاصل از مصاحبه </a:t>
            </a:r>
            <a:r>
              <a:rPr lang="fa-IR" sz="2000" b="1" dirty="0">
                <a:solidFill>
                  <a:srgbClr val="C00000"/>
                </a:solidFill>
                <a:cs typeface="2  Yekan" panose="00000400000000000000" pitchFamily="2" charset="-78"/>
              </a:rPr>
              <a:t>با نزديکان و خانواده </a:t>
            </a:r>
            <a:r>
              <a:rPr lang="fa-IR" sz="2000" b="1" dirty="0">
                <a:solidFill>
                  <a:srgbClr val="002060"/>
                </a:solidFill>
                <a:cs typeface="2  Yekan" panose="00000400000000000000" pitchFamily="2" charset="-78"/>
              </a:rPr>
              <a:t>متوفي که اصطلاح </a:t>
            </a:r>
            <a:r>
              <a:rPr lang="fa-IR" sz="2000" b="1" dirty="0">
                <a:solidFill>
                  <a:srgbClr val="C00000"/>
                </a:solidFill>
                <a:cs typeface="2  Yekan" panose="00000400000000000000" pitchFamily="2" charset="-78"/>
              </a:rPr>
              <a:t>کالبد شکافی شفاهي </a:t>
            </a:r>
            <a:r>
              <a:rPr lang="fa-IR" sz="2000" b="1" dirty="0">
                <a:solidFill>
                  <a:srgbClr val="002060"/>
                </a:solidFill>
                <a:cs typeface="2  Yekan" panose="00000400000000000000" pitchFamily="2" charset="-78"/>
              </a:rPr>
              <a:t>به آنها اطلاق مي شود</a:t>
            </a:r>
            <a:r>
              <a:rPr lang="en-US" sz="2000" b="1" dirty="0">
                <a:solidFill>
                  <a:srgbClr val="C00000"/>
                </a:solidFill>
                <a:cs typeface="2  Yekan" panose="00000400000000000000" pitchFamily="2" charset="-78"/>
              </a:rPr>
              <a:t>Verbal Autopsy</a:t>
            </a:r>
            <a:endParaRPr lang="fa-IR" sz="2000" b="1" dirty="0">
              <a:solidFill>
                <a:srgbClr val="C00000"/>
              </a:solidFill>
              <a:cs typeface="2  Yekan" panose="00000400000000000000" pitchFamily="2" charset="-78"/>
            </a:endParaRPr>
          </a:p>
          <a:p>
            <a:pPr marL="0" indent="0" algn="justLow" rtl="1">
              <a:buNone/>
              <a:tabLst>
                <a:tab pos="415925" algn="r"/>
              </a:tabLst>
            </a:pPr>
            <a:r>
              <a:rPr lang="fa-IR" sz="2000" b="1" dirty="0">
                <a:solidFill>
                  <a:srgbClr val="002060"/>
                </a:solidFill>
                <a:cs typeface="2  Yekan" panose="00000400000000000000" pitchFamily="2" charset="-78"/>
              </a:rPr>
              <a:t>2) داده هاي حاصل از مصاحبه با کارکنان نظام سلامت که </a:t>
            </a:r>
            <a:r>
              <a:rPr lang="fa-IR" sz="2000" b="1" dirty="0">
                <a:solidFill>
                  <a:srgbClr val="C00000"/>
                </a:solidFill>
                <a:cs typeface="2  Yekan" panose="00000400000000000000" pitchFamily="2" charset="-78"/>
              </a:rPr>
              <a:t>پرسشگري محرمانه </a:t>
            </a:r>
            <a:r>
              <a:rPr lang="fa-IR" sz="2000" b="1" dirty="0">
                <a:solidFill>
                  <a:srgbClr val="002060"/>
                </a:solidFill>
                <a:cs typeface="2  Yekan" panose="00000400000000000000" pitchFamily="2" charset="-78"/>
              </a:rPr>
              <a:t>نام دارد، </a:t>
            </a:r>
            <a:r>
              <a:rPr lang="en-US" sz="2000" b="1" dirty="0">
                <a:solidFill>
                  <a:srgbClr val="C00000"/>
                </a:solidFill>
                <a:cs typeface="2  Yekan" panose="00000400000000000000" pitchFamily="2" charset="-78"/>
              </a:rPr>
              <a:t>Confidential Enquiry</a:t>
            </a:r>
            <a:endParaRPr lang="fa-IR" sz="2000" b="1" dirty="0">
              <a:solidFill>
                <a:srgbClr val="C00000"/>
              </a:solidFill>
              <a:cs typeface="2  Yekan" panose="00000400000000000000" pitchFamily="2" charset="-78"/>
            </a:endParaRPr>
          </a:p>
          <a:p>
            <a:pPr marL="0" indent="0" algn="justLow" rtl="1">
              <a:buNone/>
              <a:tabLst>
                <a:tab pos="415925" algn="r"/>
              </a:tabLst>
            </a:pPr>
            <a:r>
              <a:rPr lang="fa-IR" sz="2000" b="1" dirty="0">
                <a:solidFill>
                  <a:srgbClr val="002060"/>
                </a:solidFill>
                <a:cs typeface="2  Yekan" panose="00000400000000000000" pitchFamily="2" charset="-78"/>
              </a:rPr>
              <a:t>3) نتيجه کالبدشکافی بالينی </a:t>
            </a:r>
            <a:r>
              <a:rPr lang="en-US" sz="2000" b="1" dirty="0">
                <a:solidFill>
                  <a:srgbClr val="C00000"/>
                </a:solidFill>
                <a:cs typeface="2  Yekan" panose="00000400000000000000" pitchFamily="2" charset="-78"/>
              </a:rPr>
              <a:t>Clinical Autopsy</a:t>
            </a:r>
            <a:endParaRPr lang="fa-IR" sz="2000" b="1" dirty="0">
              <a:solidFill>
                <a:srgbClr val="C00000"/>
              </a:solidFill>
              <a:cs typeface="2  Yekan" panose="00000400000000000000" pitchFamily="2" charset="-78"/>
            </a:endParaRPr>
          </a:p>
          <a:p>
            <a:pPr marL="0" indent="0" algn="justLow" rtl="1">
              <a:buNone/>
              <a:tabLst>
                <a:tab pos="415925" algn="r"/>
              </a:tabLst>
            </a:pPr>
            <a:r>
              <a:rPr lang="fa-IR" sz="2000" b="1" dirty="0">
                <a:solidFill>
                  <a:srgbClr val="002060"/>
                </a:solidFill>
                <a:cs typeface="2  Yekan" panose="00000400000000000000" pitchFamily="2" charset="-78"/>
              </a:rPr>
              <a:t>مجموعه اين سه گروه داده براي تعيين عوامل مؤثر بر مرگ مي بايد در کميته مورد بررسي قرار گيرند</a:t>
            </a:r>
            <a:r>
              <a:rPr lang="fa-IR" sz="1400" b="1" dirty="0">
                <a:latin typeface="Times New Roman" panose="02020603050405020304" pitchFamily="18" charset="0"/>
                <a:ea typeface="Times New Roman" panose="02020603050405020304" pitchFamily="18" charset="0"/>
                <a:cs typeface="B Nazanin" panose="00000400000000000000" pitchFamily="2" charset="-78"/>
              </a:rPr>
              <a:t>.</a:t>
            </a:r>
          </a:p>
          <a:p>
            <a:pPr marL="0" indent="0" algn="justLow" rtl="1">
              <a:buNone/>
              <a:tabLst>
                <a:tab pos="415925" algn="r"/>
              </a:tabLst>
            </a:pPr>
            <a:r>
              <a:rPr lang="fa-IR" sz="1400" b="1" dirty="0">
                <a:latin typeface="Times New Roman" panose="02020603050405020304" pitchFamily="18" charset="0"/>
                <a:ea typeface="Times New Roman" panose="02020603050405020304" pitchFamily="18" charset="0"/>
                <a:cs typeface="B Nazanin" panose="00000400000000000000" pitchFamily="2" charset="-78"/>
              </a:rPr>
              <a:t> </a:t>
            </a:r>
            <a:r>
              <a:rPr lang="fa-IR" sz="2000" b="1" u="sng" dirty="0">
                <a:solidFill>
                  <a:srgbClr val="002060"/>
                </a:solidFill>
                <a:cs typeface="2  Yekan" panose="00000400000000000000" pitchFamily="2" charset="-78"/>
              </a:rPr>
              <a:t>تیم پرسشگری استانی باید حداکثر تا دو هفته پس از وقوع مرگ تشکیل و اعزام شود</a:t>
            </a:r>
            <a:endParaRPr lang="en-US" sz="2000" b="1" u="sng" dirty="0">
              <a:solidFill>
                <a:srgbClr val="002060"/>
              </a:solidFill>
              <a:cs typeface="2  Yekan" panose="00000400000000000000" pitchFamily="2" charset="-78"/>
            </a:endParaRPr>
          </a:p>
          <a:p>
            <a:pPr algn="r" rtl="1"/>
            <a:endParaRPr lang="en-US" sz="1050" dirty="0">
              <a:latin typeface="Times New Roman" panose="02020603050405020304" pitchFamily="18" charset="0"/>
              <a:ea typeface="Times New Roman" panose="02020603050405020304" pitchFamily="18" charset="0"/>
              <a:cs typeface="Traditional Arabic" panose="02020603050405020304" pitchFamily="18" charset="-78"/>
            </a:endParaRPr>
          </a:p>
          <a:p>
            <a:pPr algn="justLow" rtl="1"/>
            <a:endParaRPr lang="fa-IR" sz="700" dirty="0">
              <a:cs typeface="B Yagut" panose="00000400000000000000" pitchFamily="2" charset="-78"/>
            </a:endParaRPr>
          </a:p>
        </p:txBody>
      </p:sp>
    </p:spTree>
    <p:extLst>
      <p:ext uri="{BB962C8B-B14F-4D97-AF65-F5344CB8AC3E}">
        <p14:creationId xmlns:p14="http://schemas.microsoft.com/office/powerpoint/2010/main" val="4082599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4"/>
            <p:extLst>
              <p:ext uri="{D42A27DB-BD31-4B8C-83A1-F6EECF244321}">
                <p14:modId xmlns:p14="http://schemas.microsoft.com/office/powerpoint/2010/main" val="3518354509"/>
              </p:ext>
            </p:extLst>
          </p:nvPr>
        </p:nvGraphicFramePr>
        <p:xfrm>
          <a:off x="444137" y="1063643"/>
          <a:ext cx="11325496" cy="5301659"/>
        </p:xfrm>
        <a:graphic>
          <a:graphicData uri="http://schemas.openxmlformats.org/drawingml/2006/table">
            <a:tbl>
              <a:tblPr firstRow="1" bandRow="1">
                <a:tableStyleId>{0E3FDE45-AF77-4B5C-9715-49D594BDF05E}</a:tableStyleId>
              </a:tblPr>
              <a:tblGrid>
                <a:gridCol w="731520">
                  <a:extLst>
                    <a:ext uri="{9D8B030D-6E8A-4147-A177-3AD203B41FA5}">
                      <a16:colId xmlns:a16="http://schemas.microsoft.com/office/drawing/2014/main" val="1850488927"/>
                    </a:ext>
                  </a:extLst>
                </a:gridCol>
                <a:gridCol w="10593976">
                  <a:extLst>
                    <a:ext uri="{9D8B030D-6E8A-4147-A177-3AD203B41FA5}">
                      <a16:colId xmlns:a16="http://schemas.microsoft.com/office/drawing/2014/main" val="706894216"/>
                    </a:ext>
                  </a:extLst>
                </a:gridCol>
              </a:tblGrid>
              <a:tr h="474741">
                <a:tc>
                  <a:txBody>
                    <a:bodyPr/>
                    <a:lstStyle/>
                    <a:p>
                      <a:pPr marL="0" marR="0" algn="ctr" defTabSz="914400" rtl="1" eaLnBrk="1" latinLnBrk="0" hangingPunct="1">
                        <a:spcBef>
                          <a:spcPts val="0"/>
                        </a:spcBef>
                        <a:spcAft>
                          <a:spcPts val="0"/>
                        </a:spcAft>
                        <a:tabLst>
                          <a:tab pos="705485" algn="l"/>
                        </a:tabLst>
                      </a:pPr>
                      <a:r>
                        <a:rPr lang="fa-IR" sz="2200" b="1" kern="12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درصد</a:t>
                      </a:r>
                      <a:endParaRPr lang="en-US" sz="2200" b="1" kern="12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rtl="1">
                        <a:spcBef>
                          <a:spcPts val="0"/>
                        </a:spcBef>
                        <a:spcAft>
                          <a:spcPts val="0"/>
                        </a:spcAft>
                        <a:tabLst>
                          <a:tab pos="705485" algn="l"/>
                        </a:tabLst>
                      </a:pPr>
                      <a:r>
                        <a:rPr lang="fa-IR" sz="2200" b="1"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نوع تاخیر</a:t>
                      </a:r>
                      <a:endParaRPr lang="en-US" sz="2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8648142"/>
                  </a:ext>
                </a:extLst>
              </a:tr>
              <a:tr h="1120499">
                <a:tc>
                  <a:txBody>
                    <a:bodyPr/>
                    <a:lstStyle/>
                    <a:p>
                      <a:pPr marL="0" marR="0" algn="ctr" rtl="1">
                        <a:spcBef>
                          <a:spcPts val="0"/>
                        </a:spcBef>
                        <a:spcAft>
                          <a:spcPts val="0"/>
                        </a:spcAft>
                        <a:tabLst>
                          <a:tab pos="705485" algn="l"/>
                        </a:tabLs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33.3</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just" rtl="1">
                        <a:spcBef>
                          <a:spcPts val="0"/>
                        </a:spcBef>
                        <a:spcAft>
                          <a:spcPts val="0"/>
                        </a:spcAft>
                        <a:tabLst>
                          <a:tab pos="705485" algn="l"/>
                        </a:tabLst>
                      </a:pPr>
                      <a:r>
                        <a:rPr lang="ar-SA" sz="1800" b="1" u="sng" kern="1200" dirty="0">
                          <a:solidFill>
                            <a:schemeClr val="tx1"/>
                          </a:solidFill>
                          <a:effectLst/>
                          <a:latin typeface="Times New Roman" panose="02020603050405020304" pitchFamily="18" charset="0"/>
                          <a:ea typeface="+mn-ea"/>
                          <a:cs typeface="B Nazanin" panose="00000400000000000000" pitchFamily="2" charset="-78"/>
                        </a:rPr>
                        <a:t>تاخیر در تصمیم گیری توسط خانواده: </a:t>
                      </a:r>
                      <a:r>
                        <a:rPr lang="fa-IR" sz="1800" b="1" kern="1200" dirty="0">
                          <a:solidFill>
                            <a:srgbClr val="000000"/>
                          </a:solidFill>
                          <a:effectLst/>
                          <a:latin typeface="Tahoma" panose="020B0604030504040204" pitchFamily="34" charset="0"/>
                          <a:ea typeface="Calibri" panose="020F0502020204030204" pitchFamily="34" charset="0"/>
                          <a:cs typeface="B Nazanin" panose="00000400000000000000" pitchFamily="2" charset="-78"/>
                        </a:rPr>
                        <a:t>تشکیل دیر هنگام یا عدم تشکیل پرونده مراقبت بارداری از طرف مادر، عدم دریافت مراقبت های دوران بارداری به طور کامل، عدم  بیان علائم و سوابق بیماری زمینه ای توسط مادر در زمان تشکیل پرونده مراقبت بارداری، عدم پیگیری اقدامات مورد نیاز در موارد لزوم ، حساس نبودن مادر و خانواده به علائم نیازمند مراقبت ویژه دوران بارداری و عدم توجه به توصیه های کارکنان بهداشتی درمانی</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31521046"/>
                  </a:ext>
                </a:extLst>
              </a:tr>
              <a:tr h="1009415">
                <a:tc>
                  <a:txBody>
                    <a:bodyPr/>
                    <a:lstStyle/>
                    <a:p>
                      <a:pPr marL="0" marR="0" algn="ctr" rtl="1">
                        <a:spcBef>
                          <a:spcPts val="0"/>
                        </a:spcBef>
                        <a:spcAft>
                          <a:spcPts val="0"/>
                        </a:spcAft>
                        <a:tabLst>
                          <a:tab pos="705485" algn="l"/>
                        </a:tabLs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66.6</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6510" algn="just" rtl="1">
                        <a:lnSpc>
                          <a:spcPct val="106000"/>
                        </a:lnSpc>
                      </a:pPr>
                      <a:r>
                        <a:rPr lang="ar-SA" sz="1800" b="1" u="sng" dirty="0">
                          <a:effectLst/>
                          <a:latin typeface="Times New Roman" panose="02020603050405020304" pitchFamily="18" charset="0"/>
                          <a:cs typeface="B Nazanin" panose="00000400000000000000" pitchFamily="2" charset="-78"/>
                        </a:rPr>
                        <a:t>تاخیر در ارجاع به سطح بالاتر</a:t>
                      </a:r>
                      <a:r>
                        <a:rPr lang="ar-SA" sz="1800" b="1" kern="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عدم رعایت دستور العمل های مربوط به اعزام مادران، عدم ارایه پسخوراند توسط متخصص زنان به موارد ارجاع شده از واحدهای بهداشتی، عدم بهره برداری از برنامه استاد معین، عدم ثبت کامل اطلاعات بیمار هنگام ارجاع مادر به بیمارستان از بخش خصوصی</a:t>
                      </a:r>
                      <a:r>
                        <a:rPr lang="ar-SA" sz="1800" b="1" dirty="0">
                          <a:effectLst/>
                          <a:latin typeface="Times New Roman" panose="02020603050405020304" pitchFamily="18" charset="0"/>
                          <a:cs typeface="B Nazanin" panose="00000400000000000000" pitchFamily="2" charset="-78"/>
                        </a:rPr>
                        <a:t> </a:t>
                      </a:r>
                      <a:endParaRPr lang="en-US" sz="1800" dirty="0">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10920865"/>
                  </a:ext>
                </a:extLst>
              </a:tr>
              <a:tr h="2697004">
                <a:tc>
                  <a:txBody>
                    <a:bodyPr/>
                    <a:lstStyle/>
                    <a:p>
                      <a:pPr marL="0" marR="0" algn="ctr" rtl="1">
                        <a:spcBef>
                          <a:spcPts val="0"/>
                        </a:spcBef>
                        <a:spcAft>
                          <a:spcPts val="0"/>
                        </a:spcAft>
                        <a:tabLst>
                          <a:tab pos="705485" algn="l"/>
                        </a:tabLs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100</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6510" algn="just" rtl="1">
                        <a:lnSpc>
                          <a:spcPct val="115000"/>
                        </a:lnSpc>
                      </a:pPr>
                      <a:r>
                        <a:rPr lang="ar-SA" sz="1800" b="1" u="sng" dirty="0">
                          <a:effectLst/>
                          <a:latin typeface="Times New Roman" panose="02020603050405020304" pitchFamily="18" charset="0"/>
                          <a:cs typeface="B Nazanin" panose="00000400000000000000" pitchFamily="2" charset="-78"/>
                        </a:rPr>
                        <a:t>تاخیر در درمان:</a:t>
                      </a:r>
                      <a:r>
                        <a:rPr lang="ar-SA" sz="1800" b="1" dirty="0">
                          <a:effectLst/>
                          <a:latin typeface="Times New Roman" panose="02020603050405020304" pitchFamily="18" charset="0"/>
                          <a:cs typeface="B Nazanin" panose="00000400000000000000" pitchFamily="2" charset="-78"/>
                        </a:rPr>
                        <a:t> </a:t>
                      </a:r>
                      <a:r>
                        <a:rPr lang="fa-IR" sz="1800" b="1" kern="1200" dirty="0">
                          <a:solidFill>
                            <a:srgbClr val="000000"/>
                          </a:solidFill>
                          <a:effectLst/>
                          <a:latin typeface="Tahoma" panose="020B0604030504040204" pitchFamily="34" charset="0"/>
                          <a:ea typeface="Calibri" panose="020F0502020204030204" pitchFamily="34" charset="0"/>
                          <a:cs typeface="B Nazanin" panose="00000400000000000000" pitchFamily="2" charset="-78"/>
                        </a:rPr>
                        <a:t>عدم ویزیت مادر نیازمند مراقبت ویژه در زایشگاه توسط پزشک متخصص زنان، از دست دادن زمان طلایی برای درمان مادر به علت اقدام پزشک متخصص جهت اخذ پذیرش از بیمارستان ریفرال فوق تخصصی، غفلت و عدم حساسیت پزشک متخصص در ارائه خدمات مورد نیاز در زمان مناسب به مادر (انجام زایمان با تاخیر)، نواقص تکنیکی مرتبط با انجام فرایندهای درمانی توسط پزشکان متخصص، استاندارد نبودن تعداد نیروی انسانی در زایشگاه، عدم رعایت دستورالعمل مربوط به اطلاع دادن وضعیت مادران زایمان کرده به متخصص زنان آنکال در صورت مراجعه به پزشکان اورژانس، مقیم نبودن متخصص زنان در بیمارستان و ترک بیمارستان قبل از بررسی کامل مادر زایمان کرده پرخطر مشکوک به ایجاد عوارض، تشکیل نشدن شورای پزشکی با توجه به نیاز و انجام مشاوره ها با تاخیر یا تلفنی و یا توسط دستیاران، عدم انجام مراقبت های لازم و کامل توسط پزشک متخصص و پزشکان اورژانس و تشخیص و درمان نامناسب و ناصحیح مادر،  ارائه دستورات تلفنی توسط متخصص و عدم حضور بر بالین بیمار علی رغم نیاز</a:t>
                      </a:r>
                      <a:endParaRPr lang="en-US" sz="1800" dirty="0">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95771114"/>
                  </a:ext>
                </a:extLst>
              </a:tr>
            </a:tbl>
          </a:graphicData>
        </a:graphic>
      </p:graphicFrame>
      <p:sp>
        <p:nvSpPr>
          <p:cNvPr id="4" name="Rectangle 3"/>
          <p:cNvSpPr/>
          <p:nvPr/>
        </p:nvSpPr>
        <p:spPr>
          <a:xfrm>
            <a:off x="940526" y="422055"/>
            <a:ext cx="10123714" cy="523220"/>
          </a:xfrm>
          <a:prstGeom prst="rect">
            <a:avLst/>
          </a:prstGeom>
        </p:spPr>
        <p:txBody>
          <a:bodyPr wrap="square">
            <a:spAutoFit/>
          </a:bodyPr>
          <a:lstStyle/>
          <a:p>
            <a:pPr algn="ctr" rtl="1"/>
            <a:r>
              <a:rPr lang="ar-SA" sz="2800" b="1" dirty="0">
                <a:latin typeface="Times New Roman" panose="02020603050405020304" pitchFamily="18" charset="0"/>
                <a:ea typeface="Times New Roman" panose="02020603050405020304" pitchFamily="18" charset="0"/>
                <a:cs typeface="B Titr" panose="00000700000000000000" pitchFamily="2" charset="-78"/>
              </a:rPr>
              <a:t>توزیع فراوانی انواع تاخیر در مرگ های</a:t>
            </a:r>
            <a:r>
              <a:rPr lang="fa-IR" sz="2800" b="1" dirty="0">
                <a:latin typeface="Times New Roman" panose="02020603050405020304" pitchFamily="18" charset="0"/>
                <a:ea typeface="Times New Roman" panose="02020603050405020304" pitchFamily="18" charset="0"/>
                <a:cs typeface="B Titr" panose="00000700000000000000" pitchFamily="2" charset="-78"/>
              </a:rPr>
              <a:t> مادری د. ع پ اصفهان</a:t>
            </a:r>
            <a:r>
              <a:rPr lang="ar-SA" sz="2800" b="1" dirty="0">
                <a:latin typeface="Times New Roman" panose="02020603050405020304" pitchFamily="18" charset="0"/>
                <a:ea typeface="Times New Roman" panose="02020603050405020304" pitchFamily="18" charset="0"/>
                <a:cs typeface="B Titr" panose="00000700000000000000" pitchFamily="2" charset="-78"/>
              </a:rPr>
              <a:t> سال 1403</a:t>
            </a:r>
            <a:endParaRPr lang="en-US" sz="2800" dirty="0">
              <a:latin typeface="Times New Roman" panose="02020603050405020304" pitchFamily="18"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3309048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70C680-8776-F905-DFEB-02C324C97CA5}"/>
              </a:ext>
            </a:extLst>
          </p:cNvPr>
          <p:cNvSpPr>
            <a:spLocks noGrp="1"/>
          </p:cNvSpPr>
          <p:nvPr>
            <p:ph type="title"/>
          </p:nvPr>
        </p:nvSpPr>
        <p:spPr>
          <a:xfrm>
            <a:off x="464024" y="491320"/>
            <a:ext cx="11286698" cy="982640"/>
          </a:xfrm>
        </p:spPr>
        <p:txBody>
          <a:bodyPr>
            <a:noAutofit/>
          </a:bodyPr>
          <a:lstStyle/>
          <a:p>
            <a:pPr algn="ctr" rtl="1"/>
            <a:r>
              <a:rPr lang="fa-IR" sz="3200" b="1" spc="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توزیع فراوانی انواع تاخیر در مرگ </a:t>
            </a:r>
            <a:r>
              <a:rPr lang="fa-IR" sz="2800" b="1" spc="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های</a:t>
            </a:r>
            <a:r>
              <a:rPr lang="fa-IR" sz="3200" b="1" spc="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 مادری کشور و د.ع.پ اصفهان </a:t>
            </a:r>
            <a:br>
              <a:rPr lang="fa-IR" sz="3200" b="1" spc="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br>
            <a:r>
              <a:rPr lang="fa-IR" sz="3200" b="1" spc="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سال 1403</a:t>
            </a:r>
            <a:endParaRPr lang="en-US" sz="3200" dirty="0">
              <a:cs typeface="B Nazanin" panose="00000400000000000000"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3121262826"/>
              </p:ext>
            </p:extLst>
          </p:nvPr>
        </p:nvGraphicFramePr>
        <p:xfrm>
          <a:off x="1142128" y="1626780"/>
          <a:ext cx="10345002" cy="3562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68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alpha val="4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45875199"/>
              </p:ext>
            </p:extLst>
          </p:nvPr>
        </p:nvGraphicFramePr>
        <p:xfrm>
          <a:off x="450375" y="352698"/>
          <a:ext cx="11327643" cy="6165491"/>
        </p:xfrm>
        <a:graphic>
          <a:graphicData uri="http://schemas.openxmlformats.org/drawingml/2006/table">
            <a:tbl>
              <a:tblPr rtl="1"/>
              <a:tblGrid>
                <a:gridCol w="10639449">
                  <a:extLst>
                    <a:ext uri="{9D8B030D-6E8A-4147-A177-3AD203B41FA5}">
                      <a16:colId xmlns:a16="http://schemas.microsoft.com/office/drawing/2014/main" val="68871053"/>
                    </a:ext>
                  </a:extLst>
                </a:gridCol>
                <a:gridCol w="688194">
                  <a:extLst>
                    <a:ext uri="{9D8B030D-6E8A-4147-A177-3AD203B41FA5}">
                      <a16:colId xmlns:a16="http://schemas.microsoft.com/office/drawing/2014/main" val="1976927032"/>
                    </a:ext>
                  </a:extLst>
                </a:gridCol>
              </a:tblGrid>
              <a:tr h="343337">
                <a:tc>
                  <a:txBody>
                    <a:bodyPr/>
                    <a:lstStyle/>
                    <a:p>
                      <a:pPr marL="0" marR="0" algn="ctr" rtl="1" fontAlgn="ctr">
                        <a:spcBef>
                          <a:spcPts val="0"/>
                        </a:spcBef>
                        <a:spcAft>
                          <a:spcPts val="0"/>
                        </a:spcAft>
                      </a:pPr>
                      <a:r>
                        <a:rPr lang="fa-IR" sz="2000" b="1" kern="1200" dirty="0">
                          <a:solidFill>
                            <a:srgbClr val="000000"/>
                          </a:solidFill>
                          <a:effectLst/>
                          <a:latin typeface="B Titr" panose="00000700000000000000" pitchFamily="2" charset="-78"/>
                          <a:ea typeface="Times New Roman" panose="02020603050405020304" pitchFamily="18" charset="0"/>
                          <a:cs typeface="B Nazanin" panose="00000400000000000000" pitchFamily="2" charset="-78"/>
                        </a:rPr>
                        <a:t>عوامل قابل اجتناب منجر به مرگ مادر د.ع.پ. اصفهان در سال 1403</a:t>
                      </a:r>
                      <a:endParaRPr lang="en-US" sz="20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2758" marR="2758" marT="27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D4B4"/>
                    </a:solidFill>
                  </a:tcPr>
                </a:tc>
                <a:tc>
                  <a:txBody>
                    <a:bodyPr/>
                    <a:lstStyle/>
                    <a:p>
                      <a:pPr marL="0" marR="0" algn="ctr" rtl="1" fontAlgn="ctr">
                        <a:spcBef>
                          <a:spcPts val="0"/>
                        </a:spcBef>
                        <a:spcAft>
                          <a:spcPts val="0"/>
                        </a:spcAft>
                      </a:pPr>
                      <a:r>
                        <a:rPr lang="fa-IR" sz="1800" b="1" kern="1200" dirty="0">
                          <a:solidFill>
                            <a:srgbClr val="000000"/>
                          </a:solidFill>
                          <a:effectLst/>
                          <a:latin typeface="B Titr" panose="00000700000000000000" pitchFamily="2" charset="-78"/>
                          <a:ea typeface="Times New Roman" panose="02020603050405020304" pitchFamily="18" charset="0"/>
                          <a:cs typeface="B Nazanin" panose="00000400000000000000" pitchFamily="2" charset="-78"/>
                        </a:rPr>
                        <a:t>درصد</a:t>
                      </a:r>
                      <a:endParaRPr lang="en-US" sz="1800" b="1"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2758" marR="2758" marT="27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560169058"/>
                  </a:ext>
                </a:extLst>
              </a:tr>
              <a:tr h="295402">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نواقص مربوط به ارائه یا ثبت خدمات توسط متخصصین زنان و زایمان در مراکز پزشکی (خدمات بستری نظیر عدم ویزیت بیمار و صدور دستورات تلفنی، تشخیص یا درمان نامناسب)</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100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74433169"/>
                  </a:ext>
                </a:extLst>
              </a:tr>
              <a:tr h="301646">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مشکلات مربوط به نحوه ثبت خدمات در پرونده الکترونیک سلامت</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100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5144804"/>
                  </a:ext>
                </a:extLst>
              </a:tr>
              <a:tr h="270524">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مشکلات مربوط به پی گیری مادران نیازمند مراقبت ویژه در واحدهای بهداشتی و مراکز درمانی (عدم و یا نقص در پیگیری به موقع، ...)</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100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08479715"/>
                  </a:ext>
                </a:extLst>
              </a:tr>
              <a:tr h="270524">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عدم حساسیت و بی توجهی پزشکان و سایر کارکنان به وضعیت مادر و تاخیر در ارائه خدمات مورد نیاز به مادر در مراکز پزشکی</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100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69042603"/>
                  </a:ext>
                </a:extLst>
              </a:tr>
              <a:tr h="270524">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مشکلات مرتبط با ارزیابی روند وزن گیری مادر باردار در مراقبت های واحدهای بهداشتی</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66.6</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55683049"/>
                  </a:ext>
                </a:extLst>
              </a:tr>
              <a:tr h="268632">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فقدان یا نقص کارت مراقبتی مادر باردار در بخش خصوصی</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66.6</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94101910"/>
                  </a:ext>
                </a:extLst>
              </a:tr>
              <a:tr h="270524">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عدم رعایت ماده 51 قانون حمایت از خانواده و جوانی جمعیت (نقص در ارائه مراقبت های ویژه مربوط به خدمات باروری سالم)</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66.6</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30131720"/>
                  </a:ext>
                </a:extLst>
              </a:tr>
              <a:tr h="270524">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عدم تشکیل شورای پزشکی در مراکز پزشکی در موارد نیاز </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66.6</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87921619"/>
                  </a:ext>
                </a:extLst>
              </a:tr>
              <a:tr h="270524">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عدم بهره مندی از مراقبت پیش از بارداری در گروه هدف</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66.6</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99169673"/>
                  </a:ext>
                </a:extLst>
              </a:tr>
              <a:tr h="270524">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عدم ارائه مراقبت ها براساس دستورالعمل ها و بوکلت مراقبت های ادغام یافته سلامت مادران در واحدهای بهداشتی </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66.6</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35517237"/>
                  </a:ext>
                </a:extLst>
              </a:tr>
              <a:tr h="272895">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ناکافی بودن یا نامطلوب بودن خدمات پیش از بارداری</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33.3</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55181596"/>
                  </a:ext>
                </a:extLst>
              </a:tr>
              <a:tr h="312988">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ضعف عملکرد دستیاران زنان و زایمان در مراکز آموزشی درمانی </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33.3</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27385760"/>
                  </a:ext>
                </a:extLst>
              </a:tr>
              <a:tr h="316504">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مشکلات و نواقص مرتبط با فرآیند اعزام و انتقال بیمار (اعم از نواقص مربوط به ارائه و ثبت خدمات مرکز فوریت های پزشکی یا شرایط اعزام مادر)</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33.3</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22064907"/>
                  </a:ext>
                </a:extLst>
              </a:tr>
              <a:tr h="295402">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غفلت و عدم حساسیت پزشک، ماما و سایر کادر بهداشتی در ارائه خدمات مورد نیاز در زمان مناسب</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33.3</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39529484"/>
                  </a:ext>
                </a:extLst>
              </a:tr>
              <a:tr h="286259">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حساس نبودن مادر و خانواده به علائم خطر دوران بارداری و عدم توجه به توصیه های پرسنل بهداشتی درمانی</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33.3</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71838801"/>
                  </a:ext>
                </a:extLst>
              </a:tr>
              <a:tr h="328570">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تشخیص غلط یا درمان نامناسب عوارض دوران بارداری توسط متخصصین زنان و زایمان در بخش خصوصی (خدمات سرپایی)</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33.3</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67774317"/>
                  </a:ext>
                </a:extLst>
              </a:tr>
              <a:tr h="270524">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تاخیر در مراجعه به موقع به علت بی توجهی مادر و خانواده به علائم خطر و عدم توجه به توصیه های کارکنان</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33.3</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78831442"/>
                  </a:ext>
                </a:extLst>
              </a:tr>
              <a:tr h="0">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عدم دریافت هرگونه مراقبت دوران بارداری</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fontAlgn="ctr"/>
                      <a:r>
                        <a:rPr lang="en-US" sz="1200" b="0" i="0" u="none" strike="noStrike" dirty="0">
                          <a:solidFill>
                            <a:srgbClr val="000000"/>
                          </a:solidFill>
                          <a:effectLst/>
                          <a:latin typeface="B Titr" panose="00000700000000000000" pitchFamily="2" charset="-78"/>
                          <a:cs typeface="B Nazanin" panose="00000400000000000000" pitchFamily="2" charset="-78"/>
                        </a:rPr>
                        <a:t>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94982419"/>
                  </a:ext>
                </a:extLst>
              </a:tr>
              <a:tr h="300325">
                <a:tc>
                  <a:txBody>
                    <a:bodyPr/>
                    <a:lstStyle/>
                    <a:p>
                      <a:pPr algn="r" rtl="1" fontAlgn="b"/>
                      <a:r>
                        <a:rPr lang="fa-IR" sz="1800" b="0" i="0" u="none" strike="noStrike" dirty="0">
                          <a:solidFill>
                            <a:srgbClr val="000000"/>
                          </a:solidFill>
                          <a:effectLst/>
                          <a:latin typeface="Calibri" panose="020F0502020204030204" pitchFamily="34" charset="0"/>
                          <a:cs typeface="B Nazanin" panose="00000400000000000000" pitchFamily="2" charset="-78"/>
                        </a:rPr>
                        <a:t>تشخیص یا درمان نامناسب عوارض دوران بارداری در واحدهای بهداشتی </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fontAlgn="ctr"/>
                      <a:r>
                        <a:rPr lang="en-US" sz="1100" b="0" i="0" u="none" strike="noStrike" dirty="0">
                          <a:solidFill>
                            <a:srgbClr val="000000"/>
                          </a:solidFill>
                          <a:effectLst/>
                          <a:latin typeface="B Titr" panose="00000700000000000000" pitchFamily="2" charset="-78"/>
                          <a:cs typeface="B Titr" panose="00000700000000000000" pitchFamily="2" charset="-78"/>
                        </a:rPr>
                        <a:t>0</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00779943"/>
                  </a:ext>
                </a:extLst>
              </a:tr>
            </a:tbl>
          </a:graphicData>
        </a:graphic>
      </p:graphicFrame>
    </p:spTree>
    <p:extLst>
      <p:ext uri="{BB962C8B-B14F-4D97-AF65-F5344CB8AC3E}">
        <p14:creationId xmlns:p14="http://schemas.microsoft.com/office/powerpoint/2010/main" val="3528109763"/>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0465" y="4816748"/>
            <a:ext cx="5010539" cy="1352521"/>
          </a:xfrm>
          <a:solidFill>
            <a:schemeClr val="accent2">
              <a:lumMod val="60000"/>
              <a:lumOff val="40000"/>
            </a:schemeClr>
          </a:solidFill>
        </p:spPr>
        <p:txBody>
          <a:bodyPr anchor="ctr">
            <a:noAutofit/>
          </a:bodyPr>
          <a:lstStyle/>
          <a:p>
            <a:pPr algn="ctr"/>
            <a:r>
              <a:rPr lang="fa-IR" sz="4000" dirty="0">
                <a:cs typeface="B Titr" panose="00000700000000000000" pitchFamily="2" charset="-78"/>
              </a:rPr>
              <a:t>از توجه شما سپاسگزارم</a:t>
            </a:r>
            <a:endParaRPr lang="en-US" sz="4000" dirty="0">
              <a:cs typeface="B Titr" panose="00000700000000000000" pitchFamily="2" charset="-78"/>
            </a:endParaRPr>
          </a:p>
        </p:txBody>
      </p:sp>
      <p:pic>
        <p:nvPicPr>
          <p:cNvPr id="3" name="Picture 2">
            <a:extLst>
              <a:ext uri="{FF2B5EF4-FFF2-40B4-BE49-F238E27FC236}">
                <a16:creationId xmlns:a16="http://schemas.microsoft.com/office/drawing/2014/main" id="{015F2150-6336-67F8-B664-3DA77D723D00}"/>
              </a:ext>
            </a:extLst>
          </p:cNvPr>
          <p:cNvPicPr>
            <a:picLocks noChangeAspect="1"/>
          </p:cNvPicPr>
          <p:nvPr/>
        </p:nvPicPr>
        <p:blipFill>
          <a:blip r:embed="rId2">
            <a:duotone>
              <a:schemeClr val="accent2">
                <a:shade val="45000"/>
                <a:satMod val="135000"/>
              </a:schemeClr>
              <a:prstClr val="white"/>
            </a:duotone>
          </a:blip>
          <a:stretch>
            <a:fillRect/>
          </a:stretch>
        </p:blipFill>
        <p:spPr>
          <a:xfrm>
            <a:off x="6120881" y="261257"/>
            <a:ext cx="5729089" cy="5231752"/>
          </a:xfrm>
          <a:prstGeom prst="rect">
            <a:avLst/>
          </a:prstGeom>
        </p:spPr>
      </p:pic>
    </p:spTree>
    <p:extLst>
      <p:ext uri="{BB962C8B-B14F-4D97-AF65-F5344CB8AC3E}">
        <p14:creationId xmlns:p14="http://schemas.microsoft.com/office/powerpoint/2010/main" val="239382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F2096-58ED-86C4-C658-638FE385E37F}"/>
              </a:ext>
            </a:extLst>
          </p:cNvPr>
          <p:cNvSpPr>
            <a:spLocks noGrp="1"/>
          </p:cNvSpPr>
          <p:nvPr>
            <p:ph idx="1"/>
          </p:nvPr>
        </p:nvSpPr>
        <p:spPr>
          <a:xfrm>
            <a:off x="513184" y="731520"/>
            <a:ext cx="11094097" cy="4023360"/>
          </a:xfrm>
        </p:spPr>
        <p:txBody>
          <a:bodyPr>
            <a:normAutofit lnSpcReduction="10000"/>
          </a:bodyPr>
          <a:lstStyle/>
          <a:p>
            <a:pPr marL="0" marR="0" algn="just" rtl="1">
              <a:lnSpc>
                <a:spcPct val="107000"/>
              </a:lnSpc>
              <a:spcBef>
                <a:spcPts val="0"/>
              </a:spcBef>
              <a:spcAft>
                <a:spcPts val="800"/>
              </a:spcAft>
            </a:pPr>
            <a:r>
              <a:rPr lang="ar-SA" sz="1800" b="1" dirty="0">
                <a:effectLst/>
                <a:latin typeface="Calibri" panose="020F0502020204030204" pitchFamily="34" charset="0"/>
                <a:ea typeface="Calibri" panose="020F0502020204030204" pitchFamily="34" charset="0"/>
                <a:cs typeface="B Titr" panose="00000700000000000000" pitchFamily="2" charset="-78"/>
              </a:rPr>
              <a:t>تعريف مرگ مادر مورد استفاده وزارت بهداشت و كميته كشوري سلامت مادران (برای محاسبه شاخص </a:t>
            </a:r>
            <a:r>
              <a:rPr lang="en-US" sz="1800" b="1" dirty="0">
                <a:effectLst/>
                <a:latin typeface="Calibri" panose="020F0502020204030204" pitchFamily="34" charset="0"/>
                <a:ea typeface="Calibri" panose="020F0502020204030204" pitchFamily="34" charset="0"/>
                <a:cs typeface="B Titr" panose="00000700000000000000" pitchFamily="2" charset="-78"/>
              </a:rPr>
              <a:t>MMR</a:t>
            </a:r>
            <a:r>
              <a:rPr lang="ar-SA" sz="1800" b="1" dirty="0">
                <a:effectLst/>
                <a:latin typeface="Calibri" panose="020F0502020204030204" pitchFamily="34" charset="0"/>
                <a:ea typeface="Calibri" panose="020F0502020204030204" pitchFamily="34" charset="0"/>
                <a:cs typeface="B Titr" panose="00000700000000000000" pitchFamily="2" charset="-78"/>
              </a:rPr>
              <a:t> ) ، مطابق تعریف سازمان جهانی بهداشت و به شرح زیر است:</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339090" algn="just" rtl="1">
              <a:lnSpc>
                <a:spcPct val="115000"/>
              </a:lnSpc>
              <a:spcBef>
                <a:spcPts val="0"/>
              </a:spcBef>
              <a:spcAft>
                <a:spcPts val="800"/>
              </a:spcAft>
            </a:pPr>
            <a:r>
              <a:rPr lang="en-US" sz="1800" b="1" dirty="0">
                <a:effectLst/>
                <a:latin typeface="B Yagut" panose="00000400000000000000" pitchFamily="2" charset="-78"/>
                <a:ea typeface="Calibri" panose="020F0502020204030204" pitchFamily="34" charset="0"/>
                <a:cs typeface="Times New Roman" panose="02020603050405020304" pitchFamily="18" charset="0"/>
              </a:rPr>
              <a:t> </a:t>
            </a:r>
            <a:r>
              <a:rPr lang="ar-SA" sz="1800" b="1" dirty="0">
                <a:effectLst/>
                <a:latin typeface="B Yagut" panose="00000400000000000000" pitchFamily="2" charset="-78"/>
                <a:ea typeface="Calibri" panose="020F0502020204030204" pitchFamily="34" charset="0"/>
                <a:cs typeface="Times New Roman" panose="02020603050405020304" pitchFamily="18" charset="0"/>
              </a:rPr>
              <a:t>          مرگ هنگام حاملگي تا ۴۲ روز پس از ختم بارداري، صرف نظر از مدت و محل حاملگي به هر علتي مرتبط با بارداري، تشديد شده در بارداري، يا به علت مراقبت هاي ارايه شده طي آن، اما نه به علت حادثه يا تصادف.</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07000"/>
              </a:lnSpc>
              <a:spcBef>
                <a:spcPts val="1200"/>
              </a:spcBef>
              <a:spcAft>
                <a:spcPts val="0"/>
              </a:spcAft>
            </a:pPr>
            <a:r>
              <a:rPr lang="ar-SA" sz="1800" b="1" dirty="0">
                <a:effectLst/>
                <a:latin typeface="Calibri" panose="020F0502020204030204" pitchFamily="34" charset="0"/>
                <a:ea typeface="Calibri" panose="020F0502020204030204" pitchFamily="34" charset="0"/>
                <a:cs typeface="B Yagut" panose="00000400000000000000" pitchFamily="2" charset="-78"/>
              </a:rPr>
              <a:t>در نسخه دهم طبقه بندي بين المللي بيماري ها</a:t>
            </a:r>
            <a:r>
              <a:rPr lang="en-US" sz="1800" b="1" dirty="0">
                <a:effectLst/>
                <a:latin typeface="Calibri" panose="020F0502020204030204" pitchFamily="34" charset="0"/>
                <a:ea typeface="Calibri" panose="020F0502020204030204" pitchFamily="34" charset="0"/>
                <a:cs typeface="B Yagut" panose="00000400000000000000" pitchFamily="2" charset="-78"/>
              </a:rPr>
              <a:t> (ICD-10)  </a:t>
            </a:r>
            <a:r>
              <a:rPr lang="ar-SA" sz="1800" b="1" dirty="0">
                <a:effectLst/>
                <a:latin typeface="Calibri" panose="020F0502020204030204" pitchFamily="34" charset="0"/>
                <a:ea typeface="Calibri" panose="020F0502020204030204" pitchFamily="34" charset="0"/>
                <a:cs typeface="B Yagut" panose="00000400000000000000" pitchFamily="2" charset="-78"/>
              </a:rPr>
              <a:t>دو تعريف جایگزین دیگر نیز مطرح شده است:</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Bef>
                <a:spcPts val="1200"/>
              </a:spcBef>
              <a:spcAft>
                <a:spcPts val="0"/>
              </a:spcAft>
              <a:buFont typeface="Arial" panose="020B0604020202020204" pitchFamily="34" charset="0"/>
              <a:buChar char="•"/>
              <a:tabLst>
                <a:tab pos="318135" algn="l"/>
              </a:tabLst>
            </a:pPr>
            <a:r>
              <a:rPr lang="ar-SA" sz="1800" b="1" dirty="0">
                <a:effectLst/>
                <a:latin typeface="Calibri" panose="020F0502020204030204" pitchFamily="34" charset="0"/>
                <a:ea typeface="Calibri" panose="020F0502020204030204" pitchFamily="34" charset="0"/>
                <a:cs typeface="B Yagut" panose="00000400000000000000" pitchFamily="2" charset="-78"/>
              </a:rPr>
              <a:t>مرگ هاي وابسته به بارداري (</a:t>
            </a:r>
            <a:r>
              <a:rPr lang="en-US" sz="1800" b="1" dirty="0">
                <a:effectLst/>
                <a:latin typeface="Calibri" panose="020F0502020204030204" pitchFamily="34" charset="0"/>
                <a:ea typeface="Calibri" panose="020F0502020204030204" pitchFamily="34" charset="0"/>
                <a:cs typeface="B Yagut" panose="00000400000000000000" pitchFamily="2" charset="-78"/>
              </a:rPr>
              <a:t>Pregnancy Related Deaths</a:t>
            </a:r>
            <a:r>
              <a:rPr lang="ar-SA" sz="1800" b="1" dirty="0">
                <a:effectLst/>
                <a:latin typeface="Calibri" panose="020F0502020204030204" pitchFamily="34" charset="0"/>
                <a:ea typeface="Calibri" panose="020F0502020204030204" pitchFamily="34" charset="0"/>
                <a:cs typeface="B Yagut" panose="00000400000000000000" pitchFamily="2" charset="-78"/>
              </a:rPr>
              <a:t>)</a:t>
            </a:r>
            <a:r>
              <a:rPr lang="en-US" sz="1800" b="1" dirty="0">
                <a:effectLst/>
                <a:latin typeface="Calibri" panose="020F0502020204030204" pitchFamily="34" charset="0"/>
                <a:ea typeface="Calibri" panose="020F0502020204030204" pitchFamily="34" charset="0"/>
                <a:cs typeface="B Yagut" panose="00000400000000000000" pitchFamily="2" charset="-78"/>
              </a:rPr>
              <a:t>:</a:t>
            </a:r>
            <a:r>
              <a:rPr lang="en-US" sz="1800" b="1" dirty="0">
                <a:effectLst/>
                <a:latin typeface="B Yagut" panose="00000400000000000000" pitchFamily="2" charset="-78"/>
                <a:ea typeface="Calibri" panose="020F0502020204030204" pitchFamily="34" charset="0"/>
                <a:cs typeface="Times New Roman" panose="02020603050405020304" pitchFamily="18" charset="0"/>
              </a:rPr>
              <a:t> </a:t>
            </a:r>
            <a:r>
              <a:rPr lang="ar-SA" sz="1800" b="1" dirty="0">
                <a:effectLst/>
                <a:latin typeface="B Yagut" panose="00000400000000000000" pitchFamily="2" charset="-78"/>
                <a:ea typeface="Calibri" panose="020F0502020204030204" pitchFamily="34" charset="0"/>
                <a:cs typeface="Times New Roman" panose="02020603050405020304" pitchFamily="18" charset="0"/>
              </a:rPr>
              <a:t>مرگ حين يا تا 42 روز پس از ختم بارداري صرفنظر از علت مرگ.</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07000"/>
              </a:lnSpc>
              <a:spcBef>
                <a:spcPts val="1200"/>
              </a:spcBef>
              <a:spcAft>
                <a:spcPts val="0"/>
              </a:spcAft>
              <a:buFont typeface="Arial" panose="020B0604020202020204" pitchFamily="34" charset="0"/>
              <a:buChar char="•"/>
              <a:tabLst>
                <a:tab pos="318135" algn="l"/>
              </a:tabLst>
            </a:pPr>
            <a:r>
              <a:rPr lang="ar-SA" sz="1800" b="1" dirty="0">
                <a:effectLst/>
                <a:latin typeface="Calibri" panose="020F0502020204030204" pitchFamily="34" charset="0"/>
                <a:ea typeface="Calibri" panose="020F0502020204030204" pitchFamily="34" charset="0"/>
                <a:cs typeface="B Yagut" panose="00000400000000000000" pitchFamily="2" charset="-78"/>
              </a:rPr>
              <a:t>مرگ هاي تأخيري مادران (</a:t>
            </a:r>
            <a:r>
              <a:rPr lang="en-US" sz="1800" b="1" dirty="0">
                <a:effectLst/>
                <a:latin typeface="Calibri" panose="020F0502020204030204" pitchFamily="34" charset="0"/>
                <a:ea typeface="Calibri" panose="020F0502020204030204" pitchFamily="34" charset="0"/>
                <a:cs typeface="B Yagut" panose="00000400000000000000" pitchFamily="2" charset="-78"/>
              </a:rPr>
              <a:t>Late Maternal Deaths</a:t>
            </a:r>
            <a:r>
              <a:rPr lang="ar-SA" sz="1800" b="1" dirty="0">
                <a:effectLst/>
                <a:latin typeface="Calibri" panose="020F0502020204030204" pitchFamily="34" charset="0"/>
                <a:ea typeface="Calibri" panose="020F0502020204030204" pitchFamily="34" charset="0"/>
                <a:cs typeface="B Yagut" panose="00000400000000000000" pitchFamily="2" charset="-78"/>
              </a:rPr>
              <a:t>) :  مرگ به علل مستقيم يا غير مستقيم مربوط به بارداري در مدت بيش از42 روز و کمتر از يکسال پس از ختم بارداري.</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r" rtl="1"/>
            <a:r>
              <a:rPr lang="fa-IR" b="1" dirty="0">
                <a:solidFill>
                  <a:schemeClr val="accent3">
                    <a:lumMod val="25000"/>
                  </a:schemeClr>
                </a:solidFill>
                <a:latin typeface="Calibri" panose="020F0502020204030204" pitchFamily="34" charset="0"/>
                <a:cs typeface="B Titr" panose="00000700000000000000" pitchFamily="2" charset="-78"/>
              </a:rPr>
              <a:t>       </a:t>
            </a:r>
            <a:r>
              <a:rPr lang="fa-IR" sz="2400" b="1" dirty="0">
                <a:solidFill>
                  <a:srgbClr val="C00000"/>
                </a:solidFill>
                <a:latin typeface="Calibri" panose="020F0502020204030204" pitchFamily="34" charset="0"/>
                <a:cs typeface="B Titr" panose="00000700000000000000" pitchFamily="2" charset="-78"/>
              </a:rPr>
              <a:t>نکته مهم : </a:t>
            </a:r>
            <a:r>
              <a:rPr lang="fa-IR" sz="2000" b="1" dirty="0">
                <a:solidFill>
                  <a:schemeClr val="accent3">
                    <a:lumMod val="25000"/>
                  </a:schemeClr>
                </a:solidFill>
                <a:latin typeface="Calibri" panose="020F0502020204030204" pitchFamily="34" charset="0"/>
                <a:cs typeface="B Titr" panose="00000700000000000000" pitchFamily="2" charset="-78"/>
              </a:rPr>
              <a:t>ثبت مرگ مادر در سامانه سیب توسط </a:t>
            </a:r>
            <a:r>
              <a:rPr lang="fa-IR" sz="2000" b="1" u="sng" dirty="0">
                <a:solidFill>
                  <a:schemeClr val="accent3">
                    <a:lumMod val="25000"/>
                  </a:schemeClr>
                </a:solidFill>
                <a:latin typeface="Calibri" panose="020F0502020204030204" pitchFamily="34" charset="0"/>
                <a:cs typeface="B Titr" panose="00000700000000000000" pitchFamily="2" charset="-78"/>
              </a:rPr>
              <a:t>ماما</a:t>
            </a:r>
            <a:r>
              <a:rPr lang="fa-IR" sz="2000" b="1" dirty="0">
                <a:solidFill>
                  <a:schemeClr val="accent3">
                    <a:lumMod val="25000"/>
                  </a:schemeClr>
                </a:solidFill>
                <a:latin typeface="Calibri" panose="020F0502020204030204" pitchFamily="34" charset="0"/>
                <a:cs typeface="B Titr" panose="00000700000000000000" pitchFamily="2" charset="-78"/>
              </a:rPr>
              <a:t> و متعاقب ابلاغ صورتجلسه کمیته مرگ مادری دانشگاه به ستاد شهرستان انجام می شود</a:t>
            </a:r>
            <a:r>
              <a:rPr lang="fa-IR" sz="2000" dirty="0">
                <a:solidFill>
                  <a:schemeClr val="accent3">
                    <a:lumMod val="25000"/>
                  </a:schemeClr>
                </a:solidFill>
              </a:rPr>
              <a:t>.</a:t>
            </a:r>
            <a:endParaRPr lang="en-US" dirty="0">
              <a:solidFill>
                <a:schemeClr val="accent3">
                  <a:lumMod val="25000"/>
                </a:schemeClr>
              </a:solidFill>
            </a:endParaRPr>
          </a:p>
        </p:txBody>
      </p:sp>
      <p:sp>
        <p:nvSpPr>
          <p:cNvPr id="4" name="Explosion: 8 Points 3">
            <a:extLst>
              <a:ext uri="{FF2B5EF4-FFF2-40B4-BE49-F238E27FC236}">
                <a16:creationId xmlns:a16="http://schemas.microsoft.com/office/drawing/2014/main" id="{BEC14233-77A2-57E4-17F3-EAEC20C6377C}"/>
              </a:ext>
            </a:extLst>
          </p:cNvPr>
          <p:cNvSpPr/>
          <p:nvPr/>
        </p:nvSpPr>
        <p:spPr>
          <a:xfrm>
            <a:off x="10786188" y="3890865"/>
            <a:ext cx="345232" cy="45720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07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3AFAC6-3F03-FA7F-09DC-C0188A1D4C66}"/>
              </a:ext>
            </a:extLst>
          </p:cNvPr>
          <p:cNvSpPr>
            <a:spLocks noGrp="1"/>
          </p:cNvSpPr>
          <p:nvPr>
            <p:ph type="title"/>
          </p:nvPr>
        </p:nvSpPr>
        <p:spPr>
          <a:xfrm>
            <a:off x="643814" y="565438"/>
            <a:ext cx="10698480" cy="544905"/>
          </a:xfrm>
        </p:spPr>
        <p:txBody>
          <a:bodyPr anchor="ctr">
            <a:normAutofit fontScale="90000"/>
          </a:bodyPr>
          <a:lstStyle/>
          <a:p>
            <a:pPr algn="ctr" rtl="1"/>
            <a:r>
              <a:rPr lang="ar-SA" sz="28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تخمین های جهانی و منطقه ای (</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WHO</a:t>
            </a:r>
            <a:r>
              <a:rPr lang="ar-SA" sz="28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 برای سال ۲۰۲۳</a:t>
            </a:r>
            <a:r>
              <a:rPr lang="ar-SA" sz="2800" dirty="0">
                <a:solidFill>
                  <a:schemeClr val="accent1">
                    <a:lumMod val="50000"/>
                  </a:schemeClr>
                </a:solidFill>
                <a:latin typeface="Courier New" panose="02070309020205020404" pitchFamily="49" charset="0"/>
                <a:ea typeface="Times New Roman" panose="02020603050405020304" pitchFamily="18" charset="0"/>
                <a:cs typeface="B Yagut" panose="00000400000000000000" pitchFamily="2" charset="-78"/>
              </a:rPr>
              <a:t> </a:t>
            </a:r>
            <a:br>
              <a:rPr lang="en-US"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br>
            <a:endParaRPr lang="en-US" sz="2800" dirty="0">
              <a:solidFill>
                <a:schemeClr val="accent1">
                  <a:lumMod val="50000"/>
                </a:schemeClr>
              </a:solidFill>
            </a:endParaRPr>
          </a:p>
        </p:txBody>
      </p:sp>
      <p:sp>
        <p:nvSpPr>
          <p:cNvPr id="3" name="Content Placeholder 2">
            <a:extLst>
              <a:ext uri="{FF2B5EF4-FFF2-40B4-BE49-F238E27FC236}">
                <a16:creationId xmlns:a16="http://schemas.microsoft.com/office/drawing/2014/main" id="{9E0BAC0D-B734-0B2A-F9E4-8B4FFA70F269}"/>
              </a:ext>
            </a:extLst>
          </p:cNvPr>
          <p:cNvSpPr>
            <a:spLocks noGrp="1"/>
          </p:cNvSpPr>
          <p:nvPr>
            <p:ph idx="1"/>
          </p:nvPr>
        </p:nvSpPr>
        <p:spPr>
          <a:xfrm>
            <a:off x="513185" y="998376"/>
            <a:ext cx="11019452" cy="5290457"/>
          </a:xfrm>
          <a:solidFill>
            <a:srgbClr val="FFFFCC"/>
          </a:solidFill>
        </p:spPr>
        <p:txBody>
          <a:bodyPr>
            <a:normAutofit/>
          </a:bodyPr>
          <a:lstStyle/>
          <a:p>
            <a:pPr marL="0" marR="0" algn="justLow" rtl="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a:effectLst/>
                <a:latin typeface="Courier New" panose="02070309020205020404" pitchFamily="49" charset="0"/>
                <a:ea typeface="Times New Roman" panose="02020603050405020304" pitchFamily="18" charset="0"/>
                <a:cs typeface="B Yagut" panose="00000400000000000000" pitchFamily="2" charset="-78"/>
              </a:rPr>
              <a:t>در سال ۲۰۲۳ تقریبأً ۷۰۰ مرگ مادر در هر روز، معادل هر دو دقیقه یک مرگ اتفاق افتاده است</a:t>
            </a:r>
          </a:p>
          <a:p>
            <a:pPr marL="0" marR="0" algn="justLow" rtl="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a:effectLst/>
                <a:latin typeface="Courier New" panose="02070309020205020404" pitchFamily="49" charset="0"/>
                <a:ea typeface="Times New Roman" panose="02020603050405020304" pitchFamily="18" charset="0"/>
                <a:cs typeface="B Yagut" panose="00000400000000000000" pitchFamily="2" charset="-78"/>
              </a:rPr>
              <a:t>روندهای جهانی، نشان دهنده ی نابرابری های بزرگ در نرخ بقای مادران بین مناطق مختلف جهان و کشورهای درون مناطق  می باشد.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Low" rtl="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a:effectLst/>
                <a:latin typeface="Courier New" panose="02070309020205020404" pitchFamily="49" charset="0"/>
                <a:ea typeface="Times New Roman" panose="02020603050405020304" pitchFamily="18" charset="0"/>
                <a:cs typeface="B Yagut" panose="00000400000000000000" pitchFamily="2" charset="-78"/>
              </a:rPr>
              <a:t>در سال ۲۰۲۳ در جهان تعداد ۲۶۰۰۰۰ مادر باردار به علت عوارض بارداری و زایمان  در طول بارداری تا ۶ هفته پس از زایمان جان خود را از دست دادند، که این معادل </a:t>
            </a:r>
            <a:r>
              <a:rPr lang="fa-IR" sz="2000" dirty="0">
                <a:solidFill>
                  <a:srgbClr val="C00000"/>
                </a:solidFill>
                <a:effectLst/>
                <a:latin typeface="Courier New" panose="02070309020205020404" pitchFamily="49" charset="0"/>
                <a:ea typeface="Times New Roman" panose="02020603050405020304" pitchFamily="18" charset="0"/>
                <a:cs typeface="B Yagut" panose="00000400000000000000" pitchFamily="2" charset="-78"/>
              </a:rPr>
              <a:t>۱۹۷ مرگ مادر به ازای هر ۱۰۰ هزار تولد زنده </a:t>
            </a:r>
            <a:r>
              <a:rPr lang="fa-IR" sz="2000" dirty="0">
                <a:effectLst/>
                <a:latin typeface="Courier New" panose="02070309020205020404" pitchFamily="49" charset="0"/>
                <a:ea typeface="Times New Roman" panose="02020603050405020304" pitchFamily="18" charset="0"/>
                <a:cs typeface="B Yagut" panose="00000400000000000000" pitchFamily="2" charset="-78"/>
              </a:rPr>
              <a:t>می باشد. </a:t>
            </a:r>
          </a:p>
          <a:p>
            <a:pPr marL="0" marR="0" algn="justLow" rtl="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a:solidFill>
                  <a:srgbClr val="C00000"/>
                </a:solidFill>
                <a:effectLst/>
                <a:latin typeface="Courier New" panose="02070309020205020404" pitchFamily="49" charset="0"/>
                <a:ea typeface="Times New Roman" panose="02020603050405020304" pitchFamily="18" charset="0"/>
                <a:cs typeface="B Yagut" panose="00000400000000000000" pitchFamily="2" charset="-78"/>
              </a:rPr>
              <a:t>کمترین</a:t>
            </a:r>
            <a:r>
              <a:rPr lang="fa-IR" sz="2000" dirty="0">
                <a:effectLst/>
                <a:latin typeface="Courier New" panose="02070309020205020404" pitchFamily="49" charset="0"/>
                <a:ea typeface="Times New Roman" panose="02020603050405020304" pitchFamily="18" charset="0"/>
                <a:cs typeface="B Yagut" panose="00000400000000000000" pitchFamily="2" charset="-78"/>
              </a:rPr>
              <a:t> تعداد مرگ مادر در مناطق سازمان بهداشت جهانی، مربوط به </a:t>
            </a:r>
            <a:r>
              <a:rPr lang="fa-IR" sz="2000" dirty="0">
                <a:solidFill>
                  <a:srgbClr val="C00000"/>
                </a:solidFill>
                <a:effectLst/>
                <a:latin typeface="Courier New" panose="02070309020205020404" pitchFamily="49" charset="0"/>
                <a:ea typeface="Times New Roman" panose="02020603050405020304" pitchFamily="18" charset="0"/>
                <a:cs typeface="B Yagut" panose="00000400000000000000" pitchFamily="2" charset="-78"/>
              </a:rPr>
              <a:t>منطقه اروپا </a:t>
            </a:r>
            <a:r>
              <a:rPr lang="fa-IR" sz="2000" dirty="0">
                <a:effectLst/>
                <a:latin typeface="Courier New" panose="02070309020205020404" pitchFamily="49" charset="0"/>
                <a:ea typeface="Times New Roman" panose="02020603050405020304" pitchFamily="18" charset="0"/>
                <a:cs typeface="B Yagut" panose="00000400000000000000" pitchFamily="2" charset="-78"/>
              </a:rPr>
              <a:t>می باشد که از مجموع ۲۶۰۰۰۰ مرگ مادر ، ۱۱۰۰ مورد در این منطقه به وقوع پیوسته است که این معادل ۱۱ مورد مرگ مادر به ازای هر ۱۰۰ هزار تولد زنده  می باشد و </a:t>
            </a:r>
            <a:r>
              <a:rPr lang="fa-IR" sz="2000" dirty="0">
                <a:solidFill>
                  <a:srgbClr val="C00000"/>
                </a:solidFill>
                <a:effectLst/>
                <a:latin typeface="Courier New" panose="02070309020205020404" pitchFamily="49" charset="0"/>
                <a:ea typeface="Times New Roman" panose="02020603050405020304" pitchFamily="18" charset="0"/>
                <a:cs typeface="B Yagut" panose="00000400000000000000" pitchFamily="2" charset="-78"/>
              </a:rPr>
              <a:t>بیشترین </a:t>
            </a:r>
            <a:r>
              <a:rPr lang="fa-IR" sz="2000" dirty="0">
                <a:effectLst/>
                <a:latin typeface="Courier New" panose="02070309020205020404" pitchFamily="49" charset="0"/>
                <a:ea typeface="Times New Roman" panose="02020603050405020304" pitchFamily="18" charset="0"/>
                <a:cs typeface="B Yagut" panose="00000400000000000000" pitchFamily="2" charset="-78"/>
              </a:rPr>
              <a:t>تعداد مرگ مادر در </a:t>
            </a:r>
            <a:r>
              <a:rPr lang="fa-IR" sz="2000" dirty="0">
                <a:solidFill>
                  <a:srgbClr val="C00000"/>
                </a:solidFill>
                <a:effectLst/>
                <a:latin typeface="Courier New" panose="02070309020205020404" pitchFamily="49" charset="0"/>
                <a:ea typeface="Times New Roman" panose="02020603050405020304" pitchFamily="18" charset="0"/>
                <a:cs typeface="B Yagut" panose="00000400000000000000" pitchFamily="2" charset="-78"/>
              </a:rPr>
              <a:t>کشورهای منطقه آفریقا </a:t>
            </a:r>
            <a:r>
              <a:rPr lang="fa-IR" sz="2000" dirty="0">
                <a:effectLst/>
                <a:latin typeface="Courier New" panose="02070309020205020404" pitchFamily="49" charset="0"/>
                <a:ea typeface="Times New Roman" panose="02020603050405020304" pitchFamily="18" charset="0"/>
                <a:cs typeface="B Yagut" panose="00000400000000000000" pitchFamily="2" charset="-78"/>
              </a:rPr>
              <a:t>(۱۷۸۰۰۰) و معادل ۴۴۲ مورد مرگ مادر به ازای هر ۱۰۰ هزار تولد زنده بوده است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Low" rtl="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a:effectLst/>
                <a:latin typeface="Courier New" panose="02070309020205020404" pitchFamily="49" charset="0"/>
                <a:ea typeface="Times New Roman" panose="02020603050405020304" pitchFamily="18" charset="0"/>
                <a:cs typeface="B Yagut" panose="00000400000000000000" pitchFamily="2" charset="-78"/>
              </a:rPr>
              <a:t>منطقه جنوب صحرای آفریقا  ۷۰٪ از مرگ و میر مادران در جهان را به خود اختصاص داده است.  </a:t>
            </a:r>
          </a:p>
          <a:p>
            <a:pPr marL="0" marR="0" algn="justLow" rtl="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a:effectLst/>
                <a:latin typeface="Courier New" panose="02070309020205020404" pitchFamily="49" charset="0"/>
                <a:ea typeface="Times New Roman" panose="02020603050405020304" pitchFamily="18" charset="0"/>
                <a:cs typeface="B Yagut" panose="00000400000000000000" pitchFamily="2" charset="-78"/>
              </a:rPr>
              <a:t>نیجریه در سال ۲۰۲۳ با ۷۵۰۰۰ مرگ مادر، بالاترین آمار مرگ جهان را داشته است و بیش از یک چهارم (۲۸.۷ درصد) کل مرگ جهان را به خود اختصاص داده است.</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Low" rtl="1">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a-IR" sz="2000" dirty="0">
                <a:effectLst/>
                <a:latin typeface="Courier New" panose="02070309020205020404" pitchFamily="49" charset="0"/>
                <a:ea typeface="Times New Roman" panose="02020603050405020304" pitchFamily="18" charset="0"/>
                <a:cs typeface="B Yagut" panose="00000400000000000000" pitchFamily="2" charset="-78"/>
              </a:rPr>
              <a:t>طبق آخرین گزارش سازمان بهداشت جهانی</a:t>
            </a:r>
            <a:r>
              <a:rPr lang="ar-SA" sz="2000" b="1"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who</a:t>
            </a:r>
            <a:r>
              <a:rPr lang="ar-SA" sz="2000" b="1" dirty="0">
                <a:effectLst/>
                <a:latin typeface="Calibri" panose="020F0502020204030204" pitchFamily="34" charset="0"/>
                <a:ea typeface="Calibri" panose="020F0502020204030204" pitchFamily="34" charset="0"/>
                <a:cs typeface="Times New Roman" panose="02020603050405020304" pitchFamily="18" charset="0"/>
              </a:rPr>
              <a:t>) </a:t>
            </a:r>
            <a:r>
              <a:rPr lang="fa-IR" sz="2000" dirty="0">
                <a:effectLst/>
                <a:latin typeface="Courier New" panose="02070309020205020404" pitchFamily="49" charset="0"/>
                <a:ea typeface="Times New Roman" panose="02020603050405020304" pitchFamily="18" charset="0"/>
                <a:cs typeface="B Yagut" panose="00000400000000000000" pitchFamily="2" charset="-78"/>
              </a:rPr>
              <a:t>در سال ۲۰۲۳ در کشورهای منطقه مدیترانه شرقی (امرو )  ۳۳۰۰۰ مورد مرگ مادر به وقوع پیوسته است. نسبت مرگ مادر در این منطقه  ۱۶۷ در ۱۰۰۰۰۰ تولد زنده بوده است.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r" rtl="1"/>
            <a:endParaRPr lang="en-US" dirty="0"/>
          </a:p>
        </p:txBody>
      </p:sp>
    </p:spTree>
    <p:extLst>
      <p:ext uri="{BB962C8B-B14F-4D97-AF65-F5344CB8AC3E}">
        <p14:creationId xmlns:p14="http://schemas.microsoft.com/office/powerpoint/2010/main" val="255575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0CE765D-3E71-6F4C-B1DC-348B11B5BA31}"/>
              </a:ext>
            </a:extLst>
          </p:cNvPr>
          <p:cNvGraphicFramePr>
            <a:graphicFrameLocks noGrp="1"/>
          </p:cNvGraphicFramePr>
          <p:nvPr>
            <p:ph idx="1"/>
            <p:extLst>
              <p:ext uri="{D42A27DB-BD31-4B8C-83A1-F6EECF244321}">
                <p14:modId xmlns:p14="http://schemas.microsoft.com/office/powerpoint/2010/main" val="562164863"/>
              </p:ext>
            </p:extLst>
          </p:nvPr>
        </p:nvGraphicFramePr>
        <p:xfrm>
          <a:off x="841375" y="578498"/>
          <a:ext cx="9944813" cy="54571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05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9A7D-60E0-1212-0F15-C658AB7AF2A0}"/>
              </a:ext>
            </a:extLst>
          </p:cNvPr>
          <p:cNvSpPr>
            <a:spLocks noGrp="1"/>
          </p:cNvSpPr>
          <p:nvPr>
            <p:ph type="title"/>
          </p:nvPr>
        </p:nvSpPr>
        <p:spPr>
          <a:xfrm>
            <a:off x="7231226" y="790302"/>
            <a:ext cx="3859140" cy="2419427"/>
          </a:xfrm>
          <a:solidFill>
            <a:srgbClr val="FFFFCC"/>
          </a:solidFill>
        </p:spPr>
        <p:txBody>
          <a:bodyPr>
            <a:normAutofit/>
          </a:bodyPr>
          <a:lstStyle/>
          <a:p>
            <a:pPr algn="justLow" rtl="1"/>
            <a:r>
              <a:rPr lang="ar-SA" sz="2800" dirty="0">
                <a:effectLst/>
                <a:latin typeface="Calibri" panose="020F0502020204030204" pitchFamily="34" charset="0"/>
                <a:ea typeface="Calibri" panose="020F0502020204030204" pitchFamily="34" charset="0"/>
                <a:cs typeface="B Titr" panose="00000700000000000000" pitchFamily="2" charset="-78"/>
              </a:rPr>
              <a:t>وضعیت مرگ مادر در کشورهای منطقه امرو</a:t>
            </a:r>
            <a:br>
              <a:rPr lang="fa-IR" sz="2800" dirty="0">
                <a:effectLst/>
                <a:latin typeface="Calibri" panose="020F0502020204030204" pitchFamily="34" charset="0"/>
                <a:ea typeface="Calibri" panose="020F0502020204030204" pitchFamily="34" charset="0"/>
                <a:cs typeface="B Titr" panose="00000700000000000000" pitchFamily="2" charset="-78"/>
              </a:rPr>
            </a:br>
            <a:r>
              <a:rPr lang="ar-SA" sz="2800" dirty="0">
                <a:effectLst/>
                <a:latin typeface="Calibri" panose="020F0502020204030204" pitchFamily="34" charset="0"/>
                <a:ea typeface="Calibri" panose="020F0502020204030204" pitchFamily="34" charset="0"/>
                <a:cs typeface="B Titr" panose="00000700000000000000" pitchFamily="2" charset="-78"/>
              </a:rPr>
              <a:t>( مدیترانه شرقی ) (بر اساس گزارش (</a:t>
            </a:r>
            <a:r>
              <a:rPr lang="en-US" sz="2800" dirty="0">
                <a:effectLst/>
                <a:latin typeface="Calibri" panose="020F0502020204030204" pitchFamily="34" charset="0"/>
                <a:ea typeface="Calibri" panose="020F0502020204030204" pitchFamily="34" charset="0"/>
                <a:cs typeface="B Titr" panose="00000700000000000000" pitchFamily="2" charset="-78"/>
              </a:rPr>
              <a:t>WHO</a:t>
            </a:r>
            <a:r>
              <a:rPr lang="ar-SA" sz="2800" dirty="0">
                <a:effectLst/>
                <a:latin typeface="Calibri" panose="020F0502020204030204" pitchFamily="34" charset="0"/>
                <a:ea typeface="Calibri" panose="020F0502020204030204" pitchFamily="34" charset="0"/>
                <a:cs typeface="B Titr" panose="00000700000000000000" pitchFamily="2" charset="-78"/>
              </a:rPr>
              <a:t>)- ۲۰۲۳ </a:t>
            </a:r>
            <a:endParaRPr lang="en-US" sz="4800" dirty="0"/>
          </a:p>
        </p:txBody>
      </p:sp>
      <p:graphicFrame>
        <p:nvGraphicFramePr>
          <p:cNvPr id="5" name="Content Placeholder 4">
            <a:extLst>
              <a:ext uri="{FF2B5EF4-FFF2-40B4-BE49-F238E27FC236}">
                <a16:creationId xmlns:a16="http://schemas.microsoft.com/office/drawing/2014/main" id="{E0B6E775-3026-7223-027D-C500A68541FE}"/>
              </a:ext>
            </a:extLst>
          </p:cNvPr>
          <p:cNvGraphicFramePr>
            <a:graphicFrameLocks noGrp="1"/>
          </p:cNvGraphicFramePr>
          <p:nvPr>
            <p:ph idx="1"/>
            <p:extLst>
              <p:ext uri="{D42A27DB-BD31-4B8C-83A1-F6EECF244321}">
                <p14:modId xmlns:p14="http://schemas.microsoft.com/office/powerpoint/2010/main" val="861552612"/>
              </p:ext>
            </p:extLst>
          </p:nvPr>
        </p:nvGraphicFramePr>
        <p:xfrm>
          <a:off x="2030197" y="578665"/>
          <a:ext cx="4379934" cy="5649543"/>
        </p:xfrm>
        <a:graphic>
          <a:graphicData uri="http://schemas.openxmlformats.org/drawingml/2006/table">
            <a:tbl>
              <a:tblPr rtl="1" firstRow="1" firstCol="1" bandRow="1"/>
              <a:tblGrid>
                <a:gridCol w="978120">
                  <a:extLst>
                    <a:ext uri="{9D8B030D-6E8A-4147-A177-3AD203B41FA5}">
                      <a16:colId xmlns:a16="http://schemas.microsoft.com/office/drawing/2014/main" val="3731335994"/>
                    </a:ext>
                  </a:extLst>
                </a:gridCol>
                <a:gridCol w="1417076">
                  <a:extLst>
                    <a:ext uri="{9D8B030D-6E8A-4147-A177-3AD203B41FA5}">
                      <a16:colId xmlns:a16="http://schemas.microsoft.com/office/drawing/2014/main" val="2920935025"/>
                    </a:ext>
                  </a:extLst>
                </a:gridCol>
                <a:gridCol w="1984738">
                  <a:extLst>
                    <a:ext uri="{9D8B030D-6E8A-4147-A177-3AD203B41FA5}">
                      <a16:colId xmlns:a16="http://schemas.microsoft.com/office/drawing/2014/main" val="3821172377"/>
                    </a:ext>
                  </a:extLst>
                </a:gridCol>
              </a:tblGrid>
              <a:tr h="366395">
                <a:tc>
                  <a:txBody>
                    <a:bodyPr/>
                    <a:lstStyle/>
                    <a:p>
                      <a:pPr marL="0" marR="0" algn="ctr" rtl="1">
                        <a:lnSpc>
                          <a:spcPct val="107000"/>
                        </a:lnSpc>
                        <a:spcBef>
                          <a:spcPts val="0"/>
                        </a:spcBef>
                        <a:spcAft>
                          <a:spcPts val="0"/>
                        </a:spcAft>
                      </a:pPr>
                      <a:r>
                        <a:rPr lang="ar-SA" sz="1800" b="1" dirty="0">
                          <a:solidFill>
                            <a:srgbClr val="FFFFCC"/>
                          </a:solidFill>
                          <a:effectLst/>
                          <a:latin typeface="Btiter"/>
                          <a:ea typeface="Times New Roman" panose="02020603050405020304" pitchFamily="18" charset="0"/>
                          <a:cs typeface="B Titr" panose="00000700000000000000" pitchFamily="2" charset="-78"/>
                        </a:rPr>
                        <a:t>ردیف</a:t>
                      </a:r>
                      <a:endParaRPr lang="en-US" sz="1400" dirty="0">
                        <a:solidFill>
                          <a:srgbClr val="FFFF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1">
                        <a:lnSpc>
                          <a:spcPct val="107000"/>
                        </a:lnSpc>
                        <a:spcBef>
                          <a:spcPts val="0"/>
                        </a:spcBef>
                        <a:spcAft>
                          <a:spcPts val="0"/>
                        </a:spcAft>
                      </a:pPr>
                      <a:r>
                        <a:rPr lang="ar-SA" sz="1800" b="1" dirty="0">
                          <a:solidFill>
                            <a:srgbClr val="FFFFCC"/>
                          </a:solidFill>
                          <a:effectLst/>
                          <a:latin typeface="Btiter"/>
                          <a:ea typeface="Times New Roman" panose="02020603050405020304" pitchFamily="18" charset="0"/>
                          <a:cs typeface="B Titr" panose="00000700000000000000" pitchFamily="2" charset="-78"/>
                        </a:rPr>
                        <a:t>نام کشور</a:t>
                      </a:r>
                      <a:endParaRPr lang="en-US" sz="1400" dirty="0">
                        <a:solidFill>
                          <a:srgbClr val="FFFF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marR="0" algn="ctr" rtl="0">
                        <a:lnSpc>
                          <a:spcPct val="107000"/>
                        </a:lnSpc>
                        <a:spcBef>
                          <a:spcPts val="0"/>
                        </a:spcBef>
                        <a:spcAft>
                          <a:spcPts val="0"/>
                        </a:spcAft>
                      </a:pPr>
                      <a:r>
                        <a:rPr lang="en-US" sz="1800" b="1" dirty="0">
                          <a:solidFill>
                            <a:srgbClr val="FFFFCC"/>
                          </a:solidFill>
                          <a:effectLst/>
                          <a:latin typeface="Btiter"/>
                          <a:ea typeface="Times New Roman" panose="02020603050405020304" pitchFamily="18" charset="0"/>
                          <a:cs typeface="B Titr" panose="00000700000000000000" pitchFamily="2" charset="-78"/>
                        </a:rPr>
                        <a:t>MMR2023</a:t>
                      </a:r>
                      <a:endParaRPr lang="en-US" sz="1400" dirty="0">
                        <a:solidFill>
                          <a:srgbClr val="FFFFCC"/>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498065102"/>
                  </a:ext>
                </a:extLst>
              </a:tr>
              <a:tr h="183197">
                <a:tc>
                  <a:txBody>
                    <a:bodyPr/>
                    <a:lstStyle/>
                    <a:p>
                      <a:pPr marL="0" marR="0" algn="ctr" rtl="1">
                        <a:lnSpc>
                          <a:spcPct val="107000"/>
                        </a:lnSpc>
                        <a:spcBef>
                          <a:spcPts val="0"/>
                        </a:spcBef>
                        <a:spcAft>
                          <a:spcPts val="0"/>
                        </a:spcAft>
                      </a:pPr>
                      <a:r>
                        <a:rPr lang="fa-IR"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امارات</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۳</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28508"/>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۲</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قطر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۴</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968433"/>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۳</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عربستان</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۷</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38496"/>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۴</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کویت</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۸</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215257"/>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۵</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عمان</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۱۳</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250452"/>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۶</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لبنان</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۱۵</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661741"/>
                  </a:ext>
                </a:extLst>
              </a:tr>
              <a:tr h="183197">
                <a:tc>
                  <a:txBody>
                    <a:bodyPr/>
                    <a:lstStyle/>
                    <a:p>
                      <a:pPr marL="0" marR="0" algn="ctr" rtl="1">
                        <a:lnSpc>
                          <a:spcPct val="107000"/>
                        </a:lnSpc>
                        <a:spcBef>
                          <a:spcPts val="0"/>
                        </a:spcBef>
                        <a:spcAft>
                          <a:spcPts val="0"/>
                        </a:spcAft>
                      </a:pPr>
                      <a:r>
                        <a:rPr lang="ar-SA" sz="1600" b="1" dirty="0">
                          <a:solidFill>
                            <a:srgbClr val="C00000"/>
                          </a:solidFill>
                          <a:effectLst/>
                          <a:latin typeface="Calibri" panose="020F0502020204030204" pitchFamily="34" charset="0"/>
                          <a:ea typeface="Times New Roman" panose="02020603050405020304" pitchFamily="18" charset="0"/>
                          <a:cs typeface="B Yagut" panose="00000400000000000000" pitchFamily="2" charset="-78"/>
                        </a:rPr>
                        <a:t>۷</a:t>
                      </a:r>
                      <a:endParaRPr lang="en-US"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600" b="1">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ایران</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lnSpc>
                          <a:spcPct val="107000"/>
                        </a:lnSpc>
                        <a:spcBef>
                          <a:spcPts val="0"/>
                        </a:spcBef>
                        <a:spcAft>
                          <a:spcPts val="0"/>
                        </a:spcAft>
                      </a:pPr>
                      <a:r>
                        <a:rPr lang="ar-SA" sz="1600" b="1"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۱۶</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37842527"/>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۸</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فلسطین</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۱۶</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543020"/>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۹</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مصر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۱۷</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322331"/>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بحرین</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۱۷</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61551"/>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سوریه</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۲۰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219537"/>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۱۲</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اردن</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۳۱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489005"/>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۱۳</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تونس</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۳۶</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1081"/>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۱۴</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لیبی</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۵۹</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788096"/>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۱۵</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عراق</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۶۶</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791496"/>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۱۶</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مراکش</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۷۰</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325470"/>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۱۷</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یمن</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۱۱۸</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636596"/>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۱۸</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پاکستان</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۱۵۵</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988469"/>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۱۹</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جیبوتی</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۱۶۲</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0643142"/>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۲۰</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سودان</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۲۵۶</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472641"/>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۲۱</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افغانستان</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۵۲۱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652926"/>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۲۲</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سومالی</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۵۶۳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38000"/>
                  </a:ext>
                </a:extLst>
              </a:tr>
              <a:tr h="183197">
                <a:tc>
                  <a:txBody>
                    <a:bodyPr/>
                    <a:lstStyle/>
                    <a:p>
                      <a:pPr marL="0" marR="0" algn="ctr" rtl="1">
                        <a:lnSpc>
                          <a:spcPct val="107000"/>
                        </a:lnSpc>
                        <a:spcBef>
                          <a:spcPts val="0"/>
                        </a:spcBef>
                        <a:spcAft>
                          <a:spcPts val="0"/>
                        </a:spcAft>
                      </a:pPr>
                      <a:r>
                        <a:rPr lang="ar-SA"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۲۳</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40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سودان جنوبی</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100" dirty="0">
                          <a:solidFill>
                            <a:srgbClr val="000000"/>
                          </a:solidFill>
                          <a:effectLst/>
                          <a:latin typeface="Calibri" panose="020F0502020204030204" pitchFamily="34" charset="0"/>
                          <a:ea typeface="Times New Roman" panose="02020603050405020304" pitchFamily="18" charset="0"/>
                          <a:cs typeface="B Yagut" panose="00000400000000000000" pitchFamily="2" charset="-78"/>
                        </a:rPr>
                        <a:t>۶۹۲</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196" marR="641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382615"/>
                  </a:ext>
                </a:extLst>
              </a:tr>
            </a:tbl>
          </a:graphicData>
        </a:graphic>
      </p:graphicFrame>
    </p:spTree>
    <p:extLst>
      <p:ext uri="{BB962C8B-B14F-4D97-AF65-F5344CB8AC3E}">
        <p14:creationId xmlns:p14="http://schemas.microsoft.com/office/powerpoint/2010/main" val="2660566512"/>
      </p:ext>
    </p:extLst>
  </p:cSld>
  <p:clrMapOvr>
    <a:masterClrMapping/>
  </p:clrMapOvr>
</p:sld>
</file>

<file path=ppt/theme/theme1.xml><?xml version="1.0" encoding="utf-8"?>
<a:theme xmlns:a="http://schemas.openxmlformats.org/drawingml/2006/main" name="Creative Gradient ">
  <a:themeElements>
    <a:clrScheme name="Cherry Blossoms">
      <a:dk1>
        <a:srgbClr val="000000"/>
      </a:dk1>
      <a:lt1>
        <a:srgbClr val="FFFFFF"/>
      </a:lt1>
      <a:dk2>
        <a:srgbClr val="073A4B"/>
      </a:dk2>
      <a:lt2>
        <a:srgbClr val="E7E6E6"/>
      </a:lt2>
      <a:accent1>
        <a:srgbClr val="CC3059"/>
      </a:accent1>
      <a:accent2>
        <a:srgbClr val="839985"/>
      </a:accent2>
      <a:accent3>
        <a:srgbClr val="FC9FAD"/>
      </a:accent3>
      <a:accent4>
        <a:srgbClr val="EED6AA"/>
      </a:accent4>
      <a:accent5>
        <a:srgbClr val="191C30"/>
      </a:accent5>
      <a:accent6>
        <a:srgbClr val="6E774E"/>
      </a:accent6>
      <a:hlink>
        <a:srgbClr val="E7456B"/>
      </a:hlink>
      <a:folHlink>
        <a:srgbClr val="F0C55F"/>
      </a:folHlink>
    </a:clrScheme>
    <a:fontScheme name="Custom 33">
      <a:majorFont>
        <a:latin typeface="Perpetua Titling MT"/>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176810_win32_EF_v3" id="{23AE6A88-72AF-46C7-89B7-449EB9FADA56}" vid="{778CED17-04A8-4798-A8A2-38679DD162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herry Blossoms">
    <a:dk1>
      <a:srgbClr val="000000"/>
    </a:dk1>
    <a:lt1>
      <a:srgbClr val="FFFFFF"/>
    </a:lt1>
    <a:dk2>
      <a:srgbClr val="073A4B"/>
    </a:dk2>
    <a:lt2>
      <a:srgbClr val="E7E6E6"/>
    </a:lt2>
    <a:accent1>
      <a:srgbClr val="CC3059"/>
    </a:accent1>
    <a:accent2>
      <a:srgbClr val="839985"/>
    </a:accent2>
    <a:accent3>
      <a:srgbClr val="FC9FAD"/>
    </a:accent3>
    <a:accent4>
      <a:srgbClr val="EED6AA"/>
    </a:accent4>
    <a:accent5>
      <a:srgbClr val="191C30"/>
    </a:accent5>
    <a:accent6>
      <a:srgbClr val="6E774E"/>
    </a:accent6>
    <a:hlink>
      <a:srgbClr val="E7456B"/>
    </a:hlink>
    <a:folHlink>
      <a:srgbClr val="F0C55F"/>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Cherry Blossoms">
    <a:dk1>
      <a:srgbClr val="000000"/>
    </a:dk1>
    <a:lt1>
      <a:srgbClr val="FFFFFF"/>
    </a:lt1>
    <a:dk2>
      <a:srgbClr val="073A4B"/>
    </a:dk2>
    <a:lt2>
      <a:srgbClr val="E7E6E6"/>
    </a:lt2>
    <a:accent1>
      <a:srgbClr val="CC3059"/>
    </a:accent1>
    <a:accent2>
      <a:srgbClr val="839985"/>
    </a:accent2>
    <a:accent3>
      <a:srgbClr val="FC9FAD"/>
    </a:accent3>
    <a:accent4>
      <a:srgbClr val="EED6AA"/>
    </a:accent4>
    <a:accent5>
      <a:srgbClr val="191C30"/>
    </a:accent5>
    <a:accent6>
      <a:srgbClr val="6E774E"/>
    </a:accent6>
    <a:hlink>
      <a:srgbClr val="E7456B"/>
    </a:hlink>
    <a:folHlink>
      <a:srgbClr val="F0C55F"/>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herry Blossoms">
    <a:dk1>
      <a:srgbClr val="000000"/>
    </a:dk1>
    <a:lt1>
      <a:srgbClr val="FFFFFF"/>
    </a:lt1>
    <a:dk2>
      <a:srgbClr val="073A4B"/>
    </a:dk2>
    <a:lt2>
      <a:srgbClr val="E7E6E6"/>
    </a:lt2>
    <a:accent1>
      <a:srgbClr val="CC3059"/>
    </a:accent1>
    <a:accent2>
      <a:srgbClr val="839985"/>
    </a:accent2>
    <a:accent3>
      <a:srgbClr val="FC9FAD"/>
    </a:accent3>
    <a:accent4>
      <a:srgbClr val="EED6AA"/>
    </a:accent4>
    <a:accent5>
      <a:srgbClr val="191C30"/>
    </a:accent5>
    <a:accent6>
      <a:srgbClr val="6E774E"/>
    </a:accent6>
    <a:hlink>
      <a:srgbClr val="E7456B"/>
    </a:hlink>
    <a:folHlink>
      <a:srgbClr val="F0C55F"/>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6D6625-0C6A-47B9-9FF8-70FAB9A23EE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9A2D85B-06BE-42C0-9F9D-010F2E25A61A}">
  <ds:schemaRefs>
    <ds:schemaRef ds:uri="http://schemas.microsoft.com/sharepoint/v3/contenttype/forms"/>
  </ds:schemaRefs>
</ds:datastoreItem>
</file>

<file path=customXml/itemProps3.xml><?xml version="1.0" encoding="utf-8"?>
<ds:datastoreItem xmlns:ds="http://schemas.openxmlformats.org/officeDocument/2006/customXml" ds:itemID="{BF176E13-D552-4230-8F12-ECC520456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5331</TotalTime>
  <Words>3926</Words>
  <Application>Microsoft Office PowerPoint</Application>
  <PresentationFormat>Widescreen</PresentationFormat>
  <Paragraphs>629</Paragraphs>
  <Slides>53</Slides>
  <Notes>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53</vt:i4>
      </vt:variant>
    </vt:vector>
  </HeadingPairs>
  <TitlesOfParts>
    <vt:vector size="69" baseType="lpstr">
      <vt:lpstr>2  Titr</vt:lpstr>
      <vt:lpstr>Andalus</vt:lpstr>
      <vt:lpstr>Aptos</vt:lpstr>
      <vt:lpstr>Arial</vt:lpstr>
      <vt:lpstr>B Mitra</vt:lpstr>
      <vt:lpstr>B Titr</vt:lpstr>
      <vt:lpstr>B Yagut</vt:lpstr>
      <vt:lpstr>Btiter</vt:lpstr>
      <vt:lpstr>BTitrBold</vt:lpstr>
      <vt:lpstr>Calibri</vt:lpstr>
      <vt:lpstr>Courier New</vt:lpstr>
      <vt:lpstr>Perpetua Titling MT</vt:lpstr>
      <vt:lpstr>Tahoma</vt:lpstr>
      <vt:lpstr>Times New Roman</vt:lpstr>
      <vt:lpstr>Wingdings</vt:lpstr>
      <vt:lpstr>Creative Gradient </vt:lpstr>
      <vt:lpstr>PowerPoint Presentation</vt:lpstr>
      <vt:lpstr>گروه مدیریت جوانی جمعیت وسلامت خانواده گروه سلامت مادران  مهر 1404 </vt:lpstr>
      <vt:lpstr>PowerPoint Presentation</vt:lpstr>
      <vt:lpstr>PowerPoint Presentation</vt:lpstr>
      <vt:lpstr>جمع آوری داده های مرگ مادران </vt:lpstr>
      <vt:lpstr>PowerPoint Presentation</vt:lpstr>
      <vt:lpstr>تخمین های جهانی و منطقه ای (WHO) برای سال ۲۰۲۳  </vt:lpstr>
      <vt:lpstr>PowerPoint Presentation</vt:lpstr>
      <vt:lpstr>وضعیت مرگ مادر در کشورهای منطقه امرو ( مدیترانه شرقی ) (بر اساس گزارش (WHO)- ۲۰۲۳ </vt:lpstr>
      <vt:lpstr>امکان شناسایی عوامل قابل اجتناب در مرگ های مادری کشور در سال 1403 درسال 1403، در 54 درصد موارد، مرگ مادر قابل اجتناب بوده است. قابل ذکر است که در 35 درصد  موارد، آن عامل قابل اجتناب در دانشگاه ها  تکرار گردیده است. تکرار عامل قابل اجتناب در مرگ مادر طی سالهای 1403-1400 روند کاهشی داشته است.  کمبود تجهیزات کافی و مناسب در بیمارستان در 15.9% موارد وجود داشته است. همچنین 75% از عوامل قابل اجتناب شناسایی شده،  به علت خطای انسانی بوده است( این عامل در مدت مشابه سال گذشته 77.5 درصد بوده است). که این وضعیت نامطلوب همچنان ادامه داشته است.   </vt:lpstr>
      <vt:lpstr>PowerPoint Presentation</vt:lpstr>
      <vt:lpstr>PowerPoint Presentation</vt:lpstr>
      <vt:lpstr>تعداد موارد مرگ مادر کشور در سال 1403</vt:lpstr>
      <vt:lpstr>تعداد موارد مرگ مادر د.ع.پ.اصفهان در سال 1403</vt:lpstr>
      <vt:lpstr>مقايسه شاخص نسبت مرگ مادران د ع پ اصفهان طي سال هاي 1394-1403</vt:lpstr>
      <vt:lpstr>میزان موالید د.ع.پ.اصفهان سال های 1403-1392</vt:lpstr>
      <vt:lpstr>PowerPoint Presentation</vt:lpstr>
      <vt:lpstr>PowerPoint Presentation</vt:lpstr>
      <vt:lpstr>فراوانی مرگ مادر به تفکیک مناطق آمایشی 10 گانه سال 1403</vt:lpstr>
      <vt:lpstr>موالید به تفکیک مناطق آمایشی 10 گانه سال 1403</vt:lpstr>
      <vt:lpstr>نسبت مرگ مادردر کشور به تفکیک ده قطب آمایشی سال 1403</vt:lpstr>
      <vt:lpstr>PowerPoint Presentation</vt:lpstr>
      <vt:lpstr>PowerPoint Presentation</vt:lpstr>
      <vt:lpstr>بر اساس آمار استخراج شده از سامانه مرگ و میر و عوارض بارداری  در مجموع  ۶۳.۲ درصد از مرگ و میر مادران باردار تا ۶ هفته پس از زایمان در سال ۱۴۰۳ ناشی از علل مستقیم (گروه ۱،۲،۳،۴،۵و گروه X) بوده است که عمدتاً در گروه مرگ های قابل پیشگیری قرار دارند، این در حالی است که در کشور هایی که موفق به کاهش MMR  به میزان های تک رقمی شده اند، مرگ مادرعمدتاً ناشی ازعلل غیرمستقیم بوده و به میزان زیادی مرگ ناشی از علل مستقیم را کاهش داده اند.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درصد فراوانی مرگ های مادری کشوری بر اساس سطوح تحصیلی مادران فوت شده سال 1403</vt:lpstr>
      <vt:lpstr>درصد سطوح تحصیلی مادران فوت شده درموارد مرگ مادری د.ع.پ اصفهان سال 1403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فراوانی مادران فوت شده ی  کشور به تفکیک شاخص توده بدنی در سال 1403  از نظر شاخص توده بدنی ، 37.9 درصد مادران در محدوده طبیعی قرار داشتند. 51.1 درصد از مادران فوت شده  دارای اضافه وزن/ چاقی بودند </vt:lpstr>
      <vt:lpstr>PowerPoint Presentation</vt:lpstr>
      <vt:lpstr>PowerPoint Presentation</vt:lpstr>
      <vt:lpstr>PowerPoint Presentation</vt:lpstr>
      <vt:lpstr>PowerPoint Presentation</vt:lpstr>
      <vt:lpstr>توزیع فراوانی انواع تاخیر در مرگ های مادری کشور و د.ع.پ اصفهان  سال 1403</vt:lpstr>
      <vt:lpstr>PowerPoint Presentation</vt:lpstr>
      <vt:lpstr>از توجه شما سپاسگزارم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Admin</dc:creator>
  <cp:lastModifiedBy>A.R.I</cp:lastModifiedBy>
  <cp:revision>170</cp:revision>
  <dcterms:created xsi:type="dcterms:W3CDTF">2023-08-29T05:36:59Z</dcterms:created>
  <dcterms:modified xsi:type="dcterms:W3CDTF">2025-11-02T06:04:24Z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