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338" r:id="rId2"/>
    <p:sldId id="339" r:id="rId3"/>
    <p:sldId id="257" r:id="rId4"/>
    <p:sldId id="289" r:id="rId5"/>
    <p:sldId id="288" r:id="rId6"/>
    <p:sldId id="290" r:id="rId7"/>
    <p:sldId id="308" r:id="rId8"/>
    <p:sldId id="259" r:id="rId9"/>
    <p:sldId id="260" r:id="rId10"/>
    <p:sldId id="261" r:id="rId11"/>
    <p:sldId id="262" r:id="rId12"/>
    <p:sldId id="264" r:id="rId13"/>
    <p:sldId id="265" r:id="rId14"/>
    <p:sldId id="266" r:id="rId15"/>
    <p:sldId id="300" r:id="rId16"/>
    <p:sldId id="267" r:id="rId17"/>
    <p:sldId id="268" r:id="rId18"/>
    <p:sldId id="269" r:id="rId19"/>
    <p:sldId id="301" r:id="rId20"/>
    <p:sldId id="293" r:id="rId21"/>
    <p:sldId id="294" r:id="rId22"/>
    <p:sldId id="295" r:id="rId23"/>
    <p:sldId id="302" r:id="rId24"/>
    <p:sldId id="298" r:id="rId25"/>
    <p:sldId id="304" r:id="rId26"/>
    <p:sldId id="305" r:id="rId27"/>
    <p:sldId id="306" r:id="rId28"/>
    <p:sldId id="310" r:id="rId29"/>
    <p:sldId id="311" r:id="rId30"/>
    <p:sldId id="312" r:id="rId31"/>
    <p:sldId id="313" r:id="rId32"/>
    <p:sldId id="314" r:id="rId33"/>
    <p:sldId id="315" r:id="rId34"/>
    <p:sldId id="316" r:id="rId35"/>
    <p:sldId id="317" r:id="rId36"/>
    <p:sldId id="318" r:id="rId37"/>
    <p:sldId id="319" r:id="rId38"/>
    <p:sldId id="335" r:id="rId39"/>
    <p:sldId id="320" r:id="rId40"/>
    <p:sldId id="321" r:id="rId41"/>
    <p:sldId id="322" r:id="rId42"/>
    <p:sldId id="324" r:id="rId43"/>
    <p:sldId id="336" r:id="rId44"/>
    <p:sldId id="325" r:id="rId45"/>
    <p:sldId id="328" r:id="rId46"/>
    <p:sldId id="329" r:id="rId47"/>
    <p:sldId id="333" r:id="rId48"/>
    <p:sldId id="330" r:id="rId49"/>
    <p:sldId id="331" r:id="rId50"/>
    <p:sldId id="332" r:id="rId51"/>
    <p:sldId id="341" r:id="rId52"/>
    <p:sldId id="345" r:id="rId53"/>
    <p:sldId id="346" r:id="rId54"/>
    <p:sldId id="361" r:id="rId55"/>
    <p:sldId id="347" r:id="rId56"/>
    <p:sldId id="348" r:id="rId57"/>
    <p:sldId id="349" r:id="rId58"/>
    <p:sldId id="351" r:id="rId59"/>
    <p:sldId id="358" r:id="rId60"/>
    <p:sldId id="353" r:id="rId61"/>
    <p:sldId id="354" r:id="rId62"/>
    <p:sldId id="356" r:id="rId63"/>
    <p:sldId id="359" r:id="rId64"/>
    <p:sldId id="357" r:id="rId65"/>
    <p:sldId id="360" r:id="rId66"/>
    <p:sldId id="337" r:id="rId6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0" autoAdjust="0"/>
    <p:restoredTop sz="94660"/>
  </p:normalViewPr>
  <p:slideViewPr>
    <p:cSldViewPr snapToGrid="0">
      <p:cViewPr varScale="1">
        <p:scale>
          <a:sx n="91" d="100"/>
          <a:sy n="91" d="100"/>
        </p:scale>
        <p:origin x="55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7/30/2023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56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212539" cy="971042"/>
          </a:xfrm>
        </p:spPr>
        <p:txBody>
          <a:bodyPr/>
          <a:lstStyle/>
          <a:p>
            <a:pPr algn="r"/>
            <a:r>
              <a:rPr lang="fa-IR" sz="5400" dirty="0" smtClean="0">
                <a:cs typeface="B Nazanin" panose="00000400000000000000" pitchFamily="2" charset="-78"/>
              </a:rPr>
              <a:t>علائم </a:t>
            </a:r>
            <a:r>
              <a:rPr lang="fa-IR" sz="5400" dirty="0">
                <a:cs typeface="B Nazanin" panose="00000400000000000000" pitchFamily="2" charset="-78"/>
              </a:rPr>
              <a:t>ناشي از </a:t>
            </a:r>
            <a:r>
              <a:rPr lang="fa-IR" sz="5400" dirty="0" smtClean="0">
                <a:cs typeface="B Nazanin" panose="00000400000000000000" pitchFamily="2" charset="-78"/>
              </a:rPr>
              <a:t>بیماری</a:t>
            </a:r>
            <a:endParaRPr lang="en-US" sz="54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343807"/>
            <a:ext cx="10301322" cy="4225159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dirty="0" smtClean="0"/>
              <a:t>بی</a:t>
            </a:r>
            <a:r>
              <a:rPr lang="fa-IR" sz="2000" dirty="0" smtClean="0">
                <a:cs typeface="B Nazanin" panose="00000400000000000000" pitchFamily="2" charset="-78"/>
              </a:rPr>
              <a:t> اشتهایی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سوزش سر دل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تهوع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ترش کردن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احساس تلخی یا طعم گس در دهان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کاهش وزن ناگهانی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بروز اختلال در خواب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635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3239" y="973668"/>
            <a:ext cx="7616900" cy="750030"/>
          </a:xfrm>
        </p:spPr>
        <p:txBody>
          <a:bodyPr/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اصلاح سبک زندگی و توصیه های تغذیه 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394" y="2375338"/>
            <a:ext cx="11151476" cy="4225157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اجتناب </a:t>
            </a:r>
            <a:r>
              <a:rPr lang="fa-IR" dirty="0">
                <a:cs typeface="B Nazanin" panose="00000400000000000000" pitchFamily="2" charset="-78"/>
              </a:rPr>
              <a:t>از مصرف وعده های </a:t>
            </a:r>
            <a:r>
              <a:rPr lang="fa-IR" dirty="0" err="1">
                <a:cs typeface="B Nazanin" panose="00000400000000000000" pitchFamily="2" charset="-78"/>
              </a:rPr>
              <a:t>غذايي</a:t>
            </a:r>
            <a:r>
              <a:rPr lang="fa-IR" dirty="0">
                <a:cs typeface="B Nazanin" panose="00000400000000000000" pitchFamily="2" charset="-78"/>
              </a:rPr>
              <a:t> بزرگ و پر حجم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اجتناب </a:t>
            </a:r>
            <a:r>
              <a:rPr lang="fa-IR" dirty="0">
                <a:cs typeface="B Nazanin" panose="00000400000000000000" pitchFamily="2" charset="-78"/>
              </a:rPr>
              <a:t>از مصرف غذا </a:t>
            </a:r>
            <a:r>
              <a:rPr lang="fa-IR" dirty="0" smtClean="0">
                <a:cs typeface="B Nazanin" panose="00000400000000000000" pitchFamily="2" charset="-78"/>
              </a:rPr>
              <a:t>حداقل 3-2ساعت </a:t>
            </a:r>
            <a:r>
              <a:rPr lang="fa-IR" dirty="0">
                <a:cs typeface="B Nazanin" panose="00000400000000000000" pitchFamily="2" charset="-78"/>
              </a:rPr>
              <a:t>قبل از خواب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err="1" smtClean="0">
                <a:cs typeface="B Nazanin" panose="00000400000000000000" pitchFamily="2" charset="-78"/>
              </a:rPr>
              <a:t>بالانگه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داشتن سر هنگام خواب برای افرادی </a:t>
            </a:r>
            <a:r>
              <a:rPr lang="fa-IR" dirty="0" err="1">
                <a:cs typeface="B Nazanin" panose="00000400000000000000" pitchFamily="2" charset="-78"/>
              </a:rPr>
              <a:t>كه</a:t>
            </a:r>
            <a:r>
              <a:rPr lang="fa-IR" dirty="0">
                <a:cs typeface="B Nazanin" panose="00000400000000000000" pitchFamily="2" charset="-78"/>
              </a:rPr>
              <a:t> به عود </a:t>
            </a:r>
            <a:r>
              <a:rPr lang="fa-IR" dirty="0" smtClean="0">
                <a:cs typeface="B Nazanin" panose="00000400000000000000" pitchFamily="2" charset="-78"/>
              </a:rPr>
              <a:t>علائم </a:t>
            </a:r>
            <a:r>
              <a:rPr lang="fa-IR" dirty="0">
                <a:cs typeface="B Nazanin" panose="00000400000000000000" pitchFamily="2" charset="-78"/>
              </a:rPr>
              <a:t>شبانه </a:t>
            </a:r>
            <a:r>
              <a:rPr lang="en-US" dirty="0">
                <a:cs typeface="B Nazanin" panose="00000400000000000000" pitchFamily="2" charset="-78"/>
              </a:rPr>
              <a:t>GERD </a:t>
            </a:r>
            <a:r>
              <a:rPr lang="fa-IR" dirty="0" smtClean="0">
                <a:cs typeface="B Nazanin" panose="00000400000000000000" pitchFamily="2" charset="-78"/>
              </a:rPr>
              <a:t>مبتلا </a:t>
            </a:r>
            <a:r>
              <a:rPr lang="fa-IR" dirty="0">
                <a:cs typeface="B Nazanin" panose="00000400000000000000" pitchFamily="2" charset="-78"/>
              </a:rPr>
              <a:t>هستند</a:t>
            </a:r>
            <a:r>
              <a:rPr lang="fa-IR" dirty="0" smtClean="0">
                <a:cs typeface="B Nazanin" panose="00000400000000000000" pitchFamily="2" charset="-78"/>
              </a:rPr>
              <a:t>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اجتناب </a:t>
            </a:r>
            <a:r>
              <a:rPr lang="fa-IR" dirty="0">
                <a:cs typeface="B Nazanin" panose="00000400000000000000" pitchFamily="2" charset="-78"/>
              </a:rPr>
              <a:t>از </a:t>
            </a:r>
            <a:r>
              <a:rPr lang="fa-IR" dirty="0" err="1">
                <a:cs typeface="B Nazanin" panose="00000400000000000000" pitchFamily="2" charset="-78"/>
              </a:rPr>
              <a:t>سيگار</a:t>
            </a:r>
            <a:r>
              <a:rPr lang="fa-IR" dirty="0">
                <a:cs typeface="B Nazanin" panose="00000400000000000000" pitchFamily="2" charset="-78"/>
              </a:rPr>
              <a:t> </a:t>
            </a: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اجتناب </a:t>
            </a:r>
            <a:r>
              <a:rPr lang="fa-IR" dirty="0">
                <a:cs typeface="B Nazanin" panose="00000400000000000000" pitchFamily="2" charset="-78"/>
              </a:rPr>
              <a:t>از نوشيدني های </a:t>
            </a:r>
            <a:r>
              <a:rPr lang="fa-IR" dirty="0" smtClean="0">
                <a:cs typeface="B Nazanin" panose="00000400000000000000" pitchFamily="2" charset="-78"/>
              </a:rPr>
              <a:t>الکلي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اجتنا ب از غذا های پرچرب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اجتناب </a:t>
            </a:r>
            <a:r>
              <a:rPr lang="fa-IR" dirty="0">
                <a:cs typeface="B Nazanin" panose="00000400000000000000" pitchFamily="2" charset="-78"/>
              </a:rPr>
              <a:t>از مصرف غذاها و </a:t>
            </a:r>
            <a:r>
              <a:rPr lang="fa-IR" dirty="0" err="1">
                <a:cs typeface="B Nazanin" panose="00000400000000000000" pitchFamily="2" charset="-78"/>
              </a:rPr>
              <a:t>نوشيدني</a:t>
            </a:r>
            <a:r>
              <a:rPr lang="fa-IR" dirty="0">
                <a:cs typeface="B Nazanin" panose="00000400000000000000" pitchFamily="2" charset="-78"/>
              </a:rPr>
              <a:t> های </a:t>
            </a:r>
            <a:r>
              <a:rPr lang="fa-IR" dirty="0" err="1">
                <a:cs typeface="B Nazanin" panose="00000400000000000000" pitchFamily="2" charset="-78"/>
              </a:rPr>
              <a:t>كافئينه</a:t>
            </a:r>
            <a:r>
              <a:rPr lang="fa-IR" dirty="0">
                <a:cs typeface="B Nazanin" panose="00000400000000000000" pitchFamily="2" charset="-78"/>
              </a:rPr>
              <a:t> </a:t>
            </a: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اجتناب </a:t>
            </a:r>
            <a:r>
              <a:rPr lang="fa-IR" dirty="0">
                <a:cs typeface="B Nazanin" panose="00000400000000000000" pitchFamily="2" charset="-78"/>
              </a:rPr>
              <a:t>از دراز كشيدن </a:t>
            </a:r>
            <a:r>
              <a:rPr lang="fa-IR" dirty="0" smtClean="0">
                <a:cs typeface="B Nazanin" panose="00000400000000000000" pitchFamily="2" charset="-78"/>
              </a:rPr>
              <a:t>بال</a:t>
            </a:r>
            <a:r>
              <a:rPr lang="fa-IR" dirty="0">
                <a:cs typeface="B Nazanin" panose="00000400000000000000" pitchFamily="2" charset="-78"/>
              </a:rPr>
              <a:t>ا</a:t>
            </a:r>
            <a:r>
              <a:rPr lang="fa-IR" dirty="0" smtClean="0">
                <a:cs typeface="B Nazanin" panose="00000400000000000000" pitchFamily="2" charset="-78"/>
              </a:rPr>
              <a:t>فاصله </a:t>
            </a:r>
            <a:r>
              <a:rPr lang="fa-IR" dirty="0">
                <a:cs typeface="B Nazanin" panose="00000400000000000000" pitchFamily="2" charset="-78"/>
              </a:rPr>
              <a:t>پس از مصرف </a:t>
            </a:r>
            <a:r>
              <a:rPr lang="fa-IR" dirty="0" smtClean="0">
                <a:cs typeface="B Nazanin" panose="00000400000000000000" pitchFamily="2" charset="-78"/>
              </a:rPr>
              <a:t>غذا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err="1" smtClean="0">
                <a:cs typeface="B Nazanin" panose="00000400000000000000" pitchFamily="2" charset="-78"/>
              </a:rPr>
              <a:t>پوشيدن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لباسهای گشاد برای </a:t>
            </a:r>
            <a:r>
              <a:rPr lang="fa-IR" dirty="0" err="1">
                <a:cs typeface="B Nazanin" panose="00000400000000000000" pitchFamily="2" charset="-78"/>
              </a:rPr>
              <a:t>جلوگيری</a:t>
            </a:r>
            <a:r>
              <a:rPr lang="fa-IR" dirty="0">
                <a:cs typeface="B Nazanin" panose="00000400000000000000" pitchFamily="2" charset="-78"/>
              </a:rPr>
              <a:t> از ورود فشار به </a:t>
            </a:r>
            <a:r>
              <a:rPr lang="fa-IR" dirty="0" err="1">
                <a:cs typeface="B Nazanin" panose="00000400000000000000" pitchFamily="2" charset="-78"/>
              </a:rPr>
              <a:t>ناحيه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 smtClean="0">
                <a:cs typeface="B Nazanin" panose="00000400000000000000" pitchFamily="2" charset="-78"/>
              </a:rPr>
              <a:t>شکمي</a:t>
            </a: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مصرف </a:t>
            </a:r>
            <a:r>
              <a:rPr lang="fa-IR" dirty="0" err="1">
                <a:cs typeface="B Nazanin" panose="00000400000000000000" pitchFamily="2" charset="-78"/>
              </a:rPr>
              <a:t>يک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رژيم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غذايي</a:t>
            </a:r>
            <a:r>
              <a:rPr lang="fa-IR" dirty="0">
                <a:cs typeface="B Nazanin" panose="00000400000000000000" pitchFamily="2" charset="-78"/>
              </a:rPr>
              <a:t> سالم با </a:t>
            </a:r>
            <a:r>
              <a:rPr lang="fa-IR" dirty="0" err="1">
                <a:cs typeface="B Nazanin" panose="00000400000000000000" pitchFamily="2" charset="-78"/>
              </a:rPr>
              <a:t>مقادير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كافي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 smtClean="0">
                <a:cs typeface="B Nazanin" panose="00000400000000000000" pitchFamily="2" charset="-78"/>
              </a:rPr>
              <a:t>فيبر</a:t>
            </a: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err="1" smtClean="0">
                <a:cs typeface="B Nazanin" panose="00000400000000000000" pitchFamily="2" charset="-78"/>
              </a:rPr>
              <a:t>كاهش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وزن در صورت </a:t>
            </a:r>
            <a:r>
              <a:rPr lang="fa-IR" dirty="0" err="1">
                <a:cs typeface="B Nazanin" panose="00000400000000000000" pitchFamily="2" charset="-78"/>
              </a:rPr>
              <a:t>بيش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err="1">
                <a:cs typeface="B Nazanin" panose="00000400000000000000" pitchFamily="2" charset="-78"/>
              </a:rPr>
              <a:t>وزني</a:t>
            </a:r>
            <a:r>
              <a:rPr lang="fa-IR" dirty="0">
                <a:cs typeface="B Nazanin" panose="00000400000000000000" pitchFamily="2" charset="-78"/>
              </a:rPr>
              <a:t> و </a:t>
            </a:r>
            <a:r>
              <a:rPr lang="fa-IR" dirty="0" err="1">
                <a:cs typeface="B Nazanin" panose="00000400000000000000" pitchFamily="2" charset="-78"/>
              </a:rPr>
              <a:t>چاقي</a:t>
            </a:r>
            <a:r>
              <a:rPr lang="fa-IR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231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014958" cy="855132"/>
          </a:xfrm>
        </p:spPr>
        <p:txBody>
          <a:bodyPr/>
          <a:lstStyle/>
          <a:p>
            <a:pPr algn="r"/>
            <a:r>
              <a:rPr lang="fa-IR" sz="4800" dirty="0" smtClean="0">
                <a:cs typeface="B Nazanin" panose="00000400000000000000" pitchFamily="2" charset="-78"/>
              </a:rPr>
              <a:t>سوءهاضمه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18" y="2490952"/>
            <a:ext cx="11305579" cy="4162096"/>
          </a:xfrm>
        </p:spPr>
        <p:txBody>
          <a:bodyPr>
            <a:normAutofit lnSpcReduction="10000"/>
          </a:bodyPr>
          <a:lstStyle/>
          <a:p>
            <a:pPr algn="just" rtl="1">
              <a:buFont typeface="Wingdings" panose="05000000000000000000" pitchFamily="2" charset="2"/>
              <a:buChar char="v"/>
            </a:pP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دش گوارشی یا</a:t>
            </a:r>
            <a:r>
              <a:rPr lang="fa-IR" sz="3600" dirty="0">
                <a:solidFill>
                  <a:schemeClr val="tx1"/>
                </a:solidFill>
                <a:ea typeface="+mj-ea"/>
                <a:cs typeface="B Nazanin" panose="00000400000000000000" pitchFamily="2" charset="-78"/>
              </a:rPr>
              <a:t> سوهاضمه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اصطلاحي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است كه برای توصيف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علائم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و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نشانه های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سوء هاضمه كه دليل مشخصي ندارند، استفاده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ميشود.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600" dirty="0" smtClean="0">
                <a:cs typeface="B Nazanin" panose="00000400000000000000" pitchFamily="2" charset="-78"/>
              </a:rPr>
              <a:t>(</a:t>
            </a:r>
            <a:r>
              <a:rPr lang="fa-IR" sz="3600" dirty="0" err="1" smtClean="0">
                <a:cs typeface="B Nazanin" panose="00000400000000000000" pitchFamily="2" charset="-78"/>
              </a:rPr>
              <a:t>دردشکمي</a:t>
            </a:r>
            <a:r>
              <a:rPr lang="fa-IR" sz="3600" dirty="0" smtClean="0">
                <a:cs typeface="B Nazanin" panose="00000400000000000000" pitchFamily="2" charset="-78"/>
              </a:rPr>
              <a:t> </a:t>
            </a:r>
            <a:r>
              <a:rPr lang="fa-IR" sz="3600" dirty="0">
                <a:cs typeface="B Nazanin" panose="00000400000000000000" pitchFamily="2" charset="-78"/>
              </a:rPr>
              <a:t>بدون زخم </a:t>
            </a:r>
            <a:r>
              <a:rPr lang="fa-IR" sz="3600" dirty="0" err="1" smtClean="0">
                <a:cs typeface="B Nazanin" panose="00000400000000000000" pitchFamily="2" charset="-78"/>
              </a:rPr>
              <a:t>پپتيک</a:t>
            </a:r>
            <a:r>
              <a:rPr lang="fa-IR" sz="3600" dirty="0" smtClean="0">
                <a:cs typeface="B Nazanin" panose="00000400000000000000" pitchFamily="2" charset="-78"/>
              </a:rPr>
              <a:t>)</a:t>
            </a:r>
            <a:r>
              <a:rPr lang="fa-IR" sz="3600" dirty="0" err="1" smtClean="0">
                <a:cs typeface="B Nazanin" panose="00000400000000000000" pitchFamily="2" charset="-78"/>
              </a:rPr>
              <a:t>يا</a:t>
            </a:r>
            <a:r>
              <a:rPr lang="fa-IR" sz="3600" dirty="0" smtClean="0">
                <a:cs typeface="B Nazanin" panose="00000400000000000000" pitchFamily="2" charset="-78"/>
              </a:rPr>
              <a:t> </a:t>
            </a:r>
            <a:r>
              <a:rPr lang="fa-IR" sz="3600" dirty="0">
                <a:cs typeface="B Nazanin" panose="00000400000000000000" pitchFamily="2" charset="-78"/>
              </a:rPr>
              <a:t>سوء هاضمه عارضهای رايج است و ميتواند برای مدت زيادی طول </a:t>
            </a:r>
            <a:r>
              <a:rPr lang="fa-IR" sz="3600" dirty="0" smtClean="0">
                <a:cs typeface="B Nazanin" panose="00000400000000000000" pitchFamily="2" charset="-78"/>
              </a:rPr>
              <a:t>بکشد.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600" dirty="0" err="1" smtClean="0">
                <a:cs typeface="B Nazanin" panose="00000400000000000000" pitchFamily="2" charset="-78"/>
              </a:rPr>
              <a:t>سوءهاضمه</a:t>
            </a:r>
            <a:r>
              <a:rPr lang="fa-IR" sz="3600" dirty="0" smtClean="0">
                <a:cs typeface="B Nazanin" panose="00000400000000000000" pitchFamily="2" charset="-78"/>
              </a:rPr>
              <a:t> </a:t>
            </a:r>
            <a:r>
              <a:rPr lang="fa-IR" sz="3600" dirty="0" err="1">
                <a:cs typeface="B Nazanin" panose="00000400000000000000" pitchFamily="2" charset="-78"/>
              </a:rPr>
              <a:t>ميتواند</a:t>
            </a:r>
            <a:r>
              <a:rPr lang="fa-IR" sz="3600" dirty="0">
                <a:cs typeface="B Nazanin" panose="00000400000000000000" pitchFamily="2" charset="-78"/>
              </a:rPr>
              <a:t> باعث </a:t>
            </a:r>
            <a:r>
              <a:rPr lang="fa-IR" sz="3600" dirty="0" smtClean="0">
                <a:cs typeface="B Nazanin" panose="00000400000000000000" pitchFamily="2" charset="-78"/>
              </a:rPr>
              <a:t>علائم </a:t>
            </a:r>
            <a:r>
              <a:rPr lang="fa-IR" sz="3600" dirty="0">
                <a:cs typeface="B Nazanin" panose="00000400000000000000" pitchFamily="2" charset="-78"/>
              </a:rPr>
              <a:t>و </a:t>
            </a:r>
            <a:r>
              <a:rPr lang="fa-IR" sz="3600" dirty="0" smtClean="0">
                <a:cs typeface="B Nazanin" panose="00000400000000000000" pitchFamily="2" charset="-78"/>
              </a:rPr>
              <a:t>نشانه </a:t>
            </a:r>
            <a:r>
              <a:rPr lang="fa-IR" sz="3600" dirty="0" err="1" smtClean="0">
                <a:cs typeface="B Nazanin" panose="00000400000000000000" pitchFamily="2" charset="-78"/>
              </a:rPr>
              <a:t>هايي</a:t>
            </a:r>
            <a:r>
              <a:rPr lang="fa-IR" sz="3600" dirty="0" smtClean="0">
                <a:cs typeface="B Nazanin" panose="00000400000000000000" pitchFamily="2" charset="-78"/>
              </a:rPr>
              <a:t> </a:t>
            </a:r>
            <a:r>
              <a:rPr lang="fa-IR" sz="3600" dirty="0">
                <a:cs typeface="B Nazanin" panose="00000400000000000000" pitchFamily="2" charset="-78"/>
              </a:rPr>
              <a:t>شود </a:t>
            </a:r>
            <a:r>
              <a:rPr lang="fa-IR" sz="3600" dirty="0" err="1">
                <a:cs typeface="B Nazanin" panose="00000400000000000000" pitchFamily="2" charset="-78"/>
              </a:rPr>
              <a:t>كه</a:t>
            </a:r>
            <a:r>
              <a:rPr lang="fa-IR" sz="3600" dirty="0">
                <a:cs typeface="B Nazanin" panose="00000400000000000000" pitchFamily="2" charset="-78"/>
              </a:rPr>
              <a:t> به زخم </a:t>
            </a:r>
            <a:r>
              <a:rPr lang="fa-IR" sz="3600" dirty="0" err="1">
                <a:cs typeface="B Nazanin" panose="00000400000000000000" pitchFamily="2" charset="-78"/>
              </a:rPr>
              <a:t>گوارشي</a:t>
            </a:r>
            <a:r>
              <a:rPr lang="fa-IR" sz="3600" dirty="0">
                <a:cs typeface="B Nazanin" panose="00000400000000000000" pitchFamily="2" charset="-78"/>
              </a:rPr>
              <a:t> شباهت دارند، مانند درد </a:t>
            </a:r>
            <a:r>
              <a:rPr lang="fa-IR" sz="3600" dirty="0" err="1">
                <a:cs typeface="B Nazanin" panose="00000400000000000000" pitchFamily="2" charset="-78"/>
              </a:rPr>
              <a:t>يا</a:t>
            </a:r>
            <a:r>
              <a:rPr lang="fa-IR" sz="3600" dirty="0">
                <a:cs typeface="B Nazanin" panose="00000400000000000000" pitchFamily="2" charset="-78"/>
              </a:rPr>
              <a:t> </a:t>
            </a:r>
            <a:r>
              <a:rPr lang="fa-IR" sz="3600" dirty="0" err="1">
                <a:cs typeface="B Nazanin" panose="00000400000000000000" pitchFamily="2" charset="-78"/>
              </a:rPr>
              <a:t>ناراحتي</a:t>
            </a:r>
            <a:r>
              <a:rPr lang="fa-IR" sz="3600" dirty="0">
                <a:cs typeface="B Nazanin" panose="00000400000000000000" pitchFamily="2" charset="-78"/>
              </a:rPr>
              <a:t> در قسمت </a:t>
            </a:r>
            <a:r>
              <a:rPr lang="fa-IR" sz="3600" dirty="0" err="1" smtClean="0">
                <a:cs typeface="B Nazanin" panose="00000400000000000000" pitchFamily="2" charset="-78"/>
              </a:rPr>
              <a:t>بالايي</a:t>
            </a:r>
            <a:r>
              <a:rPr lang="fa-IR" sz="3600" dirty="0" smtClean="0">
                <a:cs typeface="B Nazanin" panose="00000400000000000000" pitchFamily="2" charset="-78"/>
              </a:rPr>
              <a:t> </a:t>
            </a:r>
            <a:r>
              <a:rPr lang="fa-IR" sz="3600" dirty="0">
                <a:cs typeface="B Nazanin" panose="00000400000000000000" pitchFamily="2" charset="-78"/>
              </a:rPr>
              <a:t>شکم </a:t>
            </a:r>
            <a:r>
              <a:rPr lang="fa-IR" sz="3600" dirty="0" err="1">
                <a:cs typeface="B Nazanin" panose="00000400000000000000" pitchFamily="2" charset="-78"/>
              </a:rPr>
              <a:t>كه</a:t>
            </a:r>
            <a:r>
              <a:rPr lang="fa-IR" sz="3600" dirty="0">
                <a:cs typeface="B Nazanin" panose="00000400000000000000" pitchFamily="2" charset="-78"/>
              </a:rPr>
              <a:t> اغلب با نفخ، آروغ و حالت تهوع همراه </a:t>
            </a:r>
            <a:r>
              <a:rPr lang="fa-IR" sz="3600" dirty="0" err="1">
                <a:cs typeface="B Nazanin" panose="00000400000000000000" pitchFamily="2" charset="-78"/>
              </a:rPr>
              <a:t>ميشود</a:t>
            </a:r>
            <a:r>
              <a:rPr lang="fa-IR" sz="3600" dirty="0">
                <a:cs typeface="B Nazanin" panose="00000400000000000000" pitchFamily="2" charset="-78"/>
              </a:rPr>
              <a:t>.</a:t>
            </a:r>
            <a:endParaRPr lang="en-US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083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248220" cy="930083"/>
          </a:xfrm>
        </p:spPr>
        <p:txBody>
          <a:bodyPr/>
          <a:lstStyle/>
          <a:p>
            <a:pPr algn="r"/>
            <a:r>
              <a:rPr lang="fa-IR" sz="5400" dirty="0">
                <a:cs typeface="B Nazanin" panose="00000400000000000000" pitchFamily="2" charset="-78"/>
              </a:rPr>
              <a:t>علائم ناشي از بیماری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9626" y="2603499"/>
            <a:ext cx="10982723" cy="3810179"/>
          </a:xfrm>
        </p:spPr>
        <p:txBody>
          <a:bodyPr>
            <a:normAutofit fontScale="85000" lnSpcReduction="20000"/>
          </a:bodyPr>
          <a:lstStyle/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سيری </a:t>
            </a:r>
            <a:r>
              <a:rPr lang="fa-IR" sz="3200" dirty="0">
                <a:cs typeface="B Nazanin" panose="00000400000000000000" pitchFamily="2" charset="-78"/>
              </a:rPr>
              <a:t>زودرس هنگام غذا خوردن: موقعي كه فرد خوردن غذا را شروع مي كند، با اينکه هنوز خيلي غذا نخورده </a:t>
            </a:r>
            <a:r>
              <a:rPr lang="fa-IR" sz="3200" dirty="0" smtClean="0">
                <a:cs typeface="B Nazanin" panose="00000400000000000000" pitchFamily="2" charset="-78"/>
              </a:rPr>
              <a:t>احساس </a:t>
            </a:r>
            <a:r>
              <a:rPr lang="fa-IR" sz="3200" dirty="0">
                <a:cs typeface="B Nazanin" panose="00000400000000000000" pitchFamily="2" charset="-78"/>
              </a:rPr>
              <a:t>سيری مي كند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احساس </a:t>
            </a:r>
            <a:r>
              <a:rPr lang="fa-IR" sz="3200" dirty="0">
                <a:cs typeface="B Nazanin" panose="00000400000000000000" pitchFamily="2" charset="-78"/>
              </a:rPr>
              <a:t>پری شکم آزاردهنده بعد از خوردن غذا: احساس سيری بيش از حد معمول طول مي كشد.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احساس ناراحتي </a:t>
            </a:r>
            <a:r>
              <a:rPr lang="fa-IR" sz="3200" dirty="0">
                <a:cs typeface="B Nazanin" panose="00000400000000000000" pitchFamily="2" charset="-78"/>
              </a:rPr>
              <a:t>در شکم: درد خفيف تا شديدی را بين جناغ سينه تا ناف خود احساس مي كند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احساس </a:t>
            </a:r>
            <a:r>
              <a:rPr lang="fa-IR" sz="3200" dirty="0">
                <a:cs typeface="B Nazanin" panose="00000400000000000000" pitchFamily="2" charset="-78"/>
              </a:rPr>
              <a:t>سوزش شکم: گرمای ناخوشايند يا سوزش را بين جناغ سينه تا ناف خود حس مي كند.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نفخ </a:t>
            </a:r>
            <a:r>
              <a:rPr lang="fa-IR" sz="3200" dirty="0">
                <a:cs typeface="B Nazanin" panose="00000400000000000000" pitchFamily="2" charset="-78"/>
              </a:rPr>
              <a:t>شکم :احساس نفخ و سفتي در شکم خود دارد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حالت </a:t>
            </a:r>
            <a:r>
              <a:rPr lang="fa-IR" sz="3200" dirty="0">
                <a:cs typeface="B Nazanin" panose="00000400000000000000" pitchFamily="2" charset="-78"/>
              </a:rPr>
              <a:t>تهوع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استفراغ </a:t>
            </a:r>
            <a:r>
              <a:rPr lang="fa-IR" sz="3200" dirty="0">
                <a:cs typeface="B Nazanin" panose="00000400000000000000" pitchFamily="2" charset="-78"/>
              </a:rPr>
              <a:t>و آروغ كمتر ديده مي شوند. </a:t>
            </a:r>
            <a:endParaRPr lang="fa-IR" sz="32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509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032235" cy="816495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اصلاح سبک زندگی و توصیه های تغذیه 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706" y="2603500"/>
            <a:ext cx="10932998" cy="3416300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تهيه </a:t>
            </a:r>
            <a:r>
              <a:rPr lang="fa-IR" sz="3200" dirty="0">
                <a:cs typeface="B Nazanin" panose="00000400000000000000" pitchFamily="2" charset="-78"/>
              </a:rPr>
              <a:t>يک تاريخچه رژيمي روزانه برای ثبت غذاهای تشديد كننده درد و در نتيجه عدم مصرف </a:t>
            </a:r>
            <a:r>
              <a:rPr lang="fa-IR" sz="3200" dirty="0" smtClean="0">
                <a:cs typeface="B Nazanin" panose="00000400000000000000" pitchFamily="2" charset="-78"/>
              </a:rPr>
              <a:t>آنها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مصرف وعده های غذايي كم حجم و مکرر( 5تا6 وعده غذايي كم حجم)</a:t>
            </a:r>
          </a:p>
          <a:p>
            <a:pPr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همچنين </a:t>
            </a:r>
            <a:r>
              <a:rPr lang="fa-IR" sz="3200" dirty="0">
                <a:cs typeface="B Nazanin" panose="00000400000000000000" pitchFamily="2" charset="-78"/>
              </a:rPr>
              <a:t>عدم مصرف غذاهای پر چرب </a:t>
            </a:r>
            <a:endParaRPr lang="fa-IR" sz="32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365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040080" cy="981256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اصلاح سبک زندگی و توصیه های تغذیه 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607" y="2603499"/>
            <a:ext cx="10792918" cy="3737340"/>
          </a:xfrm>
        </p:spPr>
        <p:txBody>
          <a:bodyPr>
            <a:noAutofit/>
          </a:bodyPr>
          <a:lstStyle/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مصرف مايعات و نوشيدني های گاز دار، ادويه جات، رژيم پر چرب، سيگار و الکل جزء موادی هستند كه با تشديد علائم همراه هستند 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مصرف شير و برخي فرآورده های لبني ممکن است با تشديد علائم بيماری همراه باشد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شيوه غذا خوردن، جلوگيری از تند خوری و پر خوری و اجتناب از مصرف مايعات به همراه غذا مي تواند در بهبود علائم بيماری نقش داشته باشد.</a:t>
            </a:r>
            <a:endParaRPr lang="en-US" sz="3200" dirty="0">
              <a:cs typeface="B Nazanin" panose="00000400000000000000" pitchFamily="2" charset="-78"/>
            </a:endParaRPr>
          </a:p>
          <a:p>
            <a:pPr algn="r" rt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8723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134674" cy="949725"/>
          </a:xfrm>
        </p:spPr>
        <p:txBody>
          <a:bodyPr/>
          <a:lstStyle/>
          <a:p>
            <a:pPr algn="r"/>
            <a:r>
              <a:rPr lang="fa-IR" sz="4000" dirty="0" smtClean="0">
                <a:cs typeface="B Nazanin" panose="00000400000000000000" pitchFamily="2" charset="-78"/>
              </a:rPr>
              <a:t>زخم معده</a:t>
            </a:r>
            <a:endParaRPr lang="en-US" sz="40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177610" cy="3287634"/>
          </a:xfrm>
        </p:spPr>
        <p:txBody>
          <a:bodyPr>
            <a:normAutofit/>
          </a:bodyPr>
          <a:lstStyle/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زخم معده </a:t>
            </a:r>
            <a:r>
              <a:rPr lang="fa-IR" sz="2400" dirty="0">
                <a:cs typeface="B Nazanin" panose="00000400000000000000" pitchFamily="2" charset="-78"/>
              </a:rPr>
              <a:t>يا اولسر </a:t>
            </a:r>
            <a:r>
              <a:rPr lang="fa-IR" sz="2400" dirty="0" smtClean="0">
                <a:cs typeface="B Nazanin" panose="00000400000000000000" pitchFamily="2" charset="-78"/>
              </a:rPr>
              <a:t>پپتیک به </a:t>
            </a:r>
            <a:r>
              <a:rPr lang="fa-IR" sz="2400" dirty="0">
                <a:cs typeface="B Nazanin" panose="00000400000000000000" pitchFamily="2" charset="-78"/>
              </a:rPr>
              <a:t>معني نوعي آسيب خوشخيم به مخاط و زير مخاط دستگاه گوارش ميباشد. </a:t>
            </a:r>
            <a:r>
              <a:rPr lang="fa-IR" sz="2400" dirty="0" smtClean="0">
                <a:cs typeface="B Nazanin" panose="00000400000000000000" pitchFamily="2" charset="-78"/>
              </a:rPr>
              <a:t>معمولا </a:t>
            </a:r>
            <a:r>
              <a:rPr lang="fa-IR" sz="2400" dirty="0">
                <a:cs typeface="B Nazanin" panose="00000400000000000000" pitchFamily="2" charset="-78"/>
              </a:rPr>
              <a:t>بين ترشح اسيد معده و اين آسيب ارتباط وجود دارد ولي امروزه عامل اصلي اين زخمها را وجود و تکثير باكتری هليکوباكتر پيلوری ميدانند كه از راههای مختلفي از جمله آسيب به </a:t>
            </a:r>
            <a:r>
              <a:rPr lang="fa-IR" sz="2400" dirty="0" smtClean="0">
                <a:cs typeface="B Nazanin" panose="00000400000000000000" pitchFamily="2" charset="-78"/>
              </a:rPr>
              <a:t>عليه </a:t>
            </a:r>
            <a:r>
              <a:rPr lang="fa-IR" sz="2400" dirty="0">
                <a:cs typeface="B Nazanin" panose="00000400000000000000" pitchFamily="2" charset="-78"/>
              </a:rPr>
              <a:t>محافظ مخاط معده موجب ايجاد زخم معده ميشود، از اين رو درمان اصلي </a:t>
            </a:r>
            <a:r>
              <a:rPr lang="fa-IR" sz="2400" dirty="0" smtClean="0">
                <a:cs typeface="B Nazanin" panose="00000400000000000000" pitchFamily="2" charset="-78"/>
              </a:rPr>
              <a:t>يک </a:t>
            </a:r>
            <a:r>
              <a:rPr lang="fa-IR" sz="2400" dirty="0">
                <a:cs typeface="B Nazanin" panose="00000400000000000000" pitchFamily="2" charset="-78"/>
              </a:rPr>
              <a:t>درمان آنتي بيوتيکي </a:t>
            </a:r>
            <a:r>
              <a:rPr lang="fa-IR" sz="2400" dirty="0" smtClean="0">
                <a:cs typeface="B Nazanin" panose="00000400000000000000" pitchFamily="2" charset="-78"/>
              </a:rPr>
              <a:t>است.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75" y="4044874"/>
            <a:ext cx="3246770" cy="281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4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948416" cy="900102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علائم ناشي از بیماری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143667" cy="3416300"/>
          </a:xfrm>
        </p:spPr>
        <p:txBody>
          <a:bodyPr>
            <a:normAutofit fontScale="92500" lnSpcReduction="20000"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4000" dirty="0">
                <a:cs typeface="B Nazanin" panose="00000400000000000000" pitchFamily="2" charset="-78"/>
              </a:rPr>
              <a:t>درد ناحيه فوقاني شکم </a:t>
            </a:r>
            <a:r>
              <a:rPr lang="fa-IR" sz="4000" dirty="0" smtClean="0">
                <a:cs typeface="B Nazanin" panose="00000400000000000000" pitchFamily="2" charset="-78"/>
              </a:rPr>
              <a:t>اپي گاستر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4000" dirty="0" smtClean="0">
                <a:cs typeface="B Nazanin" panose="00000400000000000000" pitchFamily="2" charset="-78"/>
              </a:rPr>
              <a:t>سوزش سردل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4000" dirty="0" smtClean="0">
                <a:cs typeface="B Nazanin" panose="00000400000000000000" pitchFamily="2" charset="-78"/>
              </a:rPr>
              <a:t>سوء هاضمه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4000" dirty="0" smtClean="0">
                <a:cs typeface="B Nazanin" panose="00000400000000000000" pitchFamily="2" charset="-78"/>
              </a:rPr>
              <a:t>وجود </a:t>
            </a:r>
            <a:r>
              <a:rPr lang="fa-IR" sz="4000" dirty="0">
                <a:cs typeface="B Nazanin" panose="00000400000000000000" pitchFamily="2" charset="-78"/>
              </a:rPr>
              <a:t>خون در </a:t>
            </a:r>
            <a:r>
              <a:rPr lang="fa-IR" sz="4000" dirty="0" smtClean="0">
                <a:cs typeface="B Nazanin" panose="00000400000000000000" pitchFamily="2" charset="-78"/>
              </a:rPr>
              <a:t>مدفوع</a:t>
            </a:r>
            <a:endParaRPr lang="en-US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349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083328" cy="690240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اصلاح سبک زندگی و توصیه های تغذیه 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99606" y="2603499"/>
            <a:ext cx="12434254" cy="4039039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افزايش </a:t>
            </a:r>
            <a:r>
              <a:rPr lang="fa-IR" sz="2800" dirty="0">
                <a:cs typeface="B Nazanin" panose="00000400000000000000" pitchFamily="2" charset="-78"/>
              </a:rPr>
              <a:t>تعداد </a:t>
            </a:r>
            <a:r>
              <a:rPr lang="fa-IR" sz="2800" dirty="0" smtClean="0">
                <a:cs typeface="B Nazanin" panose="00000400000000000000" pitchFamily="2" charset="-78"/>
              </a:rPr>
              <a:t>وعده های </a:t>
            </a:r>
            <a:r>
              <a:rPr lang="fa-IR" sz="2800" dirty="0">
                <a:cs typeface="B Nazanin" panose="00000400000000000000" pitchFamily="2" charset="-78"/>
              </a:rPr>
              <a:t>غذايي و كاهش حجم هر وعده و جلوگيری از خالي ماندن معده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آهسته غذا خوردن و جويدن كامل آن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پرهيز </a:t>
            </a:r>
            <a:r>
              <a:rPr lang="fa-IR" sz="2800" dirty="0">
                <a:cs typeface="B Nazanin" panose="00000400000000000000" pitchFamily="2" charset="-78"/>
              </a:rPr>
              <a:t>از مصرف گوشت و ماهي دودی و نمک سود شده همچنين انواع شور و آجيلهای پر نمک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كاهش مصرف چای و قهوه و نوشيدنيهای </a:t>
            </a:r>
            <a:r>
              <a:rPr lang="fa-IR" sz="2800" dirty="0" smtClean="0">
                <a:cs typeface="B Nazanin" panose="00000400000000000000" pitchFamily="2" charset="-78"/>
              </a:rPr>
              <a:t>گازدار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اجتناب از سيگار و </a:t>
            </a:r>
            <a:r>
              <a:rPr lang="fa-IR" sz="2800" dirty="0" smtClean="0">
                <a:cs typeface="B Nazanin" panose="00000400000000000000" pitchFamily="2" charset="-78"/>
              </a:rPr>
              <a:t>الکل</a:t>
            </a:r>
          </a:p>
        </p:txBody>
      </p:sp>
    </p:spTree>
    <p:extLst>
      <p:ext uri="{BB962C8B-B14F-4D97-AF65-F5344CB8AC3E}">
        <p14:creationId xmlns:p14="http://schemas.microsoft.com/office/powerpoint/2010/main" val="427553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071612" cy="865642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اصلاح سبک زندگی و توصیه های تغذیه 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862" y="2603499"/>
            <a:ext cx="11542426" cy="3737339"/>
          </a:xfrm>
        </p:spPr>
        <p:txBody>
          <a:bodyPr>
            <a:noAutofit/>
          </a:bodyPr>
          <a:lstStyle/>
          <a:p>
            <a:pPr algn="just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مصرف با آرامش غذا و پرهيز از استرس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اجتناب از مصرف وعده غذايي حجيم قبل از خواب 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موادغذايي مفيد برای زخم معده شامل: عسل، بادام، موز، شيرين </a:t>
            </a:r>
            <a:r>
              <a:rPr lang="fa-IR" sz="2800" dirty="0" smtClean="0">
                <a:cs typeface="B Nazanin" panose="00000400000000000000" pitchFamily="2" charset="-78"/>
              </a:rPr>
              <a:t>بيان، </a:t>
            </a:r>
            <a:r>
              <a:rPr lang="fa-IR" sz="2800" dirty="0">
                <a:cs typeface="B Nazanin" panose="00000400000000000000" pitchFamily="2" charset="-78"/>
              </a:rPr>
              <a:t>بابونه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مواد غذايي غيرمجاز در زخم معده شامل: شير، خامه، شير كاكائو، قهوه، چايي، انواع </a:t>
            </a:r>
            <a:r>
              <a:rPr lang="fa-IR" sz="2800" dirty="0" smtClean="0">
                <a:cs typeface="B Nazanin" panose="00000400000000000000" pitchFamily="2" charset="-78"/>
              </a:rPr>
              <a:t>نوشابه ها</a:t>
            </a:r>
            <a:r>
              <a:rPr lang="fa-IR" sz="2800" dirty="0">
                <a:cs typeface="B Nazanin" panose="00000400000000000000" pitchFamily="2" charset="-78"/>
              </a:rPr>
              <a:t>، الکل، غذاهای </a:t>
            </a:r>
            <a:r>
              <a:rPr lang="fa-IR" sz="2800" dirty="0" smtClean="0">
                <a:cs typeface="B Nazanin" panose="00000400000000000000" pitchFamily="2" charset="-78"/>
              </a:rPr>
              <a:t>ادويه دار </a:t>
            </a:r>
            <a:r>
              <a:rPr lang="fa-IR" sz="2800" dirty="0">
                <a:cs typeface="B Nazanin" panose="00000400000000000000" pitchFamily="2" charset="-78"/>
              </a:rPr>
              <a:t>خصوصا فلفل، غذاهای پرچرب مثل آبگوشت، سبزيجات نفاخ مانند كلم، ترب، تربچه، خيار، شلغم، پياز و پيازچه، </a:t>
            </a:r>
            <a:r>
              <a:rPr lang="fa-IR" sz="2800" dirty="0" smtClean="0">
                <a:cs typeface="B Nazanin" panose="00000400000000000000" pitchFamily="2" charset="-78"/>
              </a:rPr>
              <a:t>ميوه های </a:t>
            </a:r>
            <a:r>
              <a:rPr lang="fa-IR" sz="2800" dirty="0">
                <a:cs typeface="B Nazanin" panose="00000400000000000000" pitchFamily="2" charset="-78"/>
              </a:rPr>
              <a:t>نفاخ مانند هندوانه، </a:t>
            </a:r>
            <a:r>
              <a:rPr lang="fa-IR" sz="2800" dirty="0" smtClean="0">
                <a:cs typeface="B Nazanin" panose="00000400000000000000" pitchFamily="2" charset="-78"/>
              </a:rPr>
              <a:t>گيلاس</a:t>
            </a:r>
            <a:r>
              <a:rPr lang="fa-IR" sz="2800" dirty="0">
                <a:cs typeface="B Nazanin" panose="00000400000000000000" pitchFamily="2" charset="-78"/>
              </a:rPr>
              <a:t>، گوجه سبز، هلو، چغاله بادام و زيتون </a:t>
            </a:r>
            <a:r>
              <a:rPr lang="fa-IR" sz="2800" dirty="0" smtClean="0">
                <a:cs typeface="B Nazanin" panose="00000400000000000000" pitchFamily="2" charset="-78"/>
              </a:rPr>
              <a:t>ميوه های </a:t>
            </a:r>
            <a:r>
              <a:rPr lang="fa-IR" sz="2800" dirty="0">
                <a:cs typeface="B Nazanin" panose="00000400000000000000" pitchFamily="2" charset="-78"/>
              </a:rPr>
              <a:t>ترش مانند پرتقال و نارنگي</a:t>
            </a:r>
            <a:endParaRPr lang="en-US" sz="2800" dirty="0">
              <a:cs typeface="B Nazanin" panose="00000400000000000000" pitchFamily="2" charset="-78"/>
            </a:endParaRPr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9524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695459"/>
            <a:ext cx="9959513" cy="3976901"/>
          </a:xfrm>
        </p:spPr>
        <p:txBody>
          <a:bodyPr/>
          <a:lstStyle/>
          <a:p>
            <a:pPr algn="ctr"/>
            <a:r>
              <a:rPr lang="fa-IR" sz="8000" dirty="0">
                <a:cs typeface="B Titr" panose="00000700000000000000" pitchFamily="2" charset="-78"/>
              </a:rPr>
              <a:t>تغذیه درمانی در </a:t>
            </a:r>
            <a:r>
              <a:rPr lang="fa-IR" sz="8000" dirty="0" smtClean="0">
                <a:cs typeface="B Titr" panose="00000700000000000000" pitchFamily="2" charset="-78"/>
              </a:rPr>
              <a:t>بیماریهای </a:t>
            </a:r>
            <a:r>
              <a:rPr lang="fa-IR" sz="8000" dirty="0">
                <a:cs typeface="B Titr" panose="00000700000000000000" pitchFamily="2" charset="-78"/>
              </a:rPr>
              <a:t>گوارش و کبد</a:t>
            </a:r>
            <a:endParaRPr lang="en-US" sz="80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87889"/>
            <a:ext cx="9959512" cy="1082507"/>
          </a:xfrm>
        </p:spPr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B Titr" panose="00000700000000000000" pitchFamily="2" charset="-78"/>
              </a:rPr>
              <a:t>تهیه و تنظیم واحد بهبود تغذیه خمینی شهر   سال1402</a:t>
            </a:r>
            <a:endParaRPr lang="en-US" sz="3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241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7863" y="1204896"/>
            <a:ext cx="8761413" cy="706964"/>
          </a:xfrm>
        </p:spPr>
        <p:txBody>
          <a:bodyPr/>
          <a:lstStyle/>
          <a:p>
            <a:pPr algn="r"/>
            <a:r>
              <a:rPr lang="fa-IR" sz="4000" dirty="0">
                <a:cs typeface="B Nazanin" panose="00000400000000000000" pitchFamily="2" charset="-78"/>
              </a:rPr>
              <a:t>گاستروپارزی (فلج معده)</a:t>
            </a:r>
            <a:br>
              <a:rPr lang="fa-IR" sz="4000" dirty="0">
                <a:cs typeface="B Nazanin" panose="00000400000000000000" pitchFamily="2" charset="-78"/>
              </a:rPr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921" y="2603500"/>
            <a:ext cx="11737299" cy="3912914"/>
          </a:xfrm>
        </p:spPr>
        <p:txBody>
          <a:bodyPr>
            <a:no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گاستروپارزی اختلالي </a:t>
            </a:r>
            <a:r>
              <a:rPr lang="fa-IR" sz="2800" dirty="0">
                <a:cs typeface="B Nazanin" panose="00000400000000000000" pitchFamily="2" charset="-78"/>
              </a:rPr>
              <a:t>است كه در صورت عدم كاركرد صحيح </a:t>
            </a:r>
            <a:r>
              <a:rPr lang="fa-IR" sz="2800" dirty="0" smtClean="0">
                <a:cs typeface="B Nazanin" panose="00000400000000000000" pitchFamily="2" charset="-78"/>
              </a:rPr>
              <a:t>مشکلاتي </a:t>
            </a:r>
            <a:r>
              <a:rPr lang="fa-IR" sz="2800" dirty="0">
                <a:cs typeface="B Nazanin" panose="00000400000000000000" pitchFamily="2" charset="-78"/>
              </a:rPr>
              <a:t>در </a:t>
            </a:r>
            <a:r>
              <a:rPr lang="fa-IR" sz="2800" dirty="0" smtClean="0">
                <a:cs typeface="B Nazanin" panose="00000400000000000000" pitchFamily="2" charset="-78"/>
              </a:rPr>
              <a:t>عضلات </a:t>
            </a:r>
            <a:r>
              <a:rPr lang="fa-IR" sz="2800" dirty="0">
                <a:cs typeface="B Nazanin" panose="00000400000000000000" pitchFamily="2" charset="-78"/>
              </a:rPr>
              <a:t>معده ايجاد مي شود. گاهي اوقات به طور عاميانه به اين مشکل "تاخير تخليه معده" مي گويند. بعداز قورت دادن غذا، </a:t>
            </a:r>
            <a:r>
              <a:rPr lang="fa-IR" sz="2800" dirty="0" smtClean="0">
                <a:cs typeface="B Nazanin" panose="00000400000000000000" pitchFamily="2" charset="-78"/>
              </a:rPr>
              <a:t>عضلات </a:t>
            </a:r>
            <a:r>
              <a:rPr lang="fa-IR" sz="2800" dirty="0">
                <a:cs typeface="B Nazanin" panose="00000400000000000000" pitchFamily="2" charset="-78"/>
              </a:rPr>
              <a:t>معده شروع به انقباض و تنگ شدن مي كنند. اين كار باعث خرد شدن غذا و ورود آن به روده كوچک مي شود تا در ادامه مراحل هضم روی </a:t>
            </a:r>
            <a:r>
              <a:rPr lang="fa-IR" sz="2800" dirty="0" smtClean="0">
                <a:cs typeface="B Nazanin" panose="00000400000000000000" pitchFamily="2" charset="-78"/>
              </a:rPr>
              <a:t>آن صورت </a:t>
            </a:r>
            <a:r>
              <a:rPr lang="fa-IR" sz="2800" dirty="0">
                <a:cs typeface="B Nazanin" panose="00000400000000000000" pitchFamily="2" charset="-78"/>
              </a:rPr>
              <a:t>گيرد.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اگر </a:t>
            </a:r>
            <a:r>
              <a:rPr lang="fa-IR" sz="2800" dirty="0">
                <a:cs typeface="B Nazanin" panose="00000400000000000000" pitchFamily="2" charset="-78"/>
              </a:rPr>
              <a:t>گاستروپارزی داشته باشيد، </a:t>
            </a:r>
            <a:r>
              <a:rPr lang="fa-IR" sz="2800" dirty="0" smtClean="0">
                <a:cs typeface="B Nazanin" panose="00000400000000000000" pitchFamily="2" charset="-78"/>
              </a:rPr>
              <a:t>عضلات </a:t>
            </a:r>
            <a:r>
              <a:rPr lang="fa-IR" sz="2800" dirty="0">
                <a:cs typeface="B Nazanin" panose="00000400000000000000" pitchFamily="2" charset="-78"/>
              </a:rPr>
              <a:t>معده شما نمي توانند بدرستي منقبض شوند. اين كار سبب تاخير يا عدم ايجاد فرايند خرد شدن غذا و فرستادن آن به </a:t>
            </a:r>
            <a:r>
              <a:rPr lang="fa-IR" sz="2800" dirty="0" smtClean="0">
                <a:cs typeface="B Nazanin" panose="00000400000000000000" pitchFamily="2" charset="-78"/>
              </a:rPr>
              <a:t>روده </a:t>
            </a:r>
            <a:r>
              <a:rPr lang="fa-IR" sz="2800" dirty="0">
                <a:cs typeface="B Nazanin" panose="00000400000000000000" pitchFamily="2" charset="-78"/>
              </a:rPr>
              <a:t>كوچک مي شود</a:t>
            </a:r>
            <a:endParaRPr lang="en-US" sz="2800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818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271308" cy="886663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علائم ناشي از بیماری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117649" cy="3416300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سوزش </a:t>
            </a:r>
            <a:r>
              <a:rPr lang="fa-IR" sz="2400" dirty="0">
                <a:cs typeface="B Nazanin" panose="00000400000000000000" pitchFamily="2" charset="-78"/>
              </a:rPr>
              <a:t>سر دل يا درد معده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تهوع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استفراغ</a:t>
            </a:r>
            <a:r>
              <a:rPr lang="fa-IR" sz="2400" dirty="0">
                <a:cs typeface="B Nazanin" panose="00000400000000000000" pitchFamily="2" charset="-78"/>
              </a:rPr>
              <a:t>، بخصوص </a:t>
            </a:r>
            <a:r>
              <a:rPr lang="fa-IR" sz="2400" dirty="0" smtClean="0">
                <a:cs typeface="B Nazanin" panose="00000400000000000000" pitchFamily="2" charset="-78"/>
              </a:rPr>
              <a:t>بالا </a:t>
            </a:r>
            <a:r>
              <a:rPr lang="fa-IR" sz="2400" dirty="0">
                <a:cs typeface="B Nazanin" panose="00000400000000000000" pitchFamily="2" charset="-78"/>
              </a:rPr>
              <a:t>آوردن تکه های هضم نشده غذا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احساس </a:t>
            </a:r>
            <a:r>
              <a:rPr lang="fa-IR" sz="2400" dirty="0">
                <a:cs typeface="B Nazanin" panose="00000400000000000000" pitchFamily="2" charset="-78"/>
              </a:rPr>
              <a:t>پری معده حتي پس از خوردن مقادير اندک غذا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باد </a:t>
            </a:r>
            <a:r>
              <a:rPr lang="fa-IR" sz="2400" dirty="0">
                <a:cs typeface="B Nazanin" panose="00000400000000000000" pitchFamily="2" charset="-78"/>
              </a:rPr>
              <a:t>گلو داشتن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از </a:t>
            </a:r>
            <a:r>
              <a:rPr lang="fa-IR" sz="2400" dirty="0">
                <a:cs typeface="B Nazanin" panose="00000400000000000000" pitchFamily="2" charset="-78"/>
              </a:rPr>
              <a:t>دست دادن </a:t>
            </a:r>
            <a:r>
              <a:rPr lang="fa-IR" sz="2400" dirty="0" smtClean="0">
                <a:cs typeface="B Nazanin" panose="00000400000000000000" pitchFamily="2" charset="-78"/>
              </a:rPr>
              <a:t>اشتها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كاهش </a:t>
            </a:r>
            <a:r>
              <a:rPr lang="fa-IR" sz="2400" dirty="0">
                <a:cs typeface="B Nazanin" panose="00000400000000000000" pitchFamily="2" charset="-78"/>
              </a:rPr>
              <a:t>وزن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ناپايداری </a:t>
            </a:r>
            <a:r>
              <a:rPr lang="fa-IR" sz="2400" dirty="0">
                <a:cs typeface="B Nazanin" panose="00000400000000000000" pitchFamily="2" charset="-78"/>
              </a:rPr>
              <a:t>قند خون </a:t>
            </a:r>
            <a:r>
              <a:rPr lang="fa-IR" sz="2400" dirty="0" smtClean="0">
                <a:cs typeface="B Nazanin" panose="00000400000000000000" pitchFamily="2" charset="-78"/>
              </a:rPr>
              <a:t>در </a:t>
            </a:r>
            <a:r>
              <a:rPr lang="fa-IR" sz="2400" dirty="0">
                <a:cs typeface="B Nazanin" panose="00000400000000000000" pitchFamily="2" charset="-78"/>
              </a:rPr>
              <a:t>بيماران </a:t>
            </a:r>
            <a:r>
              <a:rPr lang="fa-IR" sz="2400" dirty="0" smtClean="0">
                <a:cs typeface="B Nazanin" panose="00000400000000000000" pitchFamily="2" charset="-78"/>
              </a:rPr>
              <a:t>ديابتي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687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208246" cy="844622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اصلاح سبک زندگی و توصیه های تغذیه 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903" y="2603500"/>
            <a:ext cx="11025352" cy="4127084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فرد </a:t>
            </a:r>
            <a:r>
              <a:rPr lang="fa-IR" sz="2800" dirty="0">
                <a:cs typeface="B Nazanin" panose="00000400000000000000" pitchFamily="2" charset="-78"/>
              </a:rPr>
              <a:t>وعده های بيشتر با حجم كمتر مصرف كند، وعده های غذايي حجيم باعث اتساع معده شده و باعث </a:t>
            </a:r>
            <a:r>
              <a:rPr lang="fa-IR" sz="2800" dirty="0" smtClean="0">
                <a:cs typeface="B Nazanin" panose="00000400000000000000" pitchFamily="2" charset="-78"/>
              </a:rPr>
              <a:t>تأخيردر </a:t>
            </a:r>
            <a:r>
              <a:rPr lang="fa-IR" sz="2800" dirty="0">
                <a:cs typeface="B Nazanin" panose="00000400000000000000" pitchFamily="2" charset="-78"/>
              </a:rPr>
              <a:t>تخليه معده و افزايش حس سيری مي شوند.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فرد </a:t>
            </a:r>
            <a:r>
              <a:rPr lang="fa-IR" sz="2800" dirty="0">
                <a:cs typeface="B Nazanin" panose="00000400000000000000" pitchFamily="2" charset="-78"/>
              </a:rPr>
              <a:t>به سمت مصرف غذاهای نرم تر مثل سبزيجات و سوپ و .... كه به خوبي پخته شده باشند سوق </a:t>
            </a:r>
            <a:r>
              <a:rPr lang="fa-IR" sz="2800" dirty="0" smtClean="0">
                <a:cs typeface="B Nazanin" panose="00000400000000000000" pitchFamily="2" charset="-78"/>
              </a:rPr>
              <a:t>يابد.برای </a:t>
            </a:r>
            <a:r>
              <a:rPr lang="fa-IR" sz="2800" dirty="0">
                <a:cs typeface="B Nazanin" panose="00000400000000000000" pitchFamily="2" charset="-78"/>
              </a:rPr>
              <a:t>اينکار غذای خود را در مخلوط كن ريخته و تبديل به پوره كند.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مصرف </a:t>
            </a:r>
            <a:r>
              <a:rPr lang="fa-IR" sz="2800" dirty="0">
                <a:cs typeface="B Nazanin" panose="00000400000000000000" pitchFamily="2" charset="-78"/>
              </a:rPr>
              <a:t>چربي خود را محدود كند. چربي ها حركات و تخليه معده را به تاخير مي </a:t>
            </a:r>
            <a:r>
              <a:rPr lang="fa-IR" sz="2800" dirty="0" smtClean="0">
                <a:cs typeface="B Nazanin" panose="00000400000000000000" pitchFamily="2" charset="-78"/>
              </a:rPr>
              <a:t>اندازند.</a:t>
            </a:r>
            <a:endParaRPr lang="fa-IR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106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208246" cy="760539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اصلاح سبک زندگی و توصیه های تغذیه 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248" y="2603499"/>
            <a:ext cx="11204028" cy="4112093"/>
          </a:xfrm>
        </p:spPr>
        <p:txBody>
          <a:bodyPr>
            <a:normAutofit lnSpcReduction="10000"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فيبر هم به دليل هضم سخت تر بايستي كمتر مصرف شود. اين </a:t>
            </a:r>
            <a:r>
              <a:rPr lang="fa-IR" sz="2800" dirty="0" smtClean="0">
                <a:cs typeface="B Nazanin" panose="00000400000000000000" pitchFamily="2" charset="-78"/>
              </a:rPr>
              <a:t>در </a:t>
            </a:r>
            <a:r>
              <a:rPr lang="fa-IR" sz="2800" dirty="0">
                <a:cs typeface="B Nazanin" panose="00000400000000000000" pitchFamily="2" charset="-78"/>
              </a:rPr>
              <a:t>مورد فيبر محلول </a:t>
            </a:r>
            <a:r>
              <a:rPr lang="fa-IR" sz="2800" dirty="0" smtClean="0">
                <a:cs typeface="B Nazanin" panose="00000400000000000000" pitchFamily="2" charset="-78"/>
              </a:rPr>
              <a:t>پکتين صدق میکند بنابراين </a:t>
            </a:r>
            <a:r>
              <a:rPr lang="fa-IR" sz="2800" dirty="0">
                <a:cs typeface="B Nazanin" panose="00000400000000000000" pitchFamily="2" charset="-78"/>
              </a:rPr>
              <a:t>بهتر است فرد از مصرف غذاهای با فيبر بالا اجتناب </a:t>
            </a:r>
            <a:r>
              <a:rPr lang="fa-IR" sz="2800" dirty="0" smtClean="0">
                <a:cs typeface="B Nazanin" panose="00000400000000000000" pitchFamily="2" charset="-78"/>
              </a:rPr>
              <a:t>كند.</a:t>
            </a:r>
            <a:endParaRPr lang="fa-IR" sz="2800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برخي داروها همچون ناركوتيک ها و داروهای آنتي كولينرژيک باعث تأخير در تخليه معده مي شوند و حتي المقدور بايد از آنان اجتناب كرد.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الزام </a:t>
            </a:r>
            <a:r>
              <a:rPr lang="fa-IR" sz="2800" dirty="0">
                <a:cs typeface="B Nazanin" panose="00000400000000000000" pitchFamily="2" charset="-78"/>
              </a:rPr>
              <a:t>است فرد از نظر كمبود برخي ريز مغذيها همچون </a:t>
            </a:r>
            <a:r>
              <a:rPr lang="en-US" sz="2800" dirty="0">
                <a:cs typeface="B Nazanin" panose="00000400000000000000" pitchFamily="2" charset="-78"/>
              </a:rPr>
              <a:t>B12 ،</a:t>
            </a:r>
            <a:r>
              <a:rPr lang="fa-IR" sz="2800" dirty="0">
                <a:cs typeface="B Nazanin" panose="00000400000000000000" pitchFamily="2" charset="-78"/>
              </a:rPr>
              <a:t>ويتامين </a:t>
            </a:r>
            <a:r>
              <a:rPr lang="en-US" sz="2800" dirty="0">
                <a:cs typeface="B Nazanin" panose="00000400000000000000" pitchFamily="2" charset="-78"/>
              </a:rPr>
              <a:t>D </a:t>
            </a:r>
            <a:r>
              <a:rPr lang="fa-IR" sz="2800" dirty="0">
                <a:cs typeface="B Nazanin" panose="00000400000000000000" pitchFamily="2" charset="-78"/>
              </a:rPr>
              <a:t>و آهن مورد آزمايش قرار گيرد. </a:t>
            </a:r>
            <a:endParaRPr lang="en-US" sz="2800" dirty="0">
              <a:cs typeface="B Nazanin" panose="00000400000000000000" pitchFamily="2" charset="-78"/>
            </a:endParaRPr>
          </a:p>
          <a:p>
            <a:pPr algn="just">
              <a:buFont typeface="Wingdings" panose="05000000000000000000" pitchFamily="2" charset="2"/>
              <a:buChar char="v"/>
            </a:pP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981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سندرم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دامپینگ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759" y="2603500"/>
            <a:ext cx="11550869" cy="3416300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3600" dirty="0" smtClean="0">
                <a:cs typeface="B Nazanin" panose="00000400000000000000" pitchFamily="2" charset="-78"/>
              </a:rPr>
              <a:t>سندرم دامپينگ </a:t>
            </a:r>
            <a:r>
              <a:rPr lang="en-US" sz="3600" dirty="0" smtClean="0">
                <a:cs typeface="B Nazanin" panose="00000400000000000000" pitchFamily="2" charset="-78"/>
              </a:rPr>
              <a:t>Syndrome Dumping</a:t>
            </a:r>
            <a:r>
              <a:rPr lang="fa-IR" sz="3600" dirty="0" smtClean="0">
                <a:cs typeface="B Nazanin" panose="00000400000000000000" pitchFamily="2" charset="-78"/>
              </a:rPr>
              <a:t>دسته ای از علائم و نشانه هايي است كه اغلب اوقات در افرادی كه جراحي </a:t>
            </a:r>
            <a:r>
              <a:rPr lang="fa-IR" sz="3600" dirty="0">
                <a:cs typeface="B Nazanin" panose="00000400000000000000" pitchFamily="2" charset="-78"/>
              </a:rPr>
              <a:t>برای برداشتن قسمتي يا همه معده ، يا در آنهايي كه بيشتر معده آنها جهت كمک به كاهش وزن به </a:t>
            </a:r>
            <a:r>
              <a:rPr lang="fa-IR" sz="3600" dirty="0" smtClean="0">
                <a:cs typeface="B Nazanin" panose="00000400000000000000" pitchFamily="2" charset="-78"/>
              </a:rPr>
              <a:t>وسيله جراحي </a:t>
            </a:r>
            <a:r>
              <a:rPr lang="fa-IR" sz="3600" dirty="0">
                <a:cs typeface="B Nazanin" panose="00000400000000000000" pitchFamily="2" charset="-78"/>
              </a:rPr>
              <a:t>بای پاس شده است. همچنين موسوم به تخليه سريع گوارشي ناميده ميشود، سندرم دامپينگ زماني </a:t>
            </a:r>
            <a:r>
              <a:rPr lang="fa-IR" sz="3600" dirty="0" smtClean="0">
                <a:cs typeface="B Nazanin" panose="00000400000000000000" pitchFamily="2" charset="-78"/>
              </a:rPr>
              <a:t>كه محتويات </a:t>
            </a:r>
            <a:r>
              <a:rPr lang="fa-IR" sz="3600" dirty="0">
                <a:cs typeface="B Nazanin" panose="00000400000000000000" pitchFamily="2" charset="-78"/>
              </a:rPr>
              <a:t>هضم نشده معده شما منتقل يا به </a:t>
            </a:r>
            <a:r>
              <a:rPr lang="fa-IR" sz="3600" dirty="0" smtClean="0">
                <a:cs typeface="B Nazanin" panose="00000400000000000000" pitchFamily="2" charset="-78"/>
              </a:rPr>
              <a:t>داخل روده </a:t>
            </a:r>
            <a:r>
              <a:rPr lang="fa-IR" sz="3600" dirty="0">
                <a:cs typeface="B Nazanin" panose="00000400000000000000" pitchFamily="2" charset="-78"/>
              </a:rPr>
              <a:t>كوچک شما خيلي سريع مي افتد اتفاق مي افتد </a:t>
            </a:r>
            <a:r>
              <a:rPr lang="fa-IR" sz="3600" dirty="0" smtClean="0">
                <a:cs typeface="B Nazanin" panose="00000400000000000000" pitchFamily="2" charset="-78"/>
              </a:rPr>
              <a:t>.</a:t>
            </a:r>
            <a:endParaRPr lang="fa-IR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831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0070" y="931626"/>
            <a:ext cx="5996008" cy="886663"/>
          </a:xfrm>
        </p:spPr>
        <p:txBody>
          <a:bodyPr/>
          <a:lstStyle/>
          <a:p>
            <a:r>
              <a:rPr lang="fa-IR" dirty="0">
                <a:solidFill>
                  <a:srgbClr val="EBEBEB"/>
                </a:solidFill>
                <a:cs typeface="B Nazanin" panose="00000400000000000000" pitchFamily="2" charset="-78"/>
              </a:rPr>
              <a:t>علائم و نشانه های زودرس بیماری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395915" cy="3416300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تهوع</a:t>
            </a:r>
            <a:endParaRPr lang="fa-IR" sz="2800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استفراغ</a:t>
            </a:r>
            <a:endParaRPr lang="fa-IR" sz="2800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دردهای </a:t>
            </a:r>
            <a:r>
              <a:rPr lang="fa-IR" sz="2800" dirty="0">
                <a:cs typeface="B Nazanin" panose="00000400000000000000" pitchFamily="2" charset="-78"/>
              </a:rPr>
              <a:t>شکمي، دل پيچه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گيجي</a:t>
            </a:r>
            <a:r>
              <a:rPr lang="fa-IR" sz="2800" dirty="0">
                <a:cs typeface="B Nazanin" panose="00000400000000000000" pitchFamily="2" charset="-78"/>
              </a:rPr>
              <a:t>، سبکي سر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باد </a:t>
            </a:r>
            <a:r>
              <a:rPr lang="fa-IR" sz="2800" dirty="0">
                <a:cs typeface="B Nazanin" panose="00000400000000000000" pitchFamily="2" charset="-78"/>
              </a:rPr>
              <a:t>كردن شکم، آروغ زدن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خستگي </a:t>
            </a:r>
            <a:r>
              <a:rPr lang="fa-IR" sz="2800" dirty="0">
                <a:cs typeface="B Nazanin" panose="00000400000000000000" pitchFamily="2" charset="-78"/>
              </a:rPr>
              <a:t>و كوفتگي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تپش </a:t>
            </a:r>
            <a:r>
              <a:rPr lang="fa-IR" sz="2800" dirty="0">
                <a:cs typeface="B Nazanin" panose="00000400000000000000" pitchFamily="2" charset="-78"/>
              </a:rPr>
              <a:t>قلب، سريع شدن ضربان قلب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149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986" y="1005198"/>
            <a:ext cx="6547944" cy="750029"/>
          </a:xfrm>
        </p:spPr>
        <p:txBody>
          <a:bodyPr/>
          <a:lstStyle/>
          <a:p>
            <a:r>
              <a:rPr lang="fa-IR" dirty="0">
                <a:solidFill>
                  <a:srgbClr val="EBEBEB"/>
                </a:solidFill>
                <a:cs typeface="B Nazanin" panose="00000400000000000000" pitchFamily="2" charset="-78"/>
              </a:rPr>
              <a:t>علائم و نشانه </a:t>
            </a:r>
            <a:r>
              <a:rPr lang="fa-IR" dirty="0" smtClean="0">
                <a:solidFill>
                  <a:srgbClr val="EBEBEB"/>
                </a:solidFill>
                <a:cs typeface="B Nazanin" panose="00000400000000000000" pitchFamily="2" charset="-78"/>
              </a:rPr>
              <a:t>های دیررس بیماری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458976" cy="3933934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عرق كردن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ضعف، خستگي و كوفتگي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گيجي و سبکي سر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لرزيدن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احساس اضطراب، بيقراری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تپش </a:t>
            </a:r>
            <a:r>
              <a:rPr lang="fa-IR" sz="2400" dirty="0">
                <a:cs typeface="B Nazanin" panose="00000400000000000000" pitchFamily="2" charset="-78"/>
              </a:rPr>
              <a:t>قلب، سريع شدن ضربان قلب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غش و ضعف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گيجي ذهني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9303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2193" y="973667"/>
            <a:ext cx="6800192" cy="991767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اصلاح سبک زندگی و توصیه های تغذیه 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3423" y="2740135"/>
            <a:ext cx="10280301" cy="3639644"/>
          </a:xfrm>
        </p:spPr>
        <p:txBody>
          <a:bodyPr>
            <a:noAutofit/>
          </a:bodyPr>
          <a:lstStyle/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افزايش </a:t>
            </a:r>
            <a:r>
              <a:rPr lang="fa-IR" sz="2400" dirty="0">
                <a:cs typeface="B Nazanin" panose="00000400000000000000" pitchFamily="2" charset="-78"/>
              </a:rPr>
              <a:t>تعداد وعده های غذايي و كاهش حجم وعده ها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پرهيز </a:t>
            </a:r>
            <a:r>
              <a:rPr lang="fa-IR" sz="2400" dirty="0">
                <a:cs typeface="B Nazanin" panose="00000400000000000000" pitchFamily="2" charset="-78"/>
              </a:rPr>
              <a:t>از نوشيدن مايعات با غذا. ترجيحاً مايعات را فقط بين غذاها مصرف شود.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افزايش </a:t>
            </a:r>
            <a:r>
              <a:rPr lang="fa-IR" sz="2400" dirty="0">
                <a:cs typeface="B Nazanin" panose="00000400000000000000" pitchFamily="2" charset="-78"/>
              </a:rPr>
              <a:t>مصرف پکتين . پکتين در اغلب ميوه ها مانند هلو ، سيب و آلو و همينطور در برخي از مکمل های غذايي يافت ميشود. </a:t>
            </a:r>
            <a:r>
              <a:rPr lang="fa-IR" sz="2400" dirty="0" smtClean="0">
                <a:cs typeface="B Nazanin" panose="00000400000000000000" pitchFamily="2" charset="-78"/>
              </a:rPr>
              <a:t>اینها </a:t>
            </a:r>
            <a:r>
              <a:rPr lang="fa-IR" sz="2400" dirty="0">
                <a:cs typeface="B Nazanin" panose="00000400000000000000" pitchFamily="2" charset="-78"/>
              </a:rPr>
              <a:t>ميتواند جذب كربوهيدرات ها را در روده كوچک به تاخير بياندازد.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lvl="0" algn="just" rtl="1">
              <a:buClr>
                <a:srgbClr val="B31166"/>
              </a:buClr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اجتناب </a:t>
            </a:r>
            <a:r>
              <a:rPr lang="fa-IR" sz="2400" dirty="0">
                <a:cs typeface="B Nazanin" panose="00000400000000000000" pitchFamily="2" charset="-78"/>
              </a:rPr>
              <a:t>از مصرف غذاهای اسيدی </a:t>
            </a:r>
            <a:r>
              <a:rPr lang="fa-IR" sz="2400" dirty="0">
                <a:cs typeface="B Nazanin" panose="00000400000000000000" pitchFamily="2" charset="-78"/>
              </a:rPr>
              <a:t>و</a:t>
            </a:r>
            <a:r>
              <a:rPr lang="fa-IR" sz="2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گوجه فرنگي و ميوه های خانواده مركبات برای برخي </a:t>
            </a:r>
            <a:r>
              <a:rPr lang="fa-IR" sz="2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افرادی که </a:t>
            </a:r>
            <a:r>
              <a:rPr lang="fa-IR" sz="24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هضم آن سخت تر است.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استفاده </a:t>
            </a:r>
            <a:r>
              <a:rPr lang="fa-IR" sz="2400" dirty="0">
                <a:cs typeface="B Nazanin" panose="00000400000000000000" pitchFamily="2" charset="-78"/>
              </a:rPr>
              <a:t>از شيوه های پخت كم چرب.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مصرف </a:t>
            </a:r>
            <a:r>
              <a:rPr lang="fa-IR" sz="2400" dirty="0">
                <a:cs typeface="B Nazanin" panose="00000400000000000000" pitchFamily="2" charset="-78"/>
              </a:rPr>
              <a:t>كافي ويتامين، آهن و كلسيم پس از مشاوره با متخصص تغذيه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035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695460"/>
            <a:ext cx="9586617" cy="5526664"/>
          </a:xfrm>
        </p:spPr>
        <p:txBody>
          <a:bodyPr/>
          <a:lstStyle/>
          <a:p>
            <a:pPr marL="342900" lvl="0" indent="-342900" rtl="1">
              <a:lnSpc>
                <a:spcPct val="200000"/>
              </a:lnSpc>
              <a:spcBef>
                <a:spcPts val="1000"/>
              </a:spcBef>
            </a:pPr>
            <a:r>
              <a:rPr lang="fa-IR" sz="6600" dirty="0">
                <a:solidFill>
                  <a:schemeClr val="bg1"/>
                </a:solidFill>
                <a:ea typeface="+mn-ea"/>
                <a:cs typeface="B Titr" panose="00000700000000000000" pitchFamily="2" charset="-78"/>
              </a:rPr>
              <a:t>اختلالات دستگاه گوارش </a:t>
            </a:r>
            <a:r>
              <a:rPr lang="fa-IR" sz="6600" dirty="0" smtClean="0">
                <a:solidFill>
                  <a:schemeClr val="bg1"/>
                </a:solidFill>
                <a:ea typeface="+mn-ea"/>
                <a:cs typeface="B Titr" panose="00000700000000000000" pitchFamily="2" charset="-78"/>
              </a:rPr>
              <a:t>تحتانی</a:t>
            </a:r>
            <a:r>
              <a:rPr lang="fa-IR" sz="6600" dirty="0">
                <a:solidFill>
                  <a:schemeClr val="bg1"/>
                </a:solidFill>
                <a:ea typeface="+mn-ea"/>
                <a:cs typeface="B Titr" panose="00000700000000000000" pitchFamily="2" charset="-78"/>
              </a:rPr>
              <a:t/>
            </a:r>
            <a:br>
              <a:rPr lang="fa-IR" sz="6600" dirty="0">
                <a:solidFill>
                  <a:schemeClr val="bg1"/>
                </a:solidFill>
                <a:ea typeface="+mn-ea"/>
                <a:cs typeface="B Titr" panose="00000700000000000000" pitchFamily="2" charset="-78"/>
              </a:rPr>
            </a:br>
            <a:endParaRPr lang="en-US" sz="6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79"/>
            <a:ext cx="9959512" cy="1082507"/>
          </a:xfrm>
        </p:spPr>
        <p:txBody>
          <a:bodyPr>
            <a:normAutofit/>
          </a:bodyPr>
          <a:lstStyle/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6802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یبوست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603500"/>
            <a:ext cx="10888717" cy="3416300"/>
          </a:xfrm>
        </p:spPr>
        <p:txBody>
          <a:bodyPr>
            <a:noAutofit/>
          </a:bodyPr>
          <a:lstStyle/>
          <a:p>
            <a:pPr marL="0" indent="0" algn="justLow" rtl="1">
              <a:buNone/>
            </a:pPr>
            <a:r>
              <a:rPr lang="fa-IR" sz="5400" dirty="0">
                <a:cs typeface="B Nazanin" panose="00000400000000000000" pitchFamily="2" charset="-78"/>
              </a:rPr>
              <a:t>یبوست يا خشکیِ مزاج </a:t>
            </a:r>
            <a:r>
              <a:rPr lang="fa-IR" sz="5400" dirty="0" smtClean="0">
                <a:cs typeface="B Nazanin" panose="00000400000000000000" pitchFamily="2" charset="-78"/>
              </a:rPr>
              <a:t>عارضه ای </a:t>
            </a:r>
            <a:r>
              <a:rPr lang="fa-IR" sz="5400" dirty="0">
                <a:cs typeface="B Nazanin" panose="00000400000000000000" pitchFamily="2" charset="-78"/>
              </a:rPr>
              <a:t>در دستگاه گوارش است كه بر اثر آن، مواد دفعي در </a:t>
            </a:r>
            <a:r>
              <a:rPr lang="fa-IR" sz="5400" dirty="0" smtClean="0">
                <a:cs typeface="B Nazanin" panose="00000400000000000000" pitchFamily="2" charset="-78"/>
              </a:rPr>
              <a:t>روده ی </a:t>
            </a:r>
            <a:r>
              <a:rPr lang="fa-IR" sz="5400" dirty="0">
                <a:cs typeface="B Nazanin" panose="00000400000000000000" pitchFamily="2" charset="-78"/>
              </a:rPr>
              <a:t>بزرگ سفت ميشوند و دفع آنها با درد و سختي همراه ميشود. </a:t>
            </a:r>
            <a:endParaRPr lang="en-US" sz="5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932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134674" cy="823601"/>
          </a:xfrm>
        </p:spPr>
        <p:txBody>
          <a:bodyPr/>
          <a:lstStyle/>
          <a:p>
            <a:pPr algn="just" rtl="1"/>
            <a:r>
              <a:rPr lang="fa-IR" sz="8000" dirty="0">
                <a:cs typeface="B Nazanin" panose="00000400000000000000" pitchFamily="2" charset="-78"/>
              </a:rPr>
              <a:t>مقدمه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433" y="2301766"/>
            <a:ext cx="11393215" cy="4151586"/>
          </a:xfrm>
        </p:spPr>
        <p:txBody>
          <a:bodyPr>
            <a:normAutofit fontScale="92500" lnSpcReduction="20000"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اختلالات </a:t>
            </a:r>
            <a:r>
              <a:rPr lang="fa-IR" sz="2800" dirty="0">
                <a:cs typeface="B Nazanin" panose="00000400000000000000" pitchFamily="2" charset="-78"/>
              </a:rPr>
              <a:t>گوارشي از شايعترين </a:t>
            </a:r>
            <a:r>
              <a:rPr lang="fa-IR" sz="2800" dirty="0" smtClean="0">
                <a:cs typeface="B Nazanin" panose="00000400000000000000" pitchFamily="2" charset="-78"/>
              </a:rPr>
              <a:t>مشکلات سلامتي </a:t>
            </a:r>
            <a:r>
              <a:rPr lang="fa-IR" sz="2800" dirty="0">
                <a:cs typeface="B Nazanin" panose="00000400000000000000" pitchFamily="2" charset="-78"/>
              </a:rPr>
              <a:t>بوده و همه ساله بين </a:t>
            </a:r>
            <a:r>
              <a:rPr lang="fa-IR" sz="2800" dirty="0" smtClean="0">
                <a:cs typeface="B Nazanin" panose="00000400000000000000" pitchFamily="2" charset="-78"/>
              </a:rPr>
              <a:t>60 </a:t>
            </a:r>
            <a:r>
              <a:rPr lang="fa-IR" sz="2800" dirty="0">
                <a:cs typeface="B Nazanin" panose="00000400000000000000" pitchFamily="2" charset="-78"/>
              </a:rPr>
              <a:t>تا </a:t>
            </a:r>
            <a:r>
              <a:rPr lang="fa-IR" sz="2800" dirty="0" smtClean="0">
                <a:cs typeface="B Nazanin" panose="00000400000000000000" pitchFamily="2" charset="-78"/>
              </a:rPr>
              <a:t>70 </a:t>
            </a:r>
            <a:r>
              <a:rPr lang="fa-IR" sz="2800" dirty="0">
                <a:cs typeface="B Nazanin" panose="00000400000000000000" pitchFamily="2" charset="-78"/>
              </a:rPr>
              <a:t>ميليون نفر را در جهان درگير ميکند؛ در حالي كه تنها </a:t>
            </a:r>
            <a:r>
              <a:rPr lang="fa-IR" sz="2800" dirty="0" smtClean="0">
                <a:cs typeface="B Nazanin" panose="00000400000000000000" pitchFamily="2" charset="-78"/>
              </a:rPr>
              <a:t>50 </a:t>
            </a:r>
            <a:r>
              <a:rPr lang="fa-IR" sz="2800" dirty="0">
                <a:cs typeface="B Nazanin" panose="00000400000000000000" pitchFamily="2" charset="-78"/>
              </a:rPr>
              <a:t>ميليون از </a:t>
            </a:r>
            <a:r>
              <a:rPr lang="fa-IR" sz="2800" dirty="0" smtClean="0">
                <a:cs typeface="B Nazanin" panose="00000400000000000000" pitchFamily="2" charset="-78"/>
              </a:rPr>
              <a:t>مشکلات </a:t>
            </a:r>
            <a:r>
              <a:rPr lang="fa-IR" sz="2800" dirty="0">
                <a:cs typeface="B Nazanin" panose="00000400000000000000" pitchFamily="2" charset="-78"/>
              </a:rPr>
              <a:t>گوارشي مربوط </a:t>
            </a:r>
            <a:r>
              <a:rPr lang="fa-IR" sz="2800" dirty="0" smtClean="0">
                <a:cs typeface="B Nazanin" panose="00000400000000000000" pitchFamily="2" charset="-78"/>
              </a:rPr>
              <a:t>به ایالت </a:t>
            </a:r>
            <a:r>
              <a:rPr lang="fa-IR" sz="2800" dirty="0">
                <a:cs typeface="B Nazanin" panose="00000400000000000000" pitchFamily="2" charset="-78"/>
              </a:rPr>
              <a:t>متحده آمريکاست.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تغذيه </a:t>
            </a:r>
            <a:r>
              <a:rPr lang="fa-IR" sz="2800" dirty="0">
                <a:cs typeface="B Nazanin" panose="00000400000000000000" pitchFamily="2" charset="-78"/>
              </a:rPr>
              <a:t>درماني يکي از مهم ترين اركان اساسي در پيشگيری و درمان سوء تغذيه و كمبودهای غذايي مربوط به </a:t>
            </a:r>
            <a:r>
              <a:rPr lang="fa-IR" sz="2800" dirty="0" smtClean="0">
                <a:cs typeface="B Nazanin" panose="00000400000000000000" pitchFamily="2" charset="-78"/>
              </a:rPr>
              <a:t>اختلالات </a:t>
            </a:r>
            <a:r>
              <a:rPr lang="fa-IR" sz="2800" dirty="0">
                <a:cs typeface="B Nazanin" panose="00000400000000000000" pitchFamily="2" charset="-78"/>
              </a:rPr>
              <a:t>گوارشي مي باشد. </a:t>
            </a:r>
            <a:endParaRPr lang="en-US" sz="2800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اصلاح </a:t>
            </a:r>
            <a:r>
              <a:rPr lang="fa-IR" sz="2800" dirty="0">
                <a:cs typeface="B Nazanin" panose="00000400000000000000" pitchFamily="2" charset="-78"/>
              </a:rPr>
              <a:t>رژيم غذايي و سبک زندگي باعث بهبود كيفيت زندگي فرد بيمار شده و با تخفيف </a:t>
            </a:r>
            <a:r>
              <a:rPr lang="fa-IR" sz="2800" dirty="0" smtClean="0">
                <a:cs typeface="B Nazanin" panose="00000400000000000000" pitchFamily="2" charset="-78"/>
              </a:rPr>
              <a:t>علائم </a:t>
            </a:r>
            <a:r>
              <a:rPr lang="fa-IR" sz="2800" dirty="0">
                <a:cs typeface="B Nazanin" panose="00000400000000000000" pitchFamily="2" charset="-78"/>
              </a:rPr>
              <a:t>گوارشي و كاهش ويزيتهای پزشکي ناشي از بيماری نقش مهمي در كاهش هزينه های درمان و يا كاهش روزهای بستری شده در بيمارستان خواهد </a:t>
            </a:r>
            <a:r>
              <a:rPr lang="fa-IR" sz="2800" dirty="0" smtClean="0">
                <a:cs typeface="B Nazanin" panose="00000400000000000000" pitchFamily="2" charset="-78"/>
              </a:rPr>
              <a:t>داشت.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442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8850894" cy="960235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علائم ناشي از بیماری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822" y="2603500"/>
            <a:ext cx="11466786" cy="4028528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داشتن </a:t>
            </a:r>
            <a:r>
              <a:rPr lang="fa-IR" sz="3200" dirty="0">
                <a:cs typeface="B Nazanin" panose="00000400000000000000" pitchFamily="2" charset="-78"/>
              </a:rPr>
              <a:t>مدفوع سفت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احساس </a:t>
            </a:r>
            <a:r>
              <a:rPr lang="fa-IR" sz="3200" dirty="0">
                <a:cs typeface="B Nazanin" panose="00000400000000000000" pitchFamily="2" charset="-78"/>
              </a:rPr>
              <a:t>فشار شديد در طول حركات روده ای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احساس </a:t>
            </a:r>
            <a:r>
              <a:rPr lang="fa-IR" sz="3200" dirty="0">
                <a:cs typeface="B Nazanin" panose="00000400000000000000" pitchFamily="2" charset="-78"/>
              </a:rPr>
              <a:t>مسدود شدن مقعد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احساس </a:t>
            </a:r>
            <a:r>
              <a:rPr lang="fa-IR" sz="3200" dirty="0">
                <a:cs typeface="B Nazanin" panose="00000400000000000000" pitchFamily="2" charset="-78"/>
              </a:rPr>
              <a:t>تخليه ناكامل پس از اجابت مزاج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نياز </a:t>
            </a:r>
            <a:r>
              <a:rPr lang="fa-IR" sz="3200" dirty="0">
                <a:cs typeface="B Nazanin" panose="00000400000000000000" pitchFamily="2" charset="-78"/>
              </a:rPr>
              <a:t>به كمک گرفتن از دستها برای اجابت مزاج مانند تخليه دستي يا دستکاری قسمت پايين شکم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645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0" y="906759"/>
            <a:ext cx="7527074" cy="899738"/>
          </a:xfrm>
        </p:spPr>
        <p:txBody>
          <a:bodyPr/>
          <a:lstStyle/>
          <a:p>
            <a:r>
              <a:rPr lang="fa-IR" dirty="0"/>
              <a:t>اصلاح سبک زندگی و توصیه های تغذیه 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986" y="2603499"/>
            <a:ext cx="11035862" cy="3944445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مصرف </a:t>
            </a:r>
            <a:r>
              <a:rPr lang="fa-IR" sz="2400" dirty="0">
                <a:cs typeface="B Nazanin" panose="00000400000000000000" pitchFamily="2" charset="-78"/>
              </a:rPr>
              <a:t>روزانه </a:t>
            </a:r>
            <a:r>
              <a:rPr lang="fa-IR" sz="2400" dirty="0" smtClean="0">
                <a:cs typeface="B Nazanin" panose="00000400000000000000" pitchFamily="2" charset="-78"/>
              </a:rPr>
              <a:t>8-6ليوان </a:t>
            </a:r>
            <a:r>
              <a:rPr lang="fa-IR" sz="2400" dirty="0">
                <a:cs typeface="B Nazanin" panose="00000400000000000000" pitchFamily="2" charset="-78"/>
              </a:rPr>
              <a:t>مايعات و بويژه آب </a:t>
            </a:r>
            <a:endParaRPr lang="en-US" sz="24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مصرف </a:t>
            </a:r>
            <a:r>
              <a:rPr lang="fa-IR" sz="2400" dirty="0">
                <a:cs typeface="B Nazanin" panose="00000400000000000000" pitchFamily="2" charset="-78"/>
              </a:rPr>
              <a:t>آلو يا آب آلوی گرم مليّن، ساير </a:t>
            </a:r>
            <a:r>
              <a:rPr lang="fa-IR" sz="2400" dirty="0" smtClean="0">
                <a:cs typeface="B Nazanin" panose="00000400000000000000" pitchFamily="2" charset="-78"/>
              </a:rPr>
              <a:t>ميوه های </a:t>
            </a:r>
            <a:r>
              <a:rPr lang="fa-IR" sz="2400" dirty="0">
                <a:cs typeface="B Nazanin" panose="00000400000000000000" pitchFamily="2" charset="-78"/>
              </a:rPr>
              <a:t>مليّن شامل: انجير، انگور، هندوانه، </a:t>
            </a:r>
            <a:r>
              <a:rPr lang="fa-IR" sz="2400" dirty="0" smtClean="0">
                <a:cs typeface="B Nazanin" panose="00000400000000000000" pitchFamily="2" charset="-78"/>
              </a:rPr>
              <a:t>توت فرنگي</a:t>
            </a:r>
            <a:r>
              <a:rPr lang="fa-IR" sz="2400" dirty="0">
                <a:cs typeface="B Nazanin" panose="00000400000000000000" pitchFamily="2" charset="-78"/>
              </a:rPr>
              <a:t>، </a:t>
            </a:r>
            <a:r>
              <a:rPr lang="fa-IR" sz="2400" dirty="0" smtClean="0">
                <a:cs typeface="B Nazanin" panose="00000400000000000000" pitchFamily="2" charset="-78"/>
              </a:rPr>
              <a:t>گلابي</a:t>
            </a:r>
            <a:r>
              <a:rPr lang="fa-IR" sz="2400" dirty="0">
                <a:cs typeface="B Nazanin" panose="00000400000000000000" pitchFamily="2" charset="-78"/>
              </a:rPr>
              <a:t>، زردآلو، زيتون، هلو، آب سيب، كيوی و... 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  <a:endParaRPr lang="en-US" sz="24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مصرف </a:t>
            </a:r>
            <a:r>
              <a:rPr lang="fa-IR" sz="2400" dirty="0">
                <a:cs typeface="B Nazanin" panose="00000400000000000000" pitchFamily="2" charset="-78"/>
              </a:rPr>
              <a:t>نان و </a:t>
            </a:r>
            <a:r>
              <a:rPr lang="fa-IR" sz="2400" dirty="0" smtClean="0">
                <a:cs typeface="B Nazanin" panose="00000400000000000000" pitchFamily="2" charset="-78"/>
              </a:rPr>
              <a:t>غلات سبوس دار </a:t>
            </a:r>
            <a:r>
              <a:rPr lang="fa-IR" sz="2400" dirty="0">
                <a:cs typeface="B Nazanin" panose="00000400000000000000" pitchFamily="2" charset="-78"/>
              </a:rPr>
              <a:t>و حبوبات و ميوه و </a:t>
            </a:r>
            <a:r>
              <a:rPr lang="fa-IR" sz="2400" dirty="0" smtClean="0">
                <a:cs typeface="B Nazanin" panose="00000400000000000000" pitchFamily="2" charset="-78"/>
              </a:rPr>
              <a:t>سبزی</a:t>
            </a:r>
            <a:endParaRPr lang="en-US" sz="24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مصرف </a:t>
            </a:r>
            <a:r>
              <a:rPr lang="fa-IR" sz="2400" dirty="0">
                <a:cs typeface="B Nazanin" panose="00000400000000000000" pitchFamily="2" charset="-78"/>
              </a:rPr>
              <a:t>روزانه حداقل </a:t>
            </a:r>
            <a:r>
              <a:rPr lang="fa-IR" sz="2400" dirty="0" smtClean="0">
                <a:cs typeface="B Nazanin" panose="00000400000000000000" pitchFamily="2" charset="-78"/>
              </a:rPr>
              <a:t>4 </a:t>
            </a:r>
            <a:r>
              <a:rPr lang="fa-IR" sz="2400" dirty="0">
                <a:cs typeface="B Nazanin" panose="00000400000000000000" pitchFamily="2" charset="-78"/>
              </a:rPr>
              <a:t>واحد ميوه و سبزی تازه </a:t>
            </a:r>
            <a:endParaRPr lang="en-US" sz="24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كاهش </a:t>
            </a:r>
            <a:r>
              <a:rPr lang="fa-IR" sz="2400" dirty="0">
                <a:cs typeface="B Nazanin" panose="00000400000000000000" pitchFamily="2" charset="-78"/>
              </a:rPr>
              <a:t>استرس و اضطراب </a:t>
            </a:r>
            <a:endParaRPr lang="en-US" sz="24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فعاليت </a:t>
            </a:r>
            <a:r>
              <a:rPr lang="fa-IR" sz="2400" dirty="0">
                <a:cs typeface="B Nazanin" panose="00000400000000000000" pitchFamily="2" charset="-78"/>
              </a:rPr>
              <a:t>بدني منظم روزانه دستكم </a:t>
            </a:r>
            <a:r>
              <a:rPr lang="fa-IR" sz="2400" dirty="0" smtClean="0">
                <a:cs typeface="B Nazanin" panose="00000400000000000000" pitchFamily="2" charset="-78"/>
              </a:rPr>
              <a:t>30دقيقه پياده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روی.</a:t>
            </a:r>
            <a:endParaRPr lang="en-US" sz="24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برقراری </a:t>
            </a:r>
            <a:r>
              <a:rPr lang="fa-IR" sz="2400" dirty="0">
                <a:cs typeface="B Nazanin" panose="00000400000000000000" pitchFamily="2" charset="-78"/>
              </a:rPr>
              <a:t>نظم برای دفع و اجابت مزاج </a:t>
            </a:r>
            <a:r>
              <a:rPr lang="fa-IR" sz="2400" dirty="0" smtClean="0">
                <a:cs typeface="B Nazanin" panose="00000400000000000000" pitchFamily="2" charset="-78"/>
              </a:rPr>
              <a:t>به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محض </a:t>
            </a:r>
            <a:r>
              <a:rPr lang="fa-IR" sz="2400" dirty="0">
                <a:cs typeface="B Nazanin" panose="00000400000000000000" pitchFamily="2" charset="-78"/>
              </a:rPr>
              <a:t>احساس دفع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385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84178"/>
            <a:ext cx="8761413" cy="706964"/>
          </a:xfrm>
        </p:spPr>
        <p:txBody>
          <a:bodyPr/>
          <a:lstStyle/>
          <a:p>
            <a:pPr algn="r" rtl="1"/>
            <a:r>
              <a:rPr lang="fa-IR" dirty="0" smtClean="0"/>
              <a:t>اسهال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2663" y="2603499"/>
            <a:ext cx="10710040" cy="3839341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6000" dirty="0">
                <a:cs typeface="B Nazanin" panose="00000400000000000000" pitchFamily="2" charset="-78"/>
              </a:rPr>
              <a:t>طبق تعريف سازمان جهاني بهداشت، اسهال به دفع بيشتر از سه بار در روز مدفوع شل و آبکي </a:t>
            </a:r>
            <a:r>
              <a:rPr lang="fa-IR" sz="6000" dirty="0" smtClean="0">
                <a:cs typeface="B Nazanin" panose="00000400000000000000" pitchFamily="2" charset="-78"/>
              </a:rPr>
              <a:t>اطلاق </a:t>
            </a:r>
            <a:r>
              <a:rPr lang="fa-IR" sz="6000" dirty="0">
                <a:cs typeface="B Nazanin" panose="00000400000000000000" pitchFamily="2" charset="-78"/>
              </a:rPr>
              <a:t>مي </a:t>
            </a:r>
            <a:r>
              <a:rPr lang="fa-IR" sz="6000" dirty="0" smtClean="0">
                <a:cs typeface="B Nazanin" panose="00000400000000000000" pitchFamily="2" charset="-78"/>
              </a:rPr>
              <a:t>شود.</a:t>
            </a:r>
            <a:endParaRPr lang="en-US" sz="6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85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113653" cy="760539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علائم ناشي از بیماری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2603500"/>
            <a:ext cx="11319640" cy="3416300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نشانه های </a:t>
            </a:r>
            <a:r>
              <a:rPr lang="fa-IR" sz="4000" dirty="0">
                <a:cs typeface="B Nazanin" panose="00000400000000000000" pitchFamily="2" charset="-78"/>
              </a:rPr>
              <a:t>كم آبي </a:t>
            </a:r>
            <a:r>
              <a:rPr lang="fa-IR" sz="4000" dirty="0" smtClean="0">
                <a:cs typeface="B Nazanin" panose="00000400000000000000" pitchFamily="2" charset="-78"/>
              </a:rPr>
              <a:t>معمولا </a:t>
            </a:r>
            <a:r>
              <a:rPr lang="fa-IR" sz="4000" dirty="0">
                <a:cs typeface="B Nazanin" panose="00000400000000000000" pitchFamily="2" charset="-78"/>
              </a:rPr>
              <a:t>با از بين رفتن كشش طبيعي پوست و تغيير در شخصيت آغاز ميشود. اين وضعيت ميتواند پيشروی كند و در </a:t>
            </a:r>
            <a:r>
              <a:rPr lang="fa-IR" sz="4000" dirty="0" smtClean="0">
                <a:cs typeface="B Nazanin" panose="00000400000000000000" pitchFamily="2" charset="-78"/>
              </a:rPr>
              <a:t>حالت </a:t>
            </a:r>
            <a:r>
              <a:rPr lang="fa-IR" sz="4000" dirty="0">
                <a:cs typeface="B Nazanin" panose="00000400000000000000" pitchFamily="2" charset="-78"/>
              </a:rPr>
              <a:t>حادتر منجر به كاهش ادرار، </a:t>
            </a:r>
            <a:r>
              <a:rPr lang="fa-IR" sz="4000" dirty="0" smtClean="0">
                <a:cs typeface="B Nazanin" panose="00000400000000000000" pitchFamily="2" charset="-78"/>
              </a:rPr>
              <a:t>رنگ پريدگي</a:t>
            </a:r>
            <a:r>
              <a:rPr lang="fa-IR" sz="4000" dirty="0">
                <a:cs typeface="B Nazanin" panose="00000400000000000000" pitchFamily="2" charset="-78"/>
              </a:rPr>
              <a:t>، ضربان سريع قلب، و كاهش در پاسخگويي شود. ولي مدفوع روان اما بدون آب در كودكاني كه از شير مادر تغذيه ميكنند ميتواند طبيعي باشد.</a:t>
            </a:r>
            <a:endParaRPr lang="en-US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33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5129" y="1040575"/>
            <a:ext cx="8761413" cy="706964"/>
          </a:xfrm>
        </p:spPr>
        <p:txBody>
          <a:bodyPr/>
          <a:lstStyle/>
          <a:p>
            <a:r>
              <a:rPr lang="fa-IR" dirty="0"/>
              <a:t>اصلاح سبک زندگی و توصیه های تغذیه 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141" y="2603499"/>
            <a:ext cx="11363093" cy="4154140"/>
          </a:xfrm>
        </p:spPr>
        <p:txBody>
          <a:bodyPr>
            <a:noAutofit/>
          </a:bodyPr>
          <a:lstStyle/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جايگزيني مايعات و الکتروليت های از دست رفته به كمک محلولهای </a:t>
            </a:r>
            <a:r>
              <a:rPr lang="en-US" sz="2400" dirty="0">
                <a:cs typeface="B Nazanin" panose="00000400000000000000" pitchFamily="2" charset="-78"/>
              </a:rPr>
              <a:t>ORS ،</a:t>
            </a:r>
            <a:r>
              <a:rPr lang="fa-IR" sz="2400" dirty="0">
                <a:cs typeface="B Nazanin" panose="00000400000000000000" pitchFamily="2" charset="-78"/>
              </a:rPr>
              <a:t>سوپ و آب گوشتها و آب </a:t>
            </a:r>
            <a:r>
              <a:rPr lang="fa-IR" sz="2400" dirty="0" smtClean="0">
                <a:cs typeface="B Nazanin" panose="00000400000000000000" pitchFamily="2" charset="-78"/>
              </a:rPr>
              <a:t>سبزيجات. </a:t>
            </a:r>
          </a:p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برخي </a:t>
            </a:r>
            <a:r>
              <a:rPr lang="fa-IR" sz="2400" dirty="0">
                <a:cs typeface="B Nazanin" panose="00000400000000000000" pitchFamily="2" charset="-78"/>
              </a:rPr>
              <a:t>تغييرات رژيم غذايي همچون مصرف </a:t>
            </a:r>
            <a:r>
              <a:rPr lang="fa-IR" sz="2400" dirty="0" smtClean="0">
                <a:cs typeface="B Nazanin" panose="00000400000000000000" pitchFamily="2" charset="-78"/>
              </a:rPr>
              <a:t>غلات </a:t>
            </a:r>
            <a:r>
              <a:rPr lang="fa-IR" sz="2400" dirty="0">
                <a:cs typeface="B Nazanin" panose="00000400000000000000" pitchFamily="2" charset="-78"/>
              </a:rPr>
              <a:t>نشاسته ای، نانها و گوشت كم چرب و همچنين كاهش مصرف سبزيجات و ميوه جات و چربي رژيمي ميتواند در بهبود اسهال كمک كند.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قندهای </a:t>
            </a:r>
            <a:r>
              <a:rPr lang="fa-IR" sz="2400" dirty="0">
                <a:cs typeface="B Nazanin" panose="00000400000000000000" pitchFamily="2" charset="-78"/>
              </a:rPr>
              <a:t>الکلي، </a:t>
            </a:r>
            <a:r>
              <a:rPr lang="fa-IR" sz="2400" dirty="0" smtClean="0">
                <a:cs typeface="B Nazanin" panose="00000400000000000000" pitchFamily="2" charset="-78"/>
              </a:rPr>
              <a:t>فروكتوز </a:t>
            </a:r>
            <a:r>
              <a:rPr lang="fa-IR" sz="2400" dirty="0">
                <a:cs typeface="B Nazanin" panose="00000400000000000000" pitchFamily="2" charset="-78"/>
              </a:rPr>
              <a:t>و مقادير </a:t>
            </a:r>
            <a:r>
              <a:rPr lang="fa-IR" sz="2400" dirty="0" smtClean="0">
                <a:cs typeface="B Nazanin" panose="00000400000000000000" pitchFamily="2" charset="-78"/>
              </a:rPr>
              <a:t>بالای </a:t>
            </a:r>
            <a:r>
              <a:rPr lang="fa-IR" sz="2400" dirty="0">
                <a:cs typeface="B Nazanin" panose="00000400000000000000" pitchFamily="2" charset="-78"/>
              </a:rPr>
              <a:t>ساكاروز مي توانند باعث تشديد </a:t>
            </a:r>
            <a:r>
              <a:rPr lang="fa-IR" sz="2400" dirty="0" smtClean="0">
                <a:cs typeface="B Nazanin" panose="00000400000000000000" pitchFamily="2" charset="-78"/>
              </a:rPr>
              <a:t>اسهال شوند، </a:t>
            </a:r>
            <a:r>
              <a:rPr lang="fa-IR" sz="2400" dirty="0">
                <a:cs typeface="B Nazanin" panose="00000400000000000000" pitchFamily="2" charset="-78"/>
              </a:rPr>
              <a:t>بنابراين محدوديت آنها توصيه مي </a:t>
            </a:r>
            <a:r>
              <a:rPr lang="fa-IR" sz="2400" dirty="0" smtClean="0">
                <a:cs typeface="B Nazanin" panose="00000400000000000000" pitchFamily="2" charset="-78"/>
              </a:rPr>
              <a:t>گردد.</a:t>
            </a:r>
          </a:p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مصرف </a:t>
            </a:r>
            <a:r>
              <a:rPr lang="fa-IR" sz="2400" dirty="0">
                <a:cs typeface="B Nazanin" panose="00000400000000000000" pitchFamily="2" charset="-78"/>
              </a:rPr>
              <a:t>متعادل پره بيوتيک ها و فيبرهای محلول همچون پکتين يا صمغ ها مي تواند توصيه گردد.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766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7793" y="980277"/>
            <a:ext cx="8761413" cy="706964"/>
          </a:xfrm>
        </p:spPr>
        <p:txBody>
          <a:bodyPr/>
          <a:lstStyle/>
          <a:p>
            <a:r>
              <a:rPr lang="fa-IR" dirty="0"/>
              <a:t>اصلاح سبک زندگی و توصیه های تغذیه ایی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5700" y="2301766"/>
            <a:ext cx="10332107" cy="418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2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187225" cy="834111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بیماری التهابی روده</a:t>
            </a:r>
            <a:r>
              <a:rPr lang="en-US" dirty="0" smtClean="0">
                <a:cs typeface="B Nazanin" panose="00000400000000000000" pitchFamily="2" charset="-78"/>
              </a:rPr>
              <a:t>(IBD)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478" y="2603500"/>
            <a:ext cx="11050859" cy="3416300"/>
          </a:xfrm>
        </p:spPr>
        <p:txBody>
          <a:bodyPr>
            <a:normAutofit/>
          </a:bodyPr>
          <a:lstStyle/>
          <a:p>
            <a:pPr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200" dirty="0">
                <a:cs typeface="B Nazanin" panose="00000400000000000000" pitchFamily="2" charset="-78"/>
              </a:rPr>
              <a:t>بيماريهای التهابي روده به گروهي از بيماريهای التهابي روده خود ايمن </a:t>
            </a:r>
            <a:r>
              <a:rPr lang="fa-IR" sz="3200" dirty="0" smtClean="0">
                <a:cs typeface="B Nazanin" panose="00000400000000000000" pitchFamily="2" charset="-78"/>
              </a:rPr>
              <a:t>اطلاق </a:t>
            </a:r>
            <a:r>
              <a:rPr lang="fa-IR" sz="3200" dirty="0">
                <a:cs typeface="B Nazanin" panose="00000400000000000000" pitchFamily="2" charset="-78"/>
              </a:rPr>
              <a:t>مي شود كه در آن روده ها ملتهب مي </a:t>
            </a:r>
            <a:r>
              <a:rPr lang="fa-IR" sz="3200" dirty="0" smtClean="0">
                <a:cs typeface="B Nazanin" panose="00000400000000000000" pitchFamily="2" charset="-78"/>
              </a:rPr>
              <a:t>گردند.</a:t>
            </a:r>
            <a:endParaRPr lang="en-US" sz="3200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بیماري های </a:t>
            </a:r>
            <a:r>
              <a:rPr lang="fa-IR" sz="3200" dirty="0">
                <a:cs typeface="B Nazanin" panose="00000400000000000000" pitchFamily="2" charset="-78"/>
              </a:rPr>
              <a:t>التهابي روده عموماً شامل دو نوع مهم كرون و كوليت زخمي هستند 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099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215680" cy="955493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بیماری کرون(</a:t>
            </a:r>
            <a:r>
              <a:rPr lang="en-US" dirty="0" smtClean="0">
                <a:cs typeface="B Nazanin" panose="00000400000000000000" pitchFamily="2" charset="-78"/>
              </a:rPr>
              <a:t>crohn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932" y="2603499"/>
            <a:ext cx="11296185" cy="4042627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بیماری </a:t>
            </a:r>
            <a:r>
              <a:rPr lang="fa-IR" sz="3200" dirty="0">
                <a:cs typeface="B Nazanin" panose="00000400000000000000" pitchFamily="2" charset="-78"/>
              </a:rPr>
              <a:t>كرون يکي از بيماريهای التهابي روده است كه با التهاب ديواره روده مشخص ميشود.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بيماری </a:t>
            </a:r>
            <a:r>
              <a:rPr lang="fa-IR" sz="3200" dirty="0">
                <a:cs typeface="B Nazanin" panose="00000400000000000000" pitchFamily="2" charset="-78"/>
              </a:rPr>
              <a:t>كرون يک بيماری مزمن است كه قسمتهای گوناگون دستگاه گوارش از دهان گرفته تا مقعد را ميتواند تحت تاثير قرار دهد. اين بيماری بيشتر قسمت انتهايي روده باريک </a:t>
            </a:r>
            <a:r>
              <a:rPr lang="fa-IR" sz="3200" dirty="0" smtClean="0">
                <a:cs typeface="B Nazanin" panose="00000400000000000000" pitchFamily="2" charset="-78"/>
              </a:rPr>
              <a:t>(ايلئوم)و </a:t>
            </a:r>
            <a:r>
              <a:rPr lang="fa-IR" sz="3200" dirty="0">
                <a:cs typeface="B Nazanin" panose="00000400000000000000" pitchFamily="2" charset="-78"/>
              </a:rPr>
              <a:t>قسمت ابتدايي روده بزرگ را تحت تاثير قرار </a:t>
            </a:r>
            <a:r>
              <a:rPr lang="fa-IR" sz="3200" dirty="0" smtClean="0">
                <a:cs typeface="B Nazanin" panose="00000400000000000000" pitchFamily="2" charset="-78"/>
              </a:rPr>
              <a:t>ميدهد.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792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14" y="-73573"/>
            <a:ext cx="11406605" cy="67610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flipV="1">
            <a:off x="1154954" y="6019800"/>
            <a:ext cx="8825659" cy="1714918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72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0235" y="951365"/>
            <a:ext cx="3512634" cy="1011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علائم ناشي از بیماری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152383" cy="4254500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 ا</a:t>
            </a:r>
            <a:r>
              <a:rPr lang="fa-IR" sz="2400" dirty="0" smtClean="0">
                <a:cs typeface="B Nazanin" panose="00000400000000000000" pitchFamily="2" charset="-78"/>
              </a:rPr>
              <a:t>سهال مزمن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 كاهش وزن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درد شکم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بي اشتهايي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نفخ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دفع ناقص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دفعات </a:t>
            </a:r>
            <a:r>
              <a:rPr lang="fa-IR" sz="2400" dirty="0">
                <a:cs typeface="B Nazanin" panose="00000400000000000000" pitchFamily="2" charset="-78"/>
              </a:rPr>
              <a:t>زياد اجابت مزاج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بي اختياری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916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238297" cy="816495"/>
          </a:xfrm>
        </p:spPr>
        <p:txBody>
          <a:bodyPr/>
          <a:lstStyle/>
          <a:p>
            <a:pPr algn="r" rtl="1"/>
            <a:r>
              <a:rPr lang="fa-IR" sz="4800" dirty="0" smtClean="0">
                <a:cs typeface="B Nazanin" panose="00000400000000000000" pitchFamily="2" charset="-78"/>
              </a:rPr>
              <a:t>اختلالات دستگاه گوارش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371638" cy="3951846"/>
          </a:xfrm>
        </p:spPr>
        <p:txBody>
          <a:bodyPr/>
          <a:lstStyle/>
          <a:p>
            <a:pPr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5400" dirty="0">
                <a:cs typeface="B Nazanin" panose="00000400000000000000" pitchFamily="2" charset="-78"/>
              </a:rPr>
              <a:t>اختلالات دستگاه گوارش فوقانی</a:t>
            </a:r>
          </a:p>
          <a:p>
            <a:pPr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5400" dirty="0">
                <a:cs typeface="B Nazanin" panose="00000400000000000000" pitchFamily="2" charset="-78"/>
              </a:rPr>
              <a:t>اختلالات دستگاه گوارش </a:t>
            </a:r>
            <a:r>
              <a:rPr lang="fa-IR" sz="5400" dirty="0" smtClean="0">
                <a:cs typeface="B Nazanin" panose="00000400000000000000" pitchFamily="2" charset="-78"/>
              </a:rPr>
              <a:t>تحتانی</a:t>
            </a:r>
            <a:endParaRPr lang="fa-IR" sz="5400" dirty="0"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77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3188" y="1040575"/>
            <a:ext cx="8761413" cy="706964"/>
          </a:xfrm>
        </p:spPr>
        <p:txBody>
          <a:bodyPr/>
          <a:lstStyle/>
          <a:p>
            <a:r>
              <a:rPr lang="fa-IR" dirty="0"/>
              <a:t>اصلاح سبک زندگی و توصیه های تغذیه 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564779"/>
            <a:ext cx="11887200" cy="4137103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رژيم </a:t>
            </a:r>
            <a:r>
              <a:rPr lang="fa-IR" sz="2400" dirty="0">
                <a:cs typeface="B Nazanin" panose="00000400000000000000" pitchFamily="2" charset="-78"/>
              </a:rPr>
              <a:t>كم باقيمانده يا محدود از فيبر ميتواند در بهبود اين بيماری موثر باشد </a:t>
            </a:r>
            <a:r>
              <a:rPr lang="fa-IR" sz="2400" dirty="0" smtClean="0">
                <a:cs typeface="B Nazanin" panose="00000400000000000000" pitchFamily="2" charset="-78"/>
              </a:rPr>
              <a:t>ميوه ها </a:t>
            </a:r>
            <a:r>
              <a:rPr lang="fa-IR" sz="2400" dirty="0">
                <a:cs typeface="B Nazanin" panose="00000400000000000000" pitchFamily="2" charset="-78"/>
              </a:rPr>
              <a:t>و سبزيجات، مواد </a:t>
            </a:r>
            <a:r>
              <a:rPr lang="fa-IR" sz="2400" dirty="0" smtClean="0">
                <a:cs typeface="B Nazanin" panose="00000400000000000000" pitchFamily="2" charset="-78"/>
              </a:rPr>
              <a:t>غذايي فيبردار </a:t>
            </a:r>
            <a:r>
              <a:rPr lang="fa-IR" sz="2400" dirty="0">
                <a:cs typeface="B Nazanin" panose="00000400000000000000" pitchFamily="2" charset="-78"/>
              </a:rPr>
              <a:t>هستند.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شير</a:t>
            </a:r>
            <a:r>
              <a:rPr lang="fa-IR" sz="2400" dirty="0">
                <a:cs typeface="B Nazanin" panose="00000400000000000000" pitchFamily="2" charset="-78"/>
              </a:rPr>
              <a:t>، لبنيات و محرک هايي مانند قهوه و الکل حذف شوند.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رژيم </a:t>
            </a:r>
            <a:r>
              <a:rPr lang="fa-IR" sz="2400" dirty="0">
                <a:cs typeface="B Nazanin" panose="00000400000000000000" pitchFamily="2" charset="-78"/>
              </a:rPr>
              <a:t>پر پروتئين و پركالری زير نظر متخصص تغذيه توصيه ميشود.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د</a:t>
            </a:r>
            <a:r>
              <a:rPr lang="fa-IR" sz="2400" dirty="0" smtClean="0">
                <a:cs typeface="B Nazanin" panose="00000400000000000000" pitchFamily="2" charset="-78"/>
              </a:rPr>
              <a:t>ر </a:t>
            </a:r>
            <a:r>
              <a:rPr lang="fa-IR" sz="2400" dirty="0">
                <a:cs typeface="B Nazanin" panose="00000400000000000000" pitchFamily="2" charset="-78"/>
              </a:rPr>
              <a:t>صورت وجود اسهال چرب، ميزان چربي رِژِيم غذايي بايد كاهش يابد. برای جبران چربي ميتوان از </a:t>
            </a:r>
            <a:r>
              <a:rPr lang="fa-IR" sz="2400" dirty="0" smtClean="0">
                <a:cs typeface="B Nazanin" panose="00000400000000000000" pitchFamily="2" charset="-78"/>
              </a:rPr>
              <a:t>روغن</a:t>
            </a:r>
            <a:r>
              <a:rPr lang="en-US" sz="2400" dirty="0" smtClean="0">
                <a:cs typeface="B Nazanin" panose="00000400000000000000" pitchFamily="2" charset="-78"/>
              </a:rPr>
              <a:t>MCT </a:t>
            </a:r>
            <a:r>
              <a:rPr lang="fa-IR" sz="2400" dirty="0">
                <a:cs typeface="B Nazanin" panose="00000400000000000000" pitchFamily="2" charset="-78"/>
              </a:rPr>
              <a:t>كه بهتر از روغنهای معمولي جذب ميشود استفاده كرد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  <a:endParaRPr lang="fa-IR" sz="2400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مصرف </a:t>
            </a:r>
            <a:r>
              <a:rPr lang="fa-IR" sz="2400" dirty="0">
                <a:cs typeface="B Nazanin" panose="00000400000000000000" pitchFamily="2" charset="-78"/>
              </a:rPr>
              <a:t>اسيدهای چرب امگا 9( نظير روغن </a:t>
            </a:r>
            <a:r>
              <a:rPr lang="fa-IR" sz="2400" dirty="0" smtClean="0">
                <a:cs typeface="B Nazanin" panose="00000400000000000000" pitchFamily="2" charset="-78"/>
              </a:rPr>
              <a:t>ماهي</a:t>
            </a:r>
            <a:r>
              <a:rPr lang="en-US" sz="2400" dirty="0" smtClean="0">
                <a:cs typeface="B Nazanin" panose="00000400000000000000" pitchFamily="2" charset="-78"/>
              </a:rPr>
              <a:t>(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نيز به دليل خواص ضد التهابي آن ميتواند در كاهش </a:t>
            </a:r>
            <a:r>
              <a:rPr lang="fa-IR" sz="2400" dirty="0" smtClean="0">
                <a:cs typeface="B Nazanin" panose="00000400000000000000" pitchFamily="2" charset="-78"/>
              </a:rPr>
              <a:t>علائم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بيماری </a:t>
            </a:r>
            <a:r>
              <a:rPr lang="fa-IR" sz="2400" dirty="0">
                <a:cs typeface="B Nazanin" panose="00000400000000000000" pitchFamily="2" charset="-78"/>
              </a:rPr>
              <a:t>مؤثر باشد.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در </a:t>
            </a:r>
            <a:r>
              <a:rPr lang="fa-IR" sz="2400" dirty="0">
                <a:cs typeface="B Nazanin" panose="00000400000000000000" pitchFamily="2" charset="-78"/>
              </a:rPr>
              <a:t>صورت وجود اسهال و استفراغ، آب و </a:t>
            </a:r>
            <a:r>
              <a:rPr lang="fa-IR" sz="2400" dirty="0" smtClean="0">
                <a:cs typeface="B Nazanin" panose="00000400000000000000" pitchFamily="2" charset="-78"/>
              </a:rPr>
              <a:t>املاح </a:t>
            </a:r>
            <a:r>
              <a:rPr lang="fa-IR" sz="2400" dirty="0">
                <a:cs typeface="B Nazanin" panose="00000400000000000000" pitchFamily="2" charset="-78"/>
              </a:rPr>
              <a:t>از دست رفته بايد از طريق مايعات و محلولهای قندی </a:t>
            </a:r>
            <a:r>
              <a:rPr lang="fa-IR" sz="2400" dirty="0" smtClean="0">
                <a:cs typeface="B Nazanin" panose="00000400000000000000" pitchFamily="2" charset="-78"/>
              </a:rPr>
              <a:t>نمکي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جبران </a:t>
            </a:r>
            <a:r>
              <a:rPr lang="fa-IR" sz="2400" dirty="0">
                <a:cs typeface="B Nazanin" panose="00000400000000000000" pitchFamily="2" charset="-78"/>
              </a:rPr>
              <a:t>شود.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دوره های </a:t>
            </a:r>
            <a:r>
              <a:rPr lang="fa-IR" sz="2400" dirty="0">
                <a:cs typeface="B Nazanin" panose="00000400000000000000" pitchFamily="2" charset="-78"/>
              </a:rPr>
              <a:t>متناوب استراحت در طول روز به خصوص در زمان اسهال، به منظور كاهش حركات روده، </a:t>
            </a:r>
            <a:r>
              <a:rPr lang="fa-IR" sz="2400" dirty="0" smtClean="0">
                <a:cs typeface="B Nazanin" panose="00000400000000000000" pitchFamily="2" charset="-78"/>
              </a:rPr>
              <a:t>توصيه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ميشود.</a:t>
            </a: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69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978" y="1007121"/>
            <a:ext cx="8761413" cy="706964"/>
          </a:xfrm>
        </p:spPr>
        <p:txBody>
          <a:bodyPr/>
          <a:lstStyle/>
          <a:p>
            <a:r>
              <a:rPr lang="fa-IR" dirty="0"/>
              <a:t>اصلاح سبک زندگی و توصیه های تغذیه 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234" y="2438400"/>
            <a:ext cx="11333227" cy="4256690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بيمار </a:t>
            </a:r>
            <a:r>
              <a:rPr lang="fa-IR" sz="2400" dirty="0">
                <a:cs typeface="B Nazanin" panose="00000400000000000000" pitchFamily="2" charset="-78"/>
              </a:rPr>
              <a:t>بهتر است وعده های غذايي را در دفعات بيشتر و حجم كمتر مصرف كند.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افزايش </a:t>
            </a:r>
            <a:r>
              <a:rPr lang="fa-IR" sz="2400" dirty="0">
                <a:cs typeface="B Nazanin" panose="00000400000000000000" pitchFamily="2" charset="-78"/>
              </a:rPr>
              <a:t>دريافت ويتامين </a:t>
            </a:r>
            <a:r>
              <a:rPr lang="en-US" sz="2400" dirty="0">
                <a:cs typeface="B Nazanin" panose="00000400000000000000" pitchFamily="2" charset="-78"/>
              </a:rPr>
              <a:t>D </a:t>
            </a:r>
            <a:r>
              <a:rPr lang="fa-IR" sz="2400" dirty="0">
                <a:cs typeface="B Nazanin" panose="00000400000000000000" pitchFamily="2" charset="-78"/>
              </a:rPr>
              <a:t>و كلسيم به دليل نقش آنها در ساختمان استخوان و نيز عدم تحمل شير به </a:t>
            </a:r>
            <a:r>
              <a:rPr lang="fa-IR" sz="2400" dirty="0" smtClean="0">
                <a:cs typeface="B Nazanin" panose="00000400000000000000" pitchFamily="2" charset="-78"/>
              </a:rPr>
              <a:t>اين بيماران </a:t>
            </a:r>
            <a:r>
              <a:rPr lang="fa-IR" sz="2400" dirty="0">
                <a:cs typeface="B Nazanin" panose="00000400000000000000" pitchFamily="2" charset="-78"/>
              </a:rPr>
              <a:t>توصيه ميشود.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از </a:t>
            </a:r>
            <a:r>
              <a:rPr lang="fa-IR" sz="2400" dirty="0">
                <a:cs typeface="B Nazanin" panose="00000400000000000000" pitchFamily="2" charset="-78"/>
              </a:rPr>
              <a:t>مصرف ادويه جات پرهيز كنند.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دريافت </a:t>
            </a:r>
            <a:r>
              <a:rPr lang="fa-IR" sz="2400" dirty="0">
                <a:cs typeface="B Nazanin" panose="00000400000000000000" pitchFamily="2" charset="-78"/>
              </a:rPr>
              <a:t>منابع پتاسيم مانند سيب زميني، موز و ... در دوره اسهال توصيه ميشود.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غذاها </a:t>
            </a:r>
            <a:r>
              <a:rPr lang="fa-IR" sz="2400" dirty="0">
                <a:cs typeface="B Nazanin" panose="00000400000000000000" pitchFamily="2" charset="-78"/>
              </a:rPr>
              <a:t>را خوب بجود و از قورت دادن غذا خودداری </a:t>
            </a:r>
            <a:r>
              <a:rPr lang="fa-IR" sz="2400" dirty="0" smtClean="0">
                <a:cs typeface="B Nazanin" panose="00000400000000000000" pitchFamily="2" charset="-78"/>
              </a:rPr>
              <a:t>كند بيماران </a:t>
            </a:r>
            <a:r>
              <a:rPr lang="fa-IR" sz="2400" dirty="0">
                <a:cs typeface="B Nazanin" panose="00000400000000000000" pitchFamily="2" charset="-78"/>
              </a:rPr>
              <a:t>مقدار زيادی آب بنوشند.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از </a:t>
            </a:r>
            <a:r>
              <a:rPr lang="fa-IR" sz="2400" dirty="0">
                <a:cs typeface="B Nazanin" panose="00000400000000000000" pitchFamily="2" charset="-78"/>
              </a:rPr>
              <a:t>غذاهای حاوی فيبر زياد مانند پاپ كورن، </a:t>
            </a:r>
            <a:r>
              <a:rPr lang="fa-IR" sz="2400" dirty="0" smtClean="0">
                <a:cs typeface="B Nazanin" panose="00000400000000000000" pitchFamily="2" charset="-78"/>
              </a:rPr>
              <a:t>تخمه ها</a:t>
            </a:r>
            <a:r>
              <a:rPr lang="fa-IR" sz="2400" dirty="0">
                <a:cs typeface="B Nazanin" panose="00000400000000000000" pitchFamily="2" charset="-78"/>
              </a:rPr>
              <a:t>، حبوبات، مغزهای خوراكي و سبوس دوری كنند.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بايد </a:t>
            </a:r>
            <a:r>
              <a:rPr lang="fa-IR" sz="2400" dirty="0">
                <a:cs typeface="B Nazanin" panose="00000400000000000000" pitchFamily="2" charset="-78"/>
              </a:rPr>
              <a:t>غذاهای چرب و سرخ كرده را نخورند و از سسهای سنگين و چرب كه حاوی خامه، كره </a:t>
            </a:r>
            <a:r>
              <a:rPr lang="fa-IR" sz="2400" dirty="0" smtClean="0">
                <a:cs typeface="B Nazanin" panose="00000400000000000000" pitchFamily="2" charset="-78"/>
              </a:rPr>
              <a:t>يامارگارين </a:t>
            </a:r>
            <a:r>
              <a:rPr lang="fa-IR" sz="2400" dirty="0">
                <a:cs typeface="B Nazanin" panose="00000400000000000000" pitchFamily="2" charset="-78"/>
              </a:rPr>
              <a:t>هستند، پرهيز كنند.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353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081866" cy="910888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بیماری کولیت </a:t>
            </a:r>
            <a:r>
              <a:rPr lang="fa-IR" dirty="0" smtClean="0">
                <a:cs typeface="B Nazanin" panose="00000400000000000000" pitchFamily="2" charset="-78"/>
              </a:rPr>
              <a:t>اولسرتیو(</a:t>
            </a:r>
            <a:r>
              <a:rPr lang="en-US" dirty="0"/>
              <a:t>UC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816" y="2603500"/>
            <a:ext cx="11519208" cy="3416300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4000" dirty="0">
                <a:cs typeface="B Nazanin" panose="00000400000000000000" pitchFamily="2" charset="-78"/>
              </a:rPr>
              <a:t>كوليت زخمي يا كوليت اولسروز يا پسروده آماس زخمي فرمي از بيماری التهابي روده است كه </a:t>
            </a:r>
            <a:r>
              <a:rPr lang="fa-IR" sz="4000" dirty="0" smtClean="0">
                <a:cs typeface="B Nazanin" panose="00000400000000000000" pitchFamily="2" charset="-78"/>
              </a:rPr>
              <a:t>روده ها </a:t>
            </a:r>
            <a:r>
              <a:rPr lang="fa-IR" sz="4000" dirty="0">
                <a:cs typeface="B Nazanin" panose="00000400000000000000" pitchFamily="2" charset="-78"/>
              </a:rPr>
              <a:t>به خصوص روده بزرگ شامل </a:t>
            </a:r>
            <a:r>
              <a:rPr lang="fa-IR" sz="4000" dirty="0" smtClean="0">
                <a:cs typeface="B Nazanin" panose="00000400000000000000" pitchFamily="2" charset="-78"/>
              </a:rPr>
              <a:t>پس روده (كولون)و راست روده (ركتوم) </a:t>
            </a:r>
            <a:r>
              <a:rPr lang="fa-IR" sz="4000" dirty="0">
                <a:cs typeface="B Nazanin" panose="00000400000000000000" pitchFamily="2" charset="-78"/>
              </a:rPr>
              <a:t>را درگير </a:t>
            </a:r>
            <a:r>
              <a:rPr lang="fa-IR" sz="4000" dirty="0" smtClean="0">
                <a:cs typeface="B Nazanin" panose="00000400000000000000" pitchFamily="2" charset="-78"/>
              </a:rPr>
              <a:t>ميكند.</a:t>
            </a:r>
            <a:endParaRPr lang="en-US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056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1" y="0"/>
            <a:ext cx="117820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29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7931" y="906761"/>
            <a:ext cx="3816650" cy="888586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علائم ناشي از بیماری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861" y="2603499"/>
            <a:ext cx="11619699" cy="4009173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اجابت </a:t>
            </a:r>
            <a:r>
              <a:rPr lang="fa-IR" sz="2800" dirty="0">
                <a:cs typeface="B Nazanin" panose="00000400000000000000" pitchFamily="2" charset="-78"/>
              </a:rPr>
              <a:t>مزاج مکرر به صورت دفع مدفوع شل و دفع خون و چرک در مدفوع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خونريزی </a:t>
            </a:r>
            <a:r>
              <a:rPr lang="fa-IR" sz="2800" dirty="0">
                <a:cs typeface="B Nazanin" panose="00000400000000000000" pitchFamily="2" charset="-78"/>
              </a:rPr>
              <a:t>از مقعد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احساس </a:t>
            </a:r>
            <a:r>
              <a:rPr lang="fa-IR" sz="2800" dirty="0">
                <a:cs typeface="B Nazanin" panose="00000400000000000000" pitchFamily="2" charset="-78"/>
              </a:rPr>
              <a:t>دفع ناقص و باقي ماندن مدفوع در شکم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احساس </a:t>
            </a:r>
            <a:r>
              <a:rPr lang="fa-IR" sz="2800" dirty="0" smtClean="0">
                <a:cs typeface="B Nazanin" panose="00000400000000000000" pitchFamily="2" charset="-78"/>
              </a:rPr>
              <a:t>فوري برای </a:t>
            </a:r>
            <a:r>
              <a:rPr lang="fa-IR" sz="2800" dirty="0">
                <a:cs typeface="B Nazanin" panose="00000400000000000000" pitchFamily="2" charset="-78"/>
              </a:rPr>
              <a:t>دفع، دردهای شديد شکمي همزمان با حركات </a:t>
            </a:r>
            <a:r>
              <a:rPr lang="fa-IR" sz="2800" dirty="0" smtClean="0">
                <a:cs typeface="B Nazanin" panose="00000400000000000000" pitchFamily="2" charset="-78"/>
              </a:rPr>
              <a:t>روده</a:t>
            </a:r>
            <a:endParaRPr lang="fa-IR" sz="2800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درد </a:t>
            </a:r>
            <a:r>
              <a:rPr lang="fa-IR" sz="2800" dirty="0">
                <a:cs typeface="B Nazanin" panose="00000400000000000000" pitchFamily="2" charset="-78"/>
              </a:rPr>
              <a:t>در </a:t>
            </a:r>
            <a:r>
              <a:rPr lang="fa-IR" sz="2800" dirty="0" smtClean="0">
                <a:cs typeface="B Nazanin" panose="00000400000000000000" pitchFamily="2" charset="-78"/>
              </a:rPr>
              <a:t>مفصل ها </a:t>
            </a:r>
            <a:r>
              <a:rPr lang="fa-IR" sz="2800" dirty="0">
                <a:cs typeface="B Nazanin" panose="00000400000000000000" pitchFamily="2" charset="-78"/>
              </a:rPr>
              <a:t>چراكه كوليت زخمي </a:t>
            </a:r>
            <a:r>
              <a:rPr lang="fa-IR" sz="2800" dirty="0" smtClean="0">
                <a:cs typeface="B Nazanin" panose="00000400000000000000" pitchFamily="2" charset="-78"/>
              </a:rPr>
              <a:t>گاه علاوه بر </a:t>
            </a:r>
            <a:r>
              <a:rPr lang="fa-IR" sz="2800" dirty="0">
                <a:cs typeface="B Nazanin" panose="00000400000000000000" pitchFamily="2" charset="-78"/>
              </a:rPr>
              <a:t>دستگاه گوارش بر ساير اعضای بدن نيز تأثير ميگذارد </a:t>
            </a:r>
            <a:r>
              <a:rPr lang="fa-IR" sz="2800" dirty="0" smtClean="0">
                <a:cs typeface="B Nazanin" panose="00000400000000000000" pitchFamily="2" charset="-78"/>
              </a:rPr>
              <a:t>و منجر </a:t>
            </a:r>
            <a:r>
              <a:rPr lang="fa-IR" sz="2800" dirty="0">
                <a:cs typeface="B Nazanin" panose="00000400000000000000" pitchFamily="2" charset="-78"/>
              </a:rPr>
              <a:t>به التهاب مفاصل و </a:t>
            </a:r>
            <a:r>
              <a:rPr lang="fa-IR" sz="2800" dirty="0" smtClean="0">
                <a:cs typeface="B Nazanin" panose="00000400000000000000" pitchFamily="2" charset="-78"/>
              </a:rPr>
              <a:t>مشکلات </a:t>
            </a:r>
            <a:r>
              <a:rPr lang="fa-IR" sz="2800" dirty="0">
                <a:cs typeface="B Nazanin" panose="00000400000000000000" pitchFamily="2" charset="-78"/>
              </a:rPr>
              <a:t>پوستي </a:t>
            </a:r>
            <a:r>
              <a:rPr lang="fa-IR" sz="2800" dirty="0" smtClean="0">
                <a:cs typeface="B Nazanin" panose="00000400000000000000" pitchFamily="2" charset="-78"/>
              </a:rPr>
              <a:t>ميشود.</a:t>
            </a:r>
            <a:endParaRPr lang="fa-IR" sz="2800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درد </a:t>
            </a:r>
            <a:r>
              <a:rPr lang="fa-IR" sz="2800" dirty="0">
                <a:cs typeface="B Nazanin" panose="00000400000000000000" pitchFamily="2" charset="-78"/>
              </a:rPr>
              <a:t>مقعد به صورت منقطع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228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4339" y="1029424"/>
            <a:ext cx="8761413" cy="706964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اصلاح سبک زندگی و توصیه های تغذیه 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293" y="2419815"/>
            <a:ext cx="11273883" cy="4204009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كاهش </a:t>
            </a:r>
            <a:r>
              <a:rPr lang="fa-IR" sz="2000" dirty="0">
                <a:cs typeface="B Nazanin" panose="00000400000000000000" pitchFamily="2" charset="-78"/>
              </a:rPr>
              <a:t>حجم غذا و افزايش تعداد وعده های غذايي البته با حجم كم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جويدن </a:t>
            </a:r>
            <a:r>
              <a:rPr lang="fa-IR" sz="2000" dirty="0">
                <a:cs typeface="B Nazanin" panose="00000400000000000000" pitchFamily="2" charset="-78"/>
              </a:rPr>
              <a:t>كامل غذا و اجتناب از سريع غذا خوردن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اجتناب </a:t>
            </a:r>
            <a:r>
              <a:rPr lang="fa-IR" sz="2000" dirty="0">
                <a:cs typeface="B Nazanin" panose="00000400000000000000" pitchFamily="2" charset="-78"/>
              </a:rPr>
              <a:t>از مصرف نوشابه های گازدار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اجتناب </a:t>
            </a:r>
            <a:r>
              <a:rPr lang="fa-IR" sz="2000" dirty="0">
                <a:cs typeface="B Nazanin" panose="00000400000000000000" pitchFamily="2" charset="-78"/>
              </a:rPr>
              <a:t>از سيگار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اجتناب </a:t>
            </a:r>
            <a:r>
              <a:rPr lang="fa-IR" sz="2000" dirty="0">
                <a:cs typeface="B Nazanin" panose="00000400000000000000" pitchFamily="2" charset="-78"/>
              </a:rPr>
              <a:t>از مصرف برخي </a:t>
            </a:r>
            <a:r>
              <a:rPr lang="fa-IR" sz="2000" dirty="0" smtClean="0">
                <a:cs typeface="B Nazanin" panose="00000400000000000000" pitchFamily="2" charset="-78"/>
              </a:rPr>
              <a:t>ازحبوبات و سبزیجات نفاخ </a:t>
            </a:r>
            <a:r>
              <a:rPr lang="fa-IR" sz="2000" dirty="0">
                <a:cs typeface="B Nazanin" panose="00000400000000000000" pitchFamily="2" charset="-78"/>
              </a:rPr>
              <a:t>همچون تربچه، خانواده كلم، نخود فرنگي، كلم بروكلي و ... در كساني </a:t>
            </a:r>
            <a:r>
              <a:rPr lang="fa-IR" sz="2000" dirty="0" smtClean="0">
                <a:cs typeface="B Nazanin" panose="00000400000000000000" pitchFamily="2" charset="-78"/>
              </a:rPr>
              <a:t>كه پس </a:t>
            </a:r>
            <a:r>
              <a:rPr lang="fa-IR" sz="2000" dirty="0">
                <a:cs typeface="B Nazanin" panose="00000400000000000000" pitchFamily="2" charset="-78"/>
              </a:rPr>
              <a:t>از مصرف آنها احساس نفخ مي كنند مي باشد، ميتوان برای جلوگيری از توليد گاز </a:t>
            </a:r>
            <a:r>
              <a:rPr lang="fa-IR" sz="2000" dirty="0" smtClean="0">
                <a:cs typeface="B Nazanin" panose="00000400000000000000" pitchFamily="2" charset="-78"/>
              </a:rPr>
              <a:t>24 </a:t>
            </a:r>
            <a:r>
              <a:rPr lang="fa-IR" sz="2000" dirty="0">
                <a:cs typeface="B Nazanin" panose="00000400000000000000" pitchFamily="2" charset="-78"/>
              </a:rPr>
              <a:t>ساعت قبل از </a:t>
            </a:r>
            <a:r>
              <a:rPr lang="fa-IR" sz="2000" dirty="0" smtClean="0">
                <a:cs typeface="B Nazanin" panose="00000400000000000000" pitchFamily="2" charset="-78"/>
              </a:rPr>
              <a:t>مصرف حبوبات</a:t>
            </a:r>
            <a:r>
              <a:rPr lang="fa-IR" sz="2000" dirty="0">
                <a:cs typeface="B Nazanin" panose="00000400000000000000" pitchFamily="2" charset="-78"/>
              </a:rPr>
              <a:t>، حتما آن ها را خيس كنند و يا پوست آن ها را جدا كنند.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>
                <a:cs typeface="B Nazanin" panose="00000400000000000000" pitchFamily="2" charset="-78"/>
              </a:rPr>
              <a:t>چنانچه ميوه ها و سبزيجات حس نامطلوبي در فرد ايجاد مي كنند، مي توان آنها را به صورت آب پز يا پخته </a:t>
            </a:r>
            <a:r>
              <a:rPr lang="fa-IR" sz="2000" dirty="0" smtClean="0">
                <a:cs typeface="B Nazanin" panose="00000400000000000000" pitchFamily="2" charset="-78"/>
              </a:rPr>
              <a:t>مصرف كرد</a:t>
            </a:r>
            <a:r>
              <a:rPr lang="fa-IR" sz="2000" dirty="0">
                <a:cs typeface="B Nazanin" panose="00000400000000000000" pitchFamily="2" charset="-78"/>
              </a:rPr>
              <a:t>. مصرف آب هويج و آب نارگيل برای بهبود مخاط روده بزرگ توصيه مي شود. </a:t>
            </a:r>
            <a:endParaRPr lang="fa-IR" sz="20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برخي </a:t>
            </a:r>
            <a:r>
              <a:rPr lang="fa-IR" sz="2000" dirty="0">
                <a:cs typeface="B Nazanin" panose="00000400000000000000" pitchFamily="2" charset="-78"/>
              </a:rPr>
              <a:t>مواد غذايي ممنوعه در </a:t>
            </a:r>
            <a:r>
              <a:rPr lang="fa-IR" sz="2000" dirty="0" smtClean="0">
                <a:cs typeface="B Nazanin" panose="00000400000000000000" pitchFamily="2" charset="-78"/>
              </a:rPr>
              <a:t>اين بيماران </a:t>
            </a:r>
            <a:r>
              <a:rPr lang="fa-IR" sz="2000" dirty="0">
                <a:cs typeface="B Nazanin" panose="00000400000000000000" pitchFamily="2" charset="-78"/>
              </a:rPr>
              <a:t>عبارتند از: شکر سفيد، نان سفيد، </a:t>
            </a:r>
            <a:r>
              <a:rPr lang="fa-IR" sz="2000" dirty="0" smtClean="0">
                <a:cs typeface="B Nazanin" panose="00000400000000000000" pitchFamily="2" charset="-78"/>
              </a:rPr>
              <a:t>محصولات </a:t>
            </a:r>
            <a:r>
              <a:rPr lang="fa-IR" sz="2000" dirty="0">
                <a:cs typeface="B Nazanin" panose="00000400000000000000" pitchFamily="2" charset="-78"/>
              </a:rPr>
              <a:t>تهيه شده از آرد سفيد گندم، غذاهای پرادويه، غذاهای </a:t>
            </a:r>
            <a:r>
              <a:rPr lang="fa-IR" sz="2000" dirty="0" smtClean="0">
                <a:cs typeface="B Nazanin" panose="00000400000000000000" pitchFamily="2" charset="-78"/>
              </a:rPr>
              <a:t>پرنمک،چای </a:t>
            </a:r>
            <a:r>
              <a:rPr lang="fa-IR" sz="2000" dirty="0">
                <a:cs typeface="B Nazanin" panose="00000400000000000000" pitchFamily="2" charset="-78"/>
              </a:rPr>
              <a:t>پررنگ، قهوه يا نسکافه، غذاهايي كه در ظرف های آلومينيومي پخته مي شوند.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526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282587" cy="1067005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سندرم روده تحریک پذیر (</a:t>
            </a:r>
            <a:r>
              <a:rPr lang="en-US" dirty="0">
                <a:cs typeface="B Nazanin" panose="00000400000000000000" pitchFamily="2" charset="-78"/>
              </a:rPr>
              <a:t>IBS</a:t>
            </a:r>
            <a:r>
              <a:rPr lang="fa-IR" dirty="0">
                <a:cs typeface="B Nazanin" panose="00000400000000000000" pitchFamily="2" charset="-78"/>
              </a:rPr>
              <a:t>)</a:t>
            </a:r>
            <a:br>
              <a:rPr lang="fa-IR" dirty="0">
                <a:cs typeface="B Nazanin" panose="00000400000000000000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4289" y="2603499"/>
            <a:ext cx="11508827" cy="4254501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سندرم </a:t>
            </a:r>
            <a:r>
              <a:rPr lang="fa-IR" sz="4000" dirty="0">
                <a:cs typeface="B Nazanin" panose="00000400000000000000" pitchFamily="2" charset="-78"/>
              </a:rPr>
              <a:t>روده </a:t>
            </a:r>
            <a:r>
              <a:rPr lang="fa-IR" sz="4000" dirty="0" smtClean="0">
                <a:cs typeface="B Nazanin" panose="00000400000000000000" pitchFamily="2" charset="-78"/>
              </a:rPr>
              <a:t>تحریک پذیر </a:t>
            </a:r>
            <a:r>
              <a:rPr lang="fa-IR" sz="4000" dirty="0">
                <a:cs typeface="B Nazanin" panose="00000400000000000000" pitchFamily="2" charset="-78"/>
              </a:rPr>
              <a:t>نوعي </a:t>
            </a:r>
            <a:r>
              <a:rPr lang="fa-IR" sz="4000" dirty="0" smtClean="0">
                <a:cs typeface="B Nazanin" panose="00000400000000000000" pitchFamily="2" charset="-78"/>
              </a:rPr>
              <a:t>اختلال </a:t>
            </a:r>
            <a:r>
              <a:rPr lang="fa-IR" sz="4000" dirty="0">
                <a:cs typeface="B Nazanin" panose="00000400000000000000" pitchFamily="2" charset="-78"/>
              </a:rPr>
              <a:t>در عملکرد روده است كه با درد مزمن در ناحيه شکم، احساس ناراحتي، نفخ و تغييرات در عادات </a:t>
            </a:r>
            <a:r>
              <a:rPr lang="fa-IR" sz="4000" dirty="0" smtClean="0">
                <a:cs typeface="B Nazanin" panose="00000400000000000000" pitchFamily="2" charset="-78"/>
              </a:rPr>
              <a:t>روده ای</a:t>
            </a:r>
            <a:r>
              <a:rPr lang="fa-IR" sz="4000" dirty="0">
                <a:cs typeface="B Nazanin" panose="00000400000000000000" pitchFamily="2" charset="-78"/>
              </a:rPr>
              <a:t>، بدون هرگونه علت ارگانيک ديگری، مشخص ميشود. اسهال يا يبوست ميتوانند </a:t>
            </a:r>
            <a:r>
              <a:rPr lang="fa-IR" sz="4000" dirty="0" smtClean="0">
                <a:cs typeface="B Nazanin" panose="00000400000000000000" pitchFamily="2" charset="-78"/>
              </a:rPr>
              <a:t>علامت </a:t>
            </a:r>
            <a:r>
              <a:rPr lang="fa-IR" sz="4000" dirty="0">
                <a:cs typeface="B Nazanin" panose="00000400000000000000" pitchFamily="2" charset="-78"/>
              </a:rPr>
              <a:t>غالب باشند كه ممکن است به صورت متناوب ظاهر </a:t>
            </a:r>
            <a:r>
              <a:rPr lang="fa-IR" sz="4000" dirty="0" smtClean="0">
                <a:cs typeface="B Nazanin" panose="00000400000000000000" pitchFamily="2" charset="-78"/>
              </a:rPr>
              <a:t>شوند.</a:t>
            </a:r>
            <a:endParaRPr lang="en-US" sz="4000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endParaRPr lang="en-US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715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03" y="0"/>
            <a:ext cx="1189770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91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2278" y="1152344"/>
            <a:ext cx="8761413" cy="706964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علائم ناشي از بیماری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815" y="2603500"/>
            <a:ext cx="11597268" cy="4254500"/>
          </a:xfrm>
        </p:spPr>
        <p:txBody>
          <a:bodyPr>
            <a:normAutofit/>
          </a:bodyPr>
          <a:lstStyle/>
          <a:p>
            <a:pPr algn="just" rtl="1">
              <a:buFont typeface="Wingdings" panose="05000000000000000000" pitchFamily="2" charset="2"/>
              <a:buChar char="v"/>
            </a:pPr>
            <a:r>
              <a:rPr lang="fa-IR" sz="3600" dirty="0" smtClean="0">
                <a:cs typeface="B Nazanin" panose="00000400000000000000" pitchFamily="2" charset="-78"/>
              </a:rPr>
              <a:t>درد </a:t>
            </a:r>
            <a:r>
              <a:rPr lang="fa-IR" sz="3600" dirty="0">
                <a:cs typeface="B Nazanin" panose="00000400000000000000" pitchFamily="2" charset="-78"/>
              </a:rPr>
              <a:t>يا احساس ناراحتي در ناحيه شکم همراه با اسهال و </a:t>
            </a:r>
            <a:r>
              <a:rPr lang="fa-IR" sz="3600" dirty="0" smtClean="0">
                <a:cs typeface="B Nazanin" panose="00000400000000000000" pitchFamily="2" charset="-78"/>
              </a:rPr>
              <a:t>يبوستهای مکرر </a:t>
            </a:r>
            <a:r>
              <a:rPr lang="fa-IR" sz="3600" dirty="0">
                <a:cs typeface="B Nazanin" panose="00000400000000000000" pitchFamily="2" charset="-78"/>
              </a:rPr>
              <a:t>و نيز تغيير در عادات </a:t>
            </a:r>
            <a:r>
              <a:rPr lang="fa-IR" sz="3600" dirty="0" smtClean="0">
                <a:cs typeface="B Nazanin" panose="00000400000000000000" pitchFamily="2" charset="-78"/>
              </a:rPr>
              <a:t>روده ای. </a:t>
            </a:r>
            <a:r>
              <a:rPr lang="fa-IR" sz="3600" dirty="0">
                <a:cs typeface="B Nazanin" panose="00000400000000000000" pitchFamily="2" charset="-78"/>
              </a:rPr>
              <a:t>همچنين ممکن است احساس ضرورت برای اجابت مزاج، احساس تخليه ناقص </a:t>
            </a:r>
            <a:r>
              <a:rPr lang="fa-IR" sz="3600" dirty="0" smtClean="0">
                <a:cs typeface="B Nazanin" panose="00000400000000000000" pitchFamily="2" charset="-78"/>
              </a:rPr>
              <a:t>يازورپيچ</a:t>
            </a:r>
            <a:r>
              <a:rPr lang="fa-IR" sz="3600" dirty="0">
                <a:cs typeface="B Nazanin" panose="00000400000000000000" pitchFamily="2" charset="-78"/>
              </a:rPr>
              <a:t>، نفخ و گشادگي شکم نيز وجود داشته باشد</a:t>
            </a:r>
            <a:r>
              <a:rPr lang="fa-IR" sz="3600" dirty="0" smtClean="0">
                <a:cs typeface="B Nazanin" panose="00000400000000000000" pitchFamily="2" charset="-78"/>
              </a:rPr>
              <a:t>.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600" dirty="0" smtClean="0">
                <a:cs typeface="B Nazanin" panose="00000400000000000000" pitchFamily="2" charset="-78"/>
              </a:rPr>
              <a:t> </a:t>
            </a:r>
            <a:r>
              <a:rPr lang="fa-IR" sz="3600" dirty="0">
                <a:cs typeface="B Nazanin" panose="00000400000000000000" pitchFamily="2" charset="-78"/>
              </a:rPr>
              <a:t>افراد </a:t>
            </a:r>
            <a:r>
              <a:rPr lang="fa-IR" sz="3600" dirty="0" smtClean="0">
                <a:cs typeface="B Nazanin" panose="00000400000000000000" pitchFamily="2" charset="-78"/>
              </a:rPr>
              <a:t>مبتلا </a:t>
            </a:r>
            <a:r>
              <a:rPr lang="fa-IR" sz="3600" dirty="0">
                <a:cs typeface="B Nazanin" panose="00000400000000000000" pitchFamily="2" charset="-78"/>
              </a:rPr>
              <a:t>به بيماری اغلب بيش از ديگران دچار </a:t>
            </a:r>
            <a:r>
              <a:rPr lang="fa-IR" sz="3600" dirty="0" smtClean="0">
                <a:cs typeface="B Nazanin" panose="00000400000000000000" pitchFamily="2" charset="-78"/>
              </a:rPr>
              <a:t>ریفلاکس معده ای مروی</a:t>
            </a:r>
            <a:r>
              <a:rPr lang="fa-IR" sz="3600" dirty="0">
                <a:cs typeface="B Nazanin" panose="00000400000000000000" pitchFamily="2" charset="-78"/>
              </a:rPr>
              <a:t>، </a:t>
            </a:r>
            <a:r>
              <a:rPr lang="fa-IR" sz="3600" dirty="0" smtClean="0">
                <a:cs typeface="B Nazanin" panose="00000400000000000000" pitchFamily="2" charset="-78"/>
              </a:rPr>
              <a:t>علائم </a:t>
            </a:r>
            <a:r>
              <a:rPr lang="fa-IR" sz="3600" dirty="0">
                <a:cs typeface="B Nazanin" panose="00000400000000000000" pitchFamily="2" charset="-78"/>
              </a:rPr>
              <a:t>مربوط به دستگاه تناسلي- ادراری، </a:t>
            </a:r>
            <a:r>
              <a:rPr lang="fa-IR" sz="3600" dirty="0" smtClean="0">
                <a:cs typeface="B Nazanin" panose="00000400000000000000" pitchFamily="2" charset="-78"/>
              </a:rPr>
              <a:t>علائم </a:t>
            </a:r>
            <a:r>
              <a:rPr lang="fa-IR" sz="3600" dirty="0">
                <a:cs typeface="B Nazanin" panose="00000400000000000000" pitchFamily="2" charset="-78"/>
              </a:rPr>
              <a:t>رواني از قبيل افسردگي و اضطراب، سندرم خستگي </a:t>
            </a:r>
            <a:r>
              <a:rPr lang="fa-IR" sz="3600" dirty="0" smtClean="0">
                <a:cs typeface="B Nazanin" panose="00000400000000000000" pitchFamily="2" charset="-78"/>
              </a:rPr>
              <a:t>مزمن،سردرد </a:t>
            </a:r>
            <a:r>
              <a:rPr lang="fa-IR" sz="3600" dirty="0">
                <a:cs typeface="B Nazanin" panose="00000400000000000000" pitchFamily="2" charset="-78"/>
              </a:rPr>
              <a:t>و كمردرد </a:t>
            </a:r>
            <a:r>
              <a:rPr lang="fa-IR" sz="3600" dirty="0" smtClean="0">
                <a:cs typeface="B Nazanin" panose="00000400000000000000" pitchFamily="2" charset="-78"/>
              </a:rPr>
              <a:t>ميشوند.</a:t>
            </a:r>
            <a:endParaRPr lang="en-US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51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8863" y="1089282"/>
            <a:ext cx="8761413" cy="706964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اصلاح سبک زندگی و توصیه های تغذیه 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351" y="2501462"/>
            <a:ext cx="11498317" cy="4122361"/>
          </a:xfrm>
        </p:spPr>
        <p:txBody>
          <a:bodyPr>
            <a:noAutofit/>
          </a:bodyPr>
          <a:lstStyle/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دريافت </a:t>
            </a:r>
            <a:r>
              <a:rPr lang="fa-IR" sz="2400" dirty="0">
                <a:cs typeface="B Nazanin" panose="00000400000000000000" pitchFamily="2" charset="-78"/>
              </a:rPr>
              <a:t>روزانه </a:t>
            </a:r>
            <a:r>
              <a:rPr lang="fa-IR" sz="2400" dirty="0" smtClean="0">
                <a:cs typeface="B Nazanin" panose="00000400000000000000" pitchFamily="2" charset="-78"/>
              </a:rPr>
              <a:t>20تا30گرم </a:t>
            </a:r>
            <a:r>
              <a:rPr lang="fa-IR" sz="2400" dirty="0">
                <a:cs typeface="B Nazanin" panose="00000400000000000000" pitchFamily="2" charset="-78"/>
              </a:rPr>
              <a:t>فيبر غذايي توصيه مي شود؛ منابع غذايي فيبر شامل انواع سبزی ، ميوه ، </a:t>
            </a:r>
            <a:r>
              <a:rPr lang="fa-IR" sz="2400" dirty="0" smtClean="0">
                <a:cs typeface="B Nazanin" panose="00000400000000000000" pitchFamily="2" charset="-78"/>
              </a:rPr>
              <a:t>حبوبات و غلات </a:t>
            </a:r>
            <a:r>
              <a:rPr lang="fa-IR" sz="2400" dirty="0">
                <a:cs typeface="B Nazanin" panose="00000400000000000000" pitchFamily="2" charset="-78"/>
              </a:rPr>
              <a:t>سبوس دارمثل نان سنگک يا بربری يا نان سبوس دار مي باشد. البته افراط در مصرف گندم </a:t>
            </a:r>
            <a:r>
              <a:rPr lang="fa-IR" sz="2400" dirty="0" smtClean="0">
                <a:cs typeface="B Nazanin" panose="00000400000000000000" pitchFamily="2" charset="-78"/>
              </a:rPr>
              <a:t>سبوس دار </a:t>
            </a:r>
            <a:r>
              <a:rPr lang="fa-IR" sz="2400" dirty="0">
                <a:cs typeface="B Nazanin" panose="00000400000000000000" pitchFamily="2" charset="-78"/>
              </a:rPr>
              <a:t>مي تواند باعث تشديد </a:t>
            </a:r>
            <a:r>
              <a:rPr lang="fa-IR" sz="2400" dirty="0" smtClean="0">
                <a:cs typeface="B Nazanin" panose="00000400000000000000" pitchFamily="2" charset="-78"/>
              </a:rPr>
              <a:t>علائم </a:t>
            </a:r>
            <a:r>
              <a:rPr lang="fa-IR" sz="2400" dirty="0">
                <a:cs typeface="B Nazanin" panose="00000400000000000000" pitchFamily="2" charset="-78"/>
              </a:rPr>
              <a:t>شود.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بجای </a:t>
            </a:r>
            <a:r>
              <a:rPr lang="fa-IR" sz="2400" dirty="0">
                <a:cs typeface="B Nazanin" panose="00000400000000000000" pitchFamily="2" charset="-78"/>
              </a:rPr>
              <a:t>سه وعده غذايي </a:t>
            </a:r>
            <a:r>
              <a:rPr lang="fa-IR" sz="2400" dirty="0" smtClean="0">
                <a:cs typeface="B Nazanin" panose="00000400000000000000" pitchFamily="2" charset="-78"/>
              </a:rPr>
              <a:t>پرحجم،5تا6وعده </a:t>
            </a:r>
            <a:r>
              <a:rPr lang="fa-IR" sz="2400" dirty="0">
                <a:cs typeface="B Nazanin" panose="00000400000000000000" pitchFamily="2" charset="-78"/>
              </a:rPr>
              <a:t>غذايي كوچک ولي با فاصله زماني كم مصرف شود.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مصرف </a:t>
            </a:r>
            <a:r>
              <a:rPr lang="fa-IR" sz="2400" dirty="0">
                <a:cs typeface="B Nazanin" panose="00000400000000000000" pitchFamily="2" charset="-78"/>
              </a:rPr>
              <a:t>آب و مايعات فراوان </a:t>
            </a:r>
            <a:r>
              <a:rPr lang="fa-IR" sz="2400" dirty="0" smtClean="0">
                <a:cs typeface="B Nazanin" panose="00000400000000000000" pitchFamily="2" charset="-78"/>
              </a:rPr>
              <a:t>8تا6ليوان </a:t>
            </a:r>
            <a:r>
              <a:rPr lang="fa-IR" sz="2400" dirty="0">
                <a:cs typeface="B Nazanin" panose="00000400000000000000" pitchFamily="2" charset="-78"/>
              </a:rPr>
              <a:t>در </a:t>
            </a:r>
            <a:r>
              <a:rPr lang="fa-IR" sz="2400" dirty="0" smtClean="0">
                <a:cs typeface="B Nazanin" panose="00000400000000000000" pitchFamily="2" charset="-78"/>
              </a:rPr>
              <a:t>روز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اجتناب </a:t>
            </a:r>
            <a:r>
              <a:rPr lang="fa-IR" sz="2400" dirty="0">
                <a:cs typeface="B Nazanin" panose="00000400000000000000" pitchFamily="2" charset="-78"/>
              </a:rPr>
              <a:t>از مصرف بيش از اندازه غذاهای چرب، كافئين دار، انواع قند بخصوص </a:t>
            </a:r>
            <a:r>
              <a:rPr lang="fa-IR" sz="2400" dirty="0" smtClean="0">
                <a:cs typeface="B Nazanin" panose="00000400000000000000" pitchFamily="2" charset="-78"/>
              </a:rPr>
              <a:t>فروكتوزو لاکتوز در افرادمبتلا </a:t>
            </a:r>
            <a:r>
              <a:rPr lang="fa-IR" sz="2400" dirty="0">
                <a:cs typeface="B Nazanin" panose="00000400000000000000" pitchFamily="2" charset="-78"/>
              </a:rPr>
              <a:t>به عدم تحمل </a:t>
            </a:r>
            <a:r>
              <a:rPr lang="fa-IR" sz="2400" dirty="0" smtClean="0">
                <a:cs typeface="B Nazanin" panose="00000400000000000000" pitchFamily="2" charset="-78"/>
              </a:rPr>
              <a:t>لاکتوز، </a:t>
            </a:r>
            <a:r>
              <a:rPr lang="fa-IR" sz="2400" dirty="0">
                <a:cs typeface="B Nazanin" panose="00000400000000000000" pitchFamily="2" charset="-78"/>
              </a:rPr>
              <a:t>كافئين در قهوه، چای و نوشابه های سياه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مصرف </a:t>
            </a:r>
            <a:r>
              <a:rPr lang="fa-IR" sz="2400" dirty="0">
                <a:cs typeface="B Nazanin" panose="00000400000000000000" pitchFamily="2" charset="-78"/>
              </a:rPr>
              <a:t>غذاهای كم </a:t>
            </a:r>
            <a:r>
              <a:rPr lang="fa-IR" sz="2400" dirty="0" smtClean="0">
                <a:cs typeface="B Nazanin" panose="00000400000000000000" pitchFamily="2" charset="-78"/>
              </a:rPr>
              <a:t>چرب، انقباضات </a:t>
            </a:r>
            <a:r>
              <a:rPr lang="fa-IR" sz="2400" dirty="0">
                <a:cs typeface="B Nazanin" panose="00000400000000000000" pitchFamily="2" charset="-78"/>
              </a:rPr>
              <a:t>روده ای بعد از مصرف غذا را كاهش مي دهد، يعني باعث كاهش درد های شکمي مي شود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280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186781" cy="880890"/>
          </a:xfrm>
        </p:spPr>
        <p:txBody>
          <a:bodyPr/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اختلالات دستگاه گوارش فوقانی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3" y="2603500"/>
            <a:ext cx="10423153" cy="3707148"/>
          </a:xfrm>
        </p:spPr>
        <p:txBody>
          <a:bodyPr>
            <a:normAutofit fontScale="85000" lnSpcReduction="20000"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5400" dirty="0" smtClean="0">
                <a:cs typeface="B Nazanin" panose="00000400000000000000" pitchFamily="2" charset="-78"/>
              </a:rPr>
              <a:t>بیماری </a:t>
            </a:r>
            <a:r>
              <a:rPr lang="fa-IR" sz="5400" dirty="0" err="1">
                <a:cs typeface="B Nazanin" panose="00000400000000000000" pitchFamily="2" charset="-78"/>
              </a:rPr>
              <a:t>رفلاکس</a:t>
            </a:r>
            <a:r>
              <a:rPr lang="fa-IR" sz="5400" dirty="0">
                <a:cs typeface="B Nazanin" panose="00000400000000000000" pitchFamily="2" charset="-78"/>
              </a:rPr>
              <a:t> </a:t>
            </a:r>
            <a:r>
              <a:rPr lang="fa-IR" sz="5400" dirty="0" err="1">
                <a:cs typeface="B Nazanin" panose="00000400000000000000" pitchFamily="2" charset="-78"/>
              </a:rPr>
              <a:t>معدی</a:t>
            </a:r>
            <a:r>
              <a:rPr lang="fa-IR" sz="5400" dirty="0">
                <a:cs typeface="B Nazanin" panose="00000400000000000000" pitchFamily="2" charset="-78"/>
              </a:rPr>
              <a:t>- مروی(</a:t>
            </a:r>
            <a:r>
              <a:rPr lang="en-US" sz="5400" dirty="0">
                <a:cs typeface="B Nazanin" panose="00000400000000000000" pitchFamily="2" charset="-78"/>
              </a:rPr>
              <a:t>GERD</a:t>
            </a:r>
            <a:r>
              <a:rPr lang="fa-IR" sz="5400" dirty="0" smtClean="0">
                <a:cs typeface="B Nazanin" panose="00000400000000000000" pitchFamily="2" charset="-78"/>
              </a:rPr>
              <a:t>)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5400" dirty="0" err="1" smtClean="0">
                <a:cs typeface="B Nazanin" panose="00000400000000000000" pitchFamily="2" charset="-78"/>
              </a:rPr>
              <a:t>سوءهاضمه</a:t>
            </a:r>
            <a:endParaRPr lang="fa-IR" sz="54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5400" dirty="0" smtClean="0">
                <a:cs typeface="B Nazanin" panose="00000400000000000000" pitchFamily="2" charset="-78"/>
              </a:rPr>
              <a:t>زخم </a:t>
            </a:r>
            <a:r>
              <a:rPr lang="fa-IR" sz="5400" dirty="0">
                <a:cs typeface="B Nazanin" panose="00000400000000000000" pitchFamily="2" charset="-78"/>
              </a:rPr>
              <a:t>های معده یا </a:t>
            </a:r>
            <a:r>
              <a:rPr lang="fa-IR" sz="5400" dirty="0" smtClean="0">
                <a:cs typeface="B Nazanin" panose="00000400000000000000" pitchFamily="2" charset="-78"/>
              </a:rPr>
              <a:t>پپتیک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5400" dirty="0" err="1">
                <a:cs typeface="B Nazanin" panose="00000400000000000000" pitchFamily="2" charset="-78"/>
              </a:rPr>
              <a:t>گاستروپارزی</a:t>
            </a:r>
            <a:r>
              <a:rPr lang="fa-IR" sz="5400" dirty="0">
                <a:cs typeface="B Nazanin" panose="00000400000000000000" pitchFamily="2" charset="-78"/>
              </a:rPr>
              <a:t> </a:t>
            </a:r>
            <a:r>
              <a:rPr lang="fa-IR" sz="5400" dirty="0" smtClean="0">
                <a:cs typeface="B Nazanin" panose="00000400000000000000" pitchFamily="2" charset="-78"/>
              </a:rPr>
              <a:t>(فلج معده)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5400" dirty="0" smtClean="0">
                <a:cs typeface="B Nazanin" panose="00000400000000000000" pitchFamily="2" charset="-78"/>
              </a:rPr>
              <a:t>سندرم </a:t>
            </a:r>
            <a:r>
              <a:rPr lang="fa-IR" sz="5400" dirty="0" err="1" smtClean="0">
                <a:cs typeface="B Nazanin" panose="00000400000000000000" pitchFamily="2" charset="-78"/>
              </a:rPr>
              <a:t>دامپینگ</a:t>
            </a:r>
            <a:endParaRPr lang="fa-IR" sz="54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5400" dirty="0" smtClean="0"/>
          </a:p>
        </p:txBody>
      </p:sp>
    </p:spTree>
    <p:extLst>
      <p:ext uri="{BB962C8B-B14F-4D97-AF65-F5344CB8AC3E}">
        <p14:creationId xmlns:p14="http://schemas.microsoft.com/office/powerpoint/2010/main" val="234798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1520" y="1089282"/>
            <a:ext cx="9092632" cy="729008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اصلاح سبک زندگی و توصیه های تغذیه 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633" y="2427891"/>
            <a:ext cx="11855669" cy="4319750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منع مصرف غذاهايي كه باعث توليد گاز و نفخ مي شوند. اين غذاها شامل: انواع كلم، پياز، پيازچه، فلفل </a:t>
            </a:r>
            <a:r>
              <a:rPr lang="fa-IR" sz="2800" dirty="0" smtClean="0">
                <a:cs typeface="B Nazanin" panose="00000400000000000000" pitchFamily="2" charset="-78"/>
              </a:rPr>
              <a:t>سبز،عدس</a:t>
            </a:r>
            <a:r>
              <a:rPr lang="fa-IR" sz="2800" dirty="0">
                <a:cs typeface="B Nazanin" panose="00000400000000000000" pitchFamily="2" charset="-78"/>
              </a:rPr>
              <a:t>، نخود، لوبيا و نوشابه های گازدار است.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منع مصرف آدامس ، زيرا باعث بلعيدن مقدار زيادی هوا مي شود.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در صورت بروز اسهال پس از مصرف لبنيات، با توجه به احتمال عدم تحمل </a:t>
            </a:r>
            <a:r>
              <a:rPr lang="fa-IR" sz="2800" dirty="0" smtClean="0">
                <a:cs typeface="B Nazanin" panose="00000400000000000000" pitchFamily="2" charset="-78"/>
              </a:rPr>
              <a:t>لاکتوز</a:t>
            </a:r>
            <a:r>
              <a:rPr lang="fa-IR" sz="2800" dirty="0">
                <a:cs typeface="B Nazanin" panose="00000400000000000000" pitchFamily="2" charset="-78"/>
              </a:rPr>
              <a:t>، بايد شير و فرآورده </a:t>
            </a:r>
            <a:r>
              <a:rPr lang="fa-IR" sz="2800" dirty="0" smtClean="0">
                <a:cs typeface="B Nazanin" panose="00000400000000000000" pitchFamily="2" charset="-78"/>
              </a:rPr>
              <a:t>های حاوی لاکتوزاز </a:t>
            </a:r>
            <a:r>
              <a:rPr lang="fa-IR" sz="2800" dirty="0">
                <a:cs typeface="B Nazanin" panose="00000400000000000000" pitchFamily="2" charset="-78"/>
              </a:rPr>
              <a:t>رژيم غذايي حذف گردند.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مصرف </a:t>
            </a:r>
            <a:r>
              <a:rPr lang="fa-IR" sz="2800" dirty="0">
                <a:cs typeface="B Nazanin" panose="00000400000000000000" pitchFamily="2" charset="-78"/>
              </a:rPr>
              <a:t>قرص نعناع در بعضي بيماران مفيد است. نعناع باعث كاهش انقباضات </a:t>
            </a:r>
            <a:r>
              <a:rPr lang="fa-IR" sz="2800" dirty="0" smtClean="0">
                <a:cs typeface="B Nazanin" panose="00000400000000000000" pitchFamily="2" charset="-78"/>
              </a:rPr>
              <a:t>عضلات </a:t>
            </a:r>
            <a:r>
              <a:rPr lang="fa-IR" sz="2800" dirty="0">
                <a:cs typeface="B Nazanin" panose="00000400000000000000" pitchFamily="2" charset="-78"/>
              </a:rPr>
              <a:t>روده ای مي شود.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چنانچه اين توصيه های غذايي در مهار اسهال موثر واقع نشد، تجويز داروهای آنتي بيوتيک يا داروهای </a:t>
            </a:r>
            <a:r>
              <a:rPr lang="fa-IR" sz="2800" dirty="0" smtClean="0">
                <a:cs typeface="B Nazanin" panose="00000400000000000000" pitchFamily="2" charset="-78"/>
              </a:rPr>
              <a:t>آنتي كولينوژيک </a:t>
            </a:r>
            <a:r>
              <a:rPr lang="fa-IR" sz="2800" dirty="0">
                <a:cs typeface="B Nazanin" panose="00000400000000000000" pitchFamily="2" charset="-78"/>
              </a:rPr>
              <a:t>يا داروها ی ضد اسهال تحت نظر پزشک متخصص گوارش ممکن است ضروری باشد.</a:t>
            </a:r>
            <a:endParaRPr lang="en-US" sz="2800" dirty="0">
              <a:cs typeface="B Nazanin" panose="00000400000000000000" pitchFamily="2" charset="-78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4143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23091" y="695460"/>
            <a:ext cx="8050924" cy="3792457"/>
          </a:xfrm>
        </p:spPr>
        <p:txBody>
          <a:bodyPr/>
          <a:lstStyle/>
          <a:p>
            <a:pPr marL="342900" lvl="0" indent="-342900" rtl="1">
              <a:lnSpc>
                <a:spcPct val="200000"/>
              </a:lnSpc>
              <a:spcBef>
                <a:spcPts val="1000"/>
              </a:spcBef>
            </a:pPr>
            <a:r>
              <a:rPr lang="fa-IR" sz="9600" dirty="0" smtClean="0">
                <a:solidFill>
                  <a:schemeClr val="bg1"/>
                </a:solidFill>
                <a:cs typeface="B Titr" panose="00000700000000000000" pitchFamily="2" charset="-78"/>
              </a:rPr>
              <a:t>بیماری کبد چرب</a:t>
            </a:r>
            <a:endParaRPr lang="en-US" sz="9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79"/>
            <a:ext cx="9959512" cy="1082507"/>
          </a:xfrm>
        </p:spPr>
        <p:txBody>
          <a:bodyPr>
            <a:normAutofit/>
          </a:bodyPr>
          <a:lstStyle/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0291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80937" y="1152344"/>
            <a:ext cx="1192781" cy="706964"/>
          </a:xfrm>
        </p:spPr>
        <p:txBody>
          <a:bodyPr/>
          <a:lstStyle/>
          <a:p>
            <a:r>
              <a:rPr lang="fa-IR" sz="5400" dirty="0">
                <a:cs typeface="B Nazanin" panose="00000400000000000000" pitchFamily="2" charset="-78"/>
              </a:rPr>
              <a:t>کبد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924" y="2091558"/>
            <a:ext cx="11393214" cy="4572000"/>
          </a:xfrm>
        </p:spPr>
        <p:txBody>
          <a:bodyPr>
            <a:noAutofit/>
          </a:bodyPr>
          <a:lstStyle/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کبد چرب یا </a:t>
            </a:r>
            <a:r>
              <a:rPr lang="fa-IR" sz="2800" dirty="0">
                <a:cs typeface="B Nazanin" panose="00000400000000000000" pitchFamily="2" charset="-78"/>
              </a:rPr>
              <a:t>استئاتوز واژه کلی برای اشاره به جمع شدن چربی در کبد است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  <a:endParaRPr lang="en-US" sz="2800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وجود چربی در کبد، طبیعی میباشد، اما اگر این میزان از چربی بیشتر از 5 تا 10 درصد وزن کل کبد شود، فرد به بیماری کبد چرب دچار شده است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  <a:endParaRPr lang="en-US" sz="2800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یک </a:t>
            </a:r>
            <a:r>
              <a:rPr lang="fa-IR" sz="2800" dirty="0">
                <a:cs typeface="B Nazanin" panose="00000400000000000000" pitchFamily="2" charset="-78"/>
              </a:rPr>
              <a:t>بیماری درمان پذیر است ولی بعضی اوقات میتواند باعث اثرات و عوراض خطرناکی شود. </a:t>
            </a:r>
            <a:endParaRPr lang="en-US" sz="2800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معمولا </a:t>
            </a:r>
            <a:r>
              <a:rPr lang="fa-IR" sz="2800" dirty="0">
                <a:cs typeface="B Nazanin" panose="00000400000000000000" pitchFamily="2" charset="-78"/>
              </a:rPr>
              <a:t>نشانه و علامتی نداشته و باعث آسیبی همیشگی و برگشت ناپذیر </a:t>
            </a:r>
            <a:r>
              <a:rPr lang="fa-IR" sz="2800" dirty="0" smtClean="0">
                <a:cs typeface="B Nazanin" panose="00000400000000000000" pitchFamily="2" charset="-78"/>
              </a:rPr>
              <a:t>نمیشود</a:t>
            </a:r>
            <a:r>
              <a:rPr lang="en-US" sz="2800" dirty="0" smtClean="0">
                <a:cs typeface="B Nazanin" panose="00000400000000000000" pitchFamily="2" charset="-78"/>
              </a:rPr>
              <a:t>.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200000"/>
              </a:lnSpc>
              <a:buNone/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542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061101" cy="844622"/>
          </a:xfrm>
        </p:spPr>
        <p:txBody>
          <a:bodyPr/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عملکرد کبد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925" y="1818289"/>
            <a:ext cx="11393214" cy="4918841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fa-IR" sz="2400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زیبایی و شادابی پوست ومو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 افزایش انرژی و توان جسمی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 تنظیم و تعدیل چربی و غلظت خون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 فیلتراسیون چرب سموم بدن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Nazanin" panose="00000400000000000000" pitchFamily="2" charset="-78"/>
              </a:rPr>
              <a:t>ترشح و تعادل هورمونهای بدن و خونسازی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هضم و جذب غذا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546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008549" cy="750029"/>
          </a:xfrm>
        </p:spPr>
        <p:txBody>
          <a:bodyPr/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عواملی  مستعد کننده کبد چرب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571968"/>
            <a:ext cx="10416936" cy="4133631"/>
          </a:xfrm>
        </p:spPr>
        <p:txBody>
          <a:bodyPr>
            <a:normAutofit fontScale="77500" lnSpcReduction="20000"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4600" dirty="0" smtClean="0">
                <a:cs typeface="B Nazanin" panose="00000400000000000000" pitchFamily="2" charset="-78"/>
              </a:rPr>
              <a:t>الکل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4600" dirty="0" smtClean="0">
                <a:cs typeface="B Nazanin" panose="00000400000000000000" pitchFamily="2" charset="-78"/>
              </a:rPr>
              <a:t>بیماری متابولیک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4600" dirty="0" smtClean="0">
                <a:cs typeface="B Nazanin" panose="00000400000000000000" pitchFamily="2" charset="-78"/>
              </a:rPr>
              <a:t>اختلالات چربی خون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4600" dirty="0" smtClean="0">
                <a:cs typeface="B Nazanin" panose="00000400000000000000" pitchFamily="2" charset="-78"/>
              </a:rPr>
              <a:t>چاقی به ویژه چاقی شکمی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4600" dirty="0" smtClean="0">
                <a:cs typeface="B Nazanin" panose="00000400000000000000" pitchFamily="2" charset="-78"/>
              </a:rPr>
              <a:t>دیابت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4600" dirty="0" smtClean="0">
                <a:cs typeface="B Nazanin" panose="00000400000000000000" pitchFamily="2" charset="-78"/>
              </a:rPr>
              <a:t>سوء تغذیه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4600" dirty="0" smtClean="0">
                <a:cs typeface="B Nazanin" panose="00000400000000000000" pitchFamily="2" charset="-78"/>
              </a:rPr>
              <a:t>کاهش وزن سریع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597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113653" cy="802580"/>
          </a:xfrm>
        </p:spPr>
        <p:txBody>
          <a:bodyPr/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انواع بیماری کبد چرب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101625" cy="3933934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6000" dirty="0" smtClean="0">
                <a:cs typeface="B Nazanin" panose="00000400000000000000" pitchFamily="2" charset="-78"/>
              </a:rPr>
              <a:t>کبد </a:t>
            </a:r>
            <a:r>
              <a:rPr lang="fa-IR" sz="6000" dirty="0">
                <a:cs typeface="B Nazanin" panose="00000400000000000000" pitchFamily="2" charset="-78"/>
              </a:rPr>
              <a:t>چرب </a:t>
            </a:r>
            <a:r>
              <a:rPr lang="fa-IR" sz="6000" dirty="0" smtClean="0">
                <a:cs typeface="B Nazanin" panose="00000400000000000000" pitchFamily="2" charset="-78"/>
              </a:rPr>
              <a:t>غیرالکلی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6000" dirty="0" smtClean="0">
                <a:cs typeface="B Nazanin" panose="00000400000000000000" pitchFamily="2" charset="-78"/>
              </a:rPr>
              <a:t>کبد </a:t>
            </a:r>
            <a:r>
              <a:rPr lang="fa-IR" sz="6000" dirty="0">
                <a:cs typeface="B Nazanin" panose="00000400000000000000" pitchFamily="2" charset="-78"/>
              </a:rPr>
              <a:t>چرب الکلی </a:t>
            </a:r>
            <a:endParaRPr lang="fa-IR" sz="60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732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208246" cy="876153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کبدچرب غیرالکلی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415" y="2603500"/>
            <a:ext cx="11235558" cy="3481990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3600" dirty="0" smtClean="0">
                <a:cs typeface="B Nazanin" panose="00000400000000000000" pitchFamily="2" charset="-78"/>
              </a:rPr>
              <a:t>این </a:t>
            </a:r>
            <a:r>
              <a:rPr lang="fa-IR" sz="3600" dirty="0">
                <a:cs typeface="B Nazanin" panose="00000400000000000000" pitchFamily="2" charset="-78"/>
              </a:rPr>
              <a:t>بیماری زمانی رخ میدهد، که کبد در شکستن چربی ها دچار مشکل میشود و با جمع شدن چربی در بافتهای کبد، فرد دچار کبد چرب میگردد. این بیماری با مصرف الکل مرتبط نبوده و زمانی مشخص میشود که 10 درصد و یا بیشتر وزن کبد حاوی چربی باشد. این بیماری خود نیز به چند دسته تقسیم شده و در شدیدترین مراحل باعث سیروز کبدی و یا زخم و سپس نارسایی کبدی میگردد.</a:t>
            </a:r>
            <a:endParaRPr lang="en-US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816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124163" cy="1012787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کبدچرب الکلی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434" y="2603500"/>
            <a:ext cx="11246069" cy="3870872"/>
          </a:xfrm>
        </p:spPr>
        <p:txBody>
          <a:bodyPr>
            <a:noAutofit/>
          </a:bodyPr>
          <a:lstStyle/>
          <a:p>
            <a:pPr algn="just" rtl="1">
              <a:buFont typeface="Wingdings" panose="05000000000000000000" pitchFamily="2" charset="2"/>
              <a:buChar char="v"/>
            </a:pPr>
            <a:r>
              <a:rPr lang="fa-IR" sz="3600" dirty="0" smtClean="0">
                <a:cs typeface="B Nazanin" panose="00000400000000000000" pitchFamily="2" charset="-78"/>
              </a:rPr>
              <a:t>جزء </a:t>
            </a:r>
            <a:r>
              <a:rPr lang="fa-IR" sz="3600" dirty="0">
                <a:cs typeface="B Nazanin" panose="00000400000000000000" pitchFamily="2" charset="-78"/>
              </a:rPr>
              <a:t>اولین </a:t>
            </a:r>
            <a:r>
              <a:rPr lang="fa-IR" sz="3600" dirty="0" smtClean="0">
                <a:cs typeface="B Nazanin" panose="00000400000000000000" pitchFamily="2" charset="-78"/>
              </a:rPr>
              <a:t>مرحله های </a:t>
            </a:r>
            <a:r>
              <a:rPr lang="fa-IR" sz="3600" dirty="0">
                <a:cs typeface="B Nazanin" panose="00000400000000000000" pitchFamily="2" charset="-78"/>
              </a:rPr>
              <a:t>بیماری های کبدی مربوط به الکل است</a:t>
            </a:r>
            <a:r>
              <a:rPr lang="fa-IR" sz="3600" dirty="0" smtClean="0">
                <a:cs typeface="B Nazanin" panose="00000400000000000000" pitchFamily="2" charset="-78"/>
              </a:rPr>
              <a:t>.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600" dirty="0" smtClean="0">
                <a:cs typeface="B Nazanin" panose="00000400000000000000" pitchFamily="2" charset="-78"/>
              </a:rPr>
              <a:t> </a:t>
            </a:r>
            <a:r>
              <a:rPr lang="fa-IR" sz="3600" dirty="0">
                <a:cs typeface="B Nazanin" panose="00000400000000000000" pitchFamily="2" charset="-78"/>
              </a:rPr>
              <a:t>کبد با مصرف زیاد </a:t>
            </a:r>
            <a:r>
              <a:rPr lang="fa-IR" sz="3600" dirty="0" smtClean="0">
                <a:cs typeface="B Nazanin" panose="00000400000000000000" pitchFamily="2" charset="-78"/>
              </a:rPr>
              <a:t>الکل صدمه </a:t>
            </a:r>
            <a:r>
              <a:rPr lang="fa-IR" sz="3600" dirty="0">
                <a:cs typeface="B Nazanin" panose="00000400000000000000" pitchFamily="2" charset="-78"/>
              </a:rPr>
              <a:t>دیده و قادر به شکستن چربی ها نیست. اگر فرد از مصرف الکل خودداری </a:t>
            </a:r>
            <a:r>
              <a:rPr lang="fa-IR" sz="3600" dirty="0" smtClean="0">
                <a:cs typeface="B Nazanin" panose="00000400000000000000" pitchFamily="2" charset="-78"/>
              </a:rPr>
              <a:t>ننماید</a:t>
            </a:r>
            <a:r>
              <a:rPr lang="fa-IR" sz="3600" dirty="0">
                <a:cs typeface="B Nazanin" panose="00000400000000000000" pitchFamily="2" charset="-78"/>
              </a:rPr>
              <a:t>، دچار سیروز کبدی گردد</a:t>
            </a:r>
            <a:r>
              <a:rPr lang="fa-IR" sz="3600" dirty="0" smtClean="0">
                <a:cs typeface="B Nazanin" panose="00000400000000000000" pitchFamily="2" charset="-78"/>
              </a:rPr>
              <a:t>.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600" dirty="0" smtClean="0">
                <a:cs typeface="B Nazanin" panose="00000400000000000000" pitchFamily="2" charset="-78"/>
              </a:rPr>
              <a:t> </a:t>
            </a:r>
            <a:r>
              <a:rPr lang="fa-IR" sz="3600" dirty="0">
                <a:cs typeface="B Nazanin" panose="00000400000000000000" pitchFamily="2" charset="-78"/>
              </a:rPr>
              <a:t>این نوع کبدچرب کم کم درمان میگردد، اما در صورت ادامه به مصرف الکل فرد ممکن </a:t>
            </a:r>
            <a:r>
              <a:rPr lang="fa-IR" sz="3600" dirty="0" smtClean="0">
                <a:cs typeface="B Nazanin" panose="00000400000000000000" pitchFamily="2" charset="-78"/>
              </a:rPr>
              <a:t>است</a:t>
            </a:r>
            <a:r>
              <a:rPr lang="fa-IR" sz="3600" dirty="0"/>
              <a:t> </a:t>
            </a:r>
            <a:r>
              <a:rPr lang="fa-IR" sz="3600" dirty="0">
                <a:cs typeface="B Nazanin" panose="00000400000000000000" pitchFamily="2" charset="-78"/>
              </a:rPr>
              <a:t>دچار</a:t>
            </a:r>
            <a:r>
              <a:rPr lang="fa-IR" sz="3600" dirty="0"/>
              <a:t> </a:t>
            </a:r>
            <a:r>
              <a:rPr lang="fa-IR" sz="3600" dirty="0">
                <a:cs typeface="B Nazanin" panose="00000400000000000000" pitchFamily="2" charset="-78"/>
              </a:rPr>
              <a:t>سیروز کبدی گردد.</a:t>
            </a:r>
            <a:endParaRPr lang="en-US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978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155694" cy="844622"/>
          </a:xfrm>
        </p:spPr>
        <p:txBody>
          <a:bodyPr/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علائم </a:t>
            </a:r>
            <a:r>
              <a:rPr lang="fa-IR" dirty="0">
                <a:cs typeface="B Nazanin" panose="00000400000000000000" pitchFamily="2" charset="-78"/>
              </a:rPr>
              <a:t>کبد چرب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861" y="2382783"/>
            <a:ext cx="11393213" cy="3261272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کبد </a:t>
            </a:r>
            <a:r>
              <a:rPr lang="fa-IR" sz="2000" dirty="0">
                <a:cs typeface="B Nazanin" panose="00000400000000000000" pitchFamily="2" charset="-78"/>
              </a:rPr>
              <a:t>چرب معمولا یک بیماری خاموش است و بخصوص در مراحل اولیه نشانهای ندارد. </a:t>
            </a:r>
            <a:endParaRPr lang="fa-IR" sz="2000" dirty="0" smtClean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زمانیکه </a:t>
            </a:r>
            <a:r>
              <a:rPr lang="fa-IR" sz="2000" dirty="0">
                <a:cs typeface="B Nazanin" panose="00000400000000000000" pitchFamily="2" charset="-78"/>
              </a:rPr>
              <a:t>بیماری پیشرفت کند، میتواند باعث علایم مبهمی همچون</a:t>
            </a:r>
            <a:r>
              <a:rPr lang="fa-IR" sz="2000" dirty="0" smtClean="0">
                <a:cs typeface="B Nazanin" panose="00000400000000000000" pitchFamily="2" charset="-78"/>
              </a:rPr>
              <a:t>: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خستگی </a:t>
            </a:r>
            <a:endParaRPr lang="fa-IR" sz="20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کاهش وزن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کاهش </a:t>
            </a:r>
            <a:r>
              <a:rPr lang="fa-IR" sz="2000" dirty="0">
                <a:cs typeface="B Nazanin" panose="00000400000000000000" pitchFamily="2" charset="-78"/>
              </a:rPr>
              <a:t>اشتها </a:t>
            </a:r>
            <a:endParaRPr lang="fa-IR" sz="20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ضعف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تهوع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 گیجی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مشکل در تصمیم </a:t>
            </a:r>
            <a:r>
              <a:rPr lang="fa-IR" sz="2000" dirty="0" smtClean="0">
                <a:cs typeface="B Nazanin" panose="00000400000000000000" pitchFamily="2" charset="-78"/>
              </a:rPr>
              <a:t>گیری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Nazanin" panose="00000400000000000000" pitchFamily="2" charset="-78"/>
              </a:rPr>
              <a:t>تمرکز</a:t>
            </a:r>
          </a:p>
        </p:txBody>
      </p:sp>
    </p:spTree>
    <p:extLst>
      <p:ext uri="{BB962C8B-B14F-4D97-AF65-F5344CB8AC3E}">
        <p14:creationId xmlns:p14="http://schemas.microsoft.com/office/powerpoint/2010/main" val="69507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208246" cy="991766"/>
          </a:xfrm>
        </p:spPr>
        <p:txBody>
          <a:bodyPr/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علائم </a:t>
            </a:r>
            <a:r>
              <a:rPr lang="fa-IR" dirty="0">
                <a:cs typeface="B Nazanin" panose="00000400000000000000" pitchFamily="2" charset="-78"/>
              </a:rPr>
              <a:t>کبد چرب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683" y="2635032"/>
            <a:ext cx="10899227" cy="3755258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3200" dirty="0">
                <a:cs typeface="B Nazanin" panose="00000400000000000000" pitchFamily="2" charset="-78"/>
              </a:rPr>
              <a:t>درصورتیکه فرد دچار سیروز کبدی هم شود، علایم زیر ممکن است رخ دهند: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احتباس </a:t>
            </a:r>
            <a:r>
              <a:rPr lang="fa-IR" sz="3200" dirty="0">
                <a:cs typeface="B Nazanin" panose="00000400000000000000" pitchFamily="2" charset="-78"/>
              </a:rPr>
              <a:t>مایعات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کاهش </a:t>
            </a:r>
            <a:r>
              <a:rPr lang="fa-IR" sz="3200" dirty="0">
                <a:cs typeface="B Nazanin" panose="00000400000000000000" pitchFamily="2" charset="-78"/>
              </a:rPr>
              <a:t>ماهیچه ها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خونریزی </a:t>
            </a:r>
            <a:r>
              <a:rPr lang="fa-IR" sz="3200" dirty="0">
                <a:cs typeface="B Nazanin" panose="00000400000000000000" pitchFamily="2" charset="-78"/>
              </a:rPr>
              <a:t>داخلی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زردی چشم </a:t>
            </a:r>
            <a:r>
              <a:rPr lang="fa-IR" sz="3200" dirty="0" smtClean="0">
                <a:cs typeface="B Nazanin" panose="00000400000000000000" pitchFamily="2" charset="-78"/>
              </a:rPr>
              <a:t>ها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نارسایی کبدی</a:t>
            </a:r>
            <a:endParaRPr lang="en-US" sz="3200" dirty="0">
              <a:cs typeface="B Nazanin" panose="00000400000000000000" pitchFamily="2" charset="-78"/>
            </a:endParaRPr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18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264054" cy="919526"/>
          </a:xfrm>
        </p:spPr>
        <p:txBody>
          <a:bodyPr/>
          <a:lstStyle/>
          <a:p>
            <a:pPr algn="r" rtl="1"/>
            <a:r>
              <a:rPr lang="fa-IR" sz="4800" dirty="0">
                <a:cs typeface="B Nazanin" panose="00000400000000000000" pitchFamily="2" charset="-78"/>
              </a:rPr>
              <a:t>اختلالات دستگاه گوارش تحتانی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3" y="2603499"/>
            <a:ext cx="10474669" cy="3951847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یبوست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اسهال</a:t>
            </a:r>
            <a:endParaRPr lang="fa-IR" sz="2800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بیماری </a:t>
            </a:r>
            <a:r>
              <a:rPr lang="fa-IR" sz="2800" dirty="0" err="1" smtClean="0">
                <a:cs typeface="B Nazanin" panose="00000400000000000000" pitchFamily="2" charset="-78"/>
              </a:rPr>
              <a:t>التهابی</a:t>
            </a:r>
            <a:r>
              <a:rPr lang="fa-IR" sz="2800" dirty="0" smtClean="0">
                <a:cs typeface="B Nazanin" panose="00000400000000000000" pitchFamily="2" charset="-78"/>
              </a:rPr>
              <a:t> روده </a:t>
            </a:r>
            <a:r>
              <a:rPr lang="en-US" sz="2800" dirty="0" smtClean="0">
                <a:cs typeface="B Nazanin" panose="00000400000000000000" pitchFamily="2" charset="-78"/>
              </a:rPr>
              <a:t>(IBD)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بیماری کرون(</a:t>
            </a:r>
            <a:r>
              <a:rPr lang="en-US" sz="2800" dirty="0" smtClean="0">
                <a:cs typeface="B Nazanin" panose="00000400000000000000" pitchFamily="2" charset="-78"/>
              </a:rPr>
              <a:t>Crohn</a:t>
            </a:r>
            <a:r>
              <a:rPr lang="fa-IR" sz="2800" dirty="0" smtClean="0">
                <a:cs typeface="B Nazanin" panose="00000400000000000000" pitchFamily="2" charset="-78"/>
              </a:rPr>
              <a:t>)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کولیت الستراتیو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سندرم </a:t>
            </a:r>
            <a:r>
              <a:rPr lang="fa-IR" sz="2800" dirty="0">
                <a:cs typeface="B Nazanin" panose="00000400000000000000" pitchFamily="2" charset="-78"/>
              </a:rPr>
              <a:t>روده تحریک پذیر </a:t>
            </a:r>
            <a:r>
              <a:rPr lang="fa-IR" sz="2800" dirty="0" smtClean="0">
                <a:cs typeface="B Nazanin" panose="00000400000000000000" pitchFamily="2" charset="-78"/>
              </a:rPr>
              <a:t>(</a:t>
            </a:r>
            <a:r>
              <a:rPr lang="en-US" sz="2800" dirty="0" smtClean="0">
                <a:cs typeface="B Nazanin" panose="00000400000000000000" pitchFamily="2" charset="-78"/>
              </a:rPr>
              <a:t>IBS</a:t>
            </a:r>
            <a:r>
              <a:rPr lang="fa-IR" sz="2800" dirty="0" smtClean="0">
                <a:cs typeface="B Nazanin" panose="00000400000000000000" pitchFamily="2" charset="-78"/>
              </a:rPr>
              <a:t>)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390365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8966508" cy="760539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تشخیص بیماری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738" y="2603500"/>
            <a:ext cx="11529848" cy="3933934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آزمایش </a:t>
            </a:r>
            <a:r>
              <a:rPr lang="fa-IR" sz="3200" dirty="0">
                <a:cs typeface="B Nazanin" panose="00000400000000000000" pitchFamily="2" charset="-78"/>
              </a:rPr>
              <a:t>ها و تست هایی که برای مشخص کردن ابتلا به کبد چرب استفاده میشوند، شامل: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آزمایش </a:t>
            </a:r>
            <a:r>
              <a:rPr lang="fa-IR" sz="3200" dirty="0">
                <a:cs typeface="B Nazanin" panose="00000400000000000000" pitchFamily="2" charset="-78"/>
              </a:rPr>
              <a:t>خون، که شامل تست عملکرد آنزیم های کبدی میشود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تصویر برداری، که از طریق روش های مختلف همچون </a:t>
            </a:r>
            <a:r>
              <a:rPr lang="en-US" sz="3200" dirty="0">
                <a:cs typeface="B Nazanin" panose="00000400000000000000" pitchFamily="2" charset="-78"/>
              </a:rPr>
              <a:t>CT</a:t>
            </a:r>
            <a:r>
              <a:rPr lang="fa-IR" sz="3200" dirty="0">
                <a:cs typeface="B Nazanin" panose="00000400000000000000" pitchFamily="2" charset="-78"/>
              </a:rPr>
              <a:t>اسکن </a:t>
            </a:r>
            <a:r>
              <a:rPr lang="fa-IR" sz="3200" dirty="0" smtClean="0">
                <a:cs typeface="B Nazanin" panose="00000400000000000000" pitchFamily="2" charset="-78"/>
              </a:rPr>
              <a:t>و </a:t>
            </a:r>
            <a:r>
              <a:rPr lang="fa-IR" sz="3200" dirty="0">
                <a:cs typeface="B Nazanin" panose="00000400000000000000" pitchFamily="2" charset="-78"/>
              </a:rPr>
              <a:t>یا </a:t>
            </a:r>
            <a:r>
              <a:rPr lang="fa-IR" sz="2800" dirty="0" smtClean="0">
                <a:cs typeface="B Nazanin" panose="00000400000000000000" pitchFamily="2" charset="-78"/>
              </a:rPr>
              <a:t>ام </a:t>
            </a:r>
            <a:r>
              <a:rPr lang="fa-IR" sz="2800" dirty="0">
                <a:cs typeface="B Nazanin" panose="00000400000000000000" pitchFamily="2" charset="-78"/>
              </a:rPr>
              <a:t>آر ای </a:t>
            </a:r>
            <a:r>
              <a:rPr lang="fa-IR" sz="2800" dirty="0" smtClean="0">
                <a:cs typeface="B Nazanin" panose="00000400000000000000" pitchFamily="2" charset="-78"/>
              </a:rPr>
              <a:t> (</a:t>
            </a:r>
            <a:r>
              <a:rPr lang="en-US" sz="2800" dirty="0" smtClean="0">
                <a:cs typeface="B Nazanin" panose="00000400000000000000" pitchFamily="2" charset="-78"/>
              </a:rPr>
              <a:t>MRI</a:t>
            </a:r>
            <a:r>
              <a:rPr lang="fa-IR" sz="2800" dirty="0" smtClean="0">
                <a:cs typeface="B Nazanin" panose="00000400000000000000" pitchFamily="2" charset="-78"/>
              </a:rPr>
              <a:t>)</a:t>
            </a:r>
            <a:r>
              <a:rPr lang="en-US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انجام </a:t>
            </a:r>
            <a:r>
              <a:rPr lang="fa-IR" sz="2800" dirty="0">
                <a:cs typeface="B Nazanin" panose="00000400000000000000" pitchFamily="2" charset="-78"/>
              </a:rPr>
              <a:t>میشود.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آزمایش </a:t>
            </a:r>
            <a:r>
              <a:rPr lang="fa-IR" sz="3200" dirty="0">
                <a:cs typeface="B Nazanin" panose="00000400000000000000" pitchFamily="2" charset="-78"/>
              </a:rPr>
              <a:t>بافت های کبدی، که با یک سوزن کوچک بخش کوچکی از کبد برای انجام آزمایش برای تشخیص ابتلا به کبد چرب برداشته میشود.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405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8945487" cy="750029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درمان کبد چرب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2301765"/>
            <a:ext cx="11487806" cy="3993931"/>
          </a:xfrm>
        </p:spPr>
        <p:txBody>
          <a:bodyPr>
            <a:no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3600" dirty="0" smtClean="0">
                <a:cs typeface="B Nazanin" panose="00000400000000000000" pitchFamily="2" charset="-78"/>
              </a:rPr>
              <a:t>درمان </a:t>
            </a:r>
            <a:r>
              <a:rPr lang="fa-IR" sz="3600" dirty="0">
                <a:cs typeface="B Nazanin" panose="00000400000000000000" pitchFamily="2" charset="-78"/>
              </a:rPr>
              <a:t>های معمول این بیماری شامل: </a:t>
            </a:r>
            <a:endParaRPr lang="fa-IR" sz="3600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ترک </a:t>
            </a:r>
            <a:r>
              <a:rPr lang="fa-IR" sz="3200" dirty="0">
                <a:cs typeface="B Nazanin" panose="00000400000000000000" pitchFamily="2" charset="-78"/>
              </a:rPr>
              <a:t>مصرف </a:t>
            </a:r>
            <a:r>
              <a:rPr lang="fa-IR" sz="3200" dirty="0" smtClean="0">
                <a:cs typeface="B Nazanin" panose="00000400000000000000" pitchFamily="2" charset="-78"/>
              </a:rPr>
              <a:t>الکل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مدیریت کلسترول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کاهش </a:t>
            </a:r>
            <a:r>
              <a:rPr lang="fa-IR" sz="3200" dirty="0">
                <a:cs typeface="B Nazanin" panose="00000400000000000000" pitchFamily="2" charset="-78"/>
              </a:rPr>
              <a:t>وزن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200" dirty="0" smtClean="0">
                <a:cs typeface="B Nazanin" panose="00000400000000000000" pitchFamily="2" charset="-78"/>
              </a:rPr>
              <a:t>کنترل قندخون</a:t>
            </a:r>
          </a:p>
        </p:txBody>
      </p:sp>
    </p:spTree>
    <p:extLst>
      <p:ext uri="{BB962C8B-B14F-4D97-AF65-F5344CB8AC3E}">
        <p14:creationId xmlns:p14="http://schemas.microsoft.com/office/powerpoint/2010/main" val="140852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281818" cy="865642"/>
          </a:xfrm>
        </p:spPr>
        <p:txBody>
          <a:bodyPr/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 راه های پیشگیری </a:t>
            </a:r>
            <a:r>
              <a:rPr lang="fa-IR" dirty="0">
                <a:cs typeface="B Nazanin" panose="00000400000000000000" pitchFamily="2" charset="-78"/>
              </a:rPr>
              <a:t>از ابتلا به کبد </a:t>
            </a:r>
            <a:r>
              <a:rPr lang="fa-IR" dirty="0" smtClean="0">
                <a:cs typeface="B Nazanin" panose="00000400000000000000" pitchFamily="2" charset="-78"/>
              </a:rPr>
              <a:t>چرب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614" y="2603500"/>
            <a:ext cx="11634952" cy="3744748"/>
          </a:xfrm>
        </p:spPr>
        <p:txBody>
          <a:bodyPr>
            <a:normAutofit fontScale="92500" lnSpcReduction="10000"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 داشتن رژیم </a:t>
            </a:r>
            <a:r>
              <a:rPr lang="fa-IR" sz="2800" dirty="0">
                <a:cs typeface="B Nazanin" panose="00000400000000000000" pitchFamily="2" charset="-78"/>
              </a:rPr>
              <a:t>غذایی </a:t>
            </a:r>
            <a:r>
              <a:rPr lang="fa-IR" sz="2800" dirty="0" smtClean="0">
                <a:cs typeface="B Nazanin" panose="00000400000000000000" pitchFamily="2" charset="-78"/>
              </a:rPr>
              <a:t>سالم:یک </a:t>
            </a:r>
            <a:r>
              <a:rPr lang="fa-IR" sz="2800" dirty="0">
                <a:cs typeface="B Nazanin" panose="00000400000000000000" pitchFamily="2" charset="-78"/>
              </a:rPr>
              <a:t>رژیم غذایی سالم حاوی میوه، سبزیجات، غلات کامل و چربی های سالم میتواند خطر ابتلا به کبد چرب را کاهش دهد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حفظ وزن سالم و تناسب اندام </a:t>
            </a:r>
            <a:r>
              <a:rPr lang="fa-IR" sz="2800" dirty="0" smtClean="0">
                <a:cs typeface="B Nazanin" panose="00000400000000000000" pitchFamily="2" charset="-78"/>
              </a:rPr>
              <a:t>: </a:t>
            </a:r>
            <a:r>
              <a:rPr lang="fa-IR" sz="2800" dirty="0">
                <a:cs typeface="B Nazanin" panose="00000400000000000000" pitchFamily="2" charset="-78"/>
              </a:rPr>
              <a:t>اگر شما چاق هستید و یا اضافه وزن دارید کاهش وزن به ما کمک </a:t>
            </a:r>
            <a:r>
              <a:rPr lang="fa-IR" sz="2800" dirty="0" smtClean="0">
                <a:cs typeface="B Nazanin" panose="00000400000000000000" pitchFamily="2" charset="-78"/>
              </a:rPr>
              <a:t>می نماید</a:t>
            </a:r>
            <a:r>
              <a:rPr lang="fa-IR" sz="2800" dirty="0">
                <a:cs typeface="B Nazanin" panose="00000400000000000000" pitchFamily="2" charset="-78"/>
              </a:rPr>
              <a:t>. اگر وزن مناسبی دارید برای حفظ وزن و تناسب اندام خود و جلوگیری از چاقی اقدام </a:t>
            </a:r>
            <a:r>
              <a:rPr lang="fa-IR" sz="2800" dirty="0" smtClean="0">
                <a:cs typeface="B Nazanin" panose="00000400000000000000" pitchFamily="2" charset="-78"/>
              </a:rPr>
              <a:t>نمایید.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dirty="0" smtClean="0">
                <a:cs typeface="B Nazanin" panose="00000400000000000000" pitchFamily="2" charset="-78"/>
              </a:rPr>
              <a:t>ورزش </a:t>
            </a:r>
            <a:r>
              <a:rPr lang="fa-IR" sz="2800" dirty="0">
                <a:cs typeface="B Nazanin" panose="00000400000000000000" pitchFamily="2" charset="-78"/>
              </a:rPr>
              <a:t>و تمرین </a:t>
            </a:r>
            <a:r>
              <a:rPr lang="fa-IR" sz="2800" dirty="0" smtClean="0">
                <a:cs typeface="B Nazanin" panose="00000400000000000000" pitchFamily="2" charset="-78"/>
              </a:rPr>
              <a:t>:ورزش </a:t>
            </a:r>
            <a:r>
              <a:rPr lang="fa-IR" sz="2800" dirty="0">
                <a:cs typeface="B Nazanin" panose="00000400000000000000" pitchFamily="2" charset="-78"/>
              </a:rPr>
              <a:t>در بیشتر روز های هفته کمک کننده است، البته اگر </a:t>
            </a:r>
            <a:r>
              <a:rPr lang="fa-IR" sz="2800" dirty="0" smtClean="0">
                <a:cs typeface="B Nazanin" panose="00000400000000000000" pitchFamily="2" charset="-78"/>
              </a:rPr>
              <a:t>مدته است </a:t>
            </a:r>
            <a:r>
              <a:rPr lang="fa-IR" sz="2800" dirty="0">
                <a:cs typeface="B Nazanin" panose="00000400000000000000" pitchFamily="2" charset="-78"/>
              </a:rPr>
              <a:t>ورزش </a:t>
            </a:r>
            <a:r>
              <a:rPr lang="fa-IR" sz="2800" dirty="0" smtClean="0">
                <a:cs typeface="B Nazanin" panose="00000400000000000000" pitchFamily="2" charset="-78"/>
              </a:rPr>
              <a:t>نکرده اید </a:t>
            </a:r>
            <a:r>
              <a:rPr lang="fa-IR" sz="2800" dirty="0">
                <a:cs typeface="B Nazanin" panose="00000400000000000000" pitchFamily="2" charset="-78"/>
              </a:rPr>
              <a:t>پش از ورزش با پزشک مشورت </a:t>
            </a:r>
            <a:r>
              <a:rPr lang="fa-IR" sz="2800" dirty="0" smtClean="0">
                <a:cs typeface="B Nazanin" panose="00000400000000000000" pitchFamily="2" charset="-78"/>
              </a:rPr>
              <a:t>نمایید.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161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166205" cy="739518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اصلاح سبک زندگی و توصیه های تغذیه 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883" y="2469931"/>
            <a:ext cx="11277599" cy="4277709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مصرف </a:t>
            </a:r>
            <a:r>
              <a:rPr lang="fa-IR" dirty="0">
                <a:cs typeface="B Nazanin" panose="00000400000000000000" pitchFamily="2" charset="-78"/>
              </a:rPr>
              <a:t>محدود مواد نشاسته ای-کاهش مصرف کربوهیدرات ها از جمله :</a:t>
            </a:r>
            <a:r>
              <a:rPr lang="fa-IR" dirty="0" smtClean="0">
                <a:cs typeface="B Nazanin" panose="00000400000000000000" pitchFamily="2" charset="-78"/>
              </a:rPr>
              <a:t>قند </a:t>
            </a:r>
            <a:r>
              <a:rPr lang="fa-IR" dirty="0">
                <a:cs typeface="B Nazanin" panose="00000400000000000000" pitchFamily="2" charset="-78"/>
              </a:rPr>
              <a:t>ساده-نان-ماکارونی-کیک ها- بیسکویت ودسرها </a:t>
            </a: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افزایش </a:t>
            </a:r>
            <a:r>
              <a:rPr lang="fa-IR" dirty="0">
                <a:cs typeface="B Nazanin" panose="00000400000000000000" pitchFamily="2" charset="-78"/>
              </a:rPr>
              <a:t>مقدار سبزی ها ومیوه های خام وفیبر ها استفاده از آب </a:t>
            </a:r>
            <a:r>
              <a:rPr lang="fa-IR" dirty="0" smtClean="0">
                <a:cs typeface="B Nazanin" panose="00000400000000000000" pitchFamily="2" charset="-78"/>
              </a:rPr>
              <a:t>سبزیجات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اجتناب از غذا های سرخ شده و آماده وهر گونه مارگارین </a:t>
            </a: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اجتناب </a:t>
            </a:r>
            <a:r>
              <a:rPr lang="fa-IR" dirty="0">
                <a:cs typeface="B Nazanin" panose="00000400000000000000" pitchFamily="2" charset="-78"/>
              </a:rPr>
              <a:t>از مواد لبنی پر چرب شامل:شیر-پنیر-خامه-بستنی- ماست </a:t>
            </a:r>
            <a:r>
              <a:rPr lang="fa-IR" dirty="0" smtClean="0">
                <a:cs typeface="B Nazanin" panose="00000400000000000000" pitchFamily="2" charset="-78"/>
              </a:rPr>
              <a:t>پرچرب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اجتناب </a:t>
            </a:r>
            <a:r>
              <a:rPr lang="fa-IR" dirty="0">
                <a:cs typeface="B Nazanin" panose="00000400000000000000" pitchFamily="2" charset="-78"/>
              </a:rPr>
              <a:t>از مصرف نوشابه </a:t>
            </a:r>
            <a:r>
              <a:rPr lang="fa-IR" dirty="0" smtClean="0">
                <a:cs typeface="B Nazanin" panose="00000400000000000000" pitchFamily="2" charset="-78"/>
              </a:rPr>
              <a:t>ها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نوشیدن دو لیتر یا ۸ لیوان آب در روز </a:t>
            </a: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استفاده </a:t>
            </a:r>
            <a:r>
              <a:rPr lang="fa-IR" dirty="0">
                <a:cs typeface="B Nazanin" panose="00000400000000000000" pitchFamily="2" charset="-78"/>
              </a:rPr>
              <a:t>از منابع غنی ویتامین ث و سلنیوم </a:t>
            </a:r>
            <a:r>
              <a:rPr lang="fa-IR" dirty="0" smtClean="0">
                <a:cs typeface="B Nazanin" panose="00000400000000000000" pitchFamily="2" charset="-78"/>
              </a:rPr>
              <a:t>(غذاهای </a:t>
            </a:r>
            <a:r>
              <a:rPr lang="fa-IR" dirty="0">
                <a:cs typeface="B Nazanin" panose="00000400000000000000" pitchFamily="2" charset="-78"/>
              </a:rPr>
              <a:t>دریایی، مانند میگو و </a:t>
            </a:r>
            <a:r>
              <a:rPr lang="fa-IR" dirty="0" smtClean="0">
                <a:cs typeface="B Nazanin" panose="00000400000000000000" pitchFamily="2" charset="-78"/>
              </a:rPr>
              <a:t>ماهی)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غذا ها را به آهستگی میل  نمایند و کاملا بجوید. این امر باعث میشود احساس سیری زودتر ظاهر شود.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از مصرف غذا در هنگام تماشا کردن تلویزیون و یادر حین مطالعه خود داری نمایید چرا که به دلیل عدم تمرکز بر روی غذا خوردن ممکن است بیش از حد نیاز غذا مصرف شود.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cs typeface="B Nazanin" panose="00000400000000000000" pitchFamily="2" charset="-78"/>
              </a:rPr>
              <a:t>حد اقل روزانه نیم ساعت ورزش( برای مثال پیاده روی) نمایید. مدت زمان ورزش خود را به تدریج به یک ساعت در روز افزایش دهید.</a:t>
            </a:r>
          </a:p>
          <a:p>
            <a:pPr algn="r" rtl="1">
              <a:buFont typeface="Wingdings" panose="05000000000000000000" pitchFamily="2" charset="2"/>
              <a:buChar char="v"/>
            </a:pP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924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9187225" cy="1002277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غذاهاي مضر براي </a:t>
            </a:r>
            <a:r>
              <a:rPr lang="fa-IR" dirty="0" smtClean="0">
                <a:cs typeface="B Nazanin" panose="00000400000000000000" pitchFamily="2" charset="-78"/>
              </a:rPr>
              <a:t>كبد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028" y="2603500"/>
            <a:ext cx="10909738" cy="3416300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غذاهاي </a:t>
            </a:r>
            <a:r>
              <a:rPr lang="fa-IR" sz="4000" dirty="0">
                <a:cs typeface="B Nazanin" panose="00000400000000000000" pitchFamily="2" charset="-78"/>
              </a:rPr>
              <a:t>فريز </a:t>
            </a:r>
            <a:r>
              <a:rPr lang="fa-IR" sz="4000" dirty="0" smtClean="0">
                <a:cs typeface="B Nazanin" panose="00000400000000000000" pitchFamily="2" charset="-78"/>
              </a:rPr>
              <a:t>شده،زودپز </a:t>
            </a:r>
            <a:r>
              <a:rPr lang="fa-IR" sz="4000" dirty="0">
                <a:cs typeface="B Nazanin" panose="00000400000000000000" pitchFamily="2" charset="-78"/>
              </a:rPr>
              <a:t>شده، </a:t>
            </a:r>
            <a:r>
              <a:rPr lang="fa-IR" sz="4000" dirty="0" smtClean="0">
                <a:cs typeface="B Nazanin" panose="00000400000000000000" pitchFamily="2" charset="-78"/>
              </a:rPr>
              <a:t>ترشيجات</a:t>
            </a:r>
            <a:r>
              <a:rPr lang="fa-IR" sz="4000" dirty="0">
                <a:cs typeface="B Nazanin" panose="00000400000000000000" pitchFamily="2" charset="-78"/>
              </a:rPr>
              <a:t>، </a:t>
            </a:r>
            <a:r>
              <a:rPr lang="fa-IR" sz="4000" dirty="0" smtClean="0">
                <a:cs typeface="B Nazanin" panose="00000400000000000000" pitchFamily="2" charset="-78"/>
              </a:rPr>
              <a:t>رب، </a:t>
            </a:r>
            <a:r>
              <a:rPr lang="fa-IR" sz="4000" dirty="0">
                <a:cs typeface="B Nazanin" panose="00000400000000000000" pitchFamily="2" charset="-78"/>
              </a:rPr>
              <a:t>سس</a:t>
            </a:r>
            <a:r>
              <a:rPr lang="fa-IR" sz="4000" dirty="0" smtClean="0">
                <a:cs typeface="B Nazanin" panose="00000400000000000000" pitchFamily="2" charset="-78"/>
              </a:rPr>
              <a:t>، </a:t>
            </a:r>
            <a:r>
              <a:rPr lang="fa-IR" sz="4000" dirty="0">
                <a:cs typeface="B Nazanin" panose="00000400000000000000" pitchFamily="2" charset="-78"/>
              </a:rPr>
              <a:t>نمك زياد</a:t>
            </a:r>
            <a:r>
              <a:rPr lang="fa-IR" sz="4000" dirty="0" smtClean="0">
                <a:cs typeface="B Nazanin" panose="00000400000000000000" pitchFamily="2" charset="-78"/>
              </a:rPr>
              <a:t>، </a:t>
            </a:r>
            <a:r>
              <a:rPr lang="fa-IR" sz="4000" dirty="0">
                <a:cs typeface="B Nazanin" panose="00000400000000000000" pitchFamily="2" charset="-78"/>
              </a:rPr>
              <a:t>چاي، </a:t>
            </a:r>
            <a:r>
              <a:rPr lang="fa-IR" sz="4000" dirty="0" smtClean="0">
                <a:cs typeface="B Nazanin" panose="00000400000000000000" pitchFamily="2" charset="-78"/>
              </a:rPr>
              <a:t>ادويه </a:t>
            </a:r>
            <a:r>
              <a:rPr lang="fa-IR" sz="4000" dirty="0">
                <a:cs typeface="B Nazanin" panose="00000400000000000000" pitchFamily="2" charset="-78"/>
              </a:rPr>
              <a:t>جات تند</a:t>
            </a:r>
            <a:r>
              <a:rPr lang="fa-IR" sz="4000" dirty="0" smtClean="0">
                <a:cs typeface="B Nazanin" panose="00000400000000000000" pitchFamily="2" charset="-78"/>
              </a:rPr>
              <a:t>، </a:t>
            </a:r>
            <a:r>
              <a:rPr lang="fa-IR" sz="4000" dirty="0">
                <a:cs typeface="B Nazanin" panose="00000400000000000000" pitchFamily="2" charset="-78"/>
              </a:rPr>
              <a:t>غذاهاي </a:t>
            </a:r>
            <a:r>
              <a:rPr lang="fa-IR" sz="3600" dirty="0">
                <a:cs typeface="B Nazanin" panose="00000400000000000000" pitchFamily="2" charset="-78"/>
              </a:rPr>
              <a:t>ساندويچي</a:t>
            </a:r>
            <a:r>
              <a:rPr lang="fa-IR" sz="4000" dirty="0" smtClean="0">
                <a:cs typeface="B Nazanin" panose="00000400000000000000" pitchFamily="2" charset="-78"/>
              </a:rPr>
              <a:t>، شيرينی جات </a:t>
            </a:r>
            <a:r>
              <a:rPr lang="fa-IR" sz="4000" dirty="0">
                <a:cs typeface="B Nazanin" panose="00000400000000000000" pitchFamily="2" charset="-78"/>
              </a:rPr>
              <a:t>قنادي، پيتزا، غذاهاي تبليغي(پفك، چيپس، شكلات،بيسكويت )...،گوشت زياد، سر خ كردني</a:t>
            </a:r>
            <a:r>
              <a:rPr lang="fa-IR" sz="4000" dirty="0" smtClean="0">
                <a:cs typeface="B Nazanin" panose="00000400000000000000" pitchFamily="2" charset="-78"/>
              </a:rPr>
              <a:t>، </a:t>
            </a:r>
            <a:r>
              <a:rPr lang="fa-IR" sz="4000" dirty="0">
                <a:cs typeface="B Nazanin" panose="00000400000000000000" pitchFamily="2" charset="-78"/>
              </a:rPr>
              <a:t>غذاهاي چرب و پر حجم، سير داغ، پياز داغ</a:t>
            </a:r>
            <a:r>
              <a:rPr lang="fa-IR" sz="4000" dirty="0" smtClean="0">
                <a:cs typeface="B Nazanin" panose="00000400000000000000" pitchFamily="2" charset="-78"/>
              </a:rPr>
              <a:t>، </a:t>
            </a:r>
            <a:r>
              <a:rPr lang="fa-IR" sz="4000" dirty="0">
                <a:cs typeface="B Nazanin" panose="00000400000000000000" pitchFamily="2" charset="-78"/>
              </a:rPr>
              <a:t>خوردن مايعات همراه </a:t>
            </a:r>
            <a:r>
              <a:rPr lang="fa-IR" sz="4000" dirty="0" smtClean="0">
                <a:cs typeface="B Nazanin" panose="00000400000000000000" pitchFamily="2" charset="-78"/>
              </a:rPr>
              <a:t>غذا</a:t>
            </a:r>
          </a:p>
          <a:p>
            <a:pPr algn="r" rtl="1"/>
            <a:endParaRPr lang="fa-IR" sz="2400" dirty="0"/>
          </a:p>
          <a:p>
            <a:pPr algn="r" rtl="1"/>
            <a:endParaRPr lang="fa-IR" sz="2400" dirty="0" smtClean="0"/>
          </a:p>
          <a:p>
            <a:pPr marL="0" indent="0" algn="r" rtl="1">
              <a:buNone/>
            </a:pPr>
            <a:endParaRPr lang="fa-IR" sz="2400" dirty="0" smtClean="0"/>
          </a:p>
        </p:txBody>
      </p:sp>
    </p:spTree>
    <p:extLst>
      <p:ext uri="{BB962C8B-B14F-4D97-AF65-F5344CB8AC3E}">
        <p14:creationId xmlns:p14="http://schemas.microsoft.com/office/powerpoint/2010/main" val="195263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197736" cy="865642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غذاهاي مفيد براي كبد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497" y="2603500"/>
            <a:ext cx="10962289" cy="3416300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4400" dirty="0">
                <a:cs typeface="B Nazanin" panose="00000400000000000000" pitchFamily="2" charset="-78"/>
              </a:rPr>
              <a:t>آب، ميو ه جات، سالاد (كاهو، خيار، هويج، </a:t>
            </a:r>
            <a:r>
              <a:rPr lang="fa-IR" sz="4400" dirty="0" smtClean="0">
                <a:cs typeface="B Nazanin" panose="00000400000000000000" pitchFamily="2" charset="-78"/>
              </a:rPr>
              <a:t>جوانه ها)، </a:t>
            </a:r>
            <a:r>
              <a:rPr lang="fa-IR" sz="4400" dirty="0">
                <a:cs typeface="B Nazanin" panose="00000400000000000000" pitchFamily="2" charset="-78"/>
              </a:rPr>
              <a:t>ليمو ترش تازه، سوپ جو </a:t>
            </a:r>
            <a:r>
              <a:rPr lang="fa-IR" sz="4400" dirty="0" smtClean="0">
                <a:cs typeface="B Nazanin" panose="00000400000000000000" pitchFamily="2" charset="-78"/>
              </a:rPr>
              <a:t>هفته </a:t>
            </a:r>
            <a:r>
              <a:rPr lang="fa-IR" sz="4400" dirty="0">
                <a:cs typeface="B Nazanin" panose="00000400000000000000" pitchFamily="2" charset="-78"/>
              </a:rPr>
              <a:t>هاي يكبار به همراه آلو بخارا</a:t>
            </a:r>
            <a:r>
              <a:rPr lang="fa-IR" sz="4400" dirty="0" smtClean="0">
                <a:cs typeface="B Nazanin" panose="00000400000000000000" pitchFamily="2" charset="-78"/>
              </a:rPr>
              <a:t>، </a:t>
            </a:r>
            <a:r>
              <a:rPr lang="fa-IR" sz="4400" dirty="0">
                <a:cs typeface="B Nazanin" panose="00000400000000000000" pitchFamily="2" charset="-78"/>
              </a:rPr>
              <a:t>استفاده از ترشيجات طبيعي(زرشك، شاتوت</a:t>
            </a:r>
            <a:r>
              <a:rPr lang="fa-IR" sz="4400" dirty="0" smtClean="0">
                <a:cs typeface="B Nazanin" panose="00000400000000000000" pitchFamily="2" charset="-78"/>
              </a:rPr>
              <a:t>،...)، انواع </a:t>
            </a:r>
            <a:r>
              <a:rPr lang="fa-IR" sz="4400" dirty="0">
                <a:cs typeface="B Nazanin" panose="00000400000000000000" pitchFamily="2" charset="-78"/>
              </a:rPr>
              <a:t>مركبات، توت فرنگي، هويج، روغن زيتون ،عناب، بالهنگ و </a:t>
            </a:r>
            <a:r>
              <a:rPr lang="fa-IR" sz="4400" dirty="0" smtClean="0">
                <a:cs typeface="B Nazanin" panose="00000400000000000000" pitchFamily="2" charset="-78"/>
              </a:rPr>
              <a:t>خاكشير،زرد چوبه</a:t>
            </a:r>
            <a:endParaRPr lang="en-US" sz="4400" dirty="0">
              <a:cs typeface="B Nazanin" panose="00000400000000000000" pitchFamily="2" charset="-78"/>
            </a:endParaRPr>
          </a:p>
          <a:p>
            <a:pPr algn="just"/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45098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2000250"/>
            <a:ext cx="5200650" cy="2857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72" y="1"/>
            <a:ext cx="121184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62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2098" y="873880"/>
            <a:ext cx="10963571" cy="5526664"/>
          </a:xfrm>
        </p:spPr>
        <p:txBody>
          <a:bodyPr/>
          <a:lstStyle/>
          <a:p>
            <a:pPr marL="342900" lvl="0" indent="-342900" rtl="1">
              <a:lnSpc>
                <a:spcPct val="200000"/>
              </a:lnSpc>
              <a:spcBef>
                <a:spcPts val="1000"/>
              </a:spcBef>
            </a:pPr>
            <a:r>
              <a:rPr lang="fa-IR" sz="7200" dirty="0">
                <a:solidFill>
                  <a:schemeClr val="bg1"/>
                </a:solidFill>
                <a:ea typeface="+mn-ea"/>
                <a:cs typeface="B Titr" panose="00000700000000000000" pitchFamily="2" charset="-78"/>
              </a:rPr>
              <a:t>اختلالات دستگاه گوارش فوقانی</a:t>
            </a:r>
            <a:br>
              <a:rPr lang="fa-IR" sz="7200" dirty="0">
                <a:solidFill>
                  <a:schemeClr val="bg1"/>
                </a:solidFill>
                <a:ea typeface="+mn-ea"/>
                <a:cs typeface="B Titr" panose="00000700000000000000" pitchFamily="2" charset="-78"/>
              </a:rPr>
            </a:br>
            <a:endParaRPr lang="en-US" sz="72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V="1">
            <a:off x="1154955" y="7357240"/>
            <a:ext cx="9959512" cy="115614"/>
          </a:xfrm>
        </p:spPr>
        <p:txBody>
          <a:bodyPr>
            <a:normAutofit fontScale="25000" lnSpcReduction="20000"/>
          </a:bodyPr>
          <a:lstStyle/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83648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778" y="1068261"/>
            <a:ext cx="9367461" cy="972412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بیماری رفلاکس </a:t>
            </a:r>
            <a:r>
              <a:rPr lang="fa-IR" dirty="0">
                <a:cs typeface="B Nazanin" panose="00000400000000000000" pitchFamily="2" charset="-78"/>
              </a:rPr>
              <a:t>معدی- مروی(</a:t>
            </a:r>
            <a:r>
              <a:rPr lang="en-US" dirty="0">
                <a:cs typeface="B Nazanin" panose="00000400000000000000" pitchFamily="2" charset="-78"/>
              </a:rPr>
              <a:t>GERD</a:t>
            </a:r>
            <a:r>
              <a:rPr lang="fa-IR" dirty="0">
                <a:cs typeface="B Nazanin" panose="00000400000000000000" pitchFamily="2" charset="-78"/>
              </a:rPr>
              <a:t>)</a:t>
            </a:r>
            <a:br>
              <a:rPr lang="fa-IR" dirty="0">
                <a:cs typeface="B Nazanin" panose="00000400000000000000" pitchFamily="2" charset="-78"/>
              </a:rPr>
            </a:b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873" y="2603500"/>
            <a:ext cx="11574965" cy="4049548"/>
          </a:xfrm>
        </p:spPr>
        <p:txBody>
          <a:bodyPr>
            <a:normAutofit lnSpcReduction="10000"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3600" dirty="0">
                <a:cs typeface="B Nazanin" panose="00000400000000000000" pitchFamily="2" charset="-78"/>
              </a:rPr>
              <a:t>يک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3600" dirty="0">
                <a:cs typeface="B Nazanin" panose="00000400000000000000" pitchFamily="2" charset="-78"/>
              </a:rPr>
              <a:t>فرايند نرمال فيزيکي است كه در نوزادان، كودكان و </a:t>
            </a:r>
            <a:r>
              <a:rPr lang="fa-IR" sz="3600" dirty="0" smtClean="0">
                <a:cs typeface="B Nazanin" panose="00000400000000000000" pitchFamily="2" charset="-78"/>
              </a:rPr>
              <a:t>بزرگسالان </a:t>
            </a:r>
            <a:r>
              <a:rPr lang="fa-IR" sz="3600" dirty="0">
                <a:cs typeface="B Nazanin" panose="00000400000000000000" pitchFamily="2" charset="-78"/>
              </a:rPr>
              <a:t>سالم در طول روز چندين بار اتفاق مي افتد و به طور عموم با شل شدن موقتي </a:t>
            </a:r>
            <a:r>
              <a:rPr lang="en-US" sz="3600" dirty="0">
                <a:cs typeface="B Nazanin" panose="00000400000000000000" pitchFamily="2" charset="-78"/>
              </a:rPr>
              <a:t>LES </a:t>
            </a:r>
            <a:r>
              <a:rPr lang="fa-IR" sz="3600" dirty="0">
                <a:cs typeface="B Nazanin" panose="00000400000000000000" pitchFamily="2" charset="-78"/>
              </a:rPr>
              <a:t>مستقل از بلع در ارتباط است. اين شل شدن به محتويات معده اجازه مي دهد كه به مری وارد شوند. </a:t>
            </a:r>
            <a:r>
              <a:rPr lang="fa-IR" sz="3600" dirty="0" smtClean="0">
                <a:cs typeface="B Nazanin" panose="00000400000000000000" pitchFamily="2" charset="-78"/>
              </a:rPr>
              <a:t>به </a:t>
            </a:r>
            <a:r>
              <a:rPr lang="fa-IR" sz="3600" dirty="0">
                <a:cs typeface="B Nazanin" panose="00000400000000000000" pitchFamily="2" charset="-78"/>
              </a:rPr>
              <a:t>صورت احساس درد و سوزش در مری كه </a:t>
            </a:r>
            <a:r>
              <a:rPr lang="fa-IR" sz="3600" dirty="0" smtClean="0">
                <a:cs typeface="B Nazanin" panose="00000400000000000000" pitchFamily="2" charset="-78"/>
              </a:rPr>
              <a:t>به بالاسرايت </a:t>
            </a:r>
            <a:r>
              <a:rPr lang="fa-IR" sz="3600" dirty="0">
                <a:cs typeface="B Nazanin" panose="00000400000000000000" pitchFamily="2" charset="-78"/>
              </a:rPr>
              <a:t>يافته و نسبتاً كوتاه مدت </a:t>
            </a:r>
            <a:r>
              <a:rPr lang="fa-IR" sz="3600" dirty="0" smtClean="0">
                <a:cs typeface="B Nazanin" panose="00000400000000000000" pitchFamily="2" charset="-78"/>
              </a:rPr>
              <a:t>است. </a:t>
            </a:r>
          </a:p>
        </p:txBody>
      </p:sp>
    </p:spTree>
    <p:extLst>
      <p:ext uri="{BB962C8B-B14F-4D97-AF65-F5344CB8AC3E}">
        <p14:creationId xmlns:p14="http://schemas.microsoft.com/office/powerpoint/2010/main" val="234543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34345" cy="701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07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1500</TotalTime>
  <Words>3992</Words>
  <Application>Microsoft Office PowerPoint</Application>
  <PresentationFormat>Widescreen</PresentationFormat>
  <Paragraphs>301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4" baseType="lpstr">
      <vt:lpstr>Arial</vt:lpstr>
      <vt:lpstr>B Nazanin</vt:lpstr>
      <vt:lpstr>B Titr</vt:lpstr>
      <vt:lpstr>Century Gothic</vt:lpstr>
      <vt:lpstr>Times New Roman</vt:lpstr>
      <vt:lpstr>Wingdings</vt:lpstr>
      <vt:lpstr>Wingdings 3</vt:lpstr>
      <vt:lpstr>Ion Boardroom</vt:lpstr>
      <vt:lpstr>PowerPoint Presentation</vt:lpstr>
      <vt:lpstr>تغذیه درمانی در بیماریهای گوارش و کبد</vt:lpstr>
      <vt:lpstr>مقدمه</vt:lpstr>
      <vt:lpstr>اختلالات دستگاه گوارش</vt:lpstr>
      <vt:lpstr>اختلالات دستگاه گوارش فوقانی</vt:lpstr>
      <vt:lpstr>اختلالات دستگاه گوارش تحتانی</vt:lpstr>
      <vt:lpstr>اختلالات دستگاه گوارش فوقانی </vt:lpstr>
      <vt:lpstr>بیماری رفلاکس معدی- مروی(GERD) </vt:lpstr>
      <vt:lpstr>PowerPoint Presentation</vt:lpstr>
      <vt:lpstr>علائم ناشي از بیماری</vt:lpstr>
      <vt:lpstr>اصلاح سبک زندگی و توصیه های تغذیه ایی</vt:lpstr>
      <vt:lpstr>سوءهاضمه</vt:lpstr>
      <vt:lpstr>علائم ناشي از بیماری</vt:lpstr>
      <vt:lpstr>اصلاح سبک زندگی و توصیه های تغذیه ایی</vt:lpstr>
      <vt:lpstr>اصلاح سبک زندگی و توصیه های تغذیه ایی</vt:lpstr>
      <vt:lpstr>زخم معده</vt:lpstr>
      <vt:lpstr>علائم ناشي از بیماری</vt:lpstr>
      <vt:lpstr>اصلاح سبک زندگی و توصیه های تغذیه ایی</vt:lpstr>
      <vt:lpstr>اصلاح سبک زندگی و توصیه های تغذیه ایی</vt:lpstr>
      <vt:lpstr>گاستروپارزی (فلج معده) </vt:lpstr>
      <vt:lpstr>علائم ناشي از بیماری</vt:lpstr>
      <vt:lpstr>اصلاح سبک زندگی و توصیه های تغذیه ایی</vt:lpstr>
      <vt:lpstr>اصلاح سبک زندگی و توصیه های تغذیه ایی</vt:lpstr>
      <vt:lpstr>سندرم دامپینگ</vt:lpstr>
      <vt:lpstr>علائم و نشانه های زودرس بیماری</vt:lpstr>
      <vt:lpstr>علائم و نشانه های دیررس بیماری</vt:lpstr>
      <vt:lpstr>اصلاح سبک زندگی و توصیه های تغذیه ایی</vt:lpstr>
      <vt:lpstr>اختلالات دستگاه گوارش تحتانی </vt:lpstr>
      <vt:lpstr>یبوست</vt:lpstr>
      <vt:lpstr>علائم ناشي از بیماری</vt:lpstr>
      <vt:lpstr>اصلاح سبک زندگی و توصیه های تغذیه ایی</vt:lpstr>
      <vt:lpstr>اسهال</vt:lpstr>
      <vt:lpstr>علائم ناشي از بیماری</vt:lpstr>
      <vt:lpstr>اصلاح سبک زندگی و توصیه های تغذیه ایی</vt:lpstr>
      <vt:lpstr>اصلاح سبک زندگی و توصیه های تغذیه ایی</vt:lpstr>
      <vt:lpstr>بیماری التهابی روده(IBD)</vt:lpstr>
      <vt:lpstr>بیماری کرون(crohn)</vt:lpstr>
      <vt:lpstr>PowerPoint Presentation</vt:lpstr>
      <vt:lpstr>علائم ناشي از بیماری</vt:lpstr>
      <vt:lpstr>اصلاح سبک زندگی و توصیه های تغذیه ایی</vt:lpstr>
      <vt:lpstr>اصلاح سبک زندگی و توصیه های تغذیه ایی</vt:lpstr>
      <vt:lpstr>بیماری کولیت اولسرتیو(UC)</vt:lpstr>
      <vt:lpstr>PowerPoint Presentation</vt:lpstr>
      <vt:lpstr>علائم ناشي از بیماری</vt:lpstr>
      <vt:lpstr>اصلاح سبک زندگی و توصیه های تغذیه ایی</vt:lpstr>
      <vt:lpstr>سندرم روده تحریک پذیر (IBS) </vt:lpstr>
      <vt:lpstr>PowerPoint Presentation</vt:lpstr>
      <vt:lpstr>علائم ناشي از بیماری</vt:lpstr>
      <vt:lpstr>اصلاح سبک زندگی و توصیه های تغذیه ایی</vt:lpstr>
      <vt:lpstr>اصلاح سبک زندگی و توصیه های تغذیه ایی</vt:lpstr>
      <vt:lpstr>بیماری کبد چرب</vt:lpstr>
      <vt:lpstr>کبد</vt:lpstr>
      <vt:lpstr>عملکرد کبد</vt:lpstr>
      <vt:lpstr>عواملی  مستعد کننده کبد چرب</vt:lpstr>
      <vt:lpstr>انواع بیماری کبد چرب</vt:lpstr>
      <vt:lpstr>کبدچرب غیرالکلی </vt:lpstr>
      <vt:lpstr>کبدچرب الکلی </vt:lpstr>
      <vt:lpstr>علائم کبد چرب</vt:lpstr>
      <vt:lpstr>علائم کبد چرب</vt:lpstr>
      <vt:lpstr>تشخیص بیماری</vt:lpstr>
      <vt:lpstr>درمان کبد چرب</vt:lpstr>
      <vt:lpstr> راه های پیشگیری از ابتلا به کبد چرب</vt:lpstr>
      <vt:lpstr>اصلاح سبک زندگی و توصیه های تغذیه ایی</vt:lpstr>
      <vt:lpstr>غذاهاي مضر براي كبد</vt:lpstr>
      <vt:lpstr>غذاهاي مفيد براي كبد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تغذیه درمانی در بیماریهای گوارش و کبد</dc:title>
  <dc:creator>taghzieh</dc:creator>
  <cp:lastModifiedBy>taghzieh</cp:lastModifiedBy>
  <cp:revision>163</cp:revision>
  <dcterms:created xsi:type="dcterms:W3CDTF">2023-07-10T03:10:56Z</dcterms:created>
  <dcterms:modified xsi:type="dcterms:W3CDTF">2023-07-30T04:11:06Z</dcterms:modified>
</cp:coreProperties>
</file>