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8.xml" ContentType="application/vnd.openxmlformats-officedocument.them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9.xml" ContentType="application/vnd.openxmlformats-officedocument.theme+xml"/>
  <Override PartName="/ppt/theme/theme10.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8.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1.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12.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15.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18.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19.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20.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 id="2147483898" r:id="rId2"/>
    <p:sldMasterId id="2147484010" r:id="rId3"/>
    <p:sldMasterId id="2147484064" r:id="rId4"/>
    <p:sldMasterId id="2147484088" r:id="rId5"/>
    <p:sldMasterId id="2147484100" r:id="rId6"/>
    <p:sldMasterId id="2147484112" r:id="rId7"/>
    <p:sldMasterId id="2147484136" r:id="rId8"/>
  </p:sldMasterIdLst>
  <p:notesMasterIdLst>
    <p:notesMasterId r:id="rId68"/>
  </p:notesMasterIdLst>
  <p:handoutMasterIdLst>
    <p:handoutMasterId r:id="rId69"/>
  </p:handoutMasterIdLst>
  <p:sldIdLst>
    <p:sldId id="720" r:id="rId9"/>
    <p:sldId id="767" r:id="rId10"/>
    <p:sldId id="829" r:id="rId11"/>
    <p:sldId id="740" r:id="rId12"/>
    <p:sldId id="798" r:id="rId13"/>
    <p:sldId id="831" r:id="rId14"/>
    <p:sldId id="832" r:id="rId15"/>
    <p:sldId id="830" r:id="rId16"/>
    <p:sldId id="799" r:id="rId17"/>
    <p:sldId id="730" r:id="rId18"/>
    <p:sldId id="760" r:id="rId19"/>
    <p:sldId id="743" r:id="rId20"/>
    <p:sldId id="785" r:id="rId21"/>
    <p:sldId id="786" r:id="rId22"/>
    <p:sldId id="859" r:id="rId23"/>
    <p:sldId id="858" r:id="rId24"/>
    <p:sldId id="731" r:id="rId25"/>
    <p:sldId id="761" r:id="rId26"/>
    <p:sldId id="793" r:id="rId27"/>
    <p:sldId id="840" r:id="rId28"/>
    <p:sldId id="794" r:id="rId29"/>
    <p:sldId id="747" r:id="rId30"/>
    <p:sldId id="765" r:id="rId31"/>
    <p:sldId id="853" r:id="rId32"/>
    <p:sldId id="850" r:id="rId33"/>
    <p:sldId id="855" r:id="rId34"/>
    <p:sldId id="768" r:id="rId35"/>
    <p:sldId id="795" r:id="rId36"/>
    <p:sldId id="769" r:id="rId37"/>
    <p:sldId id="849" r:id="rId38"/>
    <p:sldId id="770" r:id="rId39"/>
    <p:sldId id="833" r:id="rId40"/>
    <p:sldId id="822" r:id="rId41"/>
    <p:sldId id="823" r:id="rId42"/>
    <p:sldId id="861" r:id="rId43"/>
    <p:sldId id="864" r:id="rId44"/>
    <p:sldId id="865" r:id="rId45"/>
    <p:sldId id="866" r:id="rId46"/>
    <p:sldId id="867" r:id="rId47"/>
    <p:sldId id="844" r:id="rId48"/>
    <p:sldId id="845" r:id="rId49"/>
    <p:sldId id="846" r:id="rId50"/>
    <p:sldId id="847" r:id="rId51"/>
    <p:sldId id="848" r:id="rId52"/>
    <p:sldId id="796" r:id="rId53"/>
    <p:sldId id="868" r:id="rId54"/>
    <p:sldId id="869" r:id="rId55"/>
    <p:sldId id="775" r:id="rId56"/>
    <p:sldId id="774" r:id="rId57"/>
    <p:sldId id="776" r:id="rId58"/>
    <p:sldId id="773" r:id="rId59"/>
    <p:sldId id="777" r:id="rId60"/>
    <p:sldId id="778" r:id="rId61"/>
    <p:sldId id="779" r:id="rId62"/>
    <p:sldId id="780" r:id="rId63"/>
    <p:sldId id="781" r:id="rId64"/>
    <p:sldId id="782" r:id="rId65"/>
    <p:sldId id="783" r:id="rId66"/>
    <p:sldId id="784" r:id="rId67"/>
  </p:sldIdLst>
  <p:sldSz cx="9144000" cy="6858000" type="screen4x3"/>
  <p:notesSz cx="6858000" cy="9144000"/>
  <p:custShowLst>
    <p:custShow name="warm" id="0">
      <p:sldLst/>
    </p:custShow>
    <p:custShow name="ahamyate bm" id="1">
      <p:sldLst/>
    </p:custShow>
    <p:custShow name="good pos" id="2">
      <p:sldLst/>
    </p:custShow>
    <p:custShow name="clostrum" id="3">
      <p:sldLst/>
    </p:custShow>
    <p:custShow name="bavare ghalat" id="4">
      <p:sldLst/>
    </p:custShow>
    <p:custShow name="saate ava3" id="5">
      <p:sldLst/>
    </p:custShow>
    <p:custShow name="rom" id="6">
      <p:sldLst/>
    </p:custShow>
    <p:custShow name="taghaza" id="7">
      <p:sldLst/>
    </p:custShow>
    <p:custShow name="Custom Show 12ahesh" id="8">
      <p:sldLst/>
    </p:custShow>
    <p:custShow name="bre" id="9">
      <p:sldLst/>
    </p:custShow>
    <p:custShow name="key point" id="10">
      <p:sldLst/>
    </p:custShow>
    <p:custShow name="مشفزا" id="11">
      <p:sldLst/>
    </p:custShow>
    <p:custShow name="breast sup" id="12">
      <p:sldLst/>
    </p:custShow>
    <p:custShow name="aid" id="13">
      <p:sldLst/>
    </p:custShow>
    <p:custShow name="ibfat" id="14">
      <p:sldLst/>
    </p:custShow>
    <p:custShow name="latch" id="15">
      <p:sldLst/>
    </p:custShow>
    <p:custShow name="posi" id="16">
      <p:sldLst/>
    </p:custShow>
    <p:custShow name="flat on back" id="17">
      <p:sldLst/>
    </p:custShow>
    <p:custShow name="pahlu" id="18">
      <p:sldLst/>
    </p:custShow>
    <p:custShow name="cradle" id="19">
      <p:sldLst/>
    </p:custShow>
    <p:custShow name="croos" id="20">
      <p:sldLst/>
    </p:custShow>
    <p:custShow name="under" id="21">
      <p:sldLst/>
    </p:custShow>
    <p:custShow name="side" id="22">
      <p:sldLst/>
    </p:custShow>
    <p:custShow name="پرهیز  در طی" id="23">
      <p:sldLst/>
    </p:custShow>
    <p:custShow name="صندلی" id="24">
      <p:sldLst/>
    </p:custShow>
    <p:custShow name="نشسته" id="25">
      <p:sldLst/>
    </p:custShow>
    <p:custShow name="پشت" id="26">
      <p:sldLst/>
    </p:custShow>
    <p:custShow name="نشستهوو" id="27">
      <p:sldLst/>
    </p:custShow>
    <p:custShow name="نکات کلیدی" id="28">
      <p:sldLst/>
    </p:custShow>
    <p:custShow name="پستان حمایت" id="29">
      <p:sldLst/>
    </p:custShow>
    <p:custShow name="Custom Show 1حمایییییییت" id="30">
      <p:sldLst/>
    </p:custShow>
    <p:custShow name="حوله" id="31">
      <p:sldLst/>
    </p:custShow>
    <p:custShow name="گرفتن" id="32">
      <p:sldLst/>
    </p:custShow>
    <p:custShow name="قلب موفق" id="33">
      <p:sldLst/>
    </p:custShow>
    <p:custShow name="بینی" id="34">
      <p:sldLst/>
    </p:custShow>
    <p:custShow name="دهان" id="35">
      <p:sldLst/>
    </p:custShow>
    <p:custShow name="lip smacking" id="36">
      <p:sldLst/>
    </p:custShow>
    <p:custShow name="123" id="37">
      <p:sldLst/>
    </p:custShow>
    <p:custShow name="بلع" id="38">
      <p:sldLst/>
    </p:custShow>
    <p:custShow name="good latch on" id="39">
      <p:sldLst/>
    </p:custShow>
    <p:custShow name="good lo" id="40">
      <p:sldLst/>
    </p:custShow>
    <p:custShow name="avoid" id="41">
      <p:sldLst/>
    </p:custShow>
    <p:custShow name="6" id="42">
      <p:sldLst/>
    </p:custShow>
    <p:custShow name="Custom Show 1وضعیت را حت مادرر" id="43">
      <p:sldLst/>
    </p:custShow>
    <p:custShow name="همسطح" id="44">
      <p:sldLst/>
    </p:custShow>
    <p:custShow name="sacral" id="45">
      <p:sldLst/>
    </p:custShow>
    <p:custShow name="positio bilo" id="46">
      <p:sldLst/>
    </p:custShow>
    <p:custShow name="ووضضععیتکارامد" id="47">
      <p:sldLst/>
    </p:custShow>
    <p:custShow name="sacralvv" id="48">
      <p:sldLst/>
    </p:custShow>
    <p:custShow name="مکیدن غلط" id="49">
      <p:sldLst/>
    </p:custShow>
    <p:custShow name="hedayate shirkhar" id="50">
      <p:sldLst/>
    </p:custShow>
    <p:custShow name="ntn" id="51">
      <p:sldLst/>
    </p:custShow>
    <p:custShow name="acymetri" id="52">
      <p:sldLst/>
    </p:custShow>
    <p:custShow name="cc" id="53">
      <p:sldLst/>
    </p:custShow>
    <p:custShow name="دست" id="54">
      <p:sldLst/>
    </p:custShow>
    <p:custShow name="hand father" id="55">
      <p:sldLst/>
    </p:custShow>
    <p:custShow name="ساک" id="56">
      <p:sldLst/>
    </p:custShow>
    <p:custShow name="بالش" id="57">
      <p:sldLst/>
    </p:custShow>
    <p:custShow name=" رها" id="58">
      <p:sldLst/>
    </p:custShow>
    <p:custShow name="بازتاب" id="59">
      <p:sldLst/>
    </p:custShow>
    <p:custShow name="مکیدن ارام عمیق" id="60">
      <p:sldLst/>
    </p:custShow>
    <p:custShow name="طولانی" id="61">
      <p:sldLst/>
    </p:custShow>
    <p:custShow name="ideal latch" id="62">
      <p:sldLst/>
    </p:custShow>
    <p:custShow name="bc" id="63">
      <p:sldLst/>
    </p:custShow>
    <p:custShow name="besr latch" id="64">
      <p:sldLst/>
    </p:custShow>
    <p:custShow name="drink" id="65">
      <p:sldLst/>
    </p:custShow>
    <p:custShow name="bc2" id="66">
      <p:sldLst/>
    </p:custShow>
    <p:custShow name="ماساژپستان" id="67">
      <p:sldLst/>
    </p:custShow>
    <p:custShow name="سرنگ" id="68">
      <p:sldLst/>
    </p:custShow>
    <p:custShow name="قاشق" id="69">
      <p:sldLst/>
    </p:custShow>
    <p:custShow name="پوش" id="70">
      <p:sldLst/>
    </p:custShow>
    <p:custShow name="روتیت" id="71">
      <p:sldLst/>
    </p:custShow>
    <p:custShow name="تعویض پستانها" id="72">
      <p:sldLst/>
    </p:custShow>
    <p:custShow name="switch" id="73">
      <p:sldLst/>
    </p:custShow>
    <p:custShow name="mildly flat" id="74">
      <p:sldLst/>
    </p:custShow>
    <p:custShow name="syrun" id="75">
      <p:sldLst/>
    </p:custShow>
    <p:custShow name="danestan" id="76">
      <p:sldLst/>
    </p:custShow>
    <p:custShow name="روند شیر دهی" id="77">
      <p:sldLst/>
    </p:custShow>
    <p:custShow name="hand head" id="78">
      <p:sldLst/>
    </p:custShow>
    <p:custShow name="new" id="79">
      <p:sldLst/>
    </p:custShow>
    <p:custShow name="newman" id="80">
      <p:sldLst/>
    </p:custShow>
    <p:custShow name="کروس" id="81">
      <p:sldLst>
        <p:sld r:id="rId31"/>
      </p:sldLst>
    </p:custShow>
    <p:custShow name="بزرگ" id="82">
      <p:sldLst>
        <p:sld r:id="rId17"/>
      </p:sldLst>
    </p:custShow>
    <p:custShow name="پمپ با ماساژ" id="83">
      <p:sldLst/>
    </p:custShow>
    <p:custShow name="الگوریتم" id="84">
      <p:sldLst/>
    </p:custShow>
    <p:custShow name="energy" id="85">
      <p:sldLst>
        <p:sld r:id="rId19"/>
      </p:sldLst>
    </p:custShow>
    <p:custShow name="مادر" id="86">
      <p:sldLst>
        <p:sld r:id="rId16"/>
      </p:sldLst>
    </p:custShow>
    <p:custShow name="کتاب" id="87">
      <p:sldLst>
        <p:sld r:id="rId14"/>
        <p:sld r:id="rId15"/>
      </p:sldLst>
    </p:custShow>
    <p:custShow name="poor stamina" id="88">
      <p:sldLst>
        <p:sld r:id="rId21"/>
        <p:sld r:id="rId22"/>
      </p:sldLst>
    </p:custShow>
    <p:custShow name="under urm" id="89">
      <p:sldLst>
        <p:sld r:id="rId32"/>
      </p:sldLst>
    </p:custShow>
    <p:custShow name="head suport" id="90">
      <p:sldLst>
        <p:sld r:id="rId33"/>
      </p:sldLst>
    </p:custShow>
    <p:custShow name="poor suck" id="91">
      <p:sldLst>
        <p:sld r:id="rId23"/>
        <p:sld r:id="rId24"/>
      </p:sldLst>
    </p:custShow>
    <p:custShow name="فشردن پستان" id="92">
      <p:sldLst>
        <p:sld r:id="rId48"/>
        <p:sld r:id="rId49"/>
        <p:sld r:id="rId50"/>
        <p:sld r:id="rId51"/>
        <p:sld r:id="rId52"/>
      </p:sldLst>
    </p:custShow>
    <p:custShow name="bcc" id="93">
      <p:sldLst>
        <p:sld r:id="rId48"/>
        <p:sld r:id="rId49"/>
        <p:sld r:id="rId50"/>
        <p:sld r:id="rId51"/>
        <p:sld r:id="rId52"/>
      </p:sldLst>
    </p:custShow>
  </p:custShowLst>
  <p:defaultTextStyle>
    <a:defPPr>
      <a:defRPr lang="fa-I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سبک متوسط 2 - آکسان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8687" autoAdjust="0"/>
    <p:restoredTop sz="91382" autoAdjust="0"/>
  </p:normalViewPr>
  <p:slideViewPr>
    <p:cSldViewPr>
      <p:cViewPr varScale="1">
        <p:scale>
          <a:sx n="67" d="100"/>
          <a:sy n="67" d="100"/>
        </p:scale>
        <p:origin x="-1224" y="-102"/>
      </p:cViewPr>
      <p:guideLst>
        <p:guide orient="horz" pos="2160"/>
        <p:guide pos="2880"/>
      </p:guideLst>
    </p:cSldViewPr>
  </p:slideViewPr>
  <p:outlineViewPr>
    <p:cViewPr>
      <p:scale>
        <a:sx n="33" d="100"/>
        <a:sy n="33" d="100"/>
      </p:scale>
      <p:origin x="12" y="18840"/>
    </p:cViewPr>
  </p:outlineViewPr>
  <p:notesTextViewPr>
    <p:cViewPr>
      <p:scale>
        <a:sx n="3" d="2"/>
        <a:sy n="3" d="2"/>
      </p:scale>
      <p:origin x="0" y="0"/>
    </p:cViewPr>
  </p:notesTextViewPr>
  <p:sorterViewPr>
    <p:cViewPr>
      <p:scale>
        <a:sx n="100" d="100"/>
        <a:sy n="100" d="100"/>
      </p:scale>
      <p:origin x="0" y="-10872"/>
    </p:cViewPr>
  </p:sorterViewPr>
  <p:notesViewPr>
    <p:cSldViewPr>
      <p:cViewPr varScale="1">
        <p:scale>
          <a:sx n="65" d="100"/>
          <a:sy n="65" d="100"/>
        </p:scale>
        <p:origin x="-262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A0C7C1-EC0E-47BF-B02D-76068252E04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CAD187F-8E6E-43B1-AF6F-9FFD6F49EBC7}">
      <dgm:prSet custT="1"/>
      <dgm:spPr/>
      <dgm:t>
        <a:bodyPr/>
        <a:lstStyle/>
        <a:p>
          <a:pPr algn="ctr" rtl="1"/>
          <a:r>
            <a:rPr lang="en-US" sz="2400" b="1" dirty="0" smtClean="0">
              <a:effectLst>
                <a:outerShdw blurRad="38100" dist="38100" dir="2700000" algn="tl">
                  <a:srgbClr val="000000">
                    <a:alpha val="43137"/>
                  </a:srgbClr>
                </a:outerShdw>
              </a:effectLst>
            </a:rPr>
            <a:t>The Challenge of Breastfeeding the Late Preterm and the Early-Term Infant</a:t>
          </a:r>
          <a:r>
            <a:rPr lang="fa-IR" sz="2400" b="1" dirty="0" smtClean="0">
              <a:effectLst>
                <a:outerShdw blurRad="38100" dist="38100" dir="2700000" algn="tl">
                  <a:srgbClr val="000000">
                    <a:alpha val="43137"/>
                  </a:srgbClr>
                </a:outerShdw>
              </a:effectLst>
            </a:rPr>
            <a:t> </a:t>
          </a:r>
          <a:endParaRPr lang="en-US" sz="2400" b="1" dirty="0" smtClean="0">
            <a:effectLst>
              <a:outerShdw blurRad="38100" dist="38100" dir="2700000" algn="tl">
                <a:srgbClr val="000000">
                  <a:alpha val="43137"/>
                </a:srgbClr>
              </a:outerShdw>
            </a:effectLst>
          </a:endParaRPr>
        </a:p>
      </dgm:t>
    </dgm:pt>
    <dgm:pt modelId="{BE883A9D-56D4-4C1D-9710-84A0A9854877}" type="parTrans" cxnId="{06890689-CFC0-48D5-8FE2-A5FF9173C2BB}">
      <dgm:prSet/>
      <dgm:spPr/>
      <dgm:t>
        <a:bodyPr/>
        <a:lstStyle/>
        <a:p>
          <a:endParaRPr lang="en-US" sz="2000"/>
        </a:p>
      </dgm:t>
    </dgm:pt>
    <dgm:pt modelId="{7D81EA9C-09A9-4F10-AE0D-0F458AC39EDB}" type="sibTrans" cxnId="{06890689-CFC0-48D5-8FE2-A5FF9173C2BB}">
      <dgm:prSet/>
      <dgm:spPr/>
      <dgm:t>
        <a:bodyPr/>
        <a:lstStyle/>
        <a:p>
          <a:endParaRPr lang="en-US" sz="2000"/>
        </a:p>
      </dgm:t>
    </dgm:pt>
    <dgm:pt modelId="{51507532-BB8D-4FE9-B7DC-8811F8A4A888}" type="pres">
      <dgm:prSet presAssocID="{8BA0C7C1-EC0E-47BF-B02D-76068252E04A}" presName="linear" presStyleCnt="0">
        <dgm:presLayoutVars>
          <dgm:animLvl val="lvl"/>
          <dgm:resizeHandles val="exact"/>
        </dgm:presLayoutVars>
      </dgm:prSet>
      <dgm:spPr/>
      <dgm:t>
        <a:bodyPr/>
        <a:lstStyle/>
        <a:p>
          <a:endParaRPr lang="en-US"/>
        </a:p>
      </dgm:t>
    </dgm:pt>
    <dgm:pt modelId="{335D40C5-A181-4219-9E62-DAD4C9082F5B}" type="pres">
      <dgm:prSet presAssocID="{0CAD187F-8E6E-43B1-AF6F-9FFD6F49EBC7}" presName="parentText" presStyleLbl="node1" presStyleIdx="0" presStyleCnt="1" custScaleY="335765">
        <dgm:presLayoutVars>
          <dgm:chMax val="0"/>
          <dgm:bulletEnabled val="1"/>
        </dgm:presLayoutVars>
      </dgm:prSet>
      <dgm:spPr/>
      <dgm:t>
        <a:bodyPr/>
        <a:lstStyle/>
        <a:p>
          <a:endParaRPr lang="en-US"/>
        </a:p>
      </dgm:t>
    </dgm:pt>
  </dgm:ptLst>
  <dgm:cxnLst>
    <dgm:cxn modelId="{06890689-CFC0-48D5-8FE2-A5FF9173C2BB}" srcId="{8BA0C7C1-EC0E-47BF-B02D-76068252E04A}" destId="{0CAD187F-8E6E-43B1-AF6F-9FFD6F49EBC7}" srcOrd="0" destOrd="0" parTransId="{BE883A9D-56D4-4C1D-9710-84A0A9854877}" sibTransId="{7D81EA9C-09A9-4F10-AE0D-0F458AC39EDB}"/>
    <dgm:cxn modelId="{7AD67465-03DA-4A6A-964D-3E137073CF18}" type="presOf" srcId="{8BA0C7C1-EC0E-47BF-B02D-76068252E04A}" destId="{51507532-BB8D-4FE9-B7DC-8811F8A4A888}" srcOrd="0" destOrd="0" presId="urn:microsoft.com/office/officeart/2005/8/layout/vList2"/>
    <dgm:cxn modelId="{02A8BF3F-9E3E-486E-A6FC-2C4802854367}" type="presOf" srcId="{0CAD187F-8E6E-43B1-AF6F-9FFD6F49EBC7}" destId="{335D40C5-A181-4219-9E62-DAD4C9082F5B}" srcOrd="0" destOrd="0" presId="urn:microsoft.com/office/officeart/2005/8/layout/vList2"/>
    <dgm:cxn modelId="{3296B84C-9BCE-4170-BA51-923EA1964142}" type="presParOf" srcId="{51507532-BB8D-4FE9-B7DC-8811F8A4A888}" destId="{335D40C5-A181-4219-9E62-DAD4C9082F5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6C9FD86-2BDE-45DB-988E-EFA0B31B831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8C939B8-E92C-4531-9F10-E6238DF50C84}">
      <dgm:prSet custT="1"/>
      <dgm:spPr/>
      <dgm:t>
        <a:bodyPr/>
        <a:lstStyle/>
        <a:p>
          <a:pPr algn="ctr" rtl="1"/>
          <a:r>
            <a:rPr lang="en-US" sz="3200" b="1" dirty="0" smtClean="0">
              <a:effectLst>
                <a:outerShdw blurRad="38100" dist="38100" dir="2700000" algn="tl">
                  <a:srgbClr val="000000">
                    <a:alpha val="43137"/>
                  </a:srgbClr>
                </a:outerShdw>
              </a:effectLst>
            </a:rPr>
            <a:t>Defensive state of the infant,</a:t>
          </a:r>
        </a:p>
        <a:p>
          <a:pPr algn="ctr" rtl="1"/>
          <a:r>
            <a:rPr lang="en-US" sz="3200" b="1" dirty="0" smtClean="0">
              <a:effectLst>
                <a:outerShdw blurRad="38100" dist="38100" dir="2700000" algn="tl">
                  <a:srgbClr val="000000">
                    <a:alpha val="43137"/>
                  </a:srgbClr>
                </a:outerShdw>
              </a:effectLst>
            </a:rPr>
            <a:t>  </a:t>
          </a:r>
          <a:r>
            <a:rPr lang="en-US" sz="2400" b="1" dirty="0" smtClean="0">
              <a:effectLst>
                <a:outerShdw blurRad="38100" dist="38100" dir="2700000" algn="tl">
                  <a:srgbClr val="000000">
                    <a:alpha val="43137"/>
                  </a:srgbClr>
                </a:outerShdw>
              </a:effectLst>
            </a:rPr>
            <a:t>A break may be required. Give me more time!</a:t>
          </a:r>
          <a:endParaRPr lang="en-US" sz="3200" dirty="0">
            <a:effectLst>
              <a:outerShdw blurRad="38100" dist="38100" dir="2700000" algn="tl">
                <a:srgbClr val="000000">
                  <a:alpha val="43137"/>
                </a:srgbClr>
              </a:outerShdw>
            </a:effectLst>
          </a:endParaRPr>
        </a:p>
      </dgm:t>
    </dgm:pt>
    <dgm:pt modelId="{2031E26B-B9EF-47C4-B315-C8B53232A73E}" type="parTrans" cxnId="{E82C9E5B-A49F-441C-B6F4-128D9A2BEAC6}">
      <dgm:prSet/>
      <dgm:spPr/>
      <dgm:t>
        <a:bodyPr/>
        <a:lstStyle/>
        <a:p>
          <a:pPr algn="ctr"/>
          <a:endParaRPr lang="en-US"/>
        </a:p>
      </dgm:t>
    </dgm:pt>
    <dgm:pt modelId="{0EE3F856-1115-4BD8-8A29-351AD63D4E30}" type="sibTrans" cxnId="{E82C9E5B-A49F-441C-B6F4-128D9A2BEAC6}">
      <dgm:prSet/>
      <dgm:spPr/>
      <dgm:t>
        <a:bodyPr/>
        <a:lstStyle/>
        <a:p>
          <a:pPr algn="ctr"/>
          <a:endParaRPr lang="en-US"/>
        </a:p>
      </dgm:t>
    </dgm:pt>
    <dgm:pt modelId="{C6D2B8D3-AB78-49FF-9930-1BBAC8B3242B}" type="pres">
      <dgm:prSet presAssocID="{C6C9FD86-2BDE-45DB-988E-EFA0B31B8318}" presName="linear" presStyleCnt="0">
        <dgm:presLayoutVars>
          <dgm:animLvl val="lvl"/>
          <dgm:resizeHandles val="exact"/>
        </dgm:presLayoutVars>
      </dgm:prSet>
      <dgm:spPr/>
      <dgm:t>
        <a:bodyPr/>
        <a:lstStyle/>
        <a:p>
          <a:endParaRPr lang="en-US"/>
        </a:p>
      </dgm:t>
    </dgm:pt>
    <dgm:pt modelId="{A09282FF-D2AD-4EDD-A703-A383E9755273}" type="pres">
      <dgm:prSet presAssocID="{58C939B8-E92C-4531-9F10-E6238DF50C84}" presName="parentText" presStyleLbl="node1" presStyleIdx="0" presStyleCnt="1" custScaleY="272210">
        <dgm:presLayoutVars>
          <dgm:chMax val="0"/>
          <dgm:bulletEnabled val="1"/>
        </dgm:presLayoutVars>
      </dgm:prSet>
      <dgm:spPr/>
      <dgm:t>
        <a:bodyPr/>
        <a:lstStyle/>
        <a:p>
          <a:endParaRPr lang="en-US"/>
        </a:p>
      </dgm:t>
    </dgm:pt>
  </dgm:ptLst>
  <dgm:cxnLst>
    <dgm:cxn modelId="{E82C9E5B-A49F-441C-B6F4-128D9A2BEAC6}" srcId="{C6C9FD86-2BDE-45DB-988E-EFA0B31B8318}" destId="{58C939B8-E92C-4531-9F10-E6238DF50C84}" srcOrd="0" destOrd="0" parTransId="{2031E26B-B9EF-47C4-B315-C8B53232A73E}" sibTransId="{0EE3F856-1115-4BD8-8A29-351AD63D4E30}"/>
    <dgm:cxn modelId="{25C42215-AE3F-4119-B892-29CD068B2BF9}" type="presOf" srcId="{C6C9FD86-2BDE-45DB-988E-EFA0B31B8318}" destId="{C6D2B8D3-AB78-49FF-9930-1BBAC8B3242B}" srcOrd="0" destOrd="0" presId="urn:microsoft.com/office/officeart/2005/8/layout/vList2"/>
    <dgm:cxn modelId="{FECA13D2-3CBC-481B-9C9A-EA832E31D68A}" type="presOf" srcId="{58C939B8-E92C-4531-9F10-E6238DF50C84}" destId="{A09282FF-D2AD-4EDD-A703-A383E9755273}" srcOrd="0" destOrd="0" presId="urn:microsoft.com/office/officeart/2005/8/layout/vList2"/>
    <dgm:cxn modelId="{323063AB-D05F-4803-BF35-1ECAC0E962D5}" type="presParOf" srcId="{C6D2B8D3-AB78-49FF-9930-1BBAC8B3242B}" destId="{A09282FF-D2AD-4EDD-A703-A383E975527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F1760E8-D17F-413F-B031-A9E6B833AC3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550F177D-EA0F-4E60-9419-C94B55A22837}">
      <dgm:prSet/>
      <dgm:spPr/>
      <dgm:t>
        <a:bodyPr/>
        <a:lstStyle/>
        <a:p>
          <a:pPr algn="ctr" rtl="1"/>
          <a:r>
            <a:rPr lang="en-US" b="1" dirty="0" smtClean="0"/>
            <a:t>LACTATION  SUPPORT </a:t>
          </a:r>
          <a:endParaRPr lang="en-US" dirty="0"/>
        </a:p>
      </dgm:t>
    </dgm:pt>
    <dgm:pt modelId="{542FC0C1-DF56-4B2B-A1E6-7AD1C6815A52}" type="parTrans" cxnId="{E00C4AB3-9E38-4D7E-9C83-366137323975}">
      <dgm:prSet/>
      <dgm:spPr/>
      <dgm:t>
        <a:bodyPr/>
        <a:lstStyle/>
        <a:p>
          <a:endParaRPr lang="en-US"/>
        </a:p>
      </dgm:t>
    </dgm:pt>
    <dgm:pt modelId="{1CA8F5AE-B925-4D5F-9ABA-0F45890C36D6}" type="sibTrans" cxnId="{E00C4AB3-9E38-4D7E-9C83-366137323975}">
      <dgm:prSet/>
      <dgm:spPr/>
      <dgm:t>
        <a:bodyPr/>
        <a:lstStyle/>
        <a:p>
          <a:endParaRPr lang="en-US"/>
        </a:p>
      </dgm:t>
    </dgm:pt>
    <dgm:pt modelId="{4E71D959-CE95-4174-82C1-A6786819A3D5}" type="pres">
      <dgm:prSet presAssocID="{8F1760E8-D17F-413F-B031-A9E6B833AC38}" presName="linear" presStyleCnt="0">
        <dgm:presLayoutVars>
          <dgm:animLvl val="lvl"/>
          <dgm:resizeHandles val="exact"/>
        </dgm:presLayoutVars>
      </dgm:prSet>
      <dgm:spPr/>
      <dgm:t>
        <a:bodyPr/>
        <a:lstStyle/>
        <a:p>
          <a:endParaRPr lang="en-US"/>
        </a:p>
      </dgm:t>
    </dgm:pt>
    <dgm:pt modelId="{900503DD-8C42-44C4-8FAA-E0D17801579B}" type="pres">
      <dgm:prSet presAssocID="{550F177D-EA0F-4E60-9419-C94B55A22837}" presName="parentText" presStyleLbl="node1" presStyleIdx="0" presStyleCnt="1">
        <dgm:presLayoutVars>
          <dgm:chMax val="0"/>
          <dgm:bulletEnabled val="1"/>
        </dgm:presLayoutVars>
      </dgm:prSet>
      <dgm:spPr/>
      <dgm:t>
        <a:bodyPr/>
        <a:lstStyle/>
        <a:p>
          <a:endParaRPr lang="en-US"/>
        </a:p>
      </dgm:t>
    </dgm:pt>
  </dgm:ptLst>
  <dgm:cxnLst>
    <dgm:cxn modelId="{E00C4AB3-9E38-4D7E-9C83-366137323975}" srcId="{8F1760E8-D17F-413F-B031-A9E6B833AC38}" destId="{550F177D-EA0F-4E60-9419-C94B55A22837}" srcOrd="0" destOrd="0" parTransId="{542FC0C1-DF56-4B2B-A1E6-7AD1C6815A52}" sibTransId="{1CA8F5AE-B925-4D5F-9ABA-0F45890C36D6}"/>
    <dgm:cxn modelId="{BC2BA920-E697-4DC5-96FC-F9DAA8B5AFFB}" type="presOf" srcId="{550F177D-EA0F-4E60-9419-C94B55A22837}" destId="{900503DD-8C42-44C4-8FAA-E0D17801579B}" srcOrd="0" destOrd="0" presId="urn:microsoft.com/office/officeart/2005/8/layout/vList2"/>
    <dgm:cxn modelId="{B98CAE12-A0F1-4B5E-B8A0-5D0B6C6B02EC}" type="presOf" srcId="{8F1760E8-D17F-413F-B031-A9E6B833AC38}" destId="{4E71D959-CE95-4174-82C1-A6786819A3D5}" srcOrd="0" destOrd="0" presId="urn:microsoft.com/office/officeart/2005/8/layout/vList2"/>
    <dgm:cxn modelId="{3125A9C7-87B1-434C-A67B-123237B492CA}" type="presParOf" srcId="{4E71D959-CE95-4174-82C1-A6786819A3D5}" destId="{900503DD-8C42-44C4-8FAA-E0D17801579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B687435-2893-4658-964A-E02C279AE9B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7259711-BB51-471B-AFCE-E81DBDB1D388}">
      <dgm:prSet custT="1"/>
      <dgm:spPr/>
      <dgm:t>
        <a:bodyPr/>
        <a:lstStyle/>
        <a:p>
          <a:pPr algn="ctr" rtl="1"/>
          <a:r>
            <a:rPr lang="fa-IR" sz="3600" b="1" dirty="0" smtClean="0">
              <a:solidFill>
                <a:schemeClr val="bg1"/>
              </a:solidFill>
              <a:effectLst>
                <a:outerShdw blurRad="38100" dist="38100" dir="2700000" algn="tl">
                  <a:srgbClr val="000000">
                    <a:alpha val="43137"/>
                  </a:srgbClr>
                </a:outerShdw>
              </a:effectLst>
              <a:cs typeface="B Nazanin" panose="00000400000000000000" pitchFamily="2" charset="-78"/>
            </a:rPr>
            <a:t>اقدامات مهم تغذیه با شیرمادر در نوزادان اواخر نارسی</a:t>
          </a:r>
          <a:endParaRPr lang="en-US" sz="3600" dirty="0">
            <a:solidFill>
              <a:schemeClr val="bg1"/>
            </a:solidFill>
            <a:effectLst>
              <a:outerShdw blurRad="38100" dist="38100" dir="2700000" algn="tl">
                <a:srgbClr val="000000">
                  <a:alpha val="43137"/>
                </a:srgbClr>
              </a:outerShdw>
            </a:effectLst>
            <a:cs typeface="B Nazanin" panose="00000400000000000000" pitchFamily="2" charset="-78"/>
          </a:endParaRPr>
        </a:p>
      </dgm:t>
    </dgm:pt>
    <dgm:pt modelId="{73293F8E-E39C-4CDC-86DB-07CB9EDC5AAF}" type="parTrans" cxnId="{894A6AD2-4288-4475-B5E8-84F22D648AAC}">
      <dgm:prSet/>
      <dgm:spPr/>
      <dgm:t>
        <a:bodyPr/>
        <a:lstStyle/>
        <a:p>
          <a:endParaRPr lang="en-US" sz="2000"/>
        </a:p>
      </dgm:t>
    </dgm:pt>
    <dgm:pt modelId="{BC688D54-4D03-4418-9324-2B1396CD2A3A}" type="sibTrans" cxnId="{894A6AD2-4288-4475-B5E8-84F22D648AAC}">
      <dgm:prSet/>
      <dgm:spPr/>
      <dgm:t>
        <a:bodyPr/>
        <a:lstStyle/>
        <a:p>
          <a:endParaRPr lang="en-US" sz="2000"/>
        </a:p>
      </dgm:t>
    </dgm:pt>
    <dgm:pt modelId="{D7100E91-5190-4B30-967B-4B77C36B2B5B}" type="pres">
      <dgm:prSet presAssocID="{6B687435-2893-4658-964A-E02C279AE9B9}" presName="linear" presStyleCnt="0">
        <dgm:presLayoutVars>
          <dgm:animLvl val="lvl"/>
          <dgm:resizeHandles val="exact"/>
        </dgm:presLayoutVars>
      </dgm:prSet>
      <dgm:spPr/>
      <dgm:t>
        <a:bodyPr/>
        <a:lstStyle/>
        <a:p>
          <a:endParaRPr lang="en-US"/>
        </a:p>
      </dgm:t>
    </dgm:pt>
    <dgm:pt modelId="{442D2A7F-D59C-43D1-8208-D42AFC06CA1C}" type="pres">
      <dgm:prSet presAssocID="{37259711-BB51-471B-AFCE-E81DBDB1D388}" presName="parentText" presStyleLbl="node1" presStyleIdx="0" presStyleCnt="1" custScaleY="334430" custLinFactNeighborY="-263">
        <dgm:presLayoutVars>
          <dgm:chMax val="0"/>
          <dgm:bulletEnabled val="1"/>
        </dgm:presLayoutVars>
      </dgm:prSet>
      <dgm:spPr/>
      <dgm:t>
        <a:bodyPr/>
        <a:lstStyle/>
        <a:p>
          <a:endParaRPr lang="en-US"/>
        </a:p>
      </dgm:t>
    </dgm:pt>
  </dgm:ptLst>
  <dgm:cxnLst>
    <dgm:cxn modelId="{894A6AD2-4288-4475-B5E8-84F22D648AAC}" srcId="{6B687435-2893-4658-964A-E02C279AE9B9}" destId="{37259711-BB51-471B-AFCE-E81DBDB1D388}" srcOrd="0" destOrd="0" parTransId="{73293F8E-E39C-4CDC-86DB-07CB9EDC5AAF}" sibTransId="{BC688D54-4D03-4418-9324-2B1396CD2A3A}"/>
    <dgm:cxn modelId="{3BF7058B-A67D-4619-8DA0-0D5667AF6B93}" type="presOf" srcId="{37259711-BB51-471B-AFCE-E81DBDB1D388}" destId="{442D2A7F-D59C-43D1-8208-D42AFC06CA1C}" srcOrd="0" destOrd="0" presId="urn:microsoft.com/office/officeart/2005/8/layout/vList2"/>
    <dgm:cxn modelId="{73408ADB-6C24-4916-9547-351273A6AD69}" type="presOf" srcId="{6B687435-2893-4658-964A-E02C279AE9B9}" destId="{D7100E91-5190-4B30-967B-4B77C36B2B5B}" srcOrd="0" destOrd="0" presId="urn:microsoft.com/office/officeart/2005/8/layout/vList2"/>
    <dgm:cxn modelId="{11D2AABF-4258-4ACE-9D94-91C43D11E10A}" type="presParOf" srcId="{D7100E91-5190-4B30-967B-4B77C36B2B5B}" destId="{442D2A7F-D59C-43D1-8208-D42AFC06CA1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C627D2C-301D-4F51-8698-F824103844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D2EDB6-33C8-45A3-B822-9ABE72EB662B}">
      <dgm:prSet custT="1"/>
      <dgm:spPr/>
      <dgm:t>
        <a:bodyPr/>
        <a:lstStyle/>
        <a:p>
          <a:pPr algn="ctr" rtl="0"/>
          <a:r>
            <a:rPr lang="fa-IR" sz="3600" b="1" dirty="0" smtClean="0">
              <a:solidFill>
                <a:schemeClr val="bg1"/>
              </a:solidFill>
              <a:effectLst>
                <a:outerShdw blurRad="38100" dist="38100" dir="2700000" algn="tl">
                  <a:srgbClr val="000000">
                    <a:alpha val="43137"/>
                  </a:srgbClr>
                </a:outerShdw>
              </a:effectLst>
              <a:cs typeface="B Nazanin" panose="00000400000000000000" pitchFamily="2" charset="-78"/>
            </a:rPr>
            <a:t>تماس پوست به پوست مادر و نوزاد و شیردهی   زودهنگام و مکرر در طی ساعت اول</a:t>
          </a:r>
          <a:endParaRPr lang="en-US" sz="3600" dirty="0">
            <a:solidFill>
              <a:schemeClr val="bg1"/>
            </a:solidFill>
            <a:effectLst>
              <a:outerShdw blurRad="38100" dist="38100" dir="2700000" algn="tl">
                <a:srgbClr val="000000">
                  <a:alpha val="43137"/>
                </a:srgbClr>
              </a:outerShdw>
            </a:effectLst>
          </a:endParaRPr>
        </a:p>
      </dgm:t>
    </dgm:pt>
    <dgm:pt modelId="{6A270311-8EB8-433E-AE32-D28E55BE8B3F}" type="parTrans" cxnId="{5D6FB8ED-23F8-4A19-A06F-DF00AA985D00}">
      <dgm:prSet/>
      <dgm:spPr/>
      <dgm:t>
        <a:bodyPr/>
        <a:lstStyle/>
        <a:p>
          <a:endParaRPr lang="en-US" sz="3600"/>
        </a:p>
      </dgm:t>
    </dgm:pt>
    <dgm:pt modelId="{EFB39705-719E-410A-9E64-88F9C50679EF}" type="sibTrans" cxnId="{5D6FB8ED-23F8-4A19-A06F-DF00AA985D00}">
      <dgm:prSet/>
      <dgm:spPr/>
      <dgm:t>
        <a:bodyPr/>
        <a:lstStyle/>
        <a:p>
          <a:endParaRPr lang="en-US" sz="3600"/>
        </a:p>
      </dgm:t>
    </dgm:pt>
    <dgm:pt modelId="{FB80C8AF-006B-47CA-99F0-F7A6E22DC1C9}" type="pres">
      <dgm:prSet presAssocID="{1C627D2C-301D-4F51-8698-F82410384408}" presName="linear" presStyleCnt="0">
        <dgm:presLayoutVars>
          <dgm:animLvl val="lvl"/>
          <dgm:resizeHandles val="exact"/>
        </dgm:presLayoutVars>
      </dgm:prSet>
      <dgm:spPr/>
      <dgm:t>
        <a:bodyPr/>
        <a:lstStyle/>
        <a:p>
          <a:endParaRPr lang="en-US"/>
        </a:p>
      </dgm:t>
    </dgm:pt>
    <dgm:pt modelId="{41B786DD-A9A6-4E96-A16E-3A6F65D47054}" type="pres">
      <dgm:prSet presAssocID="{EFD2EDB6-33C8-45A3-B822-9ABE72EB662B}" presName="parentText" presStyleLbl="node1" presStyleIdx="0" presStyleCnt="1" custScaleY="318017">
        <dgm:presLayoutVars>
          <dgm:chMax val="0"/>
          <dgm:bulletEnabled val="1"/>
        </dgm:presLayoutVars>
      </dgm:prSet>
      <dgm:spPr/>
      <dgm:t>
        <a:bodyPr/>
        <a:lstStyle/>
        <a:p>
          <a:endParaRPr lang="en-US"/>
        </a:p>
      </dgm:t>
    </dgm:pt>
  </dgm:ptLst>
  <dgm:cxnLst>
    <dgm:cxn modelId="{5D6FB8ED-23F8-4A19-A06F-DF00AA985D00}" srcId="{1C627D2C-301D-4F51-8698-F82410384408}" destId="{EFD2EDB6-33C8-45A3-B822-9ABE72EB662B}" srcOrd="0" destOrd="0" parTransId="{6A270311-8EB8-433E-AE32-D28E55BE8B3F}" sibTransId="{EFB39705-719E-410A-9E64-88F9C50679EF}"/>
    <dgm:cxn modelId="{6C292908-C8E7-44FA-B5CA-84EAB413C4C0}" type="presOf" srcId="{1C627D2C-301D-4F51-8698-F82410384408}" destId="{FB80C8AF-006B-47CA-99F0-F7A6E22DC1C9}" srcOrd="0" destOrd="0" presId="urn:microsoft.com/office/officeart/2005/8/layout/vList2"/>
    <dgm:cxn modelId="{95C3608B-4A07-448F-AC25-7A3AF9F1C6AE}" type="presOf" srcId="{EFD2EDB6-33C8-45A3-B822-9ABE72EB662B}" destId="{41B786DD-A9A6-4E96-A16E-3A6F65D47054}" srcOrd="0" destOrd="0" presId="urn:microsoft.com/office/officeart/2005/8/layout/vList2"/>
    <dgm:cxn modelId="{502AF724-4531-4B72-AC83-519E7640474D}" type="presParOf" srcId="{FB80C8AF-006B-47CA-99F0-F7A6E22DC1C9}" destId="{41B786DD-A9A6-4E96-A16E-3A6F65D4705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C627D2C-301D-4F51-8698-F824103844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D2EDB6-33C8-45A3-B822-9ABE72EB662B}">
      <dgm:prSet custT="1"/>
      <dgm:spPr/>
      <dgm: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4000" b="1" dirty="0" smtClean="0">
              <a:solidFill>
                <a:schemeClr val="bg1"/>
              </a:solidFill>
              <a:effectLst>
                <a:outerShdw blurRad="38100" dist="38100" dir="2700000" algn="tl">
                  <a:srgbClr val="000000">
                    <a:alpha val="43137"/>
                  </a:srgbClr>
                </a:outerShdw>
              </a:effectLst>
              <a:cs typeface="B Nazanin" panose="00000400000000000000" pitchFamily="2" charset="-78"/>
            </a:rPr>
            <a:t>وضعیت مناسب برای شیردهی نوزاد اواخر نارسی</a:t>
          </a:r>
        </a:p>
      </dgm:t>
    </dgm:pt>
    <dgm:pt modelId="{6A270311-8EB8-433E-AE32-D28E55BE8B3F}" type="parTrans" cxnId="{5D6FB8ED-23F8-4A19-A06F-DF00AA985D00}">
      <dgm:prSet/>
      <dgm:spPr/>
      <dgm:t>
        <a:bodyPr/>
        <a:lstStyle/>
        <a:p>
          <a:endParaRPr lang="en-US"/>
        </a:p>
      </dgm:t>
    </dgm:pt>
    <dgm:pt modelId="{EFB39705-719E-410A-9E64-88F9C50679EF}" type="sibTrans" cxnId="{5D6FB8ED-23F8-4A19-A06F-DF00AA985D00}">
      <dgm:prSet/>
      <dgm:spPr/>
      <dgm:t>
        <a:bodyPr/>
        <a:lstStyle/>
        <a:p>
          <a:endParaRPr lang="en-US"/>
        </a:p>
      </dgm:t>
    </dgm:pt>
    <dgm:pt modelId="{FB80C8AF-006B-47CA-99F0-F7A6E22DC1C9}" type="pres">
      <dgm:prSet presAssocID="{1C627D2C-301D-4F51-8698-F82410384408}" presName="linear" presStyleCnt="0">
        <dgm:presLayoutVars>
          <dgm:animLvl val="lvl"/>
          <dgm:resizeHandles val="exact"/>
        </dgm:presLayoutVars>
      </dgm:prSet>
      <dgm:spPr/>
      <dgm:t>
        <a:bodyPr/>
        <a:lstStyle/>
        <a:p>
          <a:endParaRPr lang="en-US"/>
        </a:p>
      </dgm:t>
    </dgm:pt>
    <dgm:pt modelId="{41B786DD-A9A6-4E96-A16E-3A6F65D47054}" type="pres">
      <dgm:prSet presAssocID="{EFD2EDB6-33C8-45A3-B822-9ABE72EB662B}" presName="parentText" presStyleLbl="node1" presStyleIdx="0" presStyleCnt="1" custLinFactNeighborX="1036" custLinFactNeighborY="13239">
        <dgm:presLayoutVars>
          <dgm:chMax val="0"/>
          <dgm:bulletEnabled val="1"/>
        </dgm:presLayoutVars>
      </dgm:prSet>
      <dgm:spPr/>
      <dgm:t>
        <a:bodyPr/>
        <a:lstStyle/>
        <a:p>
          <a:endParaRPr lang="en-US"/>
        </a:p>
      </dgm:t>
    </dgm:pt>
  </dgm:ptLst>
  <dgm:cxnLst>
    <dgm:cxn modelId="{5D6FB8ED-23F8-4A19-A06F-DF00AA985D00}" srcId="{1C627D2C-301D-4F51-8698-F82410384408}" destId="{EFD2EDB6-33C8-45A3-B822-9ABE72EB662B}" srcOrd="0" destOrd="0" parTransId="{6A270311-8EB8-433E-AE32-D28E55BE8B3F}" sibTransId="{EFB39705-719E-410A-9E64-88F9C50679EF}"/>
    <dgm:cxn modelId="{AAD37380-57B3-48CF-B5EC-7D4A1FD740BD}" type="presOf" srcId="{1C627D2C-301D-4F51-8698-F82410384408}" destId="{FB80C8AF-006B-47CA-99F0-F7A6E22DC1C9}" srcOrd="0" destOrd="0" presId="urn:microsoft.com/office/officeart/2005/8/layout/vList2"/>
    <dgm:cxn modelId="{7AFD351B-C25A-49E5-8AF3-9B2BE5A6D635}" type="presOf" srcId="{EFD2EDB6-33C8-45A3-B822-9ABE72EB662B}" destId="{41B786DD-A9A6-4E96-A16E-3A6F65D47054}" srcOrd="0" destOrd="0" presId="urn:microsoft.com/office/officeart/2005/8/layout/vList2"/>
    <dgm:cxn modelId="{7BBE91F4-ABAB-4612-A717-3AB0F60CD266}" type="presParOf" srcId="{FB80C8AF-006B-47CA-99F0-F7A6E22DC1C9}" destId="{41B786DD-A9A6-4E96-A16E-3A6F65D4705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C627D2C-301D-4F51-8698-F824103844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D2EDB6-33C8-45A3-B822-9ABE72EB662B}">
      <dgm:prSet custT="1"/>
      <dgm:spPr/>
      <dgm:t>
        <a:bodyPr/>
        <a:lstStyle/>
        <a:p>
          <a:pPr algn="ctr" rtl="0"/>
          <a:r>
            <a:rPr lang="fa-IR" sz="3200" b="1" dirty="0" smtClean="0">
              <a:effectLst>
                <a:outerShdw blurRad="38100" dist="38100" dir="2700000" algn="tl">
                  <a:srgbClr val="000000">
                    <a:alpha val="43137"/>
                  </a:srgbClr>
                </a:outerShdw>
              </a:effectLst>
              <a:cs typeface="B Nazanin" panose="00000400000000000000" pitchFamily="2" charset="-78"/>
            </a:rPr>
            <a:t>اهمیت وضعیت شیردهی در نوزاد اواخر نارسی</a:t>
          </a:r>
          <a:endParaRPr lang="en-US" sz="3200" b="1" dirty="0">
            <a:effectLst>
              <a:outerShdw blurRad="38100" dist="38100" dir="2700000" algn="tl">
                <a:srgbClr val="000000">
                  <a:alpha val="43137"/>
                </a:srgbClr>
              </a:outerShdw>
            </a:effectLst>
          </a:endParaRPr>
        </a:p>
      </dgm:t>
    </dgm:pt>
    <dgm:pt modelId="{6A270311-8EB8-433E-AE32-D28E55BE8B3F}" type="parTrans" cxnId="{5D6FB8ED-23F8-4A19-A06F-DF00AA985D00}">
      <dgm:prSet/>
      <dgm:spPr/>
      <dgm:t>
        <a:bodyPr/>
        <a:lstStyle/>
        <a:p>
          <a:endParaRPr lang="en-US" sz="1200"/>
        </a:p>
      </dgm:t>
    </dgm:pt>
    <dgm:pt modelId="{EFB39705-719E-410A-9E64-88F9C50679EF}" type="sibTrans" cxnId="{5D6FB8ED-23F8-4A19-A06F-DF00AA985D00}">
      <dgm:prSet/>
      <dgm:spPr/>
      <dgm:t>
        <a:bodyPr/>
        <a:lstStyle/>
        <a:p>
          <a:endParaRPr lang="en-US" sz="1200"/>
        </a:p>
      </dgm:t>
    </dgm:pt>
    <dgm:pt modelId="{FB80C8AF-006B-47CA-99F0-F7A6E22DC1C9}" type="pres">
      <dgm:prSet presAssocID="{1C627D2C-301D-4F51-8698-F82410384408}" presName="linear" presStyleCnt="0">
        <dgm:presLayoutVars>
          <dgm:animLvl val="lvl"/>
          <dgm:resizeHandles val="exact"/>
        </dgm:presLayoutVars>
      </dgm:prSet>
      <dgm:spPr/>
      <dgm:t>
        <a:bodyPr/>
        <a:lstStyle/>
        <a:p>
          <a:endParaRPr lang="en-US"/>
        </a:p>
      </dgm:t>
    </dgm:pt>
    <dgm:pt modelId="{41B786DD-A9A6-4E96-A16E-3A6F65D47054}" type="pres">
      <dgm:prSet presAssocID="{EFD2EDB6-33C8-45A3-B822-9ABE72EB662B}" presName="parentText" presStyleLbl="node1" presStyleIdx="0" presStyleCnt="1" custScaleX="95629">
        <dgm:presLayoutVars>
          <dgm:chMax val="0"/>
          <dgm:bulletEnabled val="1"/>
        </dgm:presLayoutVars>
      </dgm:prSet>
      <dgm:spPr/>
      <dgm:t>
        <a:bodyPr/>
        <a:lstStyle/>
        <a:p>
          <a:endParaRPr lang="en-US"/>
        </a:p>
      </dgm:t>
    </dgm:pt>
  </dgm:ptLst>
  <dgm:cxnLst>
    <dgm:cxn modelId="{5D6FB8ED-23F8-4A19-A06F-DF00AA985D00}" srcId="{1C627D2C-301D-4F51-8698-F82410384408}" destId="{EFD2EDB6-33C8-45A3-B822-9ABE72EB662B}" srcOrd="0" destOrd="0" parTransId="{6A270311-8EB8-433E-AE32-D28E55BE8B3F}" sibTransId="{EFB39705-719E-410A-9E64-88F9C50679EF}"/>
    <dgm:cxn modelId="{849B4549-2980-435C-BE6B-FFD39E459E3A}" type="presOf" srcId="{EFD2EDB6-33C8-45A3-B822-9ABE72EB662B}" destId="{41B786DD-A9A6-4E96-A16E-3A6F65D47054}" srcOrd="0" destOrd="0" presId="urn:microsoft.com/office/officeart/2005/8/layout/vList2"/>
    <dgm:cxn modelId="{0E44AE10-51CA-443B-916F-6E9B7FFB3778}" type="presOf" srcId="{1C627D2C-301D-4F51-8698-F82410384408}" destId="{FB80C8AF-006B-47CA-99F0-F7A6E22DC1C9}" srcOrd="0" destOrd="0" presId="urn:microsoft.com/office/officeart/2005/8/layout/vList2"/>
    <dgm:cxn modelId="{8164848D-E255-480C-A3BE-6BDCF9355B95}" type="presParOf" srcId="{FB80C8AF-006B-47CA-99F0-F7A6E22DC1C9}" destId="{41B786DD-A9A6-4E96-A16E-3A6F65D4705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C627D2C-301D-4F51-8698-F824103844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D2EDB6-33C8-45A3-B822-9ABE72EB662B}">
      <dgm:prSet custT="1"/>
      <dgm:spPr/>
      <dgm:t>
        <a:bodyPr/>
        <a:lstStyle/>
        <a:p>
          <a:pPr algn="ctr" rtl="0"/>
          <a:r>
            <a:rPr lang="fa-IR" sz="3200" b="1" dirty="0" smtClean="0">
              <a:solidFill>
                <a:schemeClr val="bg1"/>
              </a:solidFill>
              <a:effectLst>
                <a:outerShdw blurRad="38100" dist="38100" dir="2700000" algn="tl">
                  <a:srgbClr val="000000">
                    <a:alpha val="43137"/>
                  </a:srgbClr>
                </a:outerShdw>
              </a:effectLst>
              <a:cs typeface="B Nazanin" panose="00000400000000000000" pitchFamily="2" charset="-78"/>
            </a:rPr>
            <a:t>اطمینان از گرفتن صحیح پستان توسط نوزاد و مکیدن قوی او</a:t>
          </a:r>
          <a:r>
            <a:rPr lang="en-US" sz="2800" b="1" dirty="0" smtClean="0">
              <a:solidFill>
                <a:schemeClr val="bg1"/>
              </a:solidFill>
              <a:effectLst>
                <a:outerShdw blurRad="38100" dist="38100" dir="2700000" algn="tl">
                  <a:srgbClr val="000000">
                    <a:alpha val="43137"/>
                  </a:srgbClr>
                </a:outerShdw>
              </a:effectLst>
              <a:cs typeface="B Nazanin" panose="00000400000000000000" pitchFamily="2" charset="-78"/>
            </a:rPr>
            <a:t> </a:t>
          </a:r>
          <a:endParaRPr lang="en-US" sz="2800" dirty="0">
            <a:solidFill>
              <a:schemeClr val="bg1"/>
            </a:solidFill>
            <a:effectLst>
              <a:outerShdw blurRad="38100" dist="38100" dir="2700000" algn="tl">
                <a:srgbClr val="000000">
                  <a:alpha val="43137"/>
                </a:srgbClr>
              </a:outerShdw>
            </a:effectLst>
          </a:endParaRPr>
        </a:p>
      </dgm:t>
    </dgm:pt>
    <dgm:pt modelId="{6A270311-8EB8-433E-AE32-D28E55BE8B3F}" type="parTrans" cxnId="{5D6FB8ED-23F8-4A19-A06F-DF00AA985D00}">
      <dgm:prSet/>
      <dgm:spPr/>
      <dgm:t>
        <a:bodyPr/>
        <a:lstStyle/>
        <a:p>
          <a:endParaRPr lang="en-US" sz="1100"/>
        </a:p>
      </dgm:t>
    </dgm:pt>
    <dgm:pt modelId="{EFB39705-719E-410A-9E64-88F9C50679EF}" type="sibTrans" cxnId="{5D6FB8ED-23F8-4A19-A06F-DF00AA985D00}">
      <dgm:prSet/>
      <dgm:spPr/>
      <dgm:t>
        <a:bodyPr/>
        <a:lstStyle/>
        <a:p>
          <a:endParaRPr lang="en-US" sz="1100"/>
        </a:p>
      </dgm:t>
    </dgm:pt>
    <dgm:pt modelId="{FB80C8AF-006B-47CA-99F0-F7A6E22DC1C9}" type="pres">
      <dgm:prSet presAssocID="{1C627D2C-301D-4F51-8698-F82410384408}" presName="linear" presStyleCnt="0">
        <dgm:presLayoutVars>
          <dgm:animLvl val="lvl"/>
          <dgm:resizeHandles val="exact"/>
        </dgm:presLayoutVars>
      </dgm:prSet>
      <dgm:spPr/>
      <dgm:t>
        <a:bodyPr/>
        <a:lstStyle/>
        <a:p>
          <a:endParaRPr lang="en-US"/>
        </a:p>
      </dgm:t>
    </dgm:pt>
    <dgm:pt modelId="{41B786DD-A9A6-4E96-A16E-3A6F65D47054}" type="pres">
      <dgm:prSet presAssocID="{EFD2EDB6-33C8-45A3-B822-9ABE72EB662B}" presName="parentText" presStyleLbl="node1" presStyleIdx="0" presStyleCnt="1" custScaleY="95403" custLinFactNeighborY="-1168">
        <dgm:presLayoutVars>
          <dgm:chMax val="0"/>
          <dgm:bulletEnabled val="1"/>
        </dgm:presLayoutVars>
      </dgm:prSet>
      <dgm:spPr/>
      <dgm:t>
        <a:bodyPr/>
        <a:lstStyle/>
        <a:p>
          <a:endParaRPr lang="en-US"/>
        </a:p>
      </dgm:t>
    </dgm:pt>
  </dgm:ptLst>
  <dgm:cxnLst>
    <dgm:cxn modelId="{5D6FB8ED-23F8-4A19-A06F-DF00AA985D00}" srcId="{1C627D2C-301D-4F51-8698-F82410384408}" destId="{EFD2EDB6-33C8-45A3-B822-9ABE72EB662B}" srcOrd="0" destOrd="0" parTransId="{6A270311-8EB8-433E-AE32-D28E55BE8B3F}" sibTransId="{EFB39705-719E-410A-9E64-88F9C50679EF}"/>
    <dgm:cxn modelId="{4A2C41A1-239A-4F28-AFE0-E1F017739619}" type="presOf" srcId="{EFD2EDB6-33C8-45A3-B822-9ABE72EB662B}" destId="{41B786DD-A9A6-4E96-A16E-3A6F65D47054}" srcOrd="0" destOrd="0" presId="urn:microsoft.com/office/officeart/2005/8/layout/vList2"/>
    <dgm:cxn modelId="{4946C2FC-254C-433D-9199-CA0D72DD7C36}" type="presOf" srcId="{1C627D2C-301D-4F51-8698-F82410384408}" destId="{FB80C8AF-006B-47CA-99F0-F7A6E22DC1C9}" srcOrd="0" destOrd="0" presId="urn:microsoft.com/office/officeart/2005/8/layout/vList2"/>
    <dgm:cxn modelId="{A6D2491C-EE11-4D26-8CFA-E968D0DBF251}" type="presParOf" srcId="{FB80C8AF-006B-47CA-99F0-F7A6E22DC1C9}" destId="{41B786DD-A9A6-4E96-A16E-3A6F65D4705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A330375-5999-43A4-94B2-6D881F8ADEC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B7B055D-E810-41D8-866A-FEAA62D52F96}">
      <dgm:prSet custT="1"/>
      <dgm:spPr/>
      <dgm:t>
        <a:bodyPr/>
        <a:lstStyle/>
        <a:p>
          <a:pPr algn="ctr" rtl="1"/>
          <a:r>
            <a:rPr lang="fa-IR" sz="3200" b="1" dirty="0" smtClean="0">
              <a:solidFill>
                <a:schemeClr val="bg1"/>
              </a:solidFill>
              <a:effectLst>
                <a:outerShdw blurRad="38100" dist="38100" dir="2700000" algn="tl">
                  <a:srgbClr val="000000">
                    <a:alpha val="43137"/>
                  </a:srgbClr>
                </a:outerShdw>
              </a:effectLst>
              <a:cs typeface="B Nazanin" panose="00000400000000000000" pitchFamily="2" charset="-78"/>
            </a:rPr>
            <a:t>گرفتن صحیح پستان </a:t>
          </a:r>
          <a:r>
            <a:rPr lang="fa-IR" sz="3200" b="1" dirty="0" smtClean="0">
              <a:effectLst>
                <a:outerShdw blurRad="38100" dist="38100" dir="2700000" algn="tl">
                  <a:srgbClr val="000000">
                    <a:alpha val="43137"/>
                  </a:srgbClr>
                </a:outerShdw>
              </a:effectLst>
              <a:cs typeface="B Nazanin" panose="00000400000000000000" pitchFamily="2" charset="-78"/>
            </a:rPr>
            <a:t>در نوزاد نارس اواخر نارسی</a:t>
          </a:r>
          <a:endParaRPr lang="en-US" sz="3200" b="1" dirty="0" smtClean="0">
            <a:effectLst>
              <a:outerShdw blurRad="38100" dist="38100" dir="2700000" algn="tl">
                <a:srgbClr val="000000">
                  <a:alpha val="43137"/>
                </a:srgbClr>
              </a:outerShdw>
            </a:effectLst>
            <a:cs typeface="B Nazanin" panose="00000400000000000000" pitchFamily="2" charset="-78"/>
          </a:endParaRPr>
        </a:p>
        <a:p>
          <a:pPr algn="ctr" rtl="1"/>
          <a:r>
            <a:rPr lang="fa-IR" sz="3200" b="1" dirty="0" smtClean="0">
              <a:effectLst>
                <a:outerShdw blurRad="38100" dist="38100" dir="2700000" algn="tl">
                  <a:srgbClr val="000000">
                    <a:alpha val="43137"/>
                  </a:srgbClr>
                </a:outerShdw>
              </a:effectLst>
              <a:cs typeface="B Nazanin" panose="00000400000000000000" pitchFamily="2" charset="-78"/>
            </a:rPr>
            <a:t>(</a:t>
          </a:r>
          <a:r>
            <a:rPr lang="en-US" sz="3200" b="1" dirty="0" smtClean="0">
              <a:solidFill>
                <a:srgbClr val="FFFF00"/>
              </a:solidFill>
              <a:effectLst>
                <a:outerShdw blurRad="38100" dist="38100" dir="2700000" algn="tl">
                  <a:srgbClr val="000000">
                    <a:alpha val="43137"/>
                  </a:srgbClr>
                </a:outerShdw>
              </a:effectLst>
              <a:cs typeface="B Nazanin" panose="00000400000000000000" pitchFamily="2" charset="-78"/>
            </a:rPr>
            <a:t>L</a:t>
          </a:r>
          <a:r>
            <a:rPr lang="en-US" sz="3200" b="1" dirty="0" smtClean="0">
              <a:effectLst>
                <a:outerShdw blurRad="38100" dist="38100" dir="2700000" algn="tl">
                  <a:srgbClr val="000000">
                    <a:alpha val="43137"/>
                  </a:srgbClr>
                </a:outerShdw>
              </a:effectLst>
              <a:cs typeface="B Nazanin" panose="00000400000000000000" pitchFamily="2" charset="-78"/>
            </a:rPr>
            <a:t>ate </a:t>
          </a:r>
          <a:r>
            <a:rPr lang="en-US" sz="3200" b="1" dirty="0" smtClean="0">
              <a:solidFill>
                <a:srgbClr val="FFFF00"/>
              </a:solidFill>
              <a:effectLst>
                <a:outerShdw blurRad="38100" dist="38100" dir="2700000" algn="tl">
                  <a:srgbClr val="000000">
                    <a:alpha val="43137"/>
                  </a:srgbClr>
                </a:outerShdw>
              </a:effectLst>
              <a:cs typeface="B Nazanin" panose="00000400000000000000" pitchFamily="2" charset="-78"/>
            </a:rPr>
            <a:t>P</a:t>
          </a:r>
          <a:r>
            <a:rPr lang="en-US" sz="3200" b="1" dirty="0" smtClean="0">
              <a:effectLst>
                <a:outerShdw blurRad="38100" dist="38100" dir="2700000" algn="tl">
                  <a:srgbClr val="000000">
                    <a:alpha val="43137"/>
                  </a:srgbClr>
                </a:outerShdw>
              </a:effectLst>
              <a:cs typeface="B Nazanin" panose="00000400000000000000" pitchFamily="2" charset="-78"/>
            </a:rPr>
            <a:t>reterm </a:t>
          </a:r>
          <a:r>
            <a:rPr lang="en-US" sz="3200" b="1" dirty="0" smtClean="0">
              <a:solidFill>
                <a:srgbClr val="FFFF00"/>
              </a:solidFill>
              <a:effectLst>
                <a:outerShdw blurRad="38100" dist="38100" dir="2700000" algn="tl">
                  <a:srgbClr val="000000">
                    <a:alpha val="43137"/>
                  </a:srgbClr>
                </a:outerShdw>
              </a:effectLst>
              <a:cs typeface="B Nazanin" panose="00000400000000000000" pitchFamily="2" charset="-78"/>
            </a:rPr>
            <a:t>I</a:t>
          </a:r>
          <a:r>
            <a:rPr lang="en-US" sz="3200" b="1" dirty="0" smtClean="0">
              <a:effectLst>
                <a:outerShdw blurRad="38100" dist="38100" dir="2700000" algn="tl">
                  <a:srgbClr val="000000">
                    <a:alpha val="43137"/>
                  </a:srgbClr>
                </a:outerShdw>
              </a:effectLst>
              <a:cs typeface="B Nazanin" panose="00000400000000000000" pitchFamily="2" charset="-78"/>
            </a:rPr>
            <a:t>nfants </a:t>
          </a:r>
          <a:r>
            <a:rPr lang="fa-IR" sz="3200" b="1" dirty="0" smtClean="0">
              <a:effectLst>
                <a:outerShdw blurRad="38100" dist="38100" dir="2700000" algn="tl">
                  <a:srgbClr val="000000">
                    <a:alpha val="43137"/>
                  </a:srgbClr>
                </a:outerShdw>
              </a:effectLst>
              <a:cs typeface="B Nazanin" panose="00000400000000000000" pitchFamily="2" charset="-78"/>
            </a:rPr>
            <a:t>)</a:t>
          </a:r>
          <a:endParaRPr lang="en-US" sz="3200" b="1" dirty="0" smtClean="0">
            <a:effectLst>
              <a:outerShdw blurRad="38100" dist="38100" dir="2700000" algn="tl">
                <a:srgbClr val="000000">
                  <a:alpha val="43137"/>
                </a:srgbClr>
              </a:outerShdw>
            </a:effectLst>
            <a:cs typeface="B Nazanin" panose="00000400000000000000" pitchFamily="2" charset="-78"/>
          </a:endParaRPr>
        </a:p>
      </dgm:t>
    </dgm:pt>
    <dgm:pt modelId="{CBD7CE10-CF7B-4EA5-9F38-4B3196634FE0}" type="parTrans" cxnId="{48673700-C2E9-4BF0-83B7-25A64D3EAF44}">
      <dgm:prSet/>
      <dgm:spPr/>
      <dgm:t>
        <a:bodyPr/>
        <a:lstStyle/>
        <a:p>
          <a:pPr algn="ctr"/>
          <a:endParaRPr lang="en-US" sz="3200">
            <a:effectLst>
              <a:outerShdw blurRad="38100" dist="38100" dir="2700000" algn="tl">
                <a:srgbClr val="000000">
                  <a:alpha val="43137"/>
                </a:srgbClr>
              </a:outerShdw>
            </a:effectLst>
          </a:endParaRPr>
        </a:p>
      </dgm:t>
    </dgm:pt>
    <dgm:pt modelId="{EBC33343-3F63-4160-BD02-C36E83E4C283}" type="sibTrans" cxnId="{48673700-C2E9-4BF0-83B7-25A64D3EAF44}">
      <dgm:prSet/>
      <dgm:spPr/>
      <dgm:t>
        <a:bodyPr/>
        <a:lstStyle/>
        <a:p>
          <a:pPr algn="ctr"/>
          <a:endParaRPr lang="en-US" sz="3200">
            <a:effectLst>
              <a:outerShdw blurRad="38100" dist="38100" dir="2700000" algn="tl">
                <a:srgbClr val="000000">
                  <a:alpha val="43137"/>
                </a:srgbClr>
              </a:outerShdw>
            </a:effectLst>
          </a:endParaRPr>
        </a:p>
      </dgm:t>
    </dgm:pt>
    <dgm:pt modelId="{F8605D1C-7116-487D-A8A4-F5BB9513D48E}" type="pres">
      <dgm:prSet presAssocID="{0A330375-5999-43A4-94B2-6D881F8ADEC6}" presName="linear" presStyleCnt="0">
        <dgm:presLayoutVars>
          <dgm:animLvl val="lvl"/>
          <dgm:resizeHandles val="exact"/>
        </dgm:presLayoutVars>
      </dgm:prSet>
      <dgm:spPr/>
      <dgm:t>
        <a:bodyPr/>
        <a:lstStyle/>
        <a:p>
          <a:endParaRPr lang="en-US"/>
        </a:p>
      </dgm:t>
    </dgm:pt>
    <dgm:pt modelId="{BF89DB08-8782-47A7-9B68-8E3963F8681B}" type="pres">
      <dgm:prSet presAssocID="{3B7B055D-E810-41D8-866A-FEAA62D52F96}" presName="parentText" presStyleLbl="node1" presStyleIdx="0" presStyleCnt="1" custScaleY="342749" custLinFactNeighborX="264" custLinFactNeighborY="5464">
        <dgm:presLayoutVars>
          <dgm:chMax val="0"/>
          <dgm:bulletEnabled val="1"/>
        </dgm:presLayoutVars>
      </dgm:prSet>
      <dgm:spPr/>
      <dgm:t>
        <a:bodyPr/>
        <a:lstStyle/>
        <a:p>
          <a:endParaRPr lang="en-US"/>
        </a:p>
      </dgm:t>
    </dgm:pt>
  </dgm:ptLst>
  <dgm:cxnLst>
    <dgm:cxn modelId="{48673700-C2E9-4BF0-83B7-25A64D3EAF44}" srcId="{0A330375-5999-43A4-94B2-6D881F8ADEC6}" destId="{3B7B055D-E810-41D8-866A-FEAA62D52F96}" srcOrd="0" destOrd="0" parTransId="{CBD7CE10-CF7B-4EA5-9F38-4B3196634FE0}" sibTransId="{EBC33343-3F63-4160-BD02-C36E83E4C283}"/>
    <dgm:cxn modelId="{BF3CBBA7-7098-40D8-B076-E0BAA4432875}" type="presOf" srcId="{3B7B055D-E810-41D8-866A-FEAA62D52F96}" destId="{BF89DB08-8782-47A7-9B68-8E3963F8681B}" srcOrd="0" destOrd="0" presId="urn:microsoft.com/office/officeart/2005/8/layout/vList2"/>
    <dgm:cxn modelId="{F75727EE-D29C-4D98-B0C0-2CCD6BBB20E1}" type="presOf" srcId="{0A330375-5999-43A4-94B2-6D881F8ADEC6}" destId="{F8605D1C-7116-487D-A8A4-F5BB9513D48E}" srcOrd="0" destOrd="0" presId="urn:microsoft.com/office/officeart/2005/8/layout/vList2"/>
    <dgm:cxn modelId="{3E6648B5-BFE5-4693-91E9-06A8ABD3848E}" type="presParOf" srcId="{F8605D1C-7116-487D-A8A4-F5BB9513D48E}" destId="{BF89DB08-8782-47A7-9B68-8E3963F8681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6476C39-AFDD-47E1-9A27-0C83C09A672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1669052-C6E5-4BEB-9D74-67F87178250A}">
      <dgm:prSet/>
      <dgm:spPr/>
      <dgm:t>
        <a:bodyPr/>
        <a:lstStyle/>
        <a:p>
          <a:pPr algn="ctr" rtl="1"/>
          <a:r>
            <a:rPr lang="fa-IR" b="1" dirty="0" smtClean="0">
              <a:effectLst>
                <a:outerShdw blurRad="38100" dist="38100" dir="2700000" algn="tl">
                  <a:srgbClr val="000000">
                    <a:alpha val="43137"/>
                  </a:srgbClr>
                </a:outerShdw>
              </a:effectLst>
              <a:cs typeface="B Nazanin" panose="00000400000000000000" pitchFamily="2" charset="-78"/>
            </a:rPr>
            <a:t>نوزادان اواخر نارسی</a:t>
          </a:r>
          <a:endParaRPr lang="en-US" dirty="0">
            <a:effectLst>
              <a:outerShdw blurRad="38100" dist="38100" dir="2700000" algn="tl">
                <a:srgbClr val="000000">
                  <a:alpha val="43137"/>
                </a:srgbClr>
              </a:outerShdw>
            </a:effectLst>
            <a:cs typeface="B Nazanin" panose="00000400000000000000" pitchFamily="2" charset="-78"/>
          </a:endParaRPr>
        </a:p>
      </dgm:t>
    </dgm:pt>
    <dgm:pt modelId="{52F1E4D8-FEA6-4C2F-8125-DDFE74AA0D3A}" type="parTrans" cxnId="{09B43284-A3C0-4EC1-B7DB-463813E8CFD4}">
      <dgm:prSet/>
      <dgm:spPr/>
      <dgm:t>
        <a:bodyPr/>
        <a:lstStyle/>
        <a:p>
          <a:endParaRPr lang="en-US">
            <a:effectLst>
              <a:outerShdw blurRad="38100" dist="38100" dir="2700000" algn="tl">
                <a:srgbClr val="000000">
                  <a:alpha val="43137"/>
                </a:srgbClr>
              </a:outerShdw>
            </a:effectLst>
          </a:endParaRPr>
        </a:p>
      </dgm:t>
    </dgm:pt>
    <dgm:pt modelId="{6FBDAA3F-4AC9-4A0D-A476-C5F8D5D09CC5}" type="sibTrans" cxnId="{09B43284-A3C0-4EC1-B7DB-463813E8CFD4}">
      <dgm:prSet/>
      <dgm:spPr/>
      <dgm:t>
        <a:bodyPr/>
        <a:lstStyle/>
        <a:p>
          <a:endParaRPr lang="en-US">
            <a:effectLst>
              <a:outerShdw blurRad="38100" dist="38100" dir="2700000" algn="tl">
                <a:srgbClr val="000000">
                  <a:alpha val="43137"/>
                </a:srgbClr>
              </a:outerShdw>
            </a:effectLst>
          </a:endParaRPr>
        </a:p>
      </dgm:t>
    </dgm:pt>
    <dgm:pt modelId="{0A7F1552-4D99-424E-808E-46122D649F1C}" type="pres">
      <dgm:prSet presAssocID="{B6476C39-AFDD-47E1-9A27-0C83C09A6725}" presName="linear" presStyleCnt="0">
        <dgm:presLayoutVars>
          <dgm:animLvl val="lvl"/>
          <dgm:resizeHandles val="exact"/>
        </dgm:presLayoutVars>
      </dgm:prSet>
      <dgm:spPr/>
      <dgm:t>
        <a:bodyPr/>
        <a:lstStyle/>
        <a:p>
          <a:endParaRPr lang="en-US"/>
        </a:p>
      </dgm:t>
    </dgm:pt>
    <dgm:pt modelId="{1E333E3C-BA02-496A-B8CF-70DD23CCE9E3}" type="pres">
      <dgm:prSet presAssocID="{21669052-C6E5-4BEB-9D74-67F87178250A}" presName="parentText" presStyleLbl="node1" presStyleIdx="0" presStyleCnt="1">
        <dgm:presLayoutVars>
          <dgm:chMax val="0"/>
          <dgm:bulletEnabled val="1"/>
        </dgm:presLayoutVars>
      </dgm:prSet>
      <dgm:spPr/>
      <dgm:t>
        <a:bodyPr/>
        <a:lstStyle/>
        <a:p>
          <a:endParaRPr lang="en-US"/>
        </a:p>
      </dgm:t>
    </dgm:pt>
  </dgm:ptLst>
  <dgm:cxnLst>
    <dgm:cxn modelId="{09B43284-A3C0-4EC1-B7DB-463813E8CFD4}" srcId="{B6476C39-AFDD-47E1-9A27-0C83C09A6725}" destId="{21669052-C6E5-4BEB-9D74-67F87178250A}" srcOrd="0" destOrd="0" parTransId="{52F1E4D8-FEA6-4C2F-8125-DDFE74AA0D3A}" sibTransId="{6FBDAA3F-4AC9-4A0D-A476-C5F8D5D09CC5}"/>
    <dgm:cxn modelId="{FAE32742-2689-49FB-9688-F358A58B7B86}" type="presOf" srcId="{B6476C39-AFDD-47E1-9A27-0C83C09A6725}" destId="{0A7F1552-4D99-424E-808E-46122D649F1C}" srcOrd="0" destOrd="0" presId="urn:microsoft.com/office/officeart/2005/8/layout/vList2"/>
    <dgm:cxn modelId="{86218B58-B78E-4046-9AEC-8E3DC26C8049}" type="presOf" srcId="{21669052-C6E5-4BEB-9D74-67F87178250A}" destId="{1E333E3C-BA02-496A-B8CF-70DD23CCE9E3}" srcOrd="0" destOrd="0" presId="urn:microsoft.com/office/officeart/2005/8/layout/vList2"/>
    <dgm:cxn modelId="{47F1D285-73FE-4288-88CF-78DC8A46A8C8}" type="presParOf" srcId="{0A7F1552-4D99-424E-808E-46122D649F1C}" destId="{1E333E3C-BA02-496A-B8CF-70DD23CCE9E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C627D2C-301D-4F51-8698-F824103844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D2EDB6-33C8-45A3-B822-9ABE72EB662B}">
      <dgm:prSet custT="1"/>
      <dgm:spPr/>
      <dgm:t>
        <a:bodyPr/>
        <a:lstStyle/>
        <a:p>
          <a:pPr algn="ctr" rtl="0"/>
          <a:r>
            <a:rPr lang="fa-IR" sz="4000" b="1" dirty="0" smtClean="0">
              <a:effectLst>
                <a:outerShdw blurRad="38100" dist="38100" dir="2700000" algn="tl">
                  <a:srgbClr val="000000">
                    <a:alpha val="43137"/>
                  </a:srgbClr>
                </a:outerShdw>
              </a:effectLst>
              <a:latin typeface="Times New Roman"/>
              <a:cs typeface="B Nazanin"/>
            </a:rPr>
            <a:t>ادامه پیگیری</a:t>
          </a:r>
          <a:endParaRPr lang="en-US" sz="4000" b="1" dirty="0" smtClean="0">
            <a:effectLst>
              <a:outerShdw blurRad="38100" dist="38100" dir="2700000" algn="tl">
                <a:srgbClr val="000000">
                  <a:alpha val="43137"/>
                </a:srgbClr>
              </a:outerShdw>
            </a:effectLst>
            <a:cs typeface="B Nazanin" panose="00000400000000000000" pitchFamily="2" charset="-78"/>
          </a:endParaRPr>
        </a:p>
      </dgm:t>
    </dgm:pt>
    <dgm:pt modelId="{6A270311-8EB8-433E-AE32-D28E55BE8B3F}" type="parTrans" cxnId="{5D6FB8ED-23F8-4A19-A06F-DF00AA985D00}">
      <dgm:prSet/>
      <dgm:spPr/>
      <dgm:t>
        <a:bodyPr/>
        <a:lstStyle/>
        <a:p>
          <a:endParaRPr lang="en-US" sz="2400"/>
        </a:p>
      </dgm:t>
    </dgm:pt>
    <dgm:pt modelId="{EFB39705-719E-410A-9E64-88F9C50679EF}" type="sibTrans" cxnId="{5D6FB8ED-23F8-4A19-A06F-DF00AA985D00}">
      <dgm:prSet/>
      <dgm:spPr/>
      <dgm:t>
        <a:bodyPr/>
        <a:lstStyle/>
        <a:p>
          <a:endParaRPr lang="en-US" sz="2400"/>
        </a:p>
      </dgm:t>
    </dgm:pt>
    <dgm:pt modelId="{FB80C8AF-006B-47CA-99F0-F7A6E22DC1C9}" type="pres">
      <dgm:prSet presAssocID="{1C627D2C-301D-4F51-8698-F82410384408}" presName="linear" presStyleCnt="0">
        <dgm:presLayoutVars>
          <dgm:animLvl val="lvl"/>
          <dgm:resizeHandles val="exact"/>
        </dgm:presLayoutVars>
      </dgm:prSet>
      <dgm:spPr/>
      <dgm:t>
        <a:bodyPr/>
        <a:lstStyle/>
        <a:p>
          <a:endParaRPr lang="en-US"/>
        </a:p>
      </dgm:t>
    </dgm:pt>
    <dgm:pt modelId="{41B786DD-A9A6-4E96-A16E-3A6F65D47054}" type="pres">
      <dgm:prSet presAssocID="{EFD2EDB6-33C8-45A3-B822-9ABE72EB662B}" presName="parentText" presStyleLbl="node1" presStyleIdx="0" presStyleCnt="1" custScaleY="348612" custLinFactNeighborX="126" custLinFactNeighborY="61773">
        <dgm:presLayoutVars>
          <dgm:chMax val="0"/>
          <dgm:bulletEnabled val="1"/>
        </dgm:presLayoutVars>
      </dgm:prSet>
      <dgm:spPr/>
      <dgm:t>
        <a:bodyPr/>
        <a:lstStyle/>
        <a:p>
          <a:endParaRPr lang="en-US"/>
        </a:p>
      </dgm:t>
    </dgm:pt>
  </dgm:ptLst>
  <dgm:cxnLst>
    <dgm:cxn modelId="{5D6FB8ED-23F8-4A19-A06F-DF00AA985D00}" srcId="{1C627D2C-301D-4F51-8698-F82410384408}" destId="{EFD2EDB6-33C8-45A3-B822-9ABE72EB662B}" srcOrd="0" destOrd="0" parTransId="{6A270311-8EB8-433E-AE32-D28E55BE8B3F}" sibTransId="{EFB39705-719E-410A-9E64-88F9C50679EF}"/>
    <dgm:cxn modelId="{C648C617-B94B-413D-8551-EE3B7A1ADEC6}" type="presOf" srcId="{EFD2EDB6-33C8-45A3-B822-9ABE72EB662B}" destId="{41B786DD-A9A6-4E96-A16E-3A6F65D47054}" srcOrd="0" destOrd="0" presId="urn:microsoft.com/office/officeart/2005/8/layout/vList2"/>
    <dgm:cxn modelId="{7E54A7ED-B38F-40B8-AD6F-3EEA4D15DB28}" type="presOf" srcId="{1C627D2C-301D-4F51-8698-F82410384408}" destId="{FB80C8AF-006B-47CA-99F0-F7A6E22DC1C9}" srcOrd="0" destOrd="0" presId="urn:microsoft.com/office/officeart/2005/8/layout/vList2"/>
    <dgm:cxn modelId="{2E014A0C-7EB0-44F5-B4FA-EB31E439541E}" type="presParOf" srcId="{FB80C8AF-006B-47CA-99F0-F7A6E22DC1C9}" destId="{41B786DD-A9A6-4E96-A16E-3A6F65D4705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6B664B-9E35-465C-B5FF-0DB3126959F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941C87C-4454-4CE6-A27C-20D921D1E70A}">
      <dgm:prSet custT="1"/>
      <dgm:spPr/>
      <dgm:t>
        <a:bodyPr/>
        <a:lstStyle/>
        <a:p>
          <a:pPr algn="ctr" rtl="1"/>
          <a:r>
            <a:rPr lang="fa-IR" sz="4800" b="1" dirty="0" smtClean="0">
              <a:cs typeface="B Nazanin" panose="00000400000000000000" pitchFamily="2" charset="-78"/>
            </a:rPr>
            <a:t>پیش آگهی</a:t>
          </a:r>
          <a:endParaRPr lang="en-US" sz="4800" dirty="0">
            <a:cs typeface="B Nazanin" panose="00000400000000000000" pitchFamily="2" charset="-78"/>
          </a:endParaRPr>
        </a:p>
      </dgm:t>
    </dgm:pt>
    <dgm:pt modelId="{A845C976-DF88-4500-A563-5F82745C5654}" type="parTrans" cxnId="{C9B99598-9B68-4E0A-95FB-3DF10C71135A}">
      <dgm:prSet/>
      <dgm:spPr/>
      <dgm:t>
        <a:bodyPr/>
        <a:lstStyle/>
        <a:p>
          <a:endParaRPr lang="en-US"/>
        </a:p>
      </dgm:t>
    </dgm:pt>
    <dgm:pt modelId="{B49CC910-FE82-4871-A7F2-BDD124B25041}" type="sibTrans" cxnId="{C9B99598-9B68-4E0A-95FB-3DF10C71135A}">
      <dgm:prSet/>
      <dgm:spPr/>
      <dgm:t>
        <a:bodyPr/>
        <a:lstStyle/>
        <a:p>
          <a:endParaRPr lang="en-US"/>
        </a:p>
      </dgm:t>
    </dgm:pt>
    <dgm:pt modelId="{DF5485DC-F1E3-4F73-A6F3-C2ACEE553101}" type="pres">
      <dgm:prSet presAssocID="{9B6B664B-9E35-465C-B5FF-0DB3126959F7}" presName="linear" presStyleCnt="0">
        <dgm:presLayoutVars>
          <dgm:animLvl val="lvl"/>
          <dgm:resizeHandles val="exact"/>
        </dgm:presLayoutVars>
      </dgm:prSet>
      <dgm:spPr/>
      <dgm:t>
        <a:bodyPr/>
        <a:lstStyle/>
        <a:p>
          <a:endParaRPr lang="en-US"/>
        </a:p>
      </dgm:t>
    </dgm:pt>
    <dgm:pt modelId="{37E9072A-D43E-43BF-973E-0CEAC40E0858}" type="pres">
      <dgm:prSet presAssocID="{9941C87C-4454-4CE6-A27C-20D921D1E70A}" presName="parentText" presStyleLbl="node1" presStyleIdx="0" presStyleCnt="1">
        <dgm:presLayoutVars>
          <dgm:chMax val="0"/>
          <dgm:bulletEnabled val="1"/>
        </dgm:presLayoutVars>
      </dgm:prSet>
      <dgm:spPr/>
      <dgm:t>
        <a:bodyPr/>
        <a:lstStyle/>
        <a:p>
          <a:endParaRPr lang="en-US"/>
        </a:p>
      </dgm:t>
    </dgm:pt>
  </dgm:ptLst>
  <dgm:cxnLst>
    <dgm:cxn modelId="{16469377-BD67-4C17-9C8F-31DBD493D1FD}" type="presOf" srcId="{9B6B664B-9E35-465C-B5FF-0DB3126959F7}" destId="{DF5485DC-F1E3-4F73-A6F3-C2ACEE553101}" srcOrd="0" destOrd="0" presId="urn:microsoft.com/office/officeart/2005/8/layout/vList2"/>
    <dgm:cxn modelId="{C69E2A0D-F374-49C6-923C-6E0B455EFBB4}" type="presOf" srcId="{9941C87C-4454-4CE6-A27C-20D921D1E70A}" destId="{37E9072A-D43E-43BF-973E-0CEAC40E0858}" srcOrd="0" destOrd="0" presId="urn:microsoft.com/office/officeart/2005/8/layout/vList2"/>
    <dgm:cxn modelId="{C9B99598-9B68-4E0A-95FB-3DF10C71135A}" srcId="{9B6B664B-9E35-465C-B5FF-0DB3126959F7}" destId="{9941C87C-4454-4CE6-A27C-20D921D1E70A}" srcOrd="0" destOrd="0" parTransId="{A845C976-DF88-4500-A563-5F82745C5654}" sibTransId="{B49CC910-FE82-4871-A7F2-BDD124B25041}"/>
    <dgm:cxn modelId="{099B6F8A-0C5B-4B99-BDD7-DB75D2DA66BF}" type="presParOf" srcId="{DF5485DC-F1E3-4F73-A6F3-C2ACEE553101}" destId="{37E9072A-D43E-43BF-973E-0CEAC40E085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1A05CED-62DD-4F0F-B20D-B1F1E47D2D6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2C944D4-7D90-4D12-80DB-ACEA788008E2}">
      <dgm:prSet/>
      <dgm:spPr/>
      <dgm:t>
        <a:bodyPr/>
        <a:lstStyle/>
        <a:p>
          <a:pPr algn="ctr" rtl="1"/>
          <a:r>
            <a:rPr lang="en-US" b="1" smtClean="0"/>
            <a:t>OFFICE VISIT</a:t>
          </a:r>
          <a:endParaRPr lang="en-US" dirty="0"/>
        </a:p>
      </dgm:t>
    </dgm:pt>
    <dgm:pt modelId="{E876EC63-93BC-4C7E-9DFA-D498CB28F972}" type="parTrans" cxnId="{F69FDA72-194F-4301-83C9-FA9A28EB0341}">
      <dgm:prSet/>
      <dgm:spPr/>
      <dgm:t>
        <a:bodyPr/>
        <a:lstStyle/>
        <a:p>
          <a:pPr algn="ctr"/>
          <a:endParaRPr lang="en-US"/>
        </a:p>
      </dgm:t>
    </dgm:pt>
    <dgm:pt modelId="{0613AF07-2403-4E6D-87F3-DD9D2BB410E0}" type="sibTrans" cxnId="{F69FDA72-194F-4301-83C9-FA9A28EB0341}">
      <dgm:prSet/>
      <dgm:spPr/>
      <dgm:t>
        <a:bodyPr/>
        <a:lstStyle/>
        <a:p>
          <a:pPr algn="ctr"/>
          <a:endParaRPr lang="en-US"/>
        </a:p>
      </dgm:t>
    </dgm:pt>
    <dgm:pt modelId="{1C66137E-8C81-4356-A2A7-A18599BB99FC}" type="pres">
      <dgm:prSet presAssocID="{71A05CED-62DD-4F0F-B20D-B1F1E47D2D6D}" presName="linear" presStyleCnt="0">
        <dgm:presLayoutVars>
          <dgm:animLvl val="lvl"/>
          <dgm:resizeHandles val="exact"/>
        </dgm:presLayoutVars>
      </dgm:prSet>
      <dgm:spPr/>
      <dgm:t>
        <a:bodyPr/>
        <a:lstStyle/>
        <a:p>
          <a:endParaRPr lang="en-US"/>
        </a:p>
      </dgm:t>
    </dgm:pt>
    <dgm:pt modelId="{9AB8F768-BDF6-4B88-9210-B34B5A2D73D7}" type="pres">
      <dgm:prSet presAssocID="{42C944D4-7D90-4D12-80DB-ACEA788008E2}" presName="parentText" presStyleLbl="node1" presStyleIdx="0" presStyleCnt="1">
        <dgm:presLayoutVars>
          <dgm:chMax val="0"/>
          <dgm:bulletEnabled val="1"/>
        </dgm:presLayoutVars>
      </dgm:prSet>
      <dgm:spPr/>
      <dgm:t>
        <a:bodyPr/>
        <a:lstStyle/>
        <a:p>
          <a:endParaRPr lang="en-US"/>
        </a:p>
      </dgm:t>
    </dgm:pt>
  </dgm:ptLst>
  <dgm:cxnLst>
    <dgm:cxn modelId="{2505B1D3-91EC-4696-AF12-D0E97A6265DC}" type="presOf" srcId="{71A05CED-62DD-4F0F-B20D-B1F1E47D2D6D}" destId="{1C66137E-8C81-4356-A2A7-A18599BB99FC}" srcOrd="0" destOrd="0" presId="urn:microsoft.com/office/officeart/2005/8/layout/vList2"/>
    <dgm:cxn modelId="{F69FDA72-194F-4301-83C9-FA9A28EB0341}" srcId="{71A05CED-62DD-4F0F-B20D-B1F1E47D2D6D}" destId="{42C944D4-7D90-4D12-80DB-ACEA788008E2}" srcOrd="0" destOrd="0" parTransId="{E876EC63-93BC-4C7E-9DFA-D498CB28F972}" sibTransId="{0613AF07-2403-4E6D-87F3-DD9D2BB410E0}"/>
    <dgm:cxn modelId="{F38CC7D3-EE0E-48C7-9DB0-7C5F37A34D6F}" type="presOf" srcId="{42C944D4-7D90-4D12-80DB-ACEA788008E2}" destId="{9AB8F768-BDF6-4B88-9210-B34B5A2D73D7}" srcOrd="0" destOrd="0" presId="urn:microsoft.com/office/officeart/2005/8/layout/vList2"/>
    <dgm:cxn modelId="{BF7E2070-D793-45B3-9656-70C62D8E40D5}" type="presParOf" srcId="{1C66137E-8C81-4356-A2A7-A18599BB99FC}" destId="{9AB8F768-BDF6-4B88-9210-B34B5A2D73D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EDED73E-1BBE-481E-8C19-C9ACD55C520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6BEA590-A595-4060-A48B-79B6295E35AE}">
      <dgm:prSet custT="1"/>
      <dgm:spPr/>
      <dgm:t>
        <a:bodyPr/>
        <a:lstStyle/>
        <a:p>
          <a:pPr algn="ctr" rtl="1"/>
          <a:r>
            <a:rPr lang="fa-IR" sz="3600" b="1" dirty="0" smtClean="0">
              <a:effectLst>
                <a:outerShdw blurRad="38100" dist="38100" dir="2700000" algn="tl">
                  <a:srgbClr val="000000">
                    <a:alpha val="43137"/>
                  </a:srgbClr>
                </a:outerShdw>
              </a:effectLst>
              <a:cs typeface="B Nazanin" panose="00000400000000000000" pitchFamily="2" charset="-78"/>
            </a:rPr>
            <a:t>اهمیت فشردن پستان بخصوص برای                         نوزادان اواخر نارسی</a:t>
          </a:r>
          <a:endParaRPr lang="en-US" sz="3600" b="1" dirty="0">
            <a:effectLst>
              <a:outerShdw blurRad="38100" dist="38100" dir="2700000" algn="tl">
                <a:srgbClr val="000000">
                  <a:alpha val="43137"/>
                </a:srgbClr>
              </a:outerShdw>
            </a:effectLst>
            <a:cs typeface="B Nazanin" panose="00000400000000000000" pitchFamily="2" charset="-78"/>
          </a:endParaRPr>
        </a:p>
      </dgm:t>
    </dgm:pt>
    <dgm:pt modelId="{D0C98F46-239F-48CC-B90B-25799182D4A4}" type="parTrans" cxnId="{EECD033E-1F8C-4120-A076-A53E10FA008F}">
      <dgm:prSet/>
      <dgm:spPr/>
      <dgm:t>
        <a:bodyPr/>
        <a:lstStyle/>
        <a:p>
          <a:endParaRPr lang="en-US" sz="1600" b="1">
            <a:effectLst>
              <a:outerShdw blurRad="38100" dist="38100" dir="2700000" algn="tl">
                <a:srgbClr val="000000">
                  <a:alpha val="43137"/>
                </a:srgbClr>
              </a:outerShdw>
            </a:effectLst>
          </a:endParaRPr>
        </a:p>
      </dgm:t>
    </dgm:pt>
    <dgm:pt modelId="{9A1AB297-1D2D-4AE4-9ECB-D400311D52CC}" type="sibTrans" cxnId="{EECD033E-1F8C-4120-A076-A53E10FA008F}">
      <dgm:prSet/>
      <dgm:spPr/>
      <dgm:t>
        <a:bodyPr/>
        <a:lstStyle/>
        <a:p>
          <a:endParaRPr lang="en-US" sz="1600" b="1">
            <a:effectLst>
              <a:outerShdw blurRad="38100" dist="38100" dir="2700000" algn="tl">
                <a:srgbClr val="000000">
                  <a:alpha val="43137"/>
                </a:srgbClr>
              </a:outerShdw>
            </a:effectLst>
          </a:endParaRPr>
        </a:p>
      </dgm:t>
    </dgm:pt>
    <dgm:pt modelId="{7DEFA1C9-B4D0-4254-9DB1-593813D673C2}" type="pres">
      <dgm:prSet presAssocID="{9EDED73E-1BBE-481E-8C19-C9ACD55C5206}" presName="linear" presStyleCnt="0">
        <dgm:presLayoutVars>
          <dgm:animLvl val="lvl"/>
          <dgm:resizeHandles val="exact"/>
        </dgm:presLayoutVars>
      </dgm:prSet>
      <dgm:spPr/>
      <dgm:t>
        <a:bodyPr/>
        <a:lstStyle/>
        <a:p>
          <a:endParaRPr lang="en-US"/>
        </a:p>
      </dgm:t>
    </dgm:pt>
    <dgm:pt modelId="{F398F298-AC1A-4720-8B79-640542CBA595}" type="pres">
      <dgm:prSet presAssocID="{06BEA590-A595-4060-A48B-79B6295E35AE}" presName="parentText" presStyleLbl="node1" presStyleIdx="0" presStyleCnt="1" custScaleY="331010" custLinFactNeighborY="-9459">
        <dgm:presLayoutVars>
          <dgm:chMax val="0"/>
          <dgm:bulletEnabled val="1"/>
        </dgm:presLayoutVars>
      </dgm:prSet>
      <dgm:spPr/>
      <dgm:t>
        <a:bodyPr/>
        <a:lstStyle/>
        <a:p>
          <a:endParaRPr lang="en-US"/>
        </a:p>
      </dgm:t>
    </dgm:pt>
  </dgm:ptLst>
  <dgm:cxnLst>
    <dgm:cxn modelId="{EECD033E-1F8C-4120-A076-A53E10FA008F}" srcId="{9EDED73E-1BBE-481E-8C19-C9ACD55C5206}" destId="{06BEA590-A595-4060-A48B-79B6295E35AE}" srcOrd="0" destOrd="0" parTransId="{D0C98F46-239F-48CC-B90B-25799182D4A4}" sibTransId="{9A1AB297-1D2D-4AE4-9ECB-D400311D52CC}"/>
    <dgm:cxn modelId="{4635FB7C-A7D5-4F9F-A2A9-750B1E732EE2}" type="presOf" srcId="{9EDED73E-1BBE-481E-8C19-C9ACD55C5206}" destId="{7DEFA1C9-B4D0-4254-9DB1-593813D673C2}" srcOrd="0" destOrd="0" presId="urn:microsoft.com/office/officeart/2005/8/layout/vList2"/>
    <dgm:cxn modelId="{86D63C48-8685-4280-B37B-B1F861EB1CFA}" type="presOf" srcId="{06BEA590-A595-4060-A48B-79B6295E35AE}" destId="{F398F298-AC1A-4720-8B79-640542CBA595}" srcOrd="0" destOrd="0" presId="urn:microsoft.com/office/officeart/2005/8/layout/vList2"/>
    <dgm:cxn modelId="{35B577D4-C1F0-4756-BA32-408E6F33F110}" type="presParOf" srcId="{7DEFA1C9-B4D0-4254-9DB1-593813D673C2}" destId="{F398F298-AC1A-4720-8B79-640542CBA59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1C627D2C-301D-4F51-8698-F824103844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D2EDB6-33C8-45A3-B822-9ABE72EB662B}">
      <dgm:prSet custT="1"/>
      <dgm:spPr/>
      <dgm:t>
        <a:bodyPr/>
        <a:lstStyle/>
        <a:p>
          <a:pPr algn="ctr" rtl="0"/>
          <a:r>
            <a:rPr lang="fa-IR" sz="4000" b="1" dirty="0" smtClean="0">
              <a:solidFill>
                <a:schemeClr val="bg1"/>
              </a:solidFill>
              <a:effectLst>
                <a:outerShdw blurRad="38100" dist="38100" dir="2700000" algn="tl">
                  <a:srgbClr val="000000">
                    <a:alpha val="43137"/>
                  </a:srgbClr>
                </a:outerShdw>
              </a:effectLst>
              <a:cs typeface="B Nazanin" panose="00000400000000000000" pitchFamily="2" charset="-78"/>
            </a:rPr>
            <a:t>فشردن پستان در تمام دفعات شیردهی</a:t>
          </a:r>
          <a:endParaRPr lang="en-US" sz="4000" dirty="0">
            <a:solidFill>
              <a:schemeClr val="bg1"/>
            </a:solidFill>
            <a:effectLst>
              <a:outerShdw blurRad="38100" dist="38100" dir="2700000" algn="tl">
                <a:srgbClr val="000000">
                  <a:alpha val="43137"/>
                </a:srgbClr>
              </a:outerShdw>
            </a:effectLst>
          </a:endParaRPr>
        </a:p>
      </dgm:t>
    </dgm:pt>
    <dgm:pt modelId="{6A270311-8EB8-433E-AE32-D28E55BE8B3F}" type="parTrans" cxnId="{5D6FB8ED-23F8-4A19-A06F-DF00AA985D00}">
      <dgm:prSet/>
      <dgm:spPr/>
      <dgm:t>
        <a:bodyPr/>
        <a:lstStyle/>
        <a:p>
          <a:endParaRPr lang="en-US"/>
        </a:p>
      </dgm:t>
    </dgm:pt>
    <dgm:pt modelId="{EFB39705-719E-410A-9E64-88F9C50679EF}" type="sibTrans" cxnId="{5D6FB8ED-23F8-4A19-A06F-DF00AA985D00}">
      <dgm:prSet/>
      <dgm:spPr/>
      <dgm:t>
        <a:bodyPr/>
        <a:lstStyle/>
        <a:p>
          <a:endParaRPr lang="en-US"/>
        </a:p>
      </dgm:t>
    </dgm:pt>
    <dgm:pt modelId="{FB80C8AF-006B-47CA-99F0-F7A6E22DC1C9}" type="pres">
      <dgm:prSet presAssocID="{1C627D2C-301D-4F51-8698-F82410384408}" presName="linear" presStyleCnt="0">
        <dgm:presLayoutVars>
          <dgm:animLvl val="lvl"/>
          <dgm:resizeHandles val="exact"/>
        </dgm:presLayoutVars>
      </dgm:prSet>
      <dgm:spPr/>
      <dgm:t>
        <a:bodyPr/>
        <a:lstStyle/>
        <a:p>
          <a:endParaRPr lang="en-US"/>
        </a:p>
      </dgm:t>
    </dgm:pt>
    <dgm:pt modelId="{41B786DD-A9A6-4E96-A16E-3A6F65D47054}" type="pres">
      <dgm:prSet presAssocID="{EFD2EDB6-33C8-45A3-B822-9ABE72EB662B}" presName="parentText" presStyleLbl="node1" presStyleIdx="0" presStyleCnt="1">
        <dgm:presLayoutVars>
          <dgm:chMax val="0"/>
          <dgm:bulletEnabled val="1"/>
        </dgm:presLayoutVars>
      </dgm:prSet>
      <dgm:spPr/>
      <dgm:t>
        <a:bodyPr/>
        <a:lstStyle/>
        <a:p>
          <a:endParaRPr lang="en-US"/>
        </a:p>
      </dgm:t>
    </dgm:pt>
  </dgm:ptLst>
  <dgm:cxnLst>
    <dgm:cxn modelId="{5D6FB8ED-23F8-4A19-A06F-DF00AA985D00}" srcId="{1C627D2C-301D-4F51-8698-F82410384408}" destId="{EFD2EDB6-33C8-45A3-B822-9ABE72EB662B}" srcOrd="0" destOrd="0" parTransId="{6A270311-8EB8-433E-AE32-D28E55BE8B3F}" sibTransId="{EFB39705-719E-410A-9E64-88F9C50679EF}"/>
    <dgm:cxn modelId="{44D4DD37-7C92-41DC-B55A-885BF65526A9}" type="presOf" srcId="{1C627D2C-301D-4F51-8698-F82410384408}" destId="{FB80C8AF-006B-47CA-99F0-F7A6E22DC1C9}" srcOrd="0" destOrd="0" presId="urn:microsoft.com/office/officeart/2005/8/layout/vList2"/>
    <dgm:cxn modelId="{1BF64237-C89C-4D67-BA64-BC23D77CDE26}" type="presOf" srcId="{EFD2EDB6-33C8-45A3-B822-9ABE72EB662B}" destId="{41B786DD-A9A6-4E96-A16E-3A6F65D47054}" srcOrd="0" destOrd="0" presId="urn:microsoft.com/office/officeart/2005/8/layout/vList2"/>
    <dgm:cxn modelId="{E90AC40F-6EFC-4C6F-84CD-7E58B5C8ABE6}" type="presParOf" srcId="{FB80C8AF-006B-47CA-99F0-F7A6E22DC1C9}" destId="{41B786DD-A9A6-4E96-A16E-3A6F65D4705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EDED73E-1BBE-481E-8C19-C9ACD55C520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6BEA590-A595-4060-A48B-79B6295E35AE}">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روش</a:t>
          </a:r>
          <a:r>
            <a:rPr lang="en-US" sz="4400" b="1" dirty="0" smtClean="0">
              <a:effectLst>
                <a:outerShdw blurRad="38100" dist="38100" dir="2700000" algn="tl">
                  <a:srgbClr val="000000">
                    <a:alpha val="43137"/>
                  </a:srgbClr>
                </a:outerShdw>
              </a:effectLst>
              <a:cs typeface="B Nazanin" panose="00000400000000000000" pitchFamily="2" charset="-78"/>
            </a:rPr>
            <a:t> </a:t>
          </a:r>
          <a:r>
            <a:rPr lang="fa-IR" sz="4400" b="1" dirty="0" smtClean="0">
              <a:effectLst>
                <a:outerShdw blurRad="38100" dist="38100" dir="2700000" algn="tl">
                  <a:srgbClr val="000000">
                    <a:alpha val="43137"/>
                  </a:srgbClr>
                </a:outerShdw>
              </a:effectLst>
              <a:cs typeface="B Nazanin" panose="00000400000000000000" pitchFamily="2" charset="-78"/>
            </a:rPr>
            <a:t>موثر</a:t>
          </a:r>
          <a:r>
            <a:rPr lang="en-US" sz="4400" b="1" dirty="0" smtClean="0">
              <a:effectLst>
                <a:outerShdw blurRad="38100" dist="38100" dir="2700000" algn="tl">
                  <a:srgbClr val="000000">
                    <a:alpha val="43137"/>
                  </a:srgbClr>
                </a:outerShdw>
              </a:effectLst>
              <a:cs typeface="B Nazanin" panose="00000400000000000000" pitchFamily="2" charset="-78"/>
            </a:rPr>
            <a:t> </a:t>
          </a:r>
          <a:r>
            <a:rPr lang="fa-IR" sz="4400" b="1" dirty="0" smtClean="0">
              <a:effectLst>
                <a:outerShdw blurRad="38100" dist="38100" dir="2700000" algn="tl">
                  <a:srgbClr val="000000">
                    <a:alpha val="43137"/>
                  </a:srgbClr>
                </a:outerShdw>
              </a:effectLst>
              <a:cs typeface="B Nazanin" panose="00000400000000000000" pitchFamily="2" charset="-78"/>
            </a:rPr>
            <a:t>فشردن پستان</a:t>
          </a:r>
          <a:endParaRPr lang="en-US" sz="4400" b="1" dirty="0">
            <a:effectLst>
              <a:outerShdw blurRad="38100" dist="38100" dir="2700000" algn="tl">
                <a:srgbClr val="000000">
                  <a:alpha val="43137"/>
                </a:srgbClr>
              </a:outerShdw>
            </a:effectLst>
            <a:cs typeface="B Nazanin" panose="00000400000000000000" pitchFamily="2" charset="-78"/>
          </a:endParaRPr>
        </a:p>
      </dgm:t>
    </dgm:pt>
    <dgm:pt modelId="{D0C98F46-239F-48CC-B90B-25799182D4A4}" type="parTrans" cxnId="{EECD033E-1F8C-4120-A076-A53E10FA008F}">
      <dgm:prSet/>
      <dgm:spPr/>
      <dgm:t>
        <a:bodyPr/>
        <a:lstStyle/>
        <a:p>
          <a:endParaRPr lang="en-US" sz="2000" b="1">
            <a:effectLst>
              <a:outerShdw blurRad="38100" dist="38100" dir="2700000" algn="tl">
                <a:srgbClr val="000000">
                  <a:alpha val="43137"/>
                </a:srgbClr>
              </a:outerShdw>
            </a:effectLst>
          </a:endParaRPr>
        </a:p>
      </dgm:t>
    </dgm:pt>
    <dgm:pt modelId="{9A1AB297-1D2D-4AE4-9ECB-D400311D52CC}" type="sibTrans" cxnId="{EECD033E-1F8C-4120-A076-A53E10FA008F}">
      <dgm:prSet/>
      <dgm:spPr/>
      <dgm:t>
        <a:bodyPr/>
        <a:lstStyle/>
        <a:p>
          <a:endParaRPr lang="en-US" sz="2000" b="1">
            <a:effectLst>
              <a:outerShdw blurRad="38100" dist="38100" dir="2700000" algn="tl">
                <a:srgbClr val="000000">
                  <a:alpha val="43137"/>
                </a:srgbClr>
              </a:outerShdw>
            </a:effectLst>
          </a:endParaRPr>
        </a:p>
      </dgm:t>
    </dgm:pt>
    <dgm:pt modelId="{7DEFA1C9-B4D0-4254-9DB1-593813D673C2}" type="pres">
      <dgm:prSet presAssocID="{9EDED73E-1BBE-481E-8C19-C9ACD55C5206}" presName="linear" presStyleCnt="0">
        <dgm:presLayoutVars>
          <dgm:animLvl val="lvl"/>
          <dgm:resizeHandles val="exact"/>
        </dgm:presLayoutVars>
      </dgm:prSet>
      <dgm:spPr/>
      <dgm:t>
        <a:bodyPr/>
        <a:lstStyle/>
        <a:p>
          <a:endParaRPr lang="en-US"/>
        </a:p>
      </dgm:t>
    </dgm:pt>
    <dgm:pt modelId="{F398F298-AC1A-4720-8B79-640542CBA595}" type="pres">
      <dgm:prSet presAssocID="{06BEA590-A595-4060-A48B-79B6295E35AE}" presName="parentText" presStyleLbl="node1" presStyleIdx="0" presStyleCnt="1">
        <dgm:presLayoutVars>
          <dgm:chMax val="0"/>
          <dgm:bulletEnabled val="1"/>
        </dgm:presLayoutVars>
      </dgm:prSet>
      <dgm:spPr/>
      <dgm:t>
        <a:bodyPr/>
        <a:lstStyle/>
        <a:p>
          <a:endParaRPr lang="en-US"/>
        </a:p>
      </dgm:t>
    </dgm:pt>
  </dgm:ptLst>
  <dgm:cxnLst>
    <dgm:cxn modelId="{CCBE5C7E-1C5D-4A80-B75B-D2DEAE294D37}" type="presOf" srcId="{06BEA590-A595-4060-A48B-79B6295E35AE}" destId="{F398F298-AC1A-4720-8B79-640542CBA595}" srcOrd="0" destOrd="0" presId="urn:microsoft.com/office/officeart/2005/8/layout/vList2"/>
    <dgm:cxn modelId="{EECD033E-1F8C-4120-A076-A53E10FA008F}" srcId="{9EDED73E-1BBE-481E-8C19-C9ACD55C5206}" destId="{06BEA590-A595-4060-A48B-79B6295E35AE}" srcOrd="0" destOrd="0" parTransId="{D0C98F46-239F-48CC-B90B-25799182D4A4}" sibTransId="{9A1AB297-1D2D-4AE4-9ECB-D400311D52CC}"/>
    <dgm:cxn modelId="{D418AC34-EE8D-4C74-A039-BEA60872BD42}" type="presOf" srcId="{9EDED73E-1BBE-481E-8C19-C9ACD55C5206}" destId="{7DEFA1C9-B4D0-4254-9DB1-593813D673C2}" srcOrd="0" destOrd="0" presId="urn:microsoft.com/office/officeart/2005/8/layout/vList2"/>
    <dgm:cxn modelId="{A803AB45-A0BF-4E93-862B-DCDD642C2CB4}" type="presParOf" srcId="{7DEFA1C9-B4D0-4254-9DB1-593813D673C2}" destId="{F398F298-AC1A-4720-8B79-640542CBA59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9EDED73E-1BBE-481E-8C19-C9ACD55C520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6BEA590-A595-4060-A48B-79B6295E35AE}">
      <dgm:prSet custT="1"/>
      <dgm:spPr/>
      <dgm:t>
        <a:bodyPr/>
        <a:lstStyle/>
        <a:p>
          <a:pPr algn="ctr" rtl="1"/>
          <a:r>
            <a:rPr lang="fa-IR" sz="2800" b="1" dirty="0" smtClean="0">
              <a:effectLst>
                <a:outerShdw blurRad="38100" dist="38100" dir="2700000" algn="tl">
                  <a:srgbClr val="000000">
                    <a:alpha val="43137"/>
                  </a:srgbClr>
                </a:outerShdw>
              </a:effectLst>
              <a:cs typeface="B Nazanin" panose="00000400000000000000" pitchFamily="2" charset="-78"/>
            </a:rPr>
            <a:t>روش</a:t>
          </a:r>
          <a:r>
            <a:rPr lang="en-US" sz="2800" b="1" dirty="0" smtClean="0">
              <a:effectLst>
                <a:outerShdw blurRad="38100" dist="38100" dir="2700000" algn="tl">
                  <a:srgbClr val="000000">
                    <a:alpha val="43137"/>
                  </a:srgbClr>
                </a:outerShdw>
              </a:effectLst>
              <a:cs typeface="B Nazanin" panose="00000400000000000000" pitchFamily="2" charset="-78"/>
            </a:rPr>
            <a:t> </a:t>
          </a:r>
          <a:r>
            <a:rPr lang="fa-IR" sz="2800" b="1" dirty="0" smtClean="0">
              <a:effectLst>
                <a:outerShdw blurRad="38100" dist="38100" dir="2700000" algn="tl">
                  <a:srgbClr val="000000">
                    <a:alpha val="43137"/>
                  </a:srgbClr>
                </a:outerShdw>
              </a:effectLst>
              <a:cs typeface="B Nazanin" panose="00000400000000000000" pitchFamily="2" charset="-78"/>
            </a:rPr>
            <a:t>موثر</a:t>
          </a:r>
          <a:r>
            <a:rPr lang="en-US" sz="2800" b="1" dirty="0" smtClean="0">
              <a:effectLst>
                <a:outerShdw blurRad="38100" dist="38100" dir="2700000" algn="tl">
                  <a:srgbClr val="000000">
                    <a:alpha val="43137"/>
                  </a:srgbClr>
                </a:outerShdw>
              </a:effectLst>
              <a:cs typeface="B Nazanin" panose="00000400000000000000" pitchFamily="2" charset="-78"/>
            </a:rPr>
            <a:t> </a:t>
          </a:r>
          <a:r>
            <a:rPr lang="fa-IR" sz="2800" b="1" dirty="0" smtClean="0">
              <a:effectLst>
                <a:outerShdw blurRad="38100" dist="38100" dir="2700000" algn="tl">
                  <a:srgbClr val="000000">
                    <a:alpha val="43137"/>
                  </a:srgbClr>
                </a:outerShdw>
              </a:effectLst>
              <a:cs typeface="B Nazanin" panose="00000400000000000000" pitchFamily="2" charset="-78"/>
            </a:rPr>
            <a:t>فشردن پستان</a:t>
          </a:r>
          <a:endParaRPr lang="en-US" sz="2800" b="1" dirty="0">
            <a:effectLst>
              <a:outerShdw blurRad="38100" dist="38100" dir="2700000" algn="tl">
                <a:srgbClr val="000000">
                  <a:alpha val="43137"/>
                </a:srgbClr>
              </a:outerShdw>
            </a:effectLst>
            <a:cs typeface="B Nazanin" panose="00000400000000000000" pitchFamily="2" charset="-78"/>
          </a:endParaRPr>
        </a:p>
      </dgm:t>
    </dgm:pt>
    <dgm:pt modelId="{D0C98F46-239F-48CC-B90B-25799182D4A4}" type="parTrans" cxnId="{EECD033E-1F8C-4120-A076-A53E10FA008F}">
      <dgm:prSet/>
      <dgm:spPr/>
      <dgm:t>
        <a:bodyPr/>
        <a:lstStyle/>
        <a:p>
          <a:endParaRPr lang="en-US" sz="1200" b="1">
            <a:effectLst>
              <a:outerShdw blurRad="38100" dist="38100" dir="2700000" algn="tl">
                <a:srgbClr val="000000">
                  <a:alpha val="43137"/>
                </a:srgbClr>
              </a:outerShdw>
            </a:effectLst>
          </a:endParaRPr>
        </a:p>
      </dgm:t>
    </dgm:pt>
    <dgm:pt modelId="{9A1AB297-1D2D-4AE4-9ECB-D400311D52CC}" type="sibTrans" cxnId="{EECD033E-1F8C-4120-A076-A53E10FA008F}">
      <dgm:prSet/>
      <dgm:spPr/>
      <dgm:t>
        <a:bodyPr/>
        <a:lstStyle/>
        <a:p>
          <a:endParaRPr lang="en-US" sz="1200" b="1">
            <a:effectLst>
              <a:outerShdw blurRad="38100" dist="38100" dir="2700000" algn="tl">
                <a:srgbClr val="000000">
                  <a:alpha val="43137"/>
                </a:srgbClr>
              </a:outerShdw>
            </a:effectLst>
          </a:endParaRPr>
        </a:p>
      </dgm:t>
    </dgm:pt>
    <dgm:pt modelId="{7DEFA1C9-B4D0-4254-9DB1-593813D673C2}" type="pres">
      <dgm:prSet presAssocID="{9EDED73E-1BBE-481E-8C19-C9ACD55C5206}" presName="linear" presStyleCnt="0">
        <dgm:presLayoutVars>
          <dgm:animLvl val="lvl"/>
          <dgm:resizeHandles val="exact"/>
        </dgm:presLayoutVars>
      </dgm:prSet>
      <dgm:spPr/>
      <dgm:t>
        <a:bodyPr/>
        <a:lstStyle/>
        <a:p>
          <a:endParaRPr lang="en-US"/>
        </a:p>
      </dgm:t>
    </dgm:pt>
    <dgm:pt modelId="{F398F298-AC1A-4720-8B79-640542CBA595}" type="pres">
      <dgm:prSet presAssocID="{06BEA590-A595-4060-A48B-79B6295E35AE}" presName="parentText" presStyleLbl="node1" presStyleIdx="0" presStyleCnt="1" custScaleY="225765">
        <dgm:presLayoutVars>
          <dgm:chMax val="0"/>
          <dgm:bulletEnabled val="1"/>
        </dgm:presLayoutVars>
      </dgm:prSet>
      <dgm:spPr/>
      <dgm:t>
        <a:bodyPr/>
        <a:lstStyle/>
        <a:p>
          <a:endParaRPr lang="en-US"/>
        </a:p>
      </dgm:t>
    </dgm:pt>
  </dgm:ptLst>
  <dgm:cxnLst>
    <dgm:cxn modelId="{EECD033E-1F8C-4120-A076-A53E10FA008F}" srcId="{9EDED73E-1BBE-481E-8C19-C9ACD55C5206}" destId="{06BEA590-A595-4060-A48B-79B6295E35AE}" srcOrd="0" destOrd="0" parTransId="{D0C98F46-239F-48CC-B90B-25799182D4A4}" sibTransId="{9A1AB297-1D2D-4AE4-9ECB-D400311D52CC}"/>
    <dgm:cxn modelId="{59EB4B89-31AE-4BBB-9781-472DEF4F0885}" type="presOf" srcId="{9EDED73E-1BBE-481E-8C19-C9ACD55C5206}" destId="{7DEFA1C9-B4D0-4254-9DB1-593813D673C2}" srcOrd="0" destOrd="0" presId="urn:microsoft.com/office/officeart/2005/8/layout/vList2"/>
    <dgm:cxn modelId="{FFBD785F-185D-4D9D-94DD-B3FF47C66DA9}" type="presOf" srcId="{06BEA590-A595-4060-A48B-79B6295E35AE}" destId="{F398F298-AC1A-4720-8B79-640542CBA595}" srcOrd="0" destOrd="0" presId="urn:microsoft.com/office/officeart/2005/8/layout/vList2"/>
    <dgm:cxn modelId="{5C469B6C-96C2-4DEE-9A19-CE0BF8414749}" type="presParOf" srcId="{7DEFA1C9-B4D0-4254-9DB1-593813D673C2}" destId="{F398F298-AC1A-4720-8B79-640542CBA59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D13ECA2B-7D94-44F3-883E-C7487762EAD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231D822-E7F0-4105-BDEB-B60F2508F071}">
      <dgm:prSet custT="1"/>
      <dgm:spPr/>
      <dgm:t>
        <a:bodyPr/>
        <a:lstStyle/>
        <a:p>
          <a:pPr rtl="1"/>
          <a:r>
            <a:rPr lang="fa-IR" sz="4000" b="1" dirty="0" smtClean="0">
              <a:effectLst>
                <a:outerShdw blurRad="38100" dist="38100" dir="2700000" algn="tl">
                  <a:srgbClr val="000000">
                    <a:alpha val="43137"/>
                  </a:srgbClr>
                </a:outerShdw>
              </a:effectLst>
              <a:cs typeface="B Nazanin" panose="00000400000000000000" pitchFamily="2" charset="-78"/>
            </a:rPr>
            <a:t>فشردن پستان در نوزاد نارس نزدیک به </a:t>
          </a:r>
          <a:r>
            <a:rPr lang="fa-IR" sz="4000" b="1" dirty="0" err="1" smtClean="0">
              <a:effectLst>
                <a:outerShdw blurRad="38100" dist="38100" dir="2700000" algn="tl">
                  <a:srgbClr val="000000">
                    <a:alpha val="43137"/>
                  </a:srgbClr>
                </a:outerShdw>
              </a:effectLst>
              <a:cs typeface="B Nazanin" panose="00000400000000000000" pitchFamily="2" charset="-78"/>
            </a:rPr>
            <a:t>ترم</a:t>
          </a:r>
          <a:r>
            <a:rPr lang="fa-IR" sz="4000" b="1" dirty="0" smtClean="0">
              <a:effectLst>
                <a:outerShdw blurRad="38100" dist="38100" dir="2700000" algn="tl">
                  <a:srgbClr val="000000">
                    <a:alpha val="43137"/>
                  </a:srgbClr>
                </a:outerShdw>
              </a:effectLst>
              <a:cs typeface="B Nazanin" panose="00000400000000000000" pitchFamily="2" charset="-78"/>
            </a:rPr>
            <a:t> توسط پدر</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49587B55-EB5D-4103-BB81-8CF0D6A89383}" type="parTrans" cxnId="{40847FAA-CECA-4756-B00F-21894CA7CB0E}">
      <dgm:prSet/>
      <dgm:spPr/>
      <dgm:t>
        <a:bodyPr/>
        <a:lstStyle/>
        <a:p>
          <a:endParaRPr lang="en-US">
            <a:effectLst>
              <a:outerShdw blurRad="38100" dist="38100" dir="2700000" algn="tl">
                <a:srgbClr val="000000">
                  <a:alpha val="43137"/>
                </a:srgbClr>
              </a:outerShdw>
            </a:effectLst>
            <a:cs typeface="B Nazanin" panose="00000400000000000000" pitchFamily="2" charset="-78"/>
          </a:endParaRPr>
        </a:p>
      </dgm:t>
    </dgm:pt>
    <dgm:pt modelId="{8D86D5EB-0192-4983-BA9A-89FF32E04F97}" type="sibTrans" cxnId="{40847FAA-CECA-4756-B00F-21894CA7CB0E}">
      <dgm:prSet/>
      <dgm:spPr/>
      <dgm:t>
        <a:bodyPr/>
        <a:lstStyle/>
        <a:p>
          <a:endParaRPr lang="en-US">
            <a:effectLst>
              <a:outerShdw blurRad="38100" dist="38100" dir="2700000" algn="tl">
                <a:srgbClr val="000000">
                  <a:alpha val="43137"/>
                </a:srgbClr>
              </a:outerShdw>
            </a:effectLst>
            <a:cs typeface="B Nazanin" panose="00000400000000000000" pitchFamily="2" charset="-78"/>
          </a:endParaRPr>
        </a:p>
      </dgm:t>
    </dgm:pt>
    <dgm:pt modelId="{6F989700-8105-4D2C-8269-22B51AFBBEB9}" type="pres">
      <dgm:prSet presAssocID="{D13ECA2B-7D94-44F3-883E-C7487762EAD9}" presName="linear" presStyleCnt="0">
        <dgm:presLayoutVars>
          <dgm:animLvl val="lvl"/>
          <dgm:resizeHandles val="exact"/>
        </dgm:presLayoutVars>
      </dgm:prSet>
      <dgm:spPr/>
      <dgm:t>
        <a:bodyPr/>
        <a:lstStyle/>
        <a:p>
          <a:endParaRPr lang="en-US"/>
        </a:p>
      </dgm:t>
    </dgm:pt>
    <dgm:pt modelId="{51F04390-B13C-41A7-8CFB-03672A3B5E26}" type="pres">
      <dgm:prSet presAssocID="{E231D822-E7F0-4105-BDEB-B60F2508F071}" presName="parentText" presStyleLbl="node1" presStyleIdx="0" presStyleCnt="1" custScaleX="64749" custLinFactNeighborX="7978" custLinFactNeighborY="9055">
        <dgm:presLayoutVars>
          <dgm:chMax val="0"/>
          <dgm:bulletEnabled val="1"/>
        </dgm:presLayoutVars>
      </dgm:prSet>
      <dgm:spPr/>
      <dgm:t>
        <a:bodyPr/>
        <a:lstStyle/>
        <a:p>
          <a:endParaRPr lang="en-US"/>
        </a:p>
      </dgm:t>
    </dgm:pt>
  </dgm:ptLst>
  <dgm:cxnLst>
    <dgm:cxn modelId="{EEE9CB7A-6E9A-4DE9-AFE0-6B2B77BA2EA7}" type="presOf" srcId="{D13ECA2B-7D94-44F3-883E-C7487762EAD9}" destId="{6F989700-8105-4D2C-8269-22B51AFBBEB9}" srcOrd="0" destOrd="0" presId="urn:microsoft.com/office/officeart/2005/8/layout/vList2"/>
    <dgm:cxn modelId="{7C7E8083-01BA-47C7-AC86-70B8D1820D5E}" type="presOf" srcId="{E231D822-E7F0-4105-BDEB-B60F2508F071}" destId="{51F04390-B13C-41A7-8CFB-03672A3B5E26}" srcOrd="0" destOrd="0" presId="urn:microsoft.com/office/officeart/2005/8/layout/vList2"/>
    <dgm:cxn modelId="{40847FAA-CECA-4756-B00F-21894CA7CB0E}" srcId="{D13ECA2B-7D94-44F3-883E-C7487762EAD9}" destId="{E231D822-E7F0-4105-BDEB-B60F2508F071}" srcOrd="0" destOrd="0" parTransId="{49587B55-EB5D-4103-BB81-8CF0D6A89383}" sibTransId="{8D86D5EB-0192-4983-BA9A-89FF32E04F97}"/>
    <dgm:cxn modelId="{67C87362-89E3-4EE6-9900-599868E46561}" type="presParOf" srcId="{6F989700-8105-4D2C-8269-22B51AFBBEB9}" destId="{51F04390-B13C-41A7-8CFB-03672A3B5E26}"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9EDED73E-1BBE-481E-8C19-C9ACD55C520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6BEA590-A595-4060-A48B-79B6295E35AE}">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معمای محافظ نوک پستان: استفاده شوند یا نه</a:t>
          </a:r>
          <a:endParaRPr lang="en-US" sz="4000" b="1" dirty="0">
            <a:effectLst>
              <a:outerShdw blurRad="38100" dist="38100" dir="2700000" algn="tl">
                <a:srgbClr val="000000">
                  <a:alpha val="43137"/>
                </a:srgbClr>
              </a:outerShdw>
            </a:effectLst>
            <a:cs typeface="B Nazanin" panose="00000400000000000000" pitchFamily="2" charset="-78"/>
          </a:endParaRPr>
        </a:p>
      </dgm:t>
    </dgm:pt>
    <dgm:pt modelId="{D0C98F46-239F-48CC-B90B-25799182D4A4}" type="parTrans" cxnId="{EECD033E-1F8C-4120-A076-A53E10FA008F}">
      <dgm:prSet/>
      <dgm:spPr/>
      <dgm:t>
        <a:bodyPr/>
        <a:lstStyle/>
        <a:p>
          <a:endParaRPr lang="en-US" sz="1800" b="1">
            <a:effectLst>
              <a:outerShdw blurRad="38100" dist="38100" dir="2700000" algn="tl">
                <a:srgbClr val="000000">
                  <a:alpha val="43137"/>
                </a:srgbClr>
              </a:outerShdw>
            </a:effectLst>
          </a:endParaRPr>
        </a:p>
      </dgm:t>
    </dgm:pt>
    <dgm:pt modelId="{9A1AB297-1D2D-4AE4-9ECB-D400311D52CC}" type="sibTrans" cxnId="{EECD033E-1F8C-4120-A076-A53E10FA008F}">
      <dgm:prSet/>
      <dgm:spPr/>
      <dgm:t>
        <a:bodyPr/>
        <a:lstStyle/>
        <a:p>
          <a:endParaRPr lang="en-US" sz="1800" b="1">
            <a:effectLst>
              <a:outerShdw blurRad="38100" dist="38100" dir="2700000" algn="tl">
                <a:srgbClr val="000000">
                  <a:alpha val="43137"/>
                </a:srgbClr>
              </a:outerShdw>
            </a:effectLst>
          </a:endParaRPr>
        </a:p>
      </dgm:t>
    </dgm:pt>
    <dgm:pt modelId="{7DEFA1C9-B4D0-4254-9DB1-593813D673C2}" type="pres">
      <dgm:prSet presAssocID="{9EDED73E-1BBE-481E-8C19-C9ACD55C5206}" presName="linear" presStyleCnt="0">
        <dgm:presLayoutVars>
          <dgm:animLvl val="lvl"/>
          <dgm:resizeHandles val="exact"/>
        </dgm:presLayoutVars>
      </dgm:prSet>
      <dgm:spPr/>
      <dgm:t>
        <a:bodyPr/>
        <a:lstStyle/>
        <a:p>
          <a:endParaRPr lang="en-US"/>
        </a:p>
      </dgm:t>
    </dgm:pt>
    <dgm:pt modelId="{F398F298-AC1A-4720-8B79-640542CBA595}" type="pres">
      <dgm:prSet presAssocID="{06BEA590-A595-4060-A48B-79B6295E35AE}" presName="parentText" presStyleLbl="node1" presStyleIdx="0" presStyleCnt="1">
        <dgm:presLayoutVars>
          <dgm:chMax val="0"/>
          <dgm:bulletEnabled val="1"/>
        </dgm:presLayoutVars>
      </dgm:prSet>
      <dgm:spPr/>
      <dgm:t>
        <a:bodyPr/>
        <a:lstStyle/>
        <a:p>
          <a:endParaRPr lang="en-US"/>
        </a:p>
      </dgm:t>
    </dgm:pt>
  </dgm:ptLst>
  <dgm:cxnLst>
    <dgm:cxn modelId="{EECD033E-1F8C-4120-A076-A53E10FA008F}" srcId="{9EDED73E-1BBE-481E-8C19-C9ACD55C5206}" destId="{06BEA590-A595-4060-A48B-79B6295E35AE}" srcOrd="0" destOrd="0" parTransId="{D0C98F46-239F-48CC-B90B-25799182D4A4}" sibTransId="{9A1AB297-1D2D-4AE4-9ECB-D400311D52CC}"/>
    <dgm:cxn modelId="{8A8201DE-DACC-49A2-A214-F07A513D033D}" type="presOf" srcId="{9EDED73E-1BBE-481E-8C19-C9ACD55C5206}" destId="{7DEFA1C9-B4D0-4254-9DB1-593813D673C2}" srcOrd="0" destOrd="0" presId="urn:microsoft.com/office/officeart/2005/8/layout/vList2"/>
    <dgm:cxn modelId="{379F4321-1D5C-4AB7-AB5F-867DD23B8C86}" type="presOf" srcId="{06BEA590-A595-4060-A48B-79B6295E35AE}" destId="{F398F298-AC1A-4720-8B79-640542CBA595}" srcOrd="0" destOrd="0" presId="urn:microsoft.com/office/officeart/2005/8/layout/vList2"/>
    <dgm:cxn modelId="{B4B0B6D8-588A-4121-A03C-5EC3EC3526A1}" type="presParOf" srcId="{7DEFA1C9-B4D0-4254-9DB1-593813D673C2}" destId="{F398F298-AC1A-4720-8B79-640542CBA59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88E53D20-5D7F-4595-A219-25E532234DA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DEF6C30-D885-4940-A843-E407FE5FABC3}">
      <dgm:prSet/>
      <dgm:spPr/>
      <dgm:t>
        <a:bodyPr/>
        <a:lstStyle/>
        <a:p>
          <a:pPr rtl="1"/>
          <a:r>
            <a:rPr lang="en-US" dirty="0" smtClean="0">
              <a:effectLst>
                <a:outerShdw blurRad="38100" dist="38100" dir="2700000" algn="tl">
                  <a:srgbClr val="000000">
                    <a:alpha val="43137"/>
                  </a:srgbClr>
                </a:outerShdw>
              </a:effectLst>
            </a:rPr>
            <a:t>ULTRATHIN NIPPLE SHIELDS</a:t>
          </a:r>
          <a:endParaRPr lang="en-US" dirty="0">
            <a:effectLst>
              <a:outerShdw blurRad="38100" dist="38100" dir="2700000" algn="tl">
                <a:srgbClr val="000000">
                  <a:alpha val="43137"/>
                </a:srgbClr>
              </a:outerShdw>
            </a:effectLst>
          </a:endParaRPr>
        </a:p>
      </dgm:t>
    </dgm:pt>
    <dgm:pt modelId="{8C9B42ED-BC77-4C1E-B466-4399495B2E90}" type="parTrans" cxnId="{760F6795-4140-4E8F-A6AC-BB2B1EADAD6B}">
      <dgm:prSet/>
      <dgm:spPr/>
      <dgm:t>
        <a:bodyPr/>
        <a:lstStyle/>
        <a:p>
          <a:endParaRPr lang="en-US"/>
        </a:p>
      </dgm:t>
    </dgm:pt>
    <dgm:pt modelId="{00B8D386-BE80-4A43-9060-AB6829916A30}" type="sibTrans" cxnId="{760F6795-4140-4E8F-A6AC-BB2B1EADAD6B}">
      <dgm:prSet/>
      <dgm:spPr/>
      <dgm:t>
        <a:bodyPr/>
        <a:lstStyle/>
        <a:p>
          <a:endParaRPr lang="en-US"/>
        </a:p>
      </dgm:t>
    </dgm:pt>
    <dgm:pt modelId="{05B19FA3-436B-42EF-BEAE-1F474CFCD728}" type="pres">
      <dgm:prSet presAssocID="{88E53D20-5D7F-4595-A219-25E532234DAF}" presName="linear" presStyleCnt="0">
        <dgm:presLayoutVars>
          <dgm:animLvl val="lvl"/>
          <dgm:resizeHandles val="exact"/>
        </dgm:presLayoutVars>
      </dgm:prSet>
      <dgm:spPr/>
      <dgm:t>
        <a:bodyPr/>
        <a:lstStyle/>
        <a:p>
          <a:endParaRPr lang="en-US"/>
        </a:p>
      </dgm:t>
    </dgm:pt>
    <dgm:pt modelId="{51AA153F-6594-4BAC-9444-F3E51EE3FB4A}" type="pres">
      <dgm:prSet presAssocID="{7DEF6C30-D885-4940-A843-E407FE5FABC3}" presName="parentText" presStyleLbl="node1" presStyleIdx="0" presStyleCnt="1">
        <dgm:presLayoutVars>
          <dgm:chMax val="0"/>
          <dgm:bulletEnabled val="1"/>
        </dgm:presLayoutVars>
      </dgm:prSet>
      <dgm:spPr/>
      <dgm:t>
        <a:bodyPr/>
        <a:lstStyle/>
        <a:p>
          <a:endParaRPr lang="en-US"/>
        </a:p>
      </dgm:t>
    </dgm:pt>
  </dgm:ptLst>
  <dgm:cxnLst>
    <dgm:cxn modelId="{760F6795-4140-4E8F-A6AC-BB2B1EADAD6B}" srcId="{88E53D20-5D7F-4595-A219-25E532234DAF}" destId="{7DEF6C30-D885-4940-A843-E407FE5FABC3}" srcOrd="0" destOrd="0" parTransId="{8C9B42ED-BC77-4C1E-B466-4399495B2E90}" sibTransId="{00B8D386-BE80-4A43-9060-AB6829916A30}"/>
    <dgm:cxn modelId="{7A23A862-8FE1-4E5E-B4FF-62FCF28B6134}" type="presOf" srcId="{88E53D20-5D7F-4595-A219-25E532234DAF}" destId="{05B19FA3-436B-42EF-BEAE-1F474CFCD728}" srcOrd="0" destOrd="0" presId="urn:microsoft.com/office/officeart/2005/8/layout/vList2"/>
    <dgm:cxn modelId="{5F4B9A3E-77FE-4405-B800-6B448BF3F294}" type="presOf" srcId="{7DEF6C30-D885-4940-A843-E407FE5FABC3}" destId="{51AA153F-6594-4BAC-9444-F3E51EE3FB4A}" srcOrd="0" destOrd="0" presId="urn:microsoft.com/office/officeart/2005/8/layout/vList2"/>
    <dgm:cxn modelId="{AD25F919-0DD4-426C-B987-A446FD071A72}" type="presParOf" srcId="{05B19FA3-436B-42EF-BEAE-1F474CFCD728}" destId="{51AA153F-6594-4BAC-9444-F3E51EE3FB4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E8A4264-1C51-4166-9F40-6625560FA1D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F96F1C3-2F02-4741-ACD9-6E0BDE4F5386}">
      <dgm:prSet custT="1"/>
      <dgm:spPr/>
      <dgm:t>
        <a:bodyPr/>
        <a:lstStyle/>
        <a:p>
          <a:pPr algn="ctr" rtl="1"/>
          <a:r>
            <a:rPr lang="en-US" sz="2800" b="1" dirty="0" smtClean="0">
              <a:effectLst>
                <a:outerShdw blurRad="38100" dist="38100" dir="2700000" algn="tl">
                  <a:srgbClr val="000000">
                    <a:alpha val="43137"/>
                  </a:srgbClr>
                </a:outerShdw>
              </a:effectLst>
            </a:rPr>
            <a:t>NIPPLE SHIELDS IN LATE PRETERM INFANT</a:t>
          </a:r>
          <a:endParaRPr lang="en-US" sz="2800" b="1" dirty="0">
            <a:effectLst>
              <a:outerShdw blurRad="38100" dist="38100" dir="2700000" algn="tl">
                <a:srgbClr val="000000">
                  <a:alpha val="43137"/>
                </a:srgbClr>
              </a:outerShdw>
            </a:effectLst>
          </a:endParaRPr>
        </a:p>
      </dgm:t>
    </dgm:pt>
    <dgm:pt modelId="{92129DEB-7694-4BFC-B38C-9172700127E4}" type="parTrans" cxnId="{AFCCC253-A82D-4F87-8EB6-1264259D09C7}">
      <dgm:prSet/>
      <dgm:spPr/>
      <dgm:t>
        <a:bodyPr/>
        <a:lstStyle/>
        <a:p>
          <a:endParaRPr lang="en-US" b="1"/>
        </a:p>
      </dgm:t>
    </dgm:pt>
    <dgm:pt modelId="{FC0056D5-70A5-407F-8934-6A39CE0F75B7}" type="sibTrans" cxnId="{AFCCC253-A82D-4F87-8EB6-1264259D09C7}">
      <dgm:prSet/>
      <dgm:spPr/>
      <dgm:t>
        <a:bodyPr/>
        <a:lstStyle/>
        <a:p>
          <a:endParaRPr lang="en-US" b="1"/>
        </a:p>
      </dgm:t>
    </dgm:pt>
    <dgm:pt modelId="{02E283FE-D866-4B66-8BC4-C82AF941C112}" type="pres">
      <dgm:prSet presAssocID="{5E8A4264-1C51-4166-9F40-6625560FA1D2}" presName="linear" presStyleCnt="0">
        <dgm:presLayoutVars>
          <dgm:animLvl val="lvl"/>
          <dgm:resizeHandles val="exact"/>
        </dgm:presLayoutVars>
      </dgm:prSet>
      <dgm:spPr/>
      <dgm:t>
        <a:bodyPr/>
        <a:lstStyle/>
        <a:p>
          <a:endParaRPr lang="en-US"/>
        </a:p>
      </dgm:t>
    </dgm:pt>
    <dgm:pt modelId="{B7C917FF-9E30-4D61-84D5-D96F384FEF91}" type="pres">
      <dgm:prSet presAssocID="{2F96F1C3-2F02-4741-ACD9-6E0BDE4F5386}" presName="parentText" presStyleLbl="node1" presStyleIdx="0" presStyleCnt="1" custScaleY="96347" custLinFactNeighborX="93" custLinFactNeighborY="-5258">
        <dgm:presLayoutVars>
          <dgm:chMax val="0"/>
          <dgm:bulletEnabled val="1"/>
        </dgm:presLayoutVars>
      </dgm:prSet>
      <dgm:spPr/>
      <dgm:t>
        <a:bodyPr/>
        <a:lstStyle/>
        <a:p>
          <a:endParaRPr lang="en-US"/>
        </a:p>
      </dgm:t>
    </dgm:pt>
  </dgm:ptLst>
  <dgm:cxnLst>
    <dgm:cxn modelId="{AFCCC253-A82D-4F87-8EB6-1264259D09C7}" srcId="{5E8A4264-1C51-4166-9F40-6625560FA1D2}" destId="{2F96F1C3-2F02-4741-ACD9-6E0BDE4F5386}" srcOrd="0" destOrd="0" parTransId="{92129DEB-7694-4BFC-B38C-9172700127E4}" sibTransId="{FC0056D5-70A5-407F-8934-6A39CE0F75B7}"/>
    <dgm:cxn modelId="{E6E425E9-E29D-4028-AE50-CCFF17AC6E55}" type="presOf" srcId="{2F96F1C3-2F02-4741-ACD9-6E0BDE4F5386}" destId="{B7C917FF-9E30-4D61-84D5-D96F384FEF91}" srcOrd="0" destOrd="0" presId="urn:microsoft.com/office/officeart/2005/8/layout/vList2"/>
    <dgm:cxn modelId="{BEF08A14-738F-4034-B7E3-9E452E68C832}" type="presOf" srcId="{5E8A4264-1C51-4166-9F40-6625560FA1D2}" destId="{02E283FE-D866-4B66-8BC4-C82AF941C112}" srcOrd="0" destOrd="0" presId="urn:microsoft.com/office/officeart/2005/8/layout/vList2"/>
    <dgm:cxn modelId="{7A7EB4E5-59B8-490C-9473-8D3960C2DDA0}" type="presParOf" srcId="{02E283FE-D866-4B66-8BC4-C82AF941C112}" destId="{B7C917FF-9E30-4D61-84D5-D96F384FEF9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C5F73F4D-5DBC-45E3-A02E-4D94260367D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F127A318-3D74-47B7-A9ED-03B01E7C34BA}">
      <dgm:prSet/>
      <dgm:spPr/>
      <dgm:t>
        <a:bodyPr/>
        <a:lstStyle/>
        <a:p>
          <a:pPr rtl="1"/>
          <a:r>
            <a:rPr lang="en-US" b="1" dirty="0" smtClean="0"/>
            <a:t>When is a nipple shield used?</a:t>
          </a:r>
          <a:endParaRPr lang="en-US" dirty="0"/>
        </a:p>
      </dgm:t>
    </dgm:pt>
    <dgm:pt modelId="{7DECA88A-3E5F-4D7E-A6E9-2FA470691F22}" type="parTrans" cxnId="{5C61D2C0-3431-48B8-8D2D-D8FD893DFC60}">
      <dgm:prSet/>
      <dgm:spPr/>
      <dgm:t>
        <a:bodyPr/>
        <a:lstStyle/>
        <a:p>
          <a:endParaRPr lang="en-US"/>
        </a:p>
      </dgm:t>
    </dgm:pt>
    <dgm:pt modelId="{46A09A60-0842-4A78-AE89-B9F1F2DC9FCC}" type="sibTrans" cxnId="{5C61D2C0-3431-48B8-8D2D-D8FD893DFC60}">
      <dgm:prSet/>
      <dgm:spPr/>
      <dgm:t>
        <a:bodyPr/>
        <a:lstStyle/>
        <a:p>
          <a:endParaRPr lang="en-US"/>
        </a:p>
      </dgm:t>
    </dgm:pt>
    <dgm:pt modelId="{F85FC18A-3B6A-4179-8DBB-AB36A6250263}" type="pres">
      <dgm:prSet presAssocID="{C5F73F4D-5DBC-45E3-A02E-4D94260367D0}" presName="linear" presStyleCnt="0">
        <dgm:presLayoutVars>
          <dgm:animLvl val="lvl"/>
          <dgm:resizeHandles val="exact"/>
        </dgm:presLayoutVars>
      </dgm:prSet>
      <dgm:spPr/>
      <dgm:t>
        <a:bodyPr/>
        <a:lstStyle/>
        <a:p>
          <a:endParaRPr lang="en-US"/>
        </a:p>
      </dgm:t>
    </dgm:pt>
    <dgm:pt modelId="{E4BDB2F1-BE1E-451A-B2AD-5EB033A4737D}" type="pres">
      <dgm:prSet presAssocID="{F127A318-3D74-47B7-A9ED-03B01E7C34BA}" presName="parentText" presStyleLbl="node1" presStyleIdx="0" presStyleCnt="1">
        <dgm:presLayoutVars>
          <dgm:chMax val="0"/>
          <dgm:bulletEnabled val="1"/>
        </dgm:presLayoutVars>
      </dgm:prSet>
      <dgm:spPr/>
      <dgm:t>
        <a:bodyPr/>
        <a:lstStyle/>
        <a:p>
          <a:endParaRPr lang="en-US"/>
        </a:p>
      </dgm:t>
    </dgm:pt>
  </dgm:ptLst>
  <dgm:cxnLst>
    <dgm:cxn modelId="{5C61D2C0-3431-48B8-8D2D-D8FD893DFC60}" srcId="{C5F73F4D-5DBC-45E3-A02E-4D94260367D0}" destId="{F127A318-3D74-47B7-A9ED-03B01E7C34BA}" srcOrd="0" destOrd="0" parTransId="{7DECA88A-3E5F-4D7E-A6E9-2FA470691F22}" sibTransId="{46A09A60-0842-4A78-AE89-B9F1F2DC9FCC}"/>
    <dgm:cxn modelId="{2E95B35D-C91F-4D13-813D-F2C38D99BD95}" type="presOf" srcId="{F127A318-3D74-47B7-A9ED-03B01E7C34BA}" destId="{E4BDB2F1-BE1E-451A-B2AD-5EB033A4737D}" srcOrd="0" destOrd="0" presId="urn:microsoft.com/office/officeart/2005/8/layout/vList2"/>
    <dgm:cxn modelId="{63A5B3BE-4DCC-4B4A-920C-6C88C7312B71}" type="presOf" srcId="{C5F73F4D-5DBC-45E3-A02E-4D94260367D0}" destId="{F85FC18A-3B6A-4179-8DBB-AB36A6250263}" srcOrd="0" destOrd="0" presId="urn:microsoft.com/office/officeart/2005/8/layout/vList2"/>
    <dgm:cxn modelId="{11F0BF0C-0EBB-455F-8F7D-BF0A499230F4}" type="presParOf" srcId="{F85FC18A-3B6A-4179-8DBB-AB36A6250263}" destId="{E4BDB2F1-BE1E-451A-B2AD-5EB033A4737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0EF066-C99E-49F7-A0B1-CDD44F842B1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E12E84B-AAB8-4F95-A976-CBAAA68A8996}">
      <dgm:prSet custT="1"/>
      <dgm:spPr/>
      <dgm:t>
        <a:bodyPr/>
        <a:lstStyle/>
        <a:p>
          <a:pPr algn="ctr" rtl="1"/>
          <a:r>
            <a:rPr lang="fa-IR" sz="3600" b="1" dirty="0" smtClean="0">
              <a:effectLst>
                <a:outerShdw blurRad="38100" dist="38100" dir="2700000" algn="tl">
                  <a:srgbClr val="000000">
                    <a:alpha val="43137"/>
                  </a:srgbClr>
                </a:outerShdw>
              </a:effectLst>
              <a:cs typeface="B Nazanin" panose="00000400000000000000" pitchFamily="2" charset="-78"/>
            </a:rPr>
            <a:t>چرا چالش </a:t>
          </a:r>
          <a:r>
            <a:rPr lang="fa-IR" sz="3600" b="1" dirty="0" err="1" smtClean="0">
              <a:effectLst>
                <a:outerShdw blurRad="38100" dist="38100" dir="2700000" algn="tl">
                  <a:srgbClr val="000000">
                    <a:alpha val="43137"/>
                  </a:srgbClr>
                </a:outerShdw>
              </a:effectLst>
              <a:cs typeface="B Nazanin" panose="00000400000000000000" pitchFamily="2" charset="-78"/>
            </a:rPr>
            <a:t>درتغذیه</a:t>
          </a:r>
          <a:r>
            <a:rPr lang="fa-IR" sz="3600" b="1" dirty="0" smtClean="0">
              <a:effectLst>
                <a:outerShdw blurRad="38100" dist="38100" dir="2700000" algn="tl">
                  <a:srgbClr val="000000">
                    <a:alpha val="43137"/>
                  </a:srgbClr>
                </a:outerShdw>
              </a:effectLst>
              <a:cs typeface="B Nazanin" panose="00000400000000000000" pitchFamily="2" charset="-78"/>
            </a:rPr>
            <a:t> با شیرمادر برای این نوزادان؟</a:t>
          </a:r>
          <a:endParaRPr lang="en-US" sz="3600" dirty="0">
            <a:effectLst>
              <a:outerShdw blurRad="38100" dist="38100" dir="2700000" algn="tl">
                <a:srgbClr val="000000">
                  <a:alpha val="43137"/>
                </a:srgbClr>
              </a:outerShdw>
            </a:effectLst>
            <a:cs typeface="B Nazanin" panose="00000400000000000000" pitchFamily="2" charset="-78"/>
          </a:endParaRPr>
        </a:p>
      </dgm:t>
    </dgm:pt>
    <dgm:pt modelId="{A0A18D08-CFD5-4AAC-9440-D9848E2B1400}" type="parTrans" cxnId="{31F577B7-8488-4594-B761-E7D41FA535EC}">
      <dgm:prSet/>
      <dgm:spPr/>
      <dgm:t>
        <a:bodyPr/>
        <a:lstStyle/>
        <a:p>
          <a:endParaRPr lang="en-US" sz="1400"/>
        </a:p>
      </dgm:t>
    </dgm:pt>
    <dgm:pt modelId="{12DE8781-BF0F-40D7-BFFA-96EA902A8024}" type="sibTrans" cxnId="{31F577B7-8488-4594-B761-E7D41FA535EC}">
      <dgm:prSet/>
      <dgm:spPr/>
      <dgm:t>
        <a:bodyPr/>
        <a:lstStyle/>
        <a:p>
          <a:endParaRPr lang="en-US" sz="1400"/>
        </a:p>
      </dgm:t>
    </dgm:pt>
    <dgm:pt modelId="{1D5684A9-76AF-4C2F-B40C-CAB8A36D8812}" type="pres">
      <dgm:prSet presAssocID="{D50EF066-C99E-49F7-A0B1-CDD44F842B1C}" presName="linear" presStyleCnt="0">
        <dgm:presLayoutVars>
          <dgm:animLvl val="lvl"/>
          <dgm:resizeHandles val="exact"/>
        </dgm:presLayoutVars>
      </dgm:prSet>
      <dgm:spPr/>
      <dgm:t>
        <a:bodyPr/>
        <a:lstStyle/>
        <a:p>
          <a:endParaRPr lang="en-US"/>
        </a:p>
      </dgm:t>
    </dgm:pt>
    <dgm:pt modelId="{A2ADB9EF-B724-4BD8-A281-564191BCF8FD}" type="pres">
      <dgm:prSet presAssocID="{3E12E84B-AAB8-4F95-A976-CBAAA68A8996}" presName="parentText" presStyleLbl="node1" presStyleIdx="0" presStyleCnt="1">
        <dgm:presLayoutVars>
          <dgm:chMax val="0"/>
          <dgm:bulletEnabled val="1"/>
        </dgm:presLayoutVars>
      </dgm:prSet>
      <dgm:spPr/>
      <dgm:t>
        <a:bodyPr/>
        <a:lstStyle/>
        <a:p>
          <a:endParaRPr lang="en-US"/>
        </a:p>
      </dgm:t>
    </dgm:pt>
  </dgm:ptLst>
  <dgm:cxnLst>
    <dgm:cxn modelId="{31F577B7-8488-4594-B761-E7D41FA535EC}" srcId="{D50EF066-C99E-49F7-A0B1-CDD44F842B1C}" destId="{3E12E84B-AAB8-4F95-A976-CBAAA68A8996}" srcOrd="0" destOrd="0" parTransId="{A0A18D08-CFD5-4AAC-9440-D9848E2B1400}" sibTransId="{12DE8781-BF0F-40D7-BFFA-96EA902A8024}"/>
    <dgm:cxn modelId="{7B0C5FD4-9216-493D-B592-346545C09339}" type="presOf" srcId="{3E12E84B-AAB8-4F95-A976-CBAAA68A8996}" destId="{A2ADB9EF-B724-4BD8-A281-564191BCF8FD}" srcOrd="0" destOrd="0" presId="urn:microsoft.com/office/officeart/2005/8/layout/vList2"/>
    <dgm:cxn modelId="{D31F4349-6F7D-4720-9BA8-FEA98CF19AE4}" type="presOf" srcId="{D50EF066-C99E-49F7-A0B1-CDD44F842B1C}" destId="{1D5684A9-76AF-4C2F-B40C-CAB8A36D8812}" srcOrd="0" destOrd="0" presId="urn:microsoft.com/office/officeart/2005/8/layout/vList2"/>
    <dgm:cxn modelId="{5D9E14F1-B7F3-4411-A2E2-47605340D6EA}" type="presParOf" srcId="{1D5684A9-76AF-4C2F-B40C-CAB8A36D8812}" destId="{A2ADB9EF-B724-4BD8-A281-564191BCF8F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1C627D2C-301D-4F51-8698-F8241038440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D2EDB6-33C8-45A3-B822-9ABE72EB662B}">
      <dgm:prSet custT="1"/>
      <dgm:spPr/>
      <dgm:t>
        <a:bodyPr/>
        <a:lstStyle/>
        <a:p>
          <a:pPr algn="ctr" rtl="0"/>
          <a:r>
            <a:rPr lang="fa-IR" sz="3200" b="1" dirty="0" smtClean="0">
              <a:solidFill>
                <a:schemeClr val="bg1"/>
              </a:solidFill>
              <a:effectLst>
                <a:outerShdw blurRad="38100" dist="38100" dir="2700000" algn="tl">
                  <a:srgbClr val="000000">
                    <a:alpha val="43137"/>
                  </a:srgbClr>
                </a:outerShdw>
              </a:effectLst>
              <a:cs typeface="B Nazanin" panose="00000400000000000000" pitchFamily="2" charset="-78"/>
            </a:rPr>
            <a:t>استفاده از محافظ نوک پستان ممکن است ضروری باشد</a:t>
          </a:r>
          <a:endParaRPr lang="en-US" sz="3200" dirty="0">
            <a:solidFill>
              <a:schemeClr val="bg1"/>
            </a:solidFill>
            <a:effectLst>
              <a:outerShdw blurRad="38100" dist="38100" dir="2700000" algn="tl">
                <a:srgbClr val="000000">
                  <a:alpha val="43137"/>
                </a:srgbClr>
              </a:outerShdw>
            </a:effectLst>
          </a:endParaRPr>
        </a:p>
      </dgm:t>
    </dgm:pt>
    <dgm:pt modelId="{6A270311-8EB8-433E-AE32-D28E55BE8B3F}" type="parTrans" cxnId="{5D6FB8ED-23F8-4A19-A06F-DF00AA985D00}">
      <dgm:prSet/>
      <dgm:spPr/>
      <dgm:t>
        <a:bodyPr/>
        <a:lstStyle/>
        <a:p>
          <a:endParaRPr lang="en-US" sz="1200"/>
        </a:p>
      </dgm:t>
    </dgm:pt>
    <dgm:pt modelId="{EFB39705-719E-410A-9E64-88F9C50679EF}" type="sibTrans" cxnId="{5D6FB8ED-23F8-4A19-A06F-DF00AA985D00}">
      <dgm:prSet/>
      <dgm:spPr/>
      <dgm:t>
        <a:bodyPr/>
        <a:lstStyle/>
        <a:p>
          <a:endParaRPr lang="en-US" sz="1200"/>
        </a:p>
      </dgm:t>
    </dgm:pt>
    <dgm:pt modelId="{FB80C8AF-006B-47CA-99F0-F7A6E22DC1C9}" type="pres">
      <dgm:prSet presAssocID="{1C627D2C-301D-4F51-8698-F82410384408}" presName="linear" presStyleCnt="0">
        <dgm:presLayoutVars>
          <dgm:animLvl val="lvl"/>
          <dgm:resizeHandles val="exact"/>
        </dgm:presLayoutVars>
      </dgm:prSet>
      <dgm:spPr/>
      <dgm:t>
        <a:bodyPr/>
        <a:lstStyle/>
        <a:p>
          <a:endParaRPr lang="en-US"/>
        </a:p>
      </dgm:t>
    </dgm:pt>
    <dgm:pt modelId="{41B786DD-A9A6-4E96-A16E-3A6F65D47054}" type="pres">
      <dgm:prSet presAssocID="{EFD2EDB6-33C8-45A3-B822-9ABE72EB662B}" presName="parentText" presStyleLbl="node1" presStyleIdx="0" presStyleCnt="1">
        <dgm:presLayoutVars>
          <dgm:chMax val="0"/>
          <dgm:bulletEnabled val="1"/>
        </dgm:presLayoutVars>
      </dgm:prSet>
      <dgm:spPr/>
      <dgm:t>
        <a:bodyPr/>
        <a:lstStyle/>
        <a:p>
          <a:endParaRPr lang="en-US"/>
        </a:p>
      </dgm:t>
    </dgm:pt>
  </dgm:ptLst>
  <dgm:cxnLst>
    <dgm:cxn modelId="{5D6FB8ED-23F8-4A19-A06F-DF00AA985D00}" srcId="{1C627D2C-301D-4F51-8698-F82410384408}" destId="{EFD2EDB6-33C8-45A3-B822-9ABE72EB662B}" srcOrd="0" destOrd="0" parTransId="{6A270311-8EB8-433E-AE32-D28E55BE8B3F}" sibTransId="{EFB39705-719E-410A-9E64-88F9C50679EF}"/>
    <dgm:cxn modelId="{D8CC40CA-5560-40AE-86DE-EAEAB6CB3410}" type="presOf" srcId="{1C627D2C-301D-4F51-8698-F82410384408}" destId="{FB80C8AF-006B-47CA-99F0-F7A6E22DC1C9}" srcOrd="0" destOrd="0" presId="urn:microsoft.com/office/officeart/2005/8/layout/vList2"/>
    <dgm:cxn modelId="{D12EAD1B-7CF8-4EEE-997A-55D444B7633B}" type="presOf" srcId="{EFD2EDB6-33C8-45A3-B822-9ABE72EB662B}" destId="{41B786DD-A9A6-4E96-A16E-3A6F65D47054}" srcOrd="0" destOrd="0" presId="urn:microsoft.com/office/officeart/2005/8/layout/vList2"/>
    <dgm:cxn modelId="{6A64C62B-E630-4A03-9E70-8D29CBF2C702}" type="presParOf" srcId="{FB80C8AF-006B-47CA-99F0-F7A6E22DC1C9}" destId="{41B786DD-A9A6-4E96-A16E-3A6F65D4705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D2784223-8084-4D87-89B6-81B8E8D675B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99068E0-F671-4317-9076-BE9BBD9BEC9D}">
      <dgm:prSet/>
      <dgm:spPr/>
      <dgm:t>
        <a:bodyPr/>
        <a:lstStyle/>
        <a:p>
          <a:pPr algn="ctr" rtl="1"/>
          <a:r>
            <a:rPr lang="de-DE" b="1" u="sng" dirty="0" smtClean="0">
              <a:effectLst>
                <a:outerShdw blurRad="38100" dist="38100" dir="2700000" algn="tl">
                  <a:srgbClr val="000000">
                    <a:alpha val="43137"/>
                  </a:srgbClr>
                </a:outerShdw>
              </a:effectLst>
            </a:rPr>
            <a:t>Optimal attachment technique </a:t>
          </a:r>
          <a:r>
            <a:rPr lang="de-DE" b="1" dirty="0" smtClean="0">
              <a:effectLst>
                <a:outerShdw blurRad="38100" dist="38100" dir="2700000" algn="tl">
                  <a:srgbClr val="000000">
                    <a:alpha val="43137"/>
                  </a:srgbClr>
                </a:outerShdw>
              </a:effectLst>
            </a:rPr>
            <a:t>during the use of a nipple shield</a:t>
          </a:r>
          <a:endParaRPr lang="en-US" dirty="0">
            <a:effectLst>
              <a:outerShdw blurRad="38100" dist="38100" dir="2700000" algn="tl">
                <a:srgbClr val="000000">
                  <a:alpha val="43137"/>
                </a:srgbClr>
              </a:outerShdw>
            </a:effectLst>
          </a:endParaRPr>
        </a:p>
      </dgm:t>
    </dgm:pt>
    <dgm:pt modelId="{F523C544-9953-4C76-B023-A51076A09926}" type="parTrans" cxnId="{00A32E0B-95EC-4EAC-B081-F681081FC7C1}">
      <dgm:prSet/>
      <dgm:spPr/>
      <dgm:t>
        <a:bodyPr/>
        <a:lstStyle/>
        <a:p>
          <a:pPr algn="ctr"/>
          <a:endParaRPr lang="en-US"/>
        </a:p>
      </dgm:t>
    </dgm:pt>
    <dgm:pt modelId="{2CA99E7E-3DE2-4D9A-A1D4-53AF34563F95}" type="sibTrans" cxnId="{00A32E0B-95EC-4EAC-B081-F681081FC7C1}">
      <dgm:prSet/>
      <dgm:spPr/>
      <dgm:t>
        <a:bodyPr/>
        <a:lstStyle/>
        <a:p>
          <a:pPr algn="ctr"/>
          <a:endParaRPr lang="en-US"/>
        </a:p>
      </dgm:t>
    </dgm:pt>
    <dgm:pt modelId="{FD0F7ED5-0541-4C23-A613-1B1C752D156B}" type="pres">
      <dgm:prSet presAssocID="{D2784223-8084-4D87-89B6-81B8E8D675B2}" presName="linear" presStyleCnt="0">
        <dgm:presLayoutVars>
          <dgm:animLvl val="lvl"/>
          <dgm:resizeHandles val="exact"/>
        </dgm:presLayoutVars>
      </dgm:prSet>
      <dgm:spPr/>
      <dgm:t>
        <a:bodyPr/>
        <a:lstStyle/>
        <a:p>
          <a:endParaRPr lang="en-US"/>
        </a:p>
      </dgm:t>
    </dgm:pt>
    <dgm:pt modelId="{C14F37DB-EF57-47F0-8D72-C3C3595052F2}" type="pres">
      <dgm:prSet presAssocID="{499068E0-F671-4317-9076-BE9BBD9BEC9D}" presName="parentText" presStyleLbl="node1" presStyleIdx="0" presStyleCnt="1">
        <dgm:presLayoutVars>
          <dgm:chMax val="0"/>
          <dgm:bulletEnabled val="1"/>
        </dgm:presLayoutVars>
      </dgm:prSet>
      <dgm:spPr/>
      <dgm:t>
        <a:bodyPr/>
        <a:lstStyle/>
        <a:p>
          <a:endParaRPr lang="en-US"/>
        </a:p>
      </dgm:t>
    </dgm:pt>
  </dgm:ptLst>
  <dgm:cxnLst>
    <dgm:cxn modelId="{00A32E0B-95EC-4EAC-B081-F681081FC7C1}" srcId="{D2784223-8084-4D87-89B6-81B8E8D675B2}" destId="{499068E0-F671-4317-9076-BE9BBD9BEC9D}" srcOrd="0" destOrd="0" parTransId="{F523C544-9953-4C76-B023-A51076A09926}" sibTransId="{2CA99E7E-3DE2-4D9A-A1D4-53AF34563F95}"/>
    <dgm:cxn modelId="{E639F20F-269B-403B-A61B-330D8F08BCA6}" type="presOf" srcId="{499068E0-F671-4317-9076-BE9BBD9BEC9D}" destId="{C14F37DB-EF57-47F0-8D72-C3C3595052F2}" srcOrd="0" destOrd="0" presId="urn:microsoft.com/office/officeart/2005/8/layout/vList2"/>
    <dgm:cxn modelId="{9877E1A4-A108-4753-8308-69A902E07B42}" type="presOf" srcId="{D2784223-8084-4D87-89B6-81B8E8D675B2}" destId="{FD0F7ED5-0541-4C23-A613-1B1C752D156B}" srcOrd="0" destOrd="0" presId="urn:microsoft.com/office/officeart/2005/8/layout/vList2"/>
    <dgm:cxn modelId="{62BB872A-CBF2-4E6E-B6B6-111331120A36}" type="presParOf" srcId="{FD0F7ED5-0541-4C23-A613-1B1C752D156B}" destId="{C14F37DB-EF57-47F0-8D72-C3C3595052F2}"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E22C83D6-47BD-44D2-A9F7-252BEF86413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9113D81-12E5-4426-8EFC-E778BCE635C3}">
      <dgm:prSet/>
      <dgm:spPr/>
      <dgm:t>
        <a:bodyPr/>
        <a:lstStyle/>
        <a:p>
          <a:pPr rtl="1"/>
          <a:r>
            <a:rPr lang="de-DE" b="1" dirty="0" smtClean="0">
              <a:effectLst>
                <a:outerShdw blurRad="38100" dist="38100" dir="2700000" algn="tl">
                  <a:srgbClr val="000000">
                    <a:alpha val="43137"/>
                  </a:srgbClr>
                </a:outerShdw>
              </a:effectLst>
            </a:rPr>
            <a:t>An </a:t>
          </a:r>
          <a:r>
            <a:rPr lang="de-DE" b="1" u="sng" dirty="0" smtClean="0">
              <a:effectLst>
                <a:outerShdw blurRad="38100" dist="38100" dir="2700000" algn="tl">
                  <a:srgbClr val="000000">
                    <a:alpha val="43137"/>
                  </a:srgbClr>
                </a:outerShdw>
              </a:effectLst>
            </a:rPr>
            <a:t>incorrect attachment technique </a:t>
          </a:r>
          <a:r>
            <a:rPr lang="de-DE" b="1" dirty="0" smtClean="0">
              <a:effectLst>
                <a:outerShdw blurRad="38100" dist="38100" dir="2700000" algn="tl">
                  <a:srgbClr val="000000">
                    <a:alpha val="43137"/>
                  </a:srgbClr>
                </a:outerShdw>
              </a:effectLst>
            </a:rPr>
            <a:t>with the use of a nipple shield can result in injuries to the nipples</a:t>
          </a:r>
          <a:endParaRPr lang="en-US" dirty="0">
            <a:effectLst>
              <a:outerShdw blurRad="38100" dist="38100" dir="2700000" algn="tl">
                <a:srgbClr val="000000">
                  <a:alpha val="43137"/>
                </a:srgbClr>
              </a:outerShdw>
            </a:effectLst>
          </a:endParaRPr>
        </a:p>
      </dgm:t>
    </dgm:pt>
    <dgm:pt modelId="{497E56B4-3528-4354-98F8-1750F28BF1A7}" type="parTrans" cxnId="{0991EB4D-903D-40E5-BD94-93A0DA73C44B}">
      <dgm:prSet/>
      <dgm:spPr/>
      <dgm:t>
        <a:bodyPr/>
        <a:lstStyle/>
        <a:p>
          <a:endParaRPr lang="en-US"/>
        </a:p>
      </dgm:t>
    </dgm:pt>
    <dgm:pt modelId="{5D631767-21C1-498E-A56C-22D132BDD500}" type="sibTrans" cxnId="{0991EB4D-903D-40E5-BD94-93A0DA73C44B}">
      <dgm:prSet/>
      <dgm:spPr/>
      <dgm:t>
        <a:bodyPr/>
        <a:lstStyle/>
        <a:p>
          <a:endParaRPr lang="en-US"/>
        </a:p>
      </dgm:t>
    </dgm:pt>
    <dgm:pt modelId="{03B64861-CB7D-417A-A099-314B5471B166}" type="pres">
      <dgm:prSet presAssocID="{E22C83D6-47BD-44D2-A9F7-252BEF864135}" presName="linear" presStyleCnt="0">
        <dgm:presLayoutVars>
          <dgm:animLvl val="lvl"/>
          <dgm:resizeHandles val="exact"/>
        </dgm:presLayoutVars>
      </dgm:prSet>
      <dgm:spPr/>
      <dgm:t>
        <a:bodyPr/>
        <a:lstStyle/>
        <a:p>
          <a:endParaRPr lang="en-US"/>
        </a:p>
      </dgm:t>
    </dgm:pt>
    <dgm:pt modelId="{B66DAAAA-A412-4448-B8E3-AF825941242A}" type="pres">
      <dgm:prSet presAssocID="{C9113D81-12E5-4426-8EFC-E778BCE635C3}" presName="parentText" presStyleLbl="node1" presStyleIdx="0" presStyleCnt="1">
        <dgm:presLayoutVars>
          <dgm:chMax val="0"/>
          <dgm:bulletEnabled val="1"/>
        </dgm:presLayoutVars>
      </dgm:prSet>
      <dgm:spPr/>
      <dgm:t>
        <a:bodyPr/>
        <a:lstStyle/>
        <a:p>
          <a:endParaRPr lang="en-US"/>
        </a:p>
      </dgm:t>
    </dgm:pt>
  </dgm:ptLst>
  <dgm:cxnLst>
    <dgm:cxn modelId="{0991EB4D-903D-40E5-BD94-93A0DA73C44B}" srcId="{E22C83D6-47BD-44D2-A9F7-252BEF864135}" destId="{C9113D81-12E5-4426-8EFC-E778BCE635C3}" srcOrd="0" destOrd="0" parTransId="{497E56B4-3528-4354-98F8-1750F28BF1A7}" sibTransId="{5D631767-21C1-498E-A56C-22D132BDD500}"/>
    <dgm:cxn modelId="{31FE8B77-BB34-4543-B3E8-D0C56CCF80E7}" type="presOf" srcId="{E22C83D6-47BD-44D2-A9F7-252BEF864135}" destId="{03B64861-CB7D-417A-A099-314B5471B166}" srcOrd="0" destOrd="0" presId="urn:microsoft.com/office/officeart/2005/8/layout/vList2"/>
    <dgm:cxn modelId="{0C8E83F1-FF61-43ED-81A7-3AD66AF87561}" type="presOf" srcId="{C9113D81-12E5-4426-8EFC-E778BCE635C3}" destId="{B66DAAAA-A412-4448-B8E3-AF825941242A}" srcOrd="0" destOrd="0" presId="urn:microsoft.com/office/officeart/2005/8/layout/vList2"/>
    <dgm:cxn modelId="{BB60B532-1EA7-4819-AACB-83838EE3AF9A}" type="presParOf" srcId="{03B64861-CB7D-417A-A099-314B5471B166}" destId="{B66DAAAA-A412-4448-B8E3-AF825941242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ED073649-7DA8-4F9E-9AB5-3034CCEA02F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030D061-FBF7-4B76-ADE0-3B9070B4FAFE}">
      <dgm:prSet/>
      <dgm:spPr/>
      <dgm:t>
        <a:bodyPr/>
        <a:lstStyle/>
        <a:p>
          <a:pPr algn="ctr" rtl="1"/>
          <a:r>
            <a:rPr lang="de-DE" b="1" dirty="0" smtClean="0">
              <a:effectLst>
                <a:outerShdw blurRad="38100" dist="38100" dir="2700000" algn="tl">
                  <a:srgbClr val="000000">
                    <a:alpha val="43137"/>
                  </a:srgbClr>
                </a:outerShdw>
              </a:effectLst>
            </a:rPr>
            <a:t>A good sign after breastfeeding:</a:t>
          </a:r>
          <a:r>
            <a:rPr lang="en-US" b="1" dirty="0" smtClean="0">
              <a:effectLst>
                <a:outerShdw blurRad="38100" dist="38100" dir="2700000" algn="tl">
                  <a:srgbClr val="000000">
                    <a:alpha val="43137"/>
                  </a:srgbClr>
                </a:outerShdw>
              </a:effectLst>
            </a:rPr>
            <a:t>if your baby was getting your breastmilk through the nipple shield</a:t>
          </a:r>
          <a:r>
            <a:rPr lang="de-DE" b="1" dirty="0" smtClean="0">
              <a:effectLst>
                <a:outerShdw blurRad="38100" dist="38100" dir="2700000" algn="tl">
                  <a:srgbClr val="000000">
                    <a:alpha val="43137"/>
                  </a:srgbClr>
                </a:outerShdw>
              </a:effectLst>
            </a:rPr>
            <a:t> milk in the nipple shield and a satisfied infant</a:t>
          </a:r>
          <a:endParaRPr lang="en-US" dirty="0">
            <a:effectLst>
              <a:outerShdw blurRad="38100" dist="38100" dir="2700000" algn="tl">
                <a:srgbClr val="000000">
                  <a:alpha val="43137"/>
                </a:srgbClr>
              </a:outerShdw>
            </a:effectLst>
          </a:endParaRPr>
        </a:p>
      </dgm:t>
    </dgm:pt>
    <dgm:pt modelId="{045BA45B-1BF2-42FD-81A9-6289FC50CC5F}" type="parTrans" cxnId="{33DB9644-CF8F-4DFC-ACC6-4E64A491927E}">
      <dgm:prSet/>
      <dgm:spPr/>
      <dgm:t>
        <a:bodyPr/>
        <a:lstStyle/>
        <a:p>
          <a:endParaRPr lang="en-US"/>
        </a:p>
      </dgm:t>
    </dgm:pt>
    <dgm:pt modelId="{D8BD89C6-BD13-4664-B3F3-B58523926319}" type="sibTrans" cxnId="{33DB9644-CF8F-4DFC-ACC6-4E64A491927E}">
      <dgm:prSet/>
      <dgm:spPr/>
      <dgm:t>
        <a:bodyPr/>
        <a:lstStyle/>
        <a:p>
          <a:endParaRPr lang="en-US"/>
        </a:p>
      </dgm:t>
    </dgm:pt>
    <dgm:pt modelId="{F8EBB35B-E8BE-4CC7-A4BB-AE58E6E78E42}" type="pres">
      <dgm:prSet presAssocID="{ED073649-7DA8-4F9E-9AB5-3034CCEA02F0}" presName="linear" presStyleCnt="0">
        <dgm:presLayoutVars>
          <dgm:animLvl val="lvl"/>
          <dgm:resizeHandles val="exact"/>
        </dgm:presLayoutVars>
      </dgm:prSet>
      <dgm:spPr/>
      <dgm:t>
        <a:bodyPr/>
        <a:lstStyle/>
        <a:p>
          <a:endParaRPr lang="en-US"/>
        </a:p>
      </dgm:t>
    </dgm:pt>
    <dgm:pt modelId="{87B0A0D8-A3CE-4DCF-954B-760EC7134C14}" type="pres">
      <dgm:prSet presAssocID="{E030D061-FBF7-4B76-ADE0-3B9070B4FAFE}" presName="parentText" presStyleLbl="node1" presStyleIdx="0" presStyleCnt="1" custLinFactNeighborX="-521" custLinFactNeighborY="-10987">
        <dgm:presLayoutVars>
          <dgm:chMax val="0"/>
          <dgm:bulletEnabled val="1"/>
        </dgm:presLayoutVars>
      </dgm:prSet>
      <dgm:spPr/>
      <dgm:t>
        <a:bodyPr/>
        <a:lstStyle/>
        <a:p>
          <a:endParaRPr lang="en-US"/>
        </a:p>
      </dgm:t>
    </dgm:pt>
  </dgm:ptLst>
  <dgm:cxnLst>
    <dgm:cxn modelId="{241A3B0C-18F5-4EC8-8B66-D259F22592D9}" type="presOf" srcId="{E030D061-FBF7-4B76-ADE0-3B9070B4FAFE}" destId="{87B0A0D8-A3CE-4DCF-954B-760EC7134C14}" srcOrd="0" destOrd="0" presId="urn:microsoft.com/office/officeart/2005/8/layout/vList2"/>
    <dgm:cxn modelId="{33DB9644-CF8F-4DFC-ACC6-4E64A491927E}" srcId="{ED073649-7DA8-4F9E-9AB5-3034CCEA02F0}" destId="{E030D061-FBF7-4B76-ADE0-3B9070B4FAFE}" srcOrd="0" destOrd="0" parTransId="{045BA45B-1BF2-42FD-81A9-6289FC50CC5F}" sibTransId="{D8BD89C6-BD13-4664-B3F3-B58523926319}"/>
    <dgm:cxn modelId="{7A5807F4-13A6-4AD4-8C22-9A04D852AE4F}" type="presOf" srcId="{ED073649-7DA8-4F9E-9AB5-3034CCEA02F0}" destId="{F8EBB35B-E8BE-4CC7-A4BB-AE58E6E78E42}" srcOrd="0" destOrd="0" presId="urn:microsoft.com/office/officeart/2005/8/layout/vList2"/>
    <dgm:cxn modelId="{099482EF-53F3-4682-A58B-E9237B893E75}" type="presParOf" srcId="{F8EBB35B-E8BE-4CC7-A4BB-AE58E6E78E42}" destId="{87B0A0D8-A3CE-4DCF-954B-760EC7134C1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74AE23A-E6A9-4545-A5BA-109ED66E1A07}"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F4DCAF20-BF2F-42CC-859F-7127D14F8509}">
      <dgm:prSet custT="1"/>
      <dgm:spPr/>
      <dgm:t>
        <a:bodyPr/>
        <a:lstStyle/>
        <a:p>
          <a:pPr rtl="1"/>
          <a:r>
            <a:rPr lang="fa-IR" sz="2000" b="1" dirty="0" err="1" smtClean="0">
              <a:effectLst/>
              <a:cs typeface="B Nazanin" panose="00000400000000000000" pitchFamily="2" charset="-78"/>
            </a:rPr>
            <a:t>پوزیشن</a:t>
          </a:r>
          <a:r>
            <a:rPr lang="fa-IR" sz="2000" b="1" dirty="0" smtClean="0">
              <a:effectLst/>
              <a:cs typeface="B Nazanin" panose="00000400000000000000" pitchFamily="2" charset="-78"/>
            </a:rPr>
            <a:t> مادر و نوزاد</a:t>
          </a:r>
          <a:endParaRPr lang="en-US" sz="2000" b="1" dirty="0">
            <a:effectLst/>
            <a:cs typeface="B Nazanin" panose="00000400000000000000" pitchFamily="2" charset="-78"/>
          </a:endParaRPr>
        </a:p>
      </dgm:t>
    </dgm:pt>
    <dgm:pt modelId="{15C91001-8B1C-4342-9B32-6229446213B9}" type="parTrans" cxnId="{22A24AA0-4030-43F7-A4FB-13940A662D4D}">
      <dgm:prSet/>
      <dgm:spPr/>
      <dgm:t>
        <a:bodyPr/>
        <a:lstStyle/>
        <a:p>
          <a:endParaRPr lang="en-US" sz="2800" b="1">
            <a:effectLst/>
            <a:cs typeface="B Nazanin" panose="00000400000000000000" pitchFamily="2" charset="-78"/>
          </a:endParaRPr>
        </a:p>
      </dgm:t>
    </dgm:pt>
    <dgm:pt modelId="{35E2A99B-1141-466F-B677-9B13EBED5F37}" type="sibTrans" cxnId="{22A24AA0-4030-43F7-A4FB-13940A662D4D}">
      <dgm:prSet custT="1"/>
      <dgm:spPr/>
      <dgm:t>
        <a:bodyPr/>
        <a:lstStyle/>
        <a:p>
          <a:endParaRPr lang="en-US" sz="1800" b="1">
            <a:effectLst/>
            <a:cs typeface="B Nazanin" panose="00000400000000000000" pitchFamily="2" charset="-78"/>
          </a:endParaRPr>
        </a:p>
      </dgm:t>
    </dgm:pt>
    <dgm:pt modelId="{8FA4FCC1-B038-4333-BEB3-C4DB81D227D2}">
      <dgm:prSet custT="1"/>
      <dgm:spPr/>
      <dgm:t>
        <a:bodyPr/>
        <a:lstStyle/>
        <a:p>
          <a:pPr rtl="1"/>
          <a:r>
            <a:rPr lang="fa-IR" sz="2000" b="1" dirty="0" smtClean="0">
              <a:effectLst/>
              <a:cs typeface="B Nazanin" panose="00000400000000000000" pitchFamily="2" charset="-78"/>
            </a:rPr>
            <a:t>چگونگی لچ</a:t>
          </a:r>
          <a:endParaRPr lang="en-US" sz="2000" b="1" dirty="0">
            <a:effectLst/>
            <a:cs typeface="B Nazanin" panose="00000400000000000000" pitchFamily="2" charset="-78"/>
          </a:endParaRPr>
        </a:p>
      </dgm:t>
    </dgm:pt>
    <dgm:pt modelId="{1AFA180F-82BC-4AA1-ADDB-DC22433D1204}" type="parTrans" cxnId="{590FCC3B-CAC8-46BC-B6B6-904758B15B53}">
      <dgm:prSet/>
      <dgm:spPr/>
      <dgm:t>
        <a:bodyPr/>
        <a:lstStyle/>
        <a:p>
          <a:endParaRPr lang="en-US" sz="2800" b="1">
            <a:effectLst/>
            <a:cs typeface="B Nazanin" panose="00000400000000000000" pitchFamily="2" charset="-78"/>
          </a:endParaRPr>
        </a:p>
      </dgm:t>
    </dgm:pt>
    <dgm:pt modelId="{509CCED0-5528-41BD-9F4E-690909258D8B}" type="sibTrans" cxnId="{590FCC3B-CAC8-46BC-B6B6-904758B15B53}">
      <dgm:prSet custT="1"/>
      <dgm:spPr/>
      <dgm:t>
        <a:bodyPr/>
        <a:lstStyle/>
        <a:p>
          <a:endParaRPr lang="en-US" sz="1800" b="1">
            <a:effectLst/>
            <a:cs typeface="B Nazanin" panose="00000400000000000000" pitchFamily="2" charset="-78"/>
          </a:endParaRPr>
        </a:p>
      </dgm:t>
    </dgm:pt>
    <dgm:pt modelId="{18C69EAD-978E-4CDF-81F8-C0AF954FACEF}">
      <dgm:prSet custT="1"/>
      <dgm:spPr/>
      <dgm:t>
        <a:bodyPr/>
        <a:lstStyle/>
        <a:p>
          <a:pPr rtl="1"/>
          <a:r>
            <a:rPr lang="fa-IR" sz="2000" b="1" dirty="0" smtClean="0">
              <a:effectLst/>
              <a:cs typeface="B Nazanin" panose="00000400000000000000" pitchFamily="2" charset="-78"/>
            </a:rPr>
            <a:t>توان مکیدن و ادامه آن</a:t>
          </a:r>
          <a:endParaRPr lang="en-US" sz="2000" b="1" dirty="0">
            <a:effectLst/>
            <a:cs typeface="B Nazanin" panose="00000400000000000000" pitchFamily="2" charset="-78"/>
          </a:endParaRPr>
        </a:p>
      </dgm:t>
    </dgm:pt>
    <dgm:pt modelId="{EDE0899E-5B73-4324-95BF-21619B4072D0}" type="parTrans" cxnId="{8DD4ED7B-B03E-4650-91D6-AC5E78EDD0D5}">
      <dgm:prSet/>
      <dgm:spPr/>
      <dgm:t>
        <a:bodyPr/>
        <a:lstStyle/>
        <a:p>
          <a:endParaRPr lang="en-US" sz="2800" b="1">
            <a:effectLst/>
            <a:cs typeface="B Nazanin" panose="00000400000000000000" pitchFamily="2" charset="-78"/>
          </a:endParaRPr>
        </a:p>
      </dgm:t>
    </dgm:pt>
    <dgm:pt modelId="{BB2DC642-B0B8-4F6E-9AC9-717106F5CA48}" type="sibTrans" cxnId="{8DD4ED7B-B03E-4650-91D6-AC5E78EDD0D5}">
      <dgm:prSet custT="1"/>
      <dgm:spPr/>
      <dgm:t>
        <a:bodyPr/>
        <a:lstStyle/>
        <a:p>
          <a:endParaRPr lang="en-US" sz="1800" b="1">
            <a:effectLst/>
            <a:cs typeface="B Nazanin" panose="00000400000000000000" pitchFamily="2" charset="-78"/>
          </a:endParaRPr>
        </a:p>
      </dgm:t>
    </dgm:pt>
    <dgm:pt modelId="{02377872-9108-4550-A819-EBC5D449A91B}">
      <dgm:prSet custT="1"/>
      <dgm:spPr/>
      <dgm:t>
        <a:bodyPr/>
        <a:lstStyle/>
        <a:p>
          <a:pPr rtl="1"/>
          <a:r>
            <a:rPr lang="fa-IR" sz="2000" b="1" dirty="0" smtClean="0">
              <a:effectLst/>
              <a:cs typeface="B Nazanin" panose="00000400000000000000" pitchFamily="2" charset="-78"/>
            </a:rPr>
            <a:t>مکیدن موثر وانتقال شیر </a:t>
          </a:r>
          <a:endParaRPr lang="en-US" sz="2000" b="1" dirty="0">
            <a:effectLst/>
            <a:cs typeface="B Nazanin" panose="00000400000000000000" pitchFamily="2" charset="-78"/>
          </a:endParaRPr>
        </a:p>
      </dgm:t>
    </dgm:pt>
    <dgm:pt modelId="{2534F63F-B531-446F-939A-3865A7876BFE}" type="parTrans" cxnId="{A061A2EC-BC95-4377-AAC3-7449B3F1AC36}">
      <dgm:prSet/>
      <dgm:spPr/>
      <dgm:t>
        <a:bodyPr/>
        <a:lstStyle/>
        <a:p>
          <a:endParaRPr lang="en-US" sz="2800" b="1">
            <a:effectLst/>
            <a:cs typeface="B Nazanin" panose="00000400000000000000" pitchFamily="2" charset="-78"/>
          </a:endParaRPr>
        </a:p>
      </dgm:t>
    </dgm:pt>
    <dgm:pt modelId="{E76EDF4A-48E1-4202-B3EB-915146375807}" type="sibTrans" cxnId="{A061A2EC-BC95-4377-AAC3-7449B3F1AC36}">
      <dgm:prSet custT="1"/>
      <dgm:spPr/>
      <dgm:t>
        <a:bodyPr/>
        <a:lstStyle/>
        <a:p>
          <a:endParaRPr lang="en-US" sz="1800" b="1">
            <a:effectLst/>
            <a:cs typeface="B Nazanin" panose="00000400000000000000" pitchFamily="2" charset="-78"/>
          </a:endParaRPr>
        </a:p>
      </dgm:t>
    </dgm:pt>
    <dgm:pt modelId="{76336542-4457-4573-8F21-7F08A46214C9}">
      <dgm:prSet custT="1"/>
      <dgm:spPr/>
      <dgm:t>
        <a:bodyPr/>
        <a:lstStyle/>
        <a:p>
          <a:pPr rtl="1"/>
          <a:r>
            <a:rPr lang="fa-IR" sz="2000" b="1" smtClean="0">
              <a:effectLst/>
              <a:cs typeface="B Nazanin" panose="00000400000000000000" pitchFamily="2" charset="-78"/>
            </a:rPr>
            <a:t>نیاز به فشردن پستان </a:t>
          </a:r>
          <a:endParaRPr lang="en-US" sz="2000" b="1">
            <a:effectLst/>
            <a:cs typeface="B Nazanin" panose="00000400000000000000" pitchFamily="2" charset="-78"/>
          </a:endParaRPr>
        </a:p>
      </dgm:t>
    </dgm:pt>
    <dgm:pt modelId="{4DC35802-6432-4581-9BDA-655A4DD134C3}" type="parTrans" cxnId="{FBD06DFB-0780-4091-9DBF-0248C6D78953}">
      <dgm:prSet/>
      <dgm:spPr/>
      <dgm:t>
        <a:bodyPr/>
        <a:lstStyle/>
        <a:p>
          <a:endParaRPr lang="en-US" sz="2800" b="1">
            <a:effectLst/>
            <a:cs typeface="B Nazanin" panose="00000400000000000000" pitchFamily="2" charset="-78"/>
          </a:endParaRPr>
        </a:p>
      </dgm:t>
    </dgm:pt>
    <dgm:pt modelId="{C61CA0DB-7CF9-459C-9277-DA388B66A97D}" type="sibTrans" cxnId="{FBD06DFB-0780-4091-9DBF-0248C6D78953}">
      <dgm:prSet custT="1"/>
      <dgm:spPr/>
      <dgm:t>
        <a:bodyPr/>
        <a:lstStyle/>
        <a:p>
          <a:endParaRPr lang="en-US" sz="1800" b="1">
            <a:effectLst/>
            <a:cs typeface="B Nazanin" panose="00000400000000000000" pitchFamily="2" charset="-78"/>
          </a:endParaRPr>
        </a:p>
      </dgm:t>
    </dgm:pt>
    <dgm:pt modelId="{3313AB5E-E058-4BA3-B2A3-2DA3FA5BEBDE}">
      <dgm:prSet custT="1"/>
      <dgm:spPr/>
      <dgm:t>
        <a:bodyPr/>
        <a:lstStyle/>
        <a:p>
          <a:pPr rtl="1"/>
          <a:r>
            <a:rPr lang="fa-IR" sz="2000" b="1" dirty="0" smtClean="0">
              <a:effectLst/>
              <a:cs typeface="B Nazanin" panose="00000400000000000000" pitchFamily="2" charset="-78"/>
            </a:rPr>
            <a:t>نیاز به نیپل شیلد</a:t>
          </a:r>
          <a:endParaRPr lang="en-US" sz="2000" b="1" dirty="0">
            <a:effectLst/>
            <a:cs typeface="B Nazanin" panose="00000400000000000000" pitchFamily="2" charset="-78"/>
          </a:endParaRPr>
        </a:p>
      </dgm:t>
    </dgm:pt>
    <dgm:pt modelId="{D12E0B32-CFC2-41B6-9BC4-8A39EFAA8ECE}" type="parTrans" cxnId="{E659954D-9641-4D9B-9752-34F8AB31E0F7}">
      <dgm:prSet/>
      <dgm:spPr/>
      <dgm:t>
        <a:bodyPr/>
        <a:lstStyle/>
        <a:p>
          <a:endParaRPr lang="en-US" sz="2800" b="1">
            <a:effectLst/>
            <a:cs typeface="B Nazanin" panose="00000400000000000000" pitchFamily="2" charset="-78"/>
          </a:endParaRPr>
        </a:p>
      </dgm:t>
    </dgm:pt>
    <dgm:pt modelId="{C0EDDB2D-2C10-44DE-80F4-EE333248C810}" type="sibTrans" cxnId="{E659954D-9641-4D9B-9752-34F8AB31E0F7}">
      <dgm:prSet custT="1"/>
      <dgm:spPr/>
      <dgm:t>
        <a:bodyPr/>
        <a:lstStyle/>
        <a:p>
          <a:endParaRPr lang="en-US" sz="1800" b="1">
            <a:effectLst/>
            <a:cs typeface="B Nazanin" panose="00000400000000000000" pitchFamily="2" charset="-78"/>
          </a:endParaRPr>
        </a:p>
      </dgm:t>
    </dgm:pt>
    <dgm:pt modelId="{0829F00F-B82D-403F-B79D-DF414A31AEDD}">
      <dgm:prSet custT="1"/>
      <dgm:spPr/>
      <dgm:t>
        <a:bodyPr/>
        <a:lstStyle/>
        <a:p>
          <a:pPr rtl="1"/>
          <a:r>
            <a:rPr lang="fa-IR" sz="2000" b="1" dirty="0" smtClean="0">
              <a:effectLst/>
              <a:cs typeface="B Nazanin" panose="00000400000000000000" pitchFamily="2" charset="-78"/>
            </a:rPr>
            <a:t>نیاز به مکمل</a:t>
          </a:r>
          <a:endParaRPr lang="en-US" sz="2000" b="1" dirty="0">
            <a:effectLst/>
            <a:cs typeface="B Nazanin" panose="00000400000000000000" pitchFamily="2" charset="-78"/>
          </a:endParaRPr>
        </a:p>
      </dgm:t>
    </dgm:pt>
    <dgm:pt modelId="{BCACC91A-44ED-4996-AC62-13E2D1258DAE}" type="parTrans" cxnId="{41CCD72F-2149-4C26-8256-FEE52F3AF2DA}">
      <dgm:prSet/>
      <dgm:spPr/>
      <dgm:t>
        <a:bodyPr/>
        <a:lstStyle/>
        <a:p>
          <a:endParaRPr lang="en-US" sz="2800" b="1">
            <a:effectLst/>
            <a:cs typeface="B Nazanin" panose="00000400000000000000" pitchFamily="2" charset="-78"/>
          </a:endParaRPr>
        </a:p>
      </dgm:t>
    </dgm:pt>
    <dgm:pt modelId="{914A640C-56B0-4BA7-96D5-E821E616C566}" type="sibTrans" cxnId="{41CCD72F-2149-4C26-8256-FEE52F3AF2DA}">
      <dgm:prSet custT="1"/>
      <dgm:spPr/>
      <dgm:t>
        <a:bodyPr/>
        <a:lstStyle/>
        <a:p>
          <a:endParaRPr lang="en-US" sz="1800" b="1">
            <a:effectLst/>
            <a:cs typeface="B Nazanin" panose="00000400000000000000" pitchFamily="2" charset="-78"/>
          </a:endParaRPr>
        </a:p>
      </dgm:t>
    </dgm:pt>
    <dgm:pt modelId="{965485D3-DDA8-423F-AB8A-92985E05A951}">
      <dgm:prSet custT="1"/>
      <dgm:spPr/>
      <dgm:t>
        <a:bodyPr/>
        <a:lstStyle/>
        <a:p>
          <a:pPr rtl="1"/>
          <a:r>
            <a:rPr lang="fa-IR" sz="2000" b="1" dirty="0" smtClean="0">
              <a:effectLst/>
              <a:cs typeface="B Nazanin" panose="00000400000000000000" pitchFamily="2" charset="-78"/>
            </a:rPr>
            <a:t>رساندن مکمل چگونه؟ کاپ...</a:t>
          </a:r>
          <a:endParaRPr lang="en-US" sz="2000" b="1" dirty="0">
            <a:effectLst/>
            <a:cs typeface="B Nazanin" panose="00000400000000000000" pitchFamily="2" charset="-78"/>
          </a:endParaRPr>
        </a:p>
      </dgm:t>
    </dgm:pt>
    <dgm:pt modelId="{11C56CD7-8839-4A6B-8F8D-84CC38EBE7BF}" type="parTrans" cxnId="{EFA82AF3-2EE2-4E9E-9965-91EEECDFB836}">
      <dgm:prSet/>
      <dgm:spPr/>
      <dgm:t>
        <a:bodyPr/>
        <a:lstStyle/>
        <a:p>
          <a:endParaRPr lang="en-US" sz="2800" b="1">
            <a:effectLst/>
            <a:cs typeface="B Nazanin" panose="00000400000000000000" pitchFamily="2" charset="-78"/>
          </a:endParaRPr>
        </a:p>
      </dgm:t>
    </dgm:pt>
    <dgm:pt modelId="{389112D8-4317-40F4-8CFB-A72404B018CA}" type="sibTrans" cxnId="{EFA82AF3-2EE2-4E9E-9965-91EEECDFB836}">
      <dgm:prSet custT="1"/>
      <dgm:spPr/>
      <dgm:t>
        <a:bodyPr/>
        <a:lstStyle/>
        <a:p>
          <a:endParaRPr lang="en-US" sz="1800" b="1">
            <a:effectLst/>
            <a:cs typeface="B Nazanin" panose="00000400000000000000" pitchFamily="2" charset="-78"/>
          </a:endParaRPr>
        </a:p>
      </dgm:t>
    </dgm:pt>
    <dgm:pt modelId="{0F8163DC-AFD8-4BF3-AA24-A69C12C3FB0B}">
      <dgm:prSet custT="1"/>
      <dgm:spPr/>
      <dgm:t>
        <a:bodyPr/>
        <a:lstStyle/>
        <a:p>
          <a:pPr rtl="1"/>
          <a:r>
            <a:rPr lang="fa-IR" sz="2000" b="1" dirty="0" smtClean="0">
              <a:effectLst/>
              <a:cs typeface="B Nazanin" panose="00000400000000000000" pitchFamily="2" charset="-78"/>
            </a:rPr>
            <a:t>نیاز به مکمل رسان</a:t>
          </a:r>
          <a:endParaRPr lang="en-US" sz="2000" b="1" dirty="0">
            <a:effectLst/>
            <a:cs typeface="B Nazanin" panose="00000400000000000000" pitchFamily="2" charset="-78"/>
          </a:endParaRPr>
        </a:p>
      </dgm:t>
    </dgm:pt>
    <dgm:pt modelId="{417BAEB4-632C-4E00-BB0F-8ED609F9EF2A}" type="parTrans" cxnId="{2721D3C6-65E9-4517-994F-E771624BDB2F}">
      <dgm:prSet/>
      <dgm:spPr/>
      <dgm:t>
        <a:bodyPr/>
        <a:lstStyle/>
        <a:p>
          <a:endParaRPr lang="en-US"/>
        </a:p>
      </dgm:t>
    </dgm:pt>
    <dgm:pt modelId="{C66AD667-FFAF-4510-8BFE-30897F757DF0}" type="sibTrans" cxnId="{2721D3C6-65E9-4517-994F-E771624BDB2F}">
      <dgm:prSet/>
      <dgm:spPr/>
      <dgm:t>
        <a:bodyPr/>
        <a:lstStyle/>
        <a:p>
          <a:endParaRPr lang="en-US"/>
        </a:p>
      </dgm:t>
    </dgm:pt>
    <dgm:pt modelId="{41062B5F-64AA-420D-980C-3C4EB3AC15AA}" type="pres">
      <dgm:prSet presAssocID="{374AE23A-E6A9-4545-A5BA-109ED66E1A07}" presName="cycle" presStyleCnt="0">
        <dgm:presLayoutVars>
          <dgm:dir/>
          <dgm:resizeHandles val="exact"/>
        </dgm:presLayoutVars>
      </dgm:prSet>
      <dgm:spPr/>
      <dgm:t>
        <a:bodyPr/>
        <a:lstStyle/>
        <a:p>
          <a:endParaRPr lang="en-US"/>
        </a:p>
      </dgm:t>
    </dgm:pt>
    <dgm:pt modelId="{887A8393-086F-491F-B696-354A2AD7DAA7}" type="pres">
      <dgm:prSet presAssocID="{F4DCAF20-BF2F-42CC-859F-7127D14F8509}" presName="dummy" presStyleCnt="0"/>
      <dgm:spPr/>
    </dgm:pt>
    <dgm:pt modelId="{60053DEE-63CF-4B7F-9487-9468D3F700DE}" type="pres">
      <dgm:prSet presAssocID="{F4DCAF20-BF2F-42CC-859F-7127D14F8509}" presName="node" presStyleLbl="revTx" presStyleIdx="0" presStyleCnt="9">
        <dgm:presLayoutVars>
          <dgm:bulletEnabled val="1"/>
        </dgm:presLayoutVars>
      </dgm:prSet>
      <dgm:spPr/>
      <dgm:t>
        <a:bodyPr/>
        <a:lstStyle/>
        <a:p>
          <a:endParaRPr lang="en-US"/>
        </a:p>
      </dgm:t>
    </dgm:pt>
    <dgm:pt modelId="{A3404343-668B-4F23-B32A-FAE4CF753809}" type="pres">
      <dgm:prSet presAssocID="{35E2A99B-1141-466F-B677-9B13EBED5F37}" presName="sibTrans" presStyleLbl="node1" presStyleIdx="0" presStyleCnt="9" custLinFactNeighborX="906" custLinFactNeighborY="-118"/>
      <dgm:spPr/>
      <dgm:t>
        <a:bodyPr/>
        <a:lstStyle/>
        <a:p>
          <a:endParaRPr lang="en-US"/>
        </a:p>
      </dgm:t>
    </dgm:pt>
    <dgm:pt modelId="{0CF4D52C-7A74-4823-8B9F-5BD06A10276D}" type="pres">
      <dgm:prSet presAssocID="{8FA4FCC1-B038-4333-BEB3-C4DB81D227D2}" presName="dummy" presStyleCnt="0"/>
      <dgm:spPr/>
    </dgm:pt>
    <dgm:pt modelId="{DDCDCE34-16FE-4691-8B3F-C50A2CBD4226}" type="pres">
      <dgm:prSet presAssocID="{8FA4FCC1-B038-4333-BEB3-C4DB81D227D2}" presName="node" presStyleLbl="revTx" presStyleIdx="1" presStyleCnt="9">
        <dgm:presLayoutVars>
          <dgm:bulletEnabled val="1"/>
        </dgm:presLayoutVars>
      </dgm:prSet>
      <dgm:spPr/>
      <dgm:t>
        <a:bodyPr/>
        <a:lstStyle/>
        <a:p>
          <a:endParaRPr lang="en-US"/>
        </a:p>
      </dgm:t>
    </dgm:pt>
    <dgm:pt modelId="{0B2B6C65-F6D6-450F-8431-EC2C91EDFB21}" type="pres">
      <dgm:prSet presAssocID="{509CCED0-5528-41BD-9F4E-690909258D8B}" presName="sibTrans" presStyleLbl="node1" presStyleIdx="1" presStyleCnt="9" custScaleX="100093"/>
      <dgm:spPr/>
      <dgm:t>
        <a:bodyPr/>
        <a:lstStyle/>
        <a:p>
          <a:endParaRPr lang="en-US"/>
        </a:p>
      </dgm:t>
    </dgm:pt>
    <dgm:pt modelId="{68B198AE-32E8-441A-B514-CD97A18B62D7}" type="pres">
      <dgm:prSet presAssocID="{18C69EAD-978E-4CDF-81F8-C0AF954FACEF}" presName="dummy" presStyleCnt="0"/>
      <dgm:spPr/>
    </dgm:pt>
    <dgm:pt modelId="{178D4FD9-6623-4336-9412-EA4BD16D42A0}" type="pres">
      <dgm:prSet presAssocID="{18C69EAD-978E-4CDF-81F8-C0AF954FACEF}" presName="node" presStyleLbl="revTx" presStyleIdx="2" presStyleCnt="9">
        <dgm:presLayoutVars>
          <dgm:bulletEnabled val="1"/>
        </dgm:presLayoutVars>
      </dgm:prSet>
      <dgm:spPr/>
      <dgm:t>
        <a:bodyPr/>
        <a:lstStyle/>
        <a:p>
          <a:endParaRPr lang="en-US"/>
        </a:p>
      </dgm:t>
    </dgm:pt>
    <dgm:pt modelId="{9FE57AF1-C6F7-4EB8-A0D2-882ABC7FAEED}" type="pres">
      <dgm:prSet presAssocID="{BB2DC642-B0B8-4F6E-9AC9-717106F5CA48}" presName="sibTrans" presStyleLbl="node1" presStyleIdx="2" presStyleCnt="9"/>
      <dgm:spPr/>
      <dgm:t>
        <a:bodyPr/>
        <a:lstStyle/>
        <a:p>
          <a:endParaRPr lang="en-US"/>
        </a:p>
      </dgm:t>
    </dgm:pt>
    <dgm:pt modelId="{7C97C589-7000-432B-8F0F-F0586D9E3D50}" type="pres">
      <dgm:prSet presAssocID="{02377872-9108-4550-A819-EBC5D449A91B}" presName="dummy" presStyleCnt="0"/>
      <dgm:spPr/>
    </dgm:pt>
    <dgm:pt modelId="{51C68B25-8EA9-4E48-BA42-01AF505A3E20}" type="pres">
      <dgm:prSet presAssocID="{02377872-9108-4550-A819-EBC5D449A91B}" presName="node" presStyleLbl="revTx" presStyleIdx="3" presStyleCnt="9">
        <dgm:presLayoutVars>
          <dgm:bulletEnabled val="1"/>
        </dgm:presLayoutVars>
      </dgm:prSet>
      <dgm:spPr/>
      <dgm:t>
        <a:bodyPr/>
        <a:lstStyle/>
        <a:p>
          <a:endParaRPr lang="en-US"/>
        </a:p>
      </dgm:t>
    </dgm:pt>
    <dgm:pt modelId="{74C305E0-2EDA-4AF7-8B7C-92FAA8A059BA}" type="pres">
      <dgm:prSet presAssocID="{E76EDF4A-48E1-4202-B3EB-915146375807}" presName="sibTrans" presStyleLbl="node1" presStyleIdx="3" presStyleCnt="9"/>
      <dgm:spPr/>
      <dgm:t>
        <a:bodyPr/>
        <a:lstStyle/>
        <a:p>
          <a:endParaRPr lang="en-US"/>
        </a:p>
      </dgm:t>
    </dgm:pt>
    <dgm:pt modelId="{EAB87F68-A992-4154-9810-13AB26DEB4E0}" type="pres">
      <dgm:prSet presAssocID="{76336542-4457-4573-8F21-7F08A46214C9}" presName="dummy" presStyleCnt="0"/>
      <dgm:spPr/>
    </dgm:pt>
    <dgm:pt modelId="{5B6D2482-D6A3-47B5-96C7-A773359AF2D6}" type="pres">
      <dgm:prSet presAssocID="{76336542-4457-4573-8F21-7F08A46214C9}" presName="node" presStyleLbl="revTx" presStyleIdx="4" presStyleCnt="9" custScaleX="110549" custScaleY="114381">
        <dgm:presLayoutVars>
          <dgm:bulletEnabled val="1"/>
        </dgm:presLayoutVars>
      </dgm:prSet>
      <dgm:spPr/>
      <dgm:t>
        <a:bodyPr/>
        <a:lstStyle/>
        <a:p>
          <a:endParaRPr lang="en-US"/>
        </a:p>
      </dgm:t>
    </dgm:pt>
    <dgm:pt modelId="{9E71EFE6-5771-4D9B-A115-ED0A34FF4A84}" type="pres">
      <dgm:prSet presAssocID="{C61CA0DB-7CF9-459C-9277-DA388B66A97D}" presName="sibTrans" presStyleLbl="node1" presStyleIdx="4" presStyleCnt="9"/>
      <dgm:spPr/>
      <dgm:t>
        <a:bodyPr/>
        <a:lstStyle/>
        <a:p>
          <a:endParaRPr lang="en-US"/>
        </a:p>
      </dgm:t>
    </dgm:pt>
    <dgm:pt modelId="{976DE945-43EA-4994-8690-474D3EDDB75C}" type="pres">
      <dgm:prSet presAssocID="{3313AB5E-E058-4BA3-B2A3-2DA3FA5BEBDE}" presName="dummy" presStyleCnt="0"/>
      <dgm:spPr/>
    </dgm:pt>
    <dgm:pt modelId="{8004CF49-8F42-492A-B08A-1D15DC022138}" type="pres">
      <dgm:prSet presAssocID="{3313AB5E-E058-4BA3-B2A3-2DA3FA5BEBDE}" presName="node" presStyleLbl="revTx" presStyleIdx="5" presStyleCnt="9">
        <dgm:presLayoutVars>
          <dgm:bulletEnabled val="1"/>
        </dgm:presLayoutVars>
      </dgm:prSet>
      <dgm:spPr/>
      <dgm:t>
        <a:bodyPr/>
        <a:lstStyle/>
        <a:p>
          <a:endParaRPr lang="en-US"/>
        </a:p>
      </dgm:t>
    </dgm:pt>
    <dgm:pt modelId="{B44C34ED-BAA9-4331-AB3C-19922D1F53EA}" type="pres">
      <dgm:prSet presAssocID="{C0EDDB2D-2C10-44DE-80F4-EE333248C810}" presName="sibTrans" presStyleLbl="node1" presStyleIdx="5" presStyleCnt="9"/>
      <dgm:spPr/>
      <dgm:t>
        <a:bodyPr/>
        <a:lstStyle/>
        <a:p>
          <a:endParaRPr lang="en-US"/>
        </a:p>
      </dgm:t>
    </dgm:pt>
    <dgm:pt modelId="{A51BBE47-2CE7-4545-A0AD-54A0A31A1823}" type="pres">
      <dgm:prSet presAssocID="{0F8163DC-AFD8-4BF3-AA24-A69C12C3FB0B}" presName="dummy" presStyleCnt="0"/>
      <dgm:spPr/>
    </dgm:pt>
    <dgm:pt modelId="{463F52EF-AF7A-4C33-AC0C-7B52515C46BF}" type="pres">
      <dgm:prSet presAssocID="{0F8163DC-AFD8-4BF3-AA24-A69C12C3FB0B}" presName="node" presStyleLbl="revTx" presStyleIdx="6" presStyleCnt="9">
        <dgm:presLayoutVars>
          <dgm:bulletEnabled val="1"/>
        </dgm:presLayoutVars>
      </dgm:prSet>
      <dgm:spPr/>
      <dgm:t>
        <a:bodyPr/>
        <a:lstStyle/>
        <a:p>
          <a:endParaRPr lang="en-US"/>
        </a:p>
      </dgm:t>
    </dgm:pt>
    <dgm:pt modelId="{173A3B3A-896C-4341-8F08-AE08C49D1E0F}" type="pres">
      <dgm:prSet presAssocID="{C66AD667-FFAF-4510-8BFE-30897F757DF0}" presName="sibTrans" presStyleLbl="node1" presStyleIdx="6" presStyleCnt="9"/>
      <dgm:spPr/>
      <dgm:t>
        <a:bodyPr/>
        <a:lstStyle/>
        <a:p>
          <a:endParaRPr lang="en-US"/>
        </a:p>
      </dgm:t>
    </dgm:pt>
    <dgm:pt modelId="{F42F1A31-C369-4492-8A37-D8DAAE8AB19C}" type="pres">
      <dgm:prSet presAssocID="{0829F00F-B82D-403F-B79D-DF414A31AEDD}" presName="dummy" presStyleCnt="0"/>
      <dgm:spPr/>
    </dgm:pt>
    <dgm:pt modelId="{87C4137C-6804-4E2E-AB35-D9B99E209AC1}" type="pres">
      <dgm:prSet presAssocID="{0829F00F-B82D-403F-B79D-DF414A31AEDD}" presName="node" presStyleLbl="revTx" presStyleIdx="7" presStyleCnt="9">
        <dgm:presLayoutVars>
          <dgm:bulletEnabled val="1"/>
        </dgm:presLayoutVars>
      </dgm:prSet>
      <dgm:spPr/>
      <dgm:t>
        <a:bodyPr/>
        <a:lstStyle/>
        <a:p>
          <a:endParaRPr lang="en-US"/>
        </a:p>
      </dgm:t>
    </dgm:pt>
    <dgm:pt modelId="{DAD6683C-1D9C-4999-8EBD-CC8D3B17FD80}" type="pres">
      <dgm:prSet presAssocID="{914A640C-56B0-4BA7-96D5-E821E616C566}" presName="sibTrans" presStyleLbl="node1" presStyleIdx="7" presStyleCnt="9"/>
      <dgm:spPr/>
      <dgm:t>
        <a:bodyPr/>
        <a:lstStyle/>
        <a:p>
          <a:endParaRPr lang="en-US"/>
        </a:p>
      </dgm:t>
    </dgm:pt>
    <dgm:pt modelId="{EF5D46CE-F692-4987-9DFE-CFB6B0B139DE}" type="pres">
      <dgm:prSet presAssocID="{965485D3-DDA8-423F-AB8A-92985E05A951}" presName="dummy" presStyleCnt="0"/>
      <dgm:spPr/>
    </dgm:pt>
    <dgm:pt modelId="{9F66C191-E984-4D3C-88FE-E834F2953CBB}" type="pres">
      <dgm:prSet presAssocID="{965485D3-DDA8-423F-AB8A-92985E05A951}" presName="node" presStyleLbl="revTx" presStyleIdx="8" presStyleCnt="9">
        <dgm:presLayoutVars>
          <dgm:bulletEnabled val="1"/>
        </dgm:presLayoutVars>
      </dgm:prSet>
      <dgm:spPr/>
      <dgm:t>
        <a:bodyPr/>
        <a:lstStyle/>
        <a:p>
          <a:endParaRPr lang="en-US"/>
        </a:p>
      </dgm:t>
    </dgm:pt>
    <dgm:pt modelId="{C8E04AC0-25E4-4C57-A29A-DFCE0825FA4A}" type="pres">
      <dgm:prSet presAssocID="{389112D8-4317-40F4-8CFB-A72404B018CA}" presName="sibTrans" presStyleLbl="node1" presStyleIdx="8" presStyleCnt="9"/>
      <dgm:spPr/>
      <dgm:t>
        <a:bodyPr/>
        <a:lstStyle/>
        <a:p>
          <a:endParaRPr lang="en-US"/>
        </a:p>
      </dgm:t>
    </dgm:pt>
  </dgm:ptLst>
  <dgm:cxnLst>
    <dgm:cxn modelId="{3275BC6A-AB48-4506-A92D-03C2F9DD464B}" type="presOf" srcId="{3313AB5E-E058-4BA3-B2A3-2DA3FA5BEBDE}" destId="{8004CF49-8F42-492A-B08A-1D15DC022138}" srcOrd="0" destOrd="0" presId="urn:microsoft.com/office/officeart/2005/8/layout/cycle1"/>
    <dgm:cxn modelId="{FB57242D-8CB0-428E-9181-EE2FF991D0ED}" type="presOf" srcId="{C61CA0DB-7CF9-459C-9277-DA388B66A97D}" destId="{9E71EFE6-5771-4D9B-A115-ED0A34FF4A84}" srcOrd="0" destOrd="0" presId="urn:microsoft.com/office/officeart/2005/8/layout/cycle1"/>
    <dgm:cxn modelId="{BBD766B5-0263-4452-B859-798DDDCE4304}" type="presOf" srcId="{BB2DC642-B0B8-4F6E-9AC9-717106F5CA48}" destId="{9FE57AF1-C6F7-4EB8-A0D2-882ABC7FAEED}" srcOrd="0" destOrd="0" presId="urn:microsoft.com/office/officeart/2005/8/layout/cycle1"/>
    <dgm:cxn modelId="{EFA82AF3-2EE2-4E9E-9965-91EEECDFB836}" srcId="{374AE23A-E6A9-4545-A5BA-109ED66E1A07}" destId="{965485D3-DDA8-423F-AB8A-92985E05A951}" srcOrd="8" destOrd="0" parTransId="{11C56CD7-8839-4A6B-8F8D-84CC38EBE7BF}" sibTransId="{389112D8-4317-40F4-8CFB-A72404B018CA}"/>
    <dgm:cxn modelId="{9A49A4D5-0761-4F0F-B5C5-9F3124746F78}" type="presOf" srcId="{0829F00F-B82D-403F-B79D-DF414A31AEDD}" destId="{87C4137C-6804-4E2E-AB35-D9B99E209AC1}" srcOrd="0" destOrd="0" presId="urn:microsoft.com/office/officeart/2005/8/layout/cycle1"/>
    <dgm:cxn modelId="{A061A2EC-BC95-4377-AAC3-7449B3F1AC36}" srcId="{374AE23A-E6A9-4545-A5BA-109ED66E1A07}" destId="{02377872-9108-4550-A819-EBC5D449A91B}" srcOrd="3" destOrd="0" parTransId="{2534F63F-B531-446F-939A-3865A7876BFE}" sibTransId="{E76EDF4A-48E1-4202-B3EB-915146375807}"/>
    <dgm:cxn modelId="{090E5A38-3771-4218-920A-ABF241BEAE63}" type="presOf" srcId="{914A640C-56B0-4BA7-96D5-E821E616C566}" destId="{DAD6683C-1D9C-4999-8EBD-CC8D3B17FD80}" srcOrd="0" destOrd="0" presId="urn:microsoft.com/office/officeart/2005/8/layout/cycle1"/>
    <dgm:cxn modelId="{5DFF7340-E0A6-44E9-993D-86C2934845FF}" type="presOf" srcId="{965485D3-DDA8-423F-AB8A-92985E05A951}" destId="{9F66C191-E984-4D3C-88FE-E834F2953CBB}" srcOrd="0" destOrd="0" presId="urn:microsoft.com/office/officeart/2005/8/layout/cycle1"/>
    <dgm:cxn modelId="{FBD06DFB-0780-4091-9DBF-0248C6D78953}" srcId="{374AE23A-E6A9-4545-A5BA-109ED66E1A07}" destId="{76336542-4457-4573-8F21-7F08A46214C9}" srcOrd="4" destOrd="0" parTransId="{4DC35802-6432-4581-9BDA-655A4DD134C3}" sibTransId="{C61CA0DB-7CF9-459C-9277-DA388B66A97D}"/>
    <dgm:cxn modelId="{8944B6F0-03F0-459C-BAA9-7F1CD54E9C49}" type="presOf" srcId="{374AE23A-E6A9-4545-A5BA-109ED66E1A07}" destId="{41062B5F-64AA-420D-980C-3C4EB3AC15AA}" srcOrd="0" destOrd="0" presId="urn:microsoft.com/office/officeart/2005/8/layout/cycle1"/>
    <dgm:cxn modelId="{8DD4ED7B-B03E-4650-91D6-AC5E78EDD0D5}" srcId="{374AE23A-E6A9-4545-A5BA-109ED66E1A07}" destId="{18C69EAD-978E-4CDF-81F8-C0AF954FACEF}" srcOrd="2" destOrd="0" parTransId="{EDE0899E-5B73-4324-95BF-21619B4072D0}" sibTransId="{BB2DC642-B0B8-4F6E-9AC9-717106F5CA48}"/>
    <dgm:cxn modelId="{F6372A35-6E70-4565-811D-CE01DE1101E5}" type="presOf" srcId="{76336542-4457-4573-8F21-7F08A46214C9}" destId="{5B6D2482-D6A3-47B5-96C7-A773359AF2D6}" srcOrd="0" destOrd="0" presId="urn:microsoft.com/office/officeart/2005/8/layout/cycle1"/>
    <dgm:cxn modelId="{CD0E46D7-4ACE-4FF7-BEC5-4042772437DA}" type="presOf" srcId="{E76EDF4A-48E1-4202-B3EB-915146375807}" destId="{74C305E0-2EDA-4AF7-8B7C-92FAA8A059BA}" srcOrd="0" destOrd="0" presId="urn:microsoft.com/office/officeart/2005/8/layout/cycle1"/>
    <dgm:cxn modelId="{FD5894F5-8CB1-4E78-B1D3-47376B6AC48F}" type="presOf" srcId="{35E2A99B-1141-466F-B677-9B13EBED5F37}" destId="{A3404343-668B-4F23-B32A-FAE4CF753809}" srcOrd="0" destOrd="0" presId="urn:microsoft.com/office/officeart/2005/8/layout/cycle1"/>
    <dgm:cxn modelId="{24D48C64-A09C-4453-96D1-16A4FF84CD30}" type="presOf" srcId="{8FA4FCC1-B038-4333-BEB3-C4DB81D227D2}" destId="{DDCDCE34-16FE-4691-8B3F-C50A2CBD4226}" srcOrd="0" destOrd="0" presId="urn:microsoft.com/office/officeart/2005/8/layout/cycle1"/>
    <dgm:cxn modelId="{41CCD72F-2149-4C26-8256-FEE52F3AF2DA}" srcId="{374AE23A-E6A9-4545-A5BA-109ED66E1A07}" destId="{0829F00F-B82D-403F-B79D-DF414A31AEDD}" srcOrd="7" destOrd="0" parTransId="{BCACC91A-44ED-4996-AC62-13E2D1258DAE}" sibTransId="{914A640C-56B0-4BA7-96D5-E821E616C566}"/>
    <dgm:cxn modelId="{AFCDF220-C29B-4F23-8864-19E1563045F6}" type="presOf" srcId="{0F8163DC-AFD8-4BF3-AA24-A69C12C3FB0B}" destId="{463F52EF-AF7A-4C33-AC0C-7B52515C46BF}" srcOrd="0" destOrd="0" presId="urn:microsoft.com/office/officeart/2005/8/layout/cycle1"/>
    <dgm:cxn modelId="{0FAC24EE-A264-4E3E-91B6-27DEAF70F440}" type="presOf" srcId="{F4DCAF20-BF2F-42CC-859F-7127D14F8509}" destId="{60053DEE-63CF-4B7F-9487-9468D3F700DE}" srcOrd="0" destOrd="0" presId="urn:microsoft.com/office/officeart/2005/8/layout/cycle1"/>
    <dgm:cxn modelId="{22A24AA0-4030-43F7-A4FB-13940A662D4D}" srcId="{374AE23A-E6A9-4545-A5BA-109ED66E1A07}" destId="{F4DCAF20-BF2F-42CC-859F-7127D14F8509}" srcOrd="0" destOrd="0" parTransId="{15C91001-8B1C-4342-9B32-6229446213B9}" sibTransId="{35E2A99B-1141-466F-B677-9B13EBED5F37}"/>
    <dgm:cxn modelId="{590FCC3B-CAC8-46BC-B6B6-904758B15B53}" srcId="{374AE23A-E6A9-4545-A5BA-109ED66E1A07}" destId="{8FA4FCC1-B038-4333-BEB3-C4DB81D227D2}" srcOrd="1" destOrd="0" parTransId="{1AFA180F-82BC-4AA1-ADDB-DC22433D1204}" sibTransId="{509CCED0-5528-41BD-9F4E-690909258D8B}"/>
    <dgm:cxn modelId="{92FD4A47-EC44-41D3-BF80-4D6CFD2EE5E4}" type="presOf" srcId="{509CCED0-5528-41BD-9F4E-690909258D8B}" destId="{0B2B6C65-F6D6-450F-8431-EC2C91EDFB21}" srcOrd="0" destOrd="0" presId="urn:microsoft.com/office/officeart/2005/8/layout/cycle1"/>
    <dgm:cxn modelId="{30C4954B-948A-43C6-9BDD-8DDAA901D30A}" type="presOf" srcId="{C0EDDB2D-2C10-44DE-80F4-EE333248C810}" destId="{B44C34ED-BAA9-4331-AB3C-19922D1F53EA}" srcOrd="0" destOrd="0" presId="urn:microsoft.com/office/officeart/2005/8/layout/cycle1"/>
    <dgm:cxn modelId="{2721D3C6-65E9-4517-994F-E771624BDB2F}" srcId="{374AE23A-E6A9-4545-A5BA-109ED66E1A07}" destId="{0F8163DC-AFD8-4BF3-AA24-A69C12C3FB0B}" srcOrd="6" destOrd="0" parTransId="{417BAEB4-632C-4E00-BB0F-8ED609F9EF2A}" sibTransId="{C66AD667-FFAF-4510-8BFE-30897F757DF0}"/>
    <dgm:cxn modelId="{7595240E-9C7F-4FCC-8409-8F457E5B920B}" type="presOf" srcId="{C66AD667-FFAF-4510-8BFE-30897F757DF0}" destId="{173A3B3A-896C-4341-8F08-AE08C49D1E0F}" srcOrd="0" destOrd="0" presId="urn:microsoft.com/office/officeart/2005/8/layout/cycle1"/>
    <dgm:cxn modelId="{B4AC1FC7-A5AC-4709-A92D-B9945298B40B}" type="presOf" srcId="{18C69EAD-978E-4CDF-81F8-C0AF954FACEF}" destId="{178D4FD9-6623-4336-9412-EA4BD16D42A0}" srcOrd="0" destOrd="0" presId="urn:microsoft.com/office/officeart/2005/8/layout/cycle1"/>
    <dgm:cxn modelId="{9A3867ED-6CA3-491A-8702-0FFDB0D18925}" type="presOf" srcId="{02377872-9108-4550-A819-EBC5D449A91B}" destId="{51C68B25-8EA9-4E48-BA42-01AF505A3E20}" srcOrd="0" destOrd="0" presId="urn:microsoft.com/office/officeart/2005/8/layout/cycle1"/>
    <dgm:cxn modelId="{AA686520-BFFE-46C7-9EC8-5DEC4A1C5F70}" type="presOf" srcId="{389112D8-4317-40F4-8CFB-A72404B018CA}" destId="{C8E04AC0-25E4-4C57-A29A-DFCE0825FA4A}" srcOrd="0" destOrd="0" presId="urn:microsoft.com/office/officeart/2005/8/layout/cycle1"/>
    <dgm:cxn modelId="{E659954D-9641-4D9B-9752-34F8AB31E0F7}" srcId="{374AE23A-E6A9-4545-A5BA-109ED66E1A07}" destId="{3313AB5E-E058-4BA3-B2A3-2DA3FA5BEBDE}" srcOrd="5" destOrd="0" parTransId="{D12E0B32-CFC2-41B6-9BC4-8A39EFAA8ECE}" sibTransId="{C0EDDB2D-2C10-44DE-80F4-EE333248C810}"/>
    <dgm:cxn modelId="{FAACC22A-B4EC-41A7-9A45-AD39C24E3EAC}" type="presParOf" srcId="{41062B5F-64AA-420D-980C-3C4EB3AC15AA}" destId="{887A8393-086F-491F-B696-354A2AD7DAA7}" srcOrd="0" destOrd="0" presId="urn:microsoft.com/office/officeart/2005/8/layout/cycle1"/>
    <dgm:cxn modelId="{00E54F25-514A-4059-8CF9-5F2C691E5163}" type="presParOf" srcId="{41062B5F-64AA-420D-980C-3C4EB3AC15AA}" destId="{60053DEE-63CF-4B7F-9487-9468D3F700DE}" srcOrd="1" destOrd="0" presId="urn:microsoft.com/office/officeart/2005/8/layout/cycle1"/>
    <dgm:cxn modelId="{F3AE45FC-694A-44AC-BD3F-7ABFA73839BB}" type="presParOf" srcId="{41062B5F-64AA-420D-980C-3C4EB3AC15AA}" destId="{A3404343-668B-4F23-B32A-FAE4CF753809}" srcOrd="2" destOrd="0" presId="urn:microsoft.com/office/officeart/2005/8/layout/cycle1"/>
    <dgm:cxn modelId="{F99394E7-B8D7-4603-81E8-2DC633BE11E9}" type="presParOf" srcId="{41062B5F-64AA-420D-980C-3C4EB3AC15AA}" destId="{0CF4D52C-7A74-4823-8B9F-5BD06A10276D}" srcOrd="3" destOrd="0" presId="urn:microsoft.com/office/officeart/2005/8/layout/cycle1"/>
    <dgm:cxn modelId="{2E5782D1-E6F3-40BB-B53D-77F6CEC43DC4}" type="presParOf" srcId="{41062B5F-64AA-420D-980C-3C4EB3AC15AA}" destId="{DDCDCE34-16FE-4691-8B3F-C50A2CBD4226}" srcOrd="4" destOrd="0" presId="urn:microsoft.com/office/officeart/2005/8/layout/cycle1"/>
    <dgm:cxn modelId="{369A6C6C-222F-4376-93CF-A382923F5FF5}" type="presParOf" srcId="{41062B5F-64AA-420D-980C-3C4EB3AC15AA}" destId="{0B2B6C65-F6D6-450F-8431-EC2C91EDFB21}" srcOrd="5" destOrd="0" presId="urn:microsoft.com/office/officeart/2005/8/layout/cycle1"/>
    <dgm:cxn modelId="{49592ACA-0638-4670-944B-0E60C66D4FD9}" type="presParOf" srcId="{41062B5F-64AA-420D-980C-3C4EB3AC15AA}" destId="{68B198AE-32E8-441A-B514-CD97A18B62D7}" srcOrd="6" destOrd="0" presId="urn:microsoft.com/office/officeart/2005/8/layout/cycle1"/>
    <dgm:cxn modelId="{62DE3299-8012-4C66-89E7-F2C4C16A7207}" type="presParOf" srcId="{41062B5F-64AA-420D-980C-3C4EB3AC15AA}" destId="{178D4FD9-6623-4336-9412-EA4BD16D42A0}" srcOrd="7" destOrd="0" presId="urn:microsoft.com/office/officeart/2005/8/layout/cycle1"/>
    <dgm:cxn modelId="{4F67CF3E-7D0F-4894-A0C0-1BC1E1B738C7}" type="presParOf" srcId="{41062B5F-64AA-420D-980C-3C4EB3AC15AA}" destId="{9FE57AF1-C6F7-4EB8-A0D2-882ABC7FAEED}" srcOrd="8" destOrd="0" presId="urn:microsoft.com/office/officeart/2005/8/layout/cycle1"/>
    <dgm:cxn modelId="{5A255E86-1866-435B-887B-1DD4DA2693F2}" type="presParOf" srcId="{41062B5F-64AA-420D-980C-3C4EB3AC15AA}" destId="{7C97C589-7000-432B-8F0F-F0586D9E3D50}" srcOrd="9" destOrd="0" presId="urn:microsoft.com/office/officeart/2005/8/layout/cycle1"/>
    <dgm:cxn modelId="{98412473-304B-414E-9BEE-66A0601658F2}" type="presParOf" srcId="{41062B5F-64AA-420D-980C-3C4EB3AC15AA}" destId="{51C68B25-8EA9-4E48-BA42-01AF505A3E20}" srcOrd="10" destOrd="0" presId="urn:microsoft.com/office/officeart/2005/8/layout/cycle1"/>
    <dgm:cxn modelId="{803AD097-A675-449E-961A-2071867B4A46}" type="presParOf" srcId="{41062B5F-64AA-420D-980C-3C4EB3AC15AA}" destId="{74C305E0-2EDA-4AF7-8B7C-92FAA8A059BA}" srcOrd="11" destOrd="0" presId="urn:microsoft.com/office/officeart/2005/8/layout/cycle1"/>
    <dgm:cxn modelId="{58D979C4-4519-4EE9-B8DA-AB2765F4DB67}" type="presParOf" srcId="{41062B5F-64AA-420D-980C-3C4EB3AC15AA}" destId="{EAB87F68-A992-4154-9810-13AB26DEB4E0}" srcOrd="12" destOrd="0" presId="urn:microsoft.com/office/officeart/2005/8/layout/cycle1"/>
    <dgm:cxn modelId="{E491FF7E-6801-439D-8403-E306005644C7}" type="presParOf" srcId="{41062B5F-64AA-420D-980C-3C4EB3AC15AA}" destId="{5B6D2482-D6A3-47B5-96C7-A773359AF2D6}" srcOrd="13" destOrd="0" presId="urn:microsoft.com/office/officeart/2005/8/layout/cycle1"/>
    <dgm:cxn modelId="{703938DE-D647-4B79-9990-CC956256B364}" type="presParOf" srcId="{41062B5F-64AA-420D-980C-3C4EB3AC15AA}" destId="{9E71EFE6-5771-4D9B-A115-ED0A34FF4A84}" srcOrd="14" destOrd="0" presId="urn:microsoft.com/office/officeart/2005/8/layout/cycle1"/>
    <dgm:cxn modelId="{95118BB2-AA48-4AB6-B476-AC3E622E8F21}" type="presParOf" srcId="{41062B5F-64AA-420D-980C-3C4EB3AC15AA}" destId="{976DE945-43EA-4994-8690-474D3EDDB75C}" srcOrd="15" destOrd="0" presId="urn:microsoft.com/office/officeart/2005/8/layout/cycle1"/>
    <dgm:cxn modelId="{5602824F-55D1-44D0-B5DB-A36383BE846C}" type="presParOf" srcId="{41062B5F-64AA-420D-980C-3C4EB3AC15AA}" destId="{8004CF49-8F42-492A-B08A-1D15DC022138}" srcOrd="16" destOrd="0" presId="urn:microsoft.com/office/officeart/2005/8/layout/cycle1"/>
    <dgm:cxn modelId="{0DDF17CF-1319-466E-8C6F-FE9A4B322AF1}" type="presParOf" srcId="{41062B5F-64AA-420D-980C-3C4EB3AC15AA}" destId="{B44C34ED-BAA9-4331-AB3C-19922D1F53EA}" srcOrd="17" destOrd="0" presId="urn:microsoft.com/office/officeart/2005/8/layout/cycle1"/>
    <dgm:cxn modelId="{68EDFBD3-7EE4-4FB3-9A67-79ACDB0EE27C}" type="presParOf" srcId="{41062B5F-64AA-420D-980C-3C4EB3AC15AA}" destId="{A51BBE47-2CE7-4545-A0AD-54A0A31A1823}" srcOrd="18" destOrd="0" presId="urn:microsoft.com/office/officeart/2005/8/layout/cycle1"/>
    <dgm:cxn modelId="{7355E784-4521-4856-A435-D20322FBC191}" type="presParOf" srcId="{41062B5F-64AA-420D-980C-3C4EB3AC15AA}" destId="{463F52EF-AF7A-4C33-AC0C-7B52515C46BF}" srcOrd="19" destOrd="0" presId="urn:microsoft.com/office/officeart/2005/8/layout/cycle1"/>
    <dgm:cxn modelId="{D6BC8168-1C5C-40A9-AB4C-724101D02082}" type="presParOf" srcId="{41062B5F-64AA-420D-980C-3C4EB3AC15AA}" destId="{173A3B3A-896C-4341-8F08-AE08C49D1E0F}" srcOrd="20" destOrd="0" presId="urn:microsoft.com/office/officeart/2005/8/layout/cycle1"/>
    <dgm:cxn modelId="{4F00F3D5-9DB5-40A8-8906-A91EE450AA4F}" type="presParOf" srcId="{41062B5F-64AA-420D-980C-3C4EB3AC15AA}" destId="{F42F1A31-C369-4492-8A37-D8DAAE8AB19C}" srcOrd="21" destOrd="0" presId="urn:microsoft.com/office/officeart/2005/8/layout/cycle1"/>
    <dgm:cxn modelId="{870A7CDB-1BBB-4AA9-82E0-D36FA61D2EE3}" type="presParOf" srcId="{41062B5F-64AA-420D-980C-3C4EB3AC15AA}" destId="{87C4137C-6804-4E2E-AB35-D9B99E209AC1}" srcOrd="22" destOrd="0" presId="urn:microsoft.com/office/officeart/2005/8/layout/cycle1"/>
    <dgm:cxn modelId="{F4CF43DA-3DC0-437A-8199-4A5B844157D3}" type="presParOf" srcId="{41062B5F-64AA-420D-980C-3C4EB3AC15AA}" destId="{DAD6683C-1D9C-4999-8EBD-CC8D3B17FD80}" srcOrd="23" destOrd="0" presId="urn:microsoft.com/office/officeart/2005/8/layout/cycle1"/>
    <dgm:cxn modelId="{6F9D043F-9627-4C62-B798-82F550B28B1F}" type="presParOf" srcId="{41062B5F-64AA-420D-980C-3C4EB3AC15AA}" destId="{EF5D46CE-F692-4987-9DFE-CFB6B0B139DE}" srcOrd="24" destOrd="0" presId="urn:microsoft.com/office/officeart/2005/8/layout/cycle1"/>
    <dgm:cxn modelId="{C0B31CD1-7534-4F86-850A-6BFEC618F30B}" type="presParOf" srcId="{41062B5F-64AA-420D-980C-3C4EB3AC15AA}" destId="{9F66C191-E984-4D3C-88FE-E834F2953CBB}" srcOrd="25" destOrd="0" presId="urn:microsoft.com/office/officeart/2005/8/layout/cycle1"/>
    <dgm:cxn modelId="{90B99DE6-0D75-4231-A6B4-BD09FFD44A49}" type="presParOf" srcId="{41062B5F-64AA-420D-980C-3C4EB3AC15AA}" destId="{C8E04AC0-25E4-4C57-A29A-DFCE0825FA4A}" srcOrd="26"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B15454B-092D-434B-B78E-A1BFD365A2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BE87F4C-C2FA-4199-AF9F-06B918E65F7D}">
      <dgm:prSet custT="1"/>
      <dgm:spPr/>
      <dgm:t>
        <a:bodyPr/>
        <a:lstStyle/>
        <a:p>
          <a:pPr rtl="1"/>
          <a:r>
            <a:rPr lang="en-US" sz="3200" b="1" dirty="0" smtClean="0">
              <a:solidFill>
                <a:srgbClr val="FF0000"/>
              </a:solidFill>
              <a:effectLst>
                <a:outerShdw blurRad="38100" dist="38100" dir="2700000" algn="tl">
                  <a:srgbClr val="000000">
                    <a:alpha val="43137"/>
                  </a:srgbClr>
                </a:outerShdw>
              </a:effectLst>
            </a:rPr>
            <a:t>BIG </a:t>
          </a:r>
          <a:r>
            <a:rPr lang="en-US" sz="3200" b="1" dirty="0" smtClean="0">
              <a:solidFill>
                <a:schemeClr val="bg1"/>
              </a:solidFill>
              <a:effectLst>
                <a:outerShdw blurRad="38100" dist="38100" dir="2700000" algn="tl">
                  <a:srgbClr val="000000">
                    <a:alpha val="43137"/>
                  </a:srgbClr>
                </a:outerShdw>
              </a:effectLst>
            </a:rPr>
            <a:t>does </a:t>
          </a:r>
          <a:r>
            <a:rPr lang="en-US" sz="2800" b="1" dirty="0" smtClean="0">
              <a:effectLst>
                <a:outerShdw blurRad="38100" dist="38100" dir="2700000" algn="tl">
                  <a:srgbClr val="000000">
                    <a:alpha val="43137"/>
                  </a:srgbClr>
                </a:outerShdw>
              </a:effectLst>
            </a:rPr>
            <a:t>not necessarily  mean competent BF </a:t>
          </a:r>
          <a:endParaRPr lang="en-US" sz="2800" b="1" dirty="0">
            <a:effectLst>
              <a:outerShdw blurRad="38100" dist="38100" dir="2700000" algn="tl">
                <a:srgbClr val="000000">
                  <a:alpha val="43137"/>
                </a:srgbClr>
              </a:outerShdw>
            </a:effectLst>
          </a:endParaRPr>
        </a:p>
      </dgm:t>
    </dgm:pt>
    <dgm:pt modelId="{ADD9BB5A-0A06-45D7-B2A8-766E8364DC5D}" type="parTrans" cxnId="{CA5A2374-58F1-46F4-B2B3-E0DAD5233321}">
      <dgm:prSet/>
      <dgm:spPr/>
      <dgm:t>
        <a:bodyPr/>
        <a:lstStyle/>
        <a:p>
          <a:endParaRPr lang="en-US"/>
        </a:p>
      </dgm:t>
    </dgm:pt>
    <dgm:pt modelId="{447BBD06-50DD-4C00-ADA3-52A2DB042266}" type="sibTrans" cxnId="{CA5A2374-58F1-46F4-B2B3-E0DAD5233321}">
      <dgm:prSet/>
      <dgm:spPr/>
      <dgm:t>
        <a:bodyPr/>
        <a:lstStyle/>
        <a:p>
          <a:endParaRPr lang="en-US"/>
        </a:p>
      </dgm:t>
    </dgm:pt>
    <dgm:pt modelId="{1A84DB1B-9080-4B09-9357-D0D761B6F78C}" type="pres">
      <dgm:prSet presAssocID="{AB15454B-092D-434B-B78E-A1BFD365A2F8}" presName="linear" presStyleCnt="0">
        <dgm:presLayoutVars>
          <dgm:animLvl val="lvl"/>
          <dgm:resizeHandles val="exact"/>
        </dgm:presLayoutVars>
      </dgm:prSet>
      <dgm:spPr/>
      <dgm:t>
        <a:bodyPr/>
        <a:lstStyle/>
        <a:p>
          <a:endParaRPr lang="en-US"/>
        </a:p>
      </dgm:t>
    </dgm:pt>
    <dgm:pt modelId="{70B1D3CA-EE52-4B69-AD75-076A187094D9}" type="pres">
      <dgm:prSet presAssocID="{3BE87F4C-C2FA-4199-AF9F-06B918E65F7D}" presName="parentText" presStyleLbl="node1" presStyleIdx="0" presStyleCnt="1">
        <dgm:presLayoutVars>
          <dgm:chMax val="0"/>
          <dgm:bulletEnabled val="1"/>
        </dgm:presLayoutVars>
      </dgm:prSet>
      <dgm:spPr/>
      <dgm:t>
        <a:bodyPr/>
        <a:lstStyle/>
        <a:p>
          <a:endParaRPr lang="en-US"/>
        </a:p>
      </dgm:t>
    </dgm:pt>
  </dgm:ptLst>
  <dgm:cxnLst>
    <dgm:cxn modelId="{CA5A2374-58F1-46F4-B2B3-E0DAD5233321}" srcId="{AB15454B-092D-434B-B78E-A1BFD365A2F8}" destId="{3BE87F4C-C2FA-4199-AF9F-06B918E65F7D}" srcOrd="0" destOrd="0" parTransId="{ADD9BB5A-0A06-45D7-B2A8-766E8364DC5D}" sibTransId="{447BBD06-50DD-4C00-ADA3-52A2DB042266}"/>
    <dgm:cxn modelId="{F41981C3-5331-43E6-AE27-5000275E8A88}" type="presOf" srcId="{3BE87F4C-C2FA-4199-AF9F-06B918E65F7D}" destId="{70B1D3CA-EE52-4B69-AD75-076A187094D9}" srcOrd="0" destOrd="0" presId="urn:microsoft.com/office/officeart/2005/8/layout/vList2"/>
    <dgm:cxn modelId="{38930EF9-6775-442D-AA39-08B3C1222A12}" type="presOf" srcId="{AB15454B-092D-434B-B78E-A1BFD365A2F8}" destId="{1A84DB1B-9080-4B09-9357-D0D761B6F78C}" srcOrd="0" destOrd="0" presId="urn:microsoft.com/office/officeart/2005/8/layout/vList2"/>
    <dgm:cxn modelId="{81558062-AB94-4843-8F8B-223AD11B395A}" type="presParOf" srcId="{1A84DB1B-9080-4B09-9357-D0D761B6F78C}" destId="{70B1D3CA-EE52-4B69-AD75-076A187094D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174C097-6819-43CD-BD3F-C1674B900FB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C2689DE-B90D-4D50-B97E-09F957E19D2F}">
      <dgm:prSet custT="1"/>
      <dgm:spPr/>
      <dgm:t>
        <a:bodyPr/>
        <a:lstStyle/>
        <a:p>
          <a:pPr algn="ctr" rtl="1"/>
          <a:r>
            <a:rPr lang="en-US" sz="4000" b="1" dirty="0" smtClean="0">
              <a:effectLst>
                <a:outerShdw blurRad="38100" dist="38100" dir="2700000" algn="tl">
                  <a:srgbClr val="000000">
                    <a:alpha val="43137"/>
                  </a:srgbClr>
                </a:outerShdw>
              </a:effectLst>
            </a:rPr>
            <a:t>Late Preterm Infants</a:t>
          </a:r>
          <a:endParaRPr lang="en-US" sz="4000" b="1" dirty="0">
            <a:effectLst>
              <a:outerShdw blurRad="38100" dist="38100" dir="2700000" algn="tl">
                <a:srgbClr val="000000">
                  <a:alpha val="43137"/>
                </a:srgbClr>
              </a:outerShdw>
            </a:effectLst>
          </a:endParaRPr>
        </a:p>
      </dgm:t>
    </dgm:pt>
    <dgm:pt modelId="{F16D0B44-13B8-4A25-B07F-59E0494E4925}" type="parTrans" cxnId="{4341DC49-6991-466F-8ACB-9D0371F8EE70}">
      <dgm:prSet/>
      <dgm:spPr/>
      <dgm:t>
        <a:bodyPr/>
        <a:lstStyle/>
        <a:p>
          <a:endParaRPr lang="en-US"/>
        </a:p>
      </dgm:t>
    </dgm:pt>
    <dgm:pt modelId="{993A58B2-CC03-48B2-85B2-93865CCBE53F}" type="sibTrans" cxnId="{4341DC49-6991-466F-8ACB-9D0371F8EE70}">
      <dgm:prSet/>
      <dgm:spPr/>
      <dgm:t>
        <a:bodyPr/>
        <a:lstStyle/>
        <a:p>
          <a:endParaRPr lang="en-US"/>
        </a:p>
      </dgm:t>
    </dgm:pt>
    <dgm:pt modelId="{9485133C-BAB8-4F15-A851-E98B5AFCC0A2}" type="pres">
      <dgm:prSet presAssocID="{1174C097-6819-43CD-BD3F-C1674B900FB6}" presName="linear" presStyleCnt="0">
        <dgm:presLayoutVars>
          <dgm:animLvl val="lvl"/>
          <dgm:resizeHandles val="exact"/>
        </dgm:presLayoutVars>
      </dgm:prSet>
      <dgm:spPr/>
      <dgm:t>
        <a:bodyPr/>
        <a:lstStyle/>
        <a:p>
          <a:endParaRPr lang="en-US"/>
        </a:p>
      </dgm:t>
    </dgm:pt>
    <dgm:pt modelId="{98B33EAF-5D99-4FF7-AE8E-EAA2EE753D46}" type="pres">
      <dgm:prSet presAssocID="{0C2689DE-B90D-4D50-B97E-09F957E19D2F}" presName="parentText" presStyleLbl="node1" presStyleIdx="0" presStyleCnt="1">
        <dgm:presLayoutVars>
          <dgm:chMax val="0"/>
          <dgm:bulletEnabled val="1"/>
        </dgm:presLayoutVars>
      </dgm:prSet>
      <dgm:spPr/>
      <dgm:t>
        <a:bodyPr/>
        <a:lstStyle/>
        <a:p>
          <a:endParaRPr lang="en-US"/>
        </a:p>
      </dgm:t>
    </dgm:pt>
  </dgm:ptLst>
  <dgm:cxnLst>
    <dgm:cxn modelId="{4341DC49-6991-466F-8ACB-9D0371F8EE70}" srcId="{1174C097-6819-43CD-BD3F-C1674B900FB6}" destId="{0C2689DE-B90D-4D50-B97E-09F957E19D2F}" srcOrd="0" destOrd="0" parTransId="{F16D0B44-13B8-4A25-B07F-59E0494E4925}" sibTransId="{993A58B2-CC03-48B2-85B2-93865CCBE53F}"/>
    <dgm:cxn modelId="{639F9AC4-CBE1-4C93-BED4-BDFDBA96149F}" type="presOf" srcId="{1174C097-6819-43CD-BD3F-C1674B900FB6}" destId="{9485133C-BAB8-4F15-A851-E98B5AFCC0A2}" srcOrd="0" destOrd="0" presId="urn:microsoft.com/office/officeart/2005/8/layout/vList2"/>
    <dgm:cxn modelId="{99AE0E3A-6E17-456C-8495-5165E5D6DAFC}" type="presOf" srcId="{0C2689DE-B90D-4D50-B97E-09F957E19D2F}" destId="{98B33EAF-5D99-4FF7-AE8E-EAA2EE753D46}" srcOrd="0" destOrd="0" presId="urn:microsoft.com/office/officeart/2005/8/layout/vList2"/>
    <dgm:cxn modelId="{11DAD0C4-5C7D-4A1A-9F76-1C167F80DEB6}" type="presParOf" srcId="{9485133C-BAB8-4F15-A851-E98B5AFCC0A2}" destId="{98B33EAF-5D99-4FF7-AE8E-EAA2EE753D4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50EF066-C99E-49F7-A0B1-CDD44F842B1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3E12E84B-AAB8-4F95-A976-CBAAA68A8996}">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ذخایر کم انرژی</a:t>
          </a:r>
          <a:endParaRPr lang="en-US" sz="4400" dirty="0">
            <a:effectLst>
              <a:outerShdw blurRad="38100" dist="38100" dir="2700000" algn="tl">
                <a:srgbClr val="000000">
                  <a:alpha val="43137"/>
                </a:srgbClr>
              </a:outerShdw>
            </a:effectLst>
            <a:cs typeface="B Nazanin" panose="00000400000000000000" pitchFamily="2" charset="-78"/>
          </a:endParaRPr>
        </a:p>
      </dgm:t>
    </dgm:pt>
    <dgm:pt modelId="{A0A18D08-CFD5-4AAC-9440-D9848E2B1400}" type="parTrans" cxnId="{31F577B7-8488-4594-B761-E7D41FA535EC}">
      <dgm:prSet/>
      <dgm:spPr/>
      <dgm:t>
        <a:bodyPr/>
        <a:lstStyle/>
        <a:p>
          <a:endParaRPr lang="en-US"/>
        </a:p>
      </dgm:t>
    </dgm:pt>
    <dgm:pt modelId="{12DE8781-BF0F-40D7-BFFA-96EA902A8024}" type="sibTrans" cxnId="{31F577B7-8488-4594-B761-E7D41FA535EC}">
      <dgm:prSet/>
      <dgm:spPr/>
      <dgm:t>
        <a:bodyPr/>
        <a:lstStyle/>
        <a:p>
          <a:endParaRPr lang="en-US"/>
        </a:p>
      </dgm:t>
    </dgm:pt>
    <dgm:pt modelId="{1D5684A9-76AF-4C2F-B40C-CAB8A36D8812}" type="pres">
      <dgm:prSet presAssocID="{D50EF066-C99E-49F7-A0B1-CDD44F842B1C}" presName="linear" presStyleCnt="0">
        <dgm:presLayoutVars>
          <dgm:animLvl val="lvl"/>
          <dgm:resizeHandles val="exact"/>
        </dgm:presLayoutVars>
      </dgm:prSet>
      <dgm:spPr/>
      <dgm:t>
        <a:bodyPr/>
        <a:lstStyle/>
        <a:p>
          <a:endParaRPr lang="en-US"/>
        </a:p>
      </dgm:t>
    </dgm:pt>
    <dgm:pt modelId="{A2ADB9EF-B724-4BD8-A281-564191BCF8FD}" type="pres">
      <dgm:prSet presAssocID="{3E12E84B-AAB8-4F95-A976-CBAAA68A8996}" presName="parentText" presStyleLbl="node1" presStyleIdx="0" presStyleCnt="1">
        <dgm:presLayoutVars>
          <dgm:chMax val="0"/>
          <dgm:bulletEnabled val="1"/>
        </dgm:presLayoutVars>
      </dgm:prSet>
      <dgm:spPr/>
      <dgm:t>
        <a:bodyPr/>
        <a:lstStyle/>
        <a:p>
          <a:endParaRPr lang="en-US"/>
        </a:p>
      </dgm:t>
    </dgm:pt>
  </dgm:ptLst>
  <dgm:cxnLst>
    <dgm:cxn modelId="{31F577B7-8488-4594-B761-E7D41FA535EC}" srcId="{D50EF066-C99E-49F7-A0B1-CDD44F842B1C}" destId="{3E12E84B-AAB8-4F95-A976-CBAAA68A8996}" srcOrd="0" destOrd="0" parTransId="{A0A18D08-CFD5-4AAC-9440-D9848E2B1400}" sibTransId="{12DE8781-BF0F-40D7-BFFA-96EA902A8024}"/>
    <dgm:cxn modelId="{49AB3758-519B-4694-900D-002137193EBC}" type="presOf" srcId="{D50EF066-C99E-49F7-A0B1-CDD44F842B1C}" destId="{1D5684A9-76AF-4C2F-B40C-CAB8A36D8812}" srcOrd="0" destOrd="0" presId="urn:microsoft.com/office/officeart/2005/8/layout/vList2"/>
    <dgm:cxn modelId="{22F021E1-9BA2-401F-85E4-949A648CDF0B}" type="presOf" srcId="{3E12E84B-AAB8-4F95-A976-CBAAA68A8996}" destId="{A2ADB9EF-B724-4BD8-A281-564191BCF8FD}" srcOrd="0" destOrd="0" presId="urn:microsoft.com/office/officeart/2005/8/layout/vList2"/>
    <dgm:cxn modelId="{F83190F6-F5A4-4EE5-8335-5DC3C59F103B}" type="presParOf" srcId="{1D5684A9-76AF-4C2F-B40C-CAB8A36D8812}" destId="{A2ADB9EF-B724-4BD8-A281-564191BCF8F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F1760E8-D17F-413F-B031-A9E6B833AC3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50F177D-EA0F-4E60-9419-C94B55A22837}">
      <dgm:prSet custT="1"/>
      <dgm:spPr/>
      <dgm:t>
        <a:bodyPr/>
        <a:lstStyle/>
        <a:p>
          <a:pPr algn="ctr" rtl="1"/>
          <a:r>
            <a:rPr lang="en-US" sz="2800" b="1" dirty="0" smtClean="0">
              <a:effectLst>
                <a:outerShdw blurRad="38100" dist="38100" dir="2700000" algn="tl">
                  <a:srgbClr val="000000">
                    <a:alpha val="43137"/>
                  </a:srgbClr>
                </a:outerShdw>
              </a:effectLst>
            </a:rPr>
            <a:t>LACTATION  SUPPORT  Feeding Immaturity  </a:t>
          </a:r>
          <a:endParaRPr lang="en-US" sz="2800" dirty="0">
            <a:effectLst>
              <a:outerShdw blurRad="38100" dist="38100" dir="2700000" algn="tl">
                <a:srgbClr val="000000">
                  <a:alpha val="43137"/>
                </a:srgbClr>
              </a:outerShdw>
            </a:effectLst>
          </a:endParaRPr>
        </a:p>
      </dgm:t>
    </dgm:pt>
    <dgm:pt modelId="{542FC0C1-DF56-4B2B-A1E6-7AD1C6815A52}" type="parTrans" cxnId="{E00C4AB3-9E38-4D7E-9C83-366137323975}">
      <dgm:prSet/>
      <dgm:spPr/>
      <dgm:t>
        <a:bodyPr/>
        <a:lstStyle/>
        <a:p>
          <a:endParaRPr lang="en-US" sz="2800"/>
        </a:p>
      </dgm:t>
    </dgm:pt>
    <dgm:pt modelId="{1CA8F5AE-B925-4D5F-9ABA-0F45890C36D6}" type="sibTrans" cxnId="{E00C4AB3-9E38-4D7E-9C83-366137323975}">
      <dgm:prSet/>
      <dgm:spPr/>
      <dgm:t>
        <a:bodyPr/>
        <a:lstStyle/>
        <a:p>
          <a:endParaRPr lang="en-US" sz="2800"/>
        </a:p>
      </dgm:t>
    </dgm:pt>
    <dgm:pt modelId="{4E71D959-CE95-4174-82C1-A6786819A3D5}" type="pres">
      <dgm:prSet presAssocID="{8F1760E8-D17F-413F-B031-A9E6B833AC38}" presName="linear" presStyleCnt="0">
        <dgm:presLayoutVars>
          <dgm:animLvl val="lvl"/>
          <dgm:resizeHandles val="exact"/>
        </dgm:presLayoutVars>
      </dgm:prSet>
      <dgm:spPr/>
      <dgm:t>
        <a:bodyPr/>
        <a:lstStyle/>
        <a:p>
          <a:endParaRPr lang="en-US"/>
        </a:p>
      </dgm:t>
    </dgm:pt>
    <dgm:pt modelId="{900503DD-8C42-44C4-8FAA-E0D17801579B}" type="pres">
      <dgm:prSet presAssocID="{550F177D-EA0F-4E60-9419-C94B55A22837}" presName="parentText" presStyleLbl="node1" presStyleIdx="0" presStyleCnt="1">
        <dgm:presLayoutVars>
          <dgm:chMax val="0"/>
          <dgm:bulletEnabled val="1"/>
        </dgm:presLayoutVars>
      </dgm:prSet>
      <dgm:spPr/>
      <dgm:t>
        <a:bodyPr/>
        <a:lstStyle/>
        <a:p>
          <a:endParaRPr lang="en-US"/>
        </a:p>
      </dgm:t>
    </dgm:pt>
  </dgm:ptLst>
  <dgm:cxnLst>
    <dgm:cxn modelId="{7BF001F0-561A-4169-BB5D-6D86C54FF672}" type="presOf" srcId="{8F1760E8-D17F-413F-B031-A9E6B833AC38}" destId="{4E71D959-CE95-4174-82C1-A6786819A3D5}" srcOrd="0" destOrd="0" presId="urn:microsoft.com/office/officeart/2005/8/layout/vList2"/>
    <dgm:cxn modelId="{E00C4AB3-9E38-4D7E-9C83-366137323975}" srcId="{8F1760E8-D17F-413F-B031-A9E6B833AC38}" destId="{550F177D-EA0F-4E60-9419-C94B55A22837}" srcOrd="0" destOrd="0" parTransId="{542FC0C1-DF56-4B2B-A1E6-7AD1C6815A52}" sibTransId="{1CA8F5AE-B925-4D5F-9ABA-0F45890C36D6}"/>
    <dgm:cxn modelId="{15987B5C-0849-4FC7-88BB-B379E829D2C0}" type="presOf" srcId="{550F177D-EA0F-4E60-9419-C94B55A22837}" destId="{900503DD-8C42-44C4-8FAA-E0D17801579B}" srcOrd="0" destOrd="0" presId="urn:microsoft.com/office/officeart/2005/8/layout/vList2"/>
    <dgm:cxn modelId="{972573D2-C4FB-493B-813F-64C3BB668D59}" type="presParOf" srcId="{4E71D959-CE95-4174-82C1-A6786819A3D5}" destId="{900503DD-8C42-44C4-8FAA-E0D17801579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92E9BB8-67AC-46A3-A2A9-92D928315B7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3E9F93D9-019B-4B76-B543-C4FB67D33521}">
      <dgm:prSet custT="1"/>
      <dgm:spPr/>
      <dgm:t>
        <a:bodyPr/>
        <a:lstStyle/>
        <a:p>
          <a:pPr algn="ctr" rtl="1"/>
          <a:r>
            <a:rPr lang="en-US" sz="2400" b="1" dirty="0" smtClean="0">
              <a:effectLst>
                <a:outerShdw blurRad="38100" dist="38100" dir="2700000" algn="tl">
                  <a:srgbClr val="000000">
                    <a:alpha val="43137"/>
                  </a:srgbClr>
                </a:outerShdw>
              </a:effectLst>
            </a:rPr>
            <a:t>The quantity of milk is (still) not important, the positive experience at the breast counts</a:t>
          </a:r>
          <a:endParaRPr lang="en-US" sz="2400" b="1" dirty="0">
            <a:effectLst>
              <a:outerShdw blurRad="38100" dist="38100" dir="2700000" algn="tl">
                <a:srgbClr val="000000">
                  <a:alpha val="43137"/>
                </a:srgbClr>
              </a:outerShdw>
            </a:effectLst>
          </a:endParaRPr>
        </a:p>
      </dgm:t>
    </dgm:pt>
    <dgm:pt modelId="{334BB693-B5ED-41C8-9E06-7C792ACAE86A}" type="parTrans" cxnId="{D890B680-38A3-4675-9E52-6EC13F699F7F}">
      <dgm:prSet/>
      <dgm:spPr/>
      <dgm:t>
        <a:bodyPr/>
        <a:lstStyle/>
        <a:p>
          <a:pPr algn="l"/>
          <a:endParaRPr lang="en-US" sz="2400" b="1">
            <a:effectLst>
              <a:outerShdw blurRad="38100" dist="38100" dir="2700000" algn="tl">
                <a:srgbClr val="000000">
                  <a:alpha val="43137"/>
                </a:srgbClr>
              </a:outerShdw>
            </a:effectLst>
          </a:endParaRPr>
        </a:p>
      </dgm:t>
    </dgm:pt>
    <dgm:pt modelId="{7BD623CD-7CFE-483E-A5FC-6D23AB418350}" type="sibTrans" cxnId="{D890B680-38A3-4675-9E52-6EC13F699F7F}">
      <dgm:prSet/>
      <dgm:spPr/>
      <dgm:t>
        <a:bodyPr/>
        <a:lstStyle/>
        <a:p>
          <a:pPr algn="l"/>
          <a:endParaRPr lang="en-US" sz="2400" b="1">
            <a:effectLst>
              <a:outerShdw blurRad="38100" dist="38100" dir="2700000" algn="tl">
                <a:srgbClr val="000000">
                  <a:alpha val="43137"/>
                </a:srgbClr>
              </a:outerShdw>
            </a:effectLst>
          </a:endParaRPr>
        </a:p>
      </dgm:t>
    </dgm:pt>
    <dgm:pt modelId="{0BCDB020-1254-4453-8A22-31EF5680F3E1}" type="pres">
      <dgm:prSet presAssocID="{F92E9BB8-67AC-46A3-A2A9-92D928315B79}" presName="linear" presStyleCnt="0">
        <dgm:presLayoutVars>
          <dgm:animLvl val="lvl"/>
          <dgm:resizeHandles val="exact"/>
        </dgm:presLayoutVars>
      </dgm:prSet>
      <dgm:spPr/>
      <dgm:t>
        <a:bodyPr/>
        <a:lstStyle/>
        <a:p>
          <a:endParaRPr lang="en-US"/>
        </a:p>
      </dgm:t>
    </dgm:pt>
    <dgm:pt modelId="{4C671C04-B76A-4747-9E93-C244FA759A6C}" type="pres">
      <dgm:prSet presAssocID="{3E9F93D9-019B-4B76-B543-C4FB67D33521}" presName="parentText" presStyleLbl="node1" presStyleIdx="0" presStyleCnt="1">
        <dgm:presLayoutVars>
          <dgm:chMax val="0"/>
          <dgm:bulletEnabled val="1"/>
        </dgm:presLayoutVars>
      </dgm:prSet>
      <dgm:spPr/>
      <dgm:t>
        <a:bodyPr/>
        <a:lstStyle/>
        <a:p>
          <a:endParaRPr lang="en-US"/>
        </a:p>
      </dgm:t>
    </dgm:pt>
  </dgm:ptLst>
  <dgm:cxnLst>
    <dgm:cxn modelId="{D890B680-38A3-4675-9E52-6EC13F699F7F}" srcId="{F92E9BB8-67AC-46A3-A2A9-92D928315B79}" destId="{3E9F93D9-019B-4B76-B543-C4FB67D33521}" srcOrd="0" destOrd="0" parTransId="{334BB693-B5ED-41C8-9E06-7C792ACAE86A}" sibTransId="{7BD623CD-7CFE-483E-A5FC-6D23AB418350}"/>
    <dgm:cxn modelId="{6200B9BC-3974-4DF6-978E-A3F07AAD9086}" type="presOf" srcId="{3E9F93D9-019B-4B76-B543-C4FB67D33521}" destId="{4C671C04-B76A-4747-9E93-C244FA759A6C}" srcOrd="0" destOrd="0" presId="urn:microsoft.com/office/officeart/2005/8/layout/vList2"/>
    <dgm:cxn modelId="{89183D03-B2C2-4EDB-B455-A0A32E523EA4}" type="presOf" srcId="{F92E9BB8-67AC-46A3-A2A9-92D928315B79}" destId="{0BCDB020-1254-4453-8A22-31EF5680F3E1}" srcOrd="0" destOrd="0" presId="urn:microsoft.com/office/officeart/2005/8/layout/vList2"/>
    <dgm:cxn modelId="{CFAF5D37-DCF7-46C6-81BC-6CE5D903621B}" type="presParOf" srcId="{0BCDB020-1254-4453-8A22-31EF5680F3E1}" destId="{4C671C04-B76A-4747-9E93-C244FA759A6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5D40C5-A181-4219-9E62-DAD4C9082F5B}">
      <dsp:nvSpPr>
        <dsp:cNvPr id="0" name=""/>
        <dsp:cNvSpPr/>
      </dsp:nvSpPr>
      <dsp:spPr>
        <a:xfrm>
          <a:off x="0" y="415"/>
          <a:ext cx="8229600" cy="84927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en-US" sz="2400" b="1" kern="1200" dirty="0" smtClean="0">
              <a:effectLst>
                <a:outerShdw blurRad="38100" dist="38100" dir="2700000" algn="tl">
                  <a:srgbClr val="000000">
                    <a:alpha val="43137"/>
                  </a:srgbClr>
                </a:outerShdw>
              </a:effectLst>
            </a:rPr>
            <a:t>The Challenge of Breastfeeding the Late Preterm and the Early-Term Infant</a:t>
          </a:r>
          <a:r>
            <a:rPr lang="fa-IR" sz="2400" b="1" kern="1200" dirty="0" smtClean="0">
              <a:effectLst>
                <a:outerShdw blurRad="38100" dist="38100" dir="2700000" algn="tl">
                  <a:srgbClr val="000000">
                    <a:alpha val="43137"/>
                  </a:srgbClr>
                </a:outerShdw>
              </a:effectLst>
            </a:rPr>
            <a:t> </a:t>
          </a:r>
          <a:endParaRPr lang="en-US" sz="2400" b="1" kern="1200" dirty="0" smtClean="0">
            <a:effectLst>
              <a:outerShdw blurRad="38100" dist="38100" dir="2700000" algn="tl">
                <a:srgbClr val="000000">
                  <a:alpha val="43137"/>
                </a:srgbClr>
              </a:outerShdw>
            </a:effectLst>
          </a:endParaRPr>
        </a:p>
      </dsp:txBody>
      <dsp:txXfrm>
        <a:off x="41458" y="41873"/>
        <a:ext cx="8146684" cy="76635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E9072A-D43E-43BF-973E-0CEAC40E0858}">
      <dsp:nvSpPr>
        <dsp:cNvPr id="0" name=""/>
        <dsp:cNvSpPr/>
      </dsp:nvSpPr>
      <dsp:spPr>
        <a:xfrm>
          <a:off x="0" y="679"/>
          <a:ext cx="8229600" cy="114164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rtl="1">
            <a:lnSpc>
              <a:spcPct val="90000"/>
            </a:lnSpc>
            <a:spcBef>
              <a:spcPct val="0"/>
            </a:spcBef>
            <a:spcAft>
              <a:spcPct val="35000"/>
            </a:spcAft>
          </a:pPr>
          <a:r>
            <a:rPr lang="fa-IR" sz="4800" b="1" kern="1200" dirty="0" smtClean="0">
              <a:cs typeface="B Nazanin" panose="00000400000000000000" pitchFamily="2" charset="-78"/>
            </a:rPr>
            <a:t>پیش آگهی</a:t>
          </a:r>
          <a:endParaRPr lang="en-US" sz="4800" kern="1200" dirty="0">
            <a:cs typeface="B Nazanin" panose="00000400000000000000" pitchFamily="2" charset="-78"/>
          </a:endParaRPr>
        </a:p>
      </dsp:txBody>
      <dsp:txXfrm>
        <a:off x="55730" y="56409"/>
        <a:ext cx="8118140" cy="1030181"/>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rtl="1" fontAlgn="auto">
              <a:spcBef>
                <a:spcPts val="0"/>
              </a:spcBef>
              <a:spcAft>
                <a:spcPts val="0"/>
              </a:spcAft>
              <a:defRPr sz="1200">
                <a:latin typeface="+mn-lt"/>
                <a:cs typeface="+mn-cs"/>
              </a:defRPr>
            </a:lvl1pPr>
          </a:lstStyle>
          <a:p>
            <a:pPr>
              <a:defRPr/>
            </a:pPr>
            <a:endParaRPr lang="fa-IR"/>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rtl="1" fontAlgn="auto">
              <a:spcBef>
                <a:spcPts val="0"/>
              </a:spcBef>
              <a:spcAft>
                <a:spcPts val="0"/>
              </a:spcAft>
              <a:defRPr sz="1200">
                <a:latin typeface="+mn-lt"/>
                <a:cs typeface="+mn-cs"/>
              </a:defRPr>
            </a:lvl1pPr>
          </a:lstStyle>
          <a:p>
            <a:pPr>
              <a:defRPr/>
            </a:pPr>
            <a:fld id="{78F1F6D1-C6E8-47D3-87AF-DD431A9E5772}" type="datetimeFigureOut">
              <a:rPr lang="fa-IR"/>
              <a:pPr>
                <a:defRPr/>
              </a:pPr>
              <a:t>1442/07/03</a:t>
            </a:fld>
            <a:endParaRPr lang="fa-IR"/>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rtl="1" fontAlgn="auto">
              <a:spcBef>
                <a:spcPts val="0"/>
              </a:spcBef>
              <a:spcAft>
                <a:spcPts val="0"/>
              </a:spcAft>
              <a:defRPr sz="1200">
                <a:latin typeface="+mn-lt"/>
                <a:cs typeface="+mn-cs"/>
              </a:defRPr>
            </a:lvl1pPr>
          </a:lstStyle>
          <a:p>
            <a:pPr>
              <a:defRPr/>
            </a:pPr>
            <a:endParaRPr lang="fa-IR"/>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rtl="1" fontAlgn="auto">
              <a:spcBef>
                <a:spcPts val="0"/>
              </a:spcBef>
              <a:spcAft>
                <a:spcPts val="0"/>
              </a:spcAft>
              <a:defRPr sz="1200">
                <a:latin typeface="+mn-lt"/>
                <a:cs typeface="+mn-cs"/>
              </a:defRPr>
            </a:lvl1pPr>
          </a:lstStyle>
          <a:p>
            <a:pPr>
              <a:defRPr/>
            </a:pPr>
            <a:fld id="{B614F368-F446-4EAF-9A43-D91CD590929B}" type="slidenum">
              <a:rPr lang="fa-IR"/>
              <a:pPr>
                <a:defRPr/>
              </a:pPr>
              <a:t>‹#›</a:t>
            </a:fld>
            <a:endParaRPr lang="fa-IR"/>
          </a:p>
        </p:txBody>
      </p:sp>
    </p:spTree>
    <p:extLst>
      <p:ext uri="{BB962C8B-B14F-4D97-AF65-F5344CB8AC3E}">
        <p14:creationId xmlns:p14="http://schemas.microsoft.com/office/powerpoint/2010/main" val="2214472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rtl="1" fontAlgn="auto">
              <a:spcBef>
                <a:spcPts val="0"/>
              </a:spcBef>
              <a:spcAft>
                <a:spcPts val="0"/>
              </a:spcAft>
              <a:defRPr sz="1200">
                <a:latin typeface="+mn-lt"/>
                <a:cs typeface="+mn-cs"/>
              </a:defRPr>
            </a:lvl1pPr>
          </a:lstStyle>
          <a:p>
            <a:pPr>
              <a:defRPr/>
            </a:pPr>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rtl="1" fontAlgn="auto">
              <a:spcBef>
                <a:spcPts val="0"/>
              </a:spcBef>
              <a:spcAft>
                <a:spcPts val="0"/>
              </a:spcAft>
              <a:defRPr sz="1200">
                <a:latin typeface="+mn-lt"/>
                <a:cs typeface="+mn-cs"/>
              </a:defRPr>
            </a:lvl1pPr>
          </a:lstStyle>
          <a:p>
            <a:pPr>
              <a:defRPr/>
            </a:pPr>
            <a:fld id="{1BCA2008-05A7-4266-ADF3-D75B13E5F170}" type="datetimeFigureOut">
              <a:rPr lang="fa-IR"/>
              <a:pPr>
                <a:defRPr/>
              </a:pPr>
              <a:t>1442/07/03</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fa-IR"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rtl="1" fontAlgn="auto">
              <a:spcBef>
                <a:spcPts val="0"/>
              </a:spcBef>
              <a:spcAft>
                <a:spcPts val="0"/>
              </a:spcAft>
              <a:defRPr sz="1200">
                <a:latin typeface="+mn-lt"/>
                <a:cs typeface="+mn-cs"/>
              </a:defRPr>
            </a:lvl1pPr>
          </a:lstStyle>
          <a:p>
            <a:pPr>
              <a:defRPr/>
            </a:pPr>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rtl="1" fontAlgn="auto">
              <a:spcBef>
                <a:spcPts val="0"/>
              </a:spcBef>
              <a:spcAft>
                <a:spcPts val="0"/>
              </a:spcAft>
              <a:defRPr sz="1200">
                <a:latin typeface="+mn-lt"/>
                <a:cs typeface="+mn-cs"/>
              </a:defRPr>
            </a:lvl1pPr>
          </a:lstStyle>
          <a:p>
            <a:pPr>
              <a:defRPr/>
            </a:pPr>
            <a:fld id="{C848E416-0867-456D-A132-87D1FBAB503D}" type="slidenum">
              <a:rPr lang="fa-IR"/>
              <a:pPr>
                <a:defRPr/>
              </a:pPr>
              <a:t>‹#›</a:t>
            </a:fld>
            <a:endParaRPr lang="fa-IR"/>
          </a:p>
        </p:txBody>
      </p:sp>
    </p:spTree>
    <p:extLst>
      <p:ext uri="{BB962C8B-B14F-4D97-AF65-F5344CB8AC3E}">
        <p14:creationId xmlns:p14="http://schemas.microsoft.com/office/powerpoint/2010/main" val="49666426"/>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fa-IR" dirty="0" smtClean="0"/>
              <a:t>نزدیک به ۷۵درصد نوزادان نارس را نوزادان نارس تأخیری شامل می شود </a:t>
            </a:r>
            <a:r>
              <a:rPr lang="fa-IR" dirty="0" err="1" smtClean="0"/>
              <a:t>كه</a:t>
            </a:r>
            <a:r>
              <a:rPr lang="fa-IR" dirty="0" smtClean="0"/>
              <a:t> چند هفته </a:t>
            </a:r>
            <a:r>
              <a:rPr lang="fa-IR" dirty="0" err="1" smtClean="0"/>
              <a:t>اي</a:t>
            </a:r>
            <a:r>
              <a:rPr lang="fa-IR" dirty="0" smtClean="0"/>
              <a:t> قبل از 37 هفته، بطوریکه با سن حاملگی بین 34 و صفر هفتم و 36 و شش هفتم به </a:t>
            </a:r>
            <a:r>
              <a:rPr lang="fa-IR" dirty="0" err="1" smtClean="0"/>
              <a:t>دنيا</a:t>
            </a:r>
            <a:r>
              <a:rPr lang="fa-IR" dirty="0" smtClean="0"/>
              <a:t> می آیند و در معرض خطر بروز </a:t>
            </a:r>
            <a:r>
              <a:rPr lang="fa-IR" dirty="0" err="1" smtClean="0"/>
              <a:t>مشكلات</a:t>
            </a:r>
            <a:r>
              <a:rPr lang="fa-IR" dirty="0" smtClean="0"/>
              <a:t> در </a:t>
            </a:r>
            <a:r>
              <a:rPr lang="fa-IR" dirty="0" err="1" smtClean="0"/>
              <a:t>تغذيه</a:t>
            </a:r>
            <a:r>
              <a:rPr lang="fa-IR" dirty="0" smtClean="0"/>
              <a:t> با شیرمادر قرار دارند.</a:t>
            </a:r>
          </a:p>
          <a:p>
            <a:pPr rtl="1"/>
            <a:r>
              <a:rPr lang="fa-IR" dirty="0" smtClean="0"/>
              <a:t>. </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4</a:t>
            </a:fld>
            <a:endParaRPr lang="fa-IR"/>
          </a:p>
        </p:txBody>
      </p:sp>
    </p:spTree>
    <p:extLst>
      <p:ext uri="{BB962C8B-B14F-4D97-AF65-F5344CB8AC3E}">
        <p14:creationId xmlns:p14="http://schemas.microsoft.com/office/powerpoint/2010/main" val="678490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24</a:t>
            </a:fld>
            <a:endParaRPr lang="fa-IR">
              <a:solidFill>
                <a:prstClr val="black"/>
              </a:solidFill>
            </a:endParaRPr>
          </a:p>
        </p:txBody>
      </p:sp>
    </p:spTree>
    <p:extLst>
      <p:ext uri="{BB962C8B-B14F-4D97-AF65-F5344CB8AC3E}">
        <p14:creationId xmlns:p14="http://schemas.microsoft.com/office/powerpoint/2010/main" val="3893288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37</a:t>
            </a:fld>
            <a:endParaRPr lang="fa-IR">
              <a:solidFill>
                <a:prstClr val="black"/>
              </a:solidFill>
            </a:endParaRPr>
          </a:p>
        </p:txBody>
      </p:sp>
    </p:spTree>
    <p:extLst>
      <p:ext uri="{BB962C8B-B14F-4D97-AF65-F5344CB8AC3E}">
        <p14:creationId xmlns:p14="http://schemas.microsoft.com/office/powerpoint/2010/main" val="3067655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41</a:t>
            </a:fld>
            <a:endParaRPr lang="fa-IR">
              <a:solidFill>
                <a:prstClr val="black"/>
              </a:solidFill>
            </a:endParaRPr>
          </a:p>
        </p:txBody>
      </p:sp>
    </p:spTree>
    <p:extLst>
      <p:ext uri="{BB962C8B-B14F-4D97-AF65-F5344CB8AC3E}">
        <p14:creationId xmlns:p14="http://schemas.microsoft.com/office/powerpoint/2010/main" val="966069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وزن گیری ناکافی شیرخوار</a:t>
            </a:r>
          </a:p>
          <a:p>
            <a:r>
              <a:rPr lang="fa-IR" dirty="0" err="1" smtClean="0"/>
              <a:t>کولیک</a:t>
            </a:r>
            <a:r>
              <a:rPr lang="fa-IR" dirty="0" smtClean="0"/>
              <a:t> در شیرخواری که از شیرمادر تغذیه می شود</a:t>
            </a:r>
          </a:p>
          <a:p>
            <a:r>
              <a:rPr lang="fa-IR" dirty="0" smtClean="0"/>
              <a:t>شیرخوردن به دفعات مکرر و یا طولانی</a:t>
            </a:r>
          </a:p>
          <a:p>
            <a:r>
              <a:rPr lang="fa-IR" dirty="0" smtClean="0"/>
              <a:t>جراحت نوک پستان</a:t>
            </a:r>
          </a:p>
          <a:p>
            <a:r>
              <a:rPr lang="fa-IR" dirty="0" smtClean="0"/>
              <a:t>مجاری بسته شده شیر و یا ماستیت</a:t>
            </a:r>
          </a:p>
          <a:p>
            <a:r>
              <a:rPr lang="fa-IR" dirty="0" smtClean="0"/>
              <a:t>تشویق شیرخواری که در ادامه نوشیدن سریعا به خواب می رود</a:t>
            </a:r>
          </a:p>
          <a:p>
            <a:r>
              <a:rPr lang="fa-IR" dirty="0" smtClean="0"/>
              <a:t>شیرخوار تنبل یا بطری خواه (کودک تنبل نیست بلکه جریان شیر برایش مهم است)</a:t>
            </a:r>
          </a:p>
          <a:p>
            <a:r>
              <a:rPr lang="fa-IR" dirty="0" smtClean="0"/>
              <a:t>مکش لازم برای خروج شیراز پستان،  بسیار بیشتر از مکش وارد شده به بطری است (122- </a:t>
            </a:r>
            <a:r>
              <a:rPr lang="en-US" dirty="0" smtClean="0"/>
              <a:t>mm Hg </a:t>
            </a:r>
            <a:r>
              <a:rPr lang="fa-IR" dirty="0" smtClean="0"/>
              <a:t>در مقابل 67- </a:t>
            </a:r>
            <a:r>
              <a:rPr lang="en-US" dirty="0" smtClean="0"/>
              <a:t>mmHg)</a:t>
            </a:r>
          </a:p>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42</a:t>
            </a:fld>
            <a:endParaRPr lang="fa-IR">
              <a:solidFill>
                <a:prstClr val="black"/>
              </a:solidFill>
            </a:endParaRPr>
          </a:p>
        </p:txBody>
      </p:sp>
    </p:spTree>
    <p:extLst>
      <p:ext uri="{BB962C8B-B14F-4D97-AF65-F5344CB8AC3E}">
        <p14:creationId xmlns:p14="http://schemas.microsoft.com/office/powerpoint/2010/main" val="4247916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43</a:t>
            </a:fld>
            <a:endParaRPr lang="fa-IR">
              <a:solidFill>
                <a:prstClr val="black"/>
              </a:solidFill>
            </a:endParaRPr>
          </a:p>
        </p:txBody>
      </p:sp>
    </p:spTree>
    <p:extLst>
      <p:ext uri="{BB962C8B-B14F-4D97-AF65-F5344CB8AC3E}">
        <p14:creationId xmlns:p14="http://schemas.microsoft.com/office/powerpoint/2010/main" val="2710224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46</a:t>
            </a:fld>
            <a:endParaRPr lang="fa-IR">
              <a:solidFill>
                <a:prstClr val="black"/>
              </a:solidFill>
            </a:endParaRPr>
          </a:p>
        </p:txBody>
      </p:sp>
    </p:spTree>
    <p:extLst>
      <p:ext uri="{BB962C8B-B14F-4D97-AF65-F5344CB8AC3E}">
        <p14:creationId xmlns:p14="http://schemas.microsoft.com/office/powerpoint/2010/main" val="2710224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در مورد استفاده از محافظ نوک پستان و احتمال اثرات جانبی </a:t>
            </a:r>
            <a:r>
              <a:rPr lang="fa-IR" dirty="0" err="1" smtClean="0"/>
              <a:t>مضرآنها</a:t>
            </a:r>
            <a:r>
              <a:rPr lang="fa-IR" dirty="0" smtClean="0"/>
              <a:t>، بحث های زیادی وجود دارد. در طول </a:t>
            </a:r>
            <a:r>
              <a:rPr lang="fa-IR" dirty="0" err="1" smtClean="0"/>
              <a:t>سال¬ها</a:t>
            </a:r>
            <a:r>
              <a:rPr lang="fa-IR" dirty="0" smtClean="0"/>
              <a:t>، جنس محافظ های نوک پستان از فلز، چوب و پوست حیوانات، لاتکس، و </a:t>
            </a:r>
            <a:r>
              <a:rPr lang="fa-IR" dirty="0" err="1" smtClean="0"/>
              <a:t>سرشیشه¬های</a:t>
            </a:r>
            <a:r>
              <a:rPr lang="fa-IR" dirty="0" smtClean="0"/>
              <a:t> بطری شیر، تا انواع بسیار نازک از جنس </a:t>
            </a:r>
            <a:r>
              <a:rPr lang="fa-IR" dirty="0" err="1" smtClean="0"/>
              <a:t>سیلیکونی</a:t>
            </a:r>
            <a:r>
              <a:rPr lang="fa-IR" dirty="0" smtClean="0"/>
              <a:t> امروزی، ساخته </a:t>
            </a:r>
            <a:r>
              <a:rPr lang="fa-IR" dirty="0" err="1" smtClean="0"/>
              <a:t>شده¬اند</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47</a:t>
            </a:fld>
            <a:endParaRPr lang="fa-IR"/>
          </a:p>
        </p:txBody>
      </p:sp>
    </p:spTree>
    <p:extLst>
      <p:ext uri="{BB962C8B-B14F-4D97-AF65-F5344CB8AC3E}">
        <p14:creationId xmlns:p14="http://schemas.microsoft.com/office/powerpoint/2010/main" val="31296890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365125" marR="0" lvl="0" indent="-255588" algn="l" defTabSz="914400" rtl="0" eaLnBrk="0" fontAlgn="base" latinLnBrk="0" hangingPunct="0">
              <a:lnSpc>
                <a:spcPct val="100000"/>
              </a:lnSpc>
              <a:spcBef>
                <a:spcPts val="400"/>
              </a:spcBef>
              <a:spcAft>
                <a:spcPct val="0"/>
              </a:spcAft>
              <a:buClr>
                <a:srgbClr val="72A376"/>
              </a:buClr>
              <a:buSzPct val="68000"/>
              <a:buFont typeface="Wingdings 3" pitchFamily="18" charset="2"/>
              <a:buChar char=""/>
              <a:tabLst/>
              <a:defRPr/>
            </a:pPr>
            <a:r>
              <a:rPr kumimoji="0" lang="en-US" sz="2800" b="0" i="0" u="none" strike="noStrike" kern="1200" cap="none" spc="0" normalizeH="0" baseline="0" noProof="0" dirty="0" smtClean="0">
                <a:ln>
                  <a:noFill/>
                </a:ln>
                <a:solidFill>
                  <a:prstClr val="black"/>
                </a:solidFill>
                <a:effectLst/>
                <a:uLnTx/>
                <a:uFillTx/>
                <a:latin typeface="Lucida Sans Unicode"/>
                <a:ea typeface="+mn-ea"/>
                <a:cs typeface="B Yagut" pitchFamily="2" charset="-78"/>
              </a:rPr>
              <a:t>What is important to note is that the </a:t>
            </a:r>
            <a:r>
              <a:rPr kumimoji="0" lang="en-US" sz="28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newer silicone shields </a:t>
            </a:r>
            <a:r>
              <a:rPr kumimoji="0" lang="en-US" sz="2800" b="0" i="0" u="none" strike="noStrike" kern="1200" cap="none" spc="0" normalizeH="0" baseline="0" noProof="0" dirty="0" smtClean="0">
                <a:ln>
                  <a:noFill/>
                </a:ln>
                <a:solidFill>
                  <a:prstClr val="black"/>
                </a:solidFill>
                <a:effectLst/>
                <a:uLnTx/>
                <a:uFillTx/>
                <a:latin typeface="Lucida Sans Unicode"/>
                <a:ea typeface="+mn-ea"/>
                <a:cs typeface="B Yagut" pitchFamily="2" charset="-78"/>
              </a:rPr>
              <a:t>do not have the same negative effects associated with the others, such as</a:t>
            </a:r>
            <a:endParaRPr kumimoji="0" lang="fa-IR" sz="2800" b="0" i="0" u="none" strike="noStrike" kern="1200" cap="none" spc="0" normalizeH="0" baseline="0" noProof="0" dirty="0" smtClean="0">
              <a:ln>
                <a:noFill/>
              </a:ln>
              <a:solidFill>
                <a:prstClr val="black"/>
              </a:solidFill>
              <a:effectLst/>
              <a:uLnTx/>
              <a:uFillTx/>
              <a:latin typeface="Lucida Sans Unicode"/>
              <a:ea typeface="+mn-ea"/>
              <a:cs typeface="B Yagut" pitchFamily="2" charset="-78"/>
            </a:endParaRPr>
          </a:p>
          <a:p>
            <a:pPr marL="620713" marR="0" lvl="1" indent="-228600" algn="l" defTabSz="914400" rtl="0" eaLnBrk="0" fontAlgn="base" latinLnBrk="0" hangingPunct="0">
              <a:lnSpc>
                <a:spcPct val="100000"/>
              </a:lnSpc>
              <a:spcBef>
                <a:spcPts val="325"/>
              </a:spcBef>
              <a:spcAft>
                <a:spcPct val="0"/>
              </a:spcAft>
              <a:buClr>
                <a:srgbClr val="72A376"/>
              </a:buClr>
              <a:buSzTx/>
              <a:buFont typeface="Verdana" pitchFamily="34" charset="0"/>
              <a:buChar char="◦"/>
              <a:tabLst/>
              <a:defRPr/>
            </a:pPr>
            <a:r>
              <a:rPr kumimoji="0" lang="en-US" sz="24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Decreased</a:t>
            </a:r>
            <a:r>
              <a:rPr kumimoji="0" lang="en-US" sz="2400" b="1" i="0" u="sng" strike="noStrike" kern="1200" cap="none" spc="0" normalizeH="0" baseline="0" noProof="0" dirty="0" smtClean="0">
                <a:ln>
                  <a:noFill/>
                </a:ln>
                <a:solidFill>
                  <a:srgbClr val="FF0000"/>
                </a:solidFill>
                <a:effectLst/>
                <a:uLnTx/>
                <a:uFillTx/>
                <a:latin typeface="Lucida Sans Unicode"/>
                <a:ea typeface="+mn-ea"/>
                <a:cs typeface="B Yagut" pitchFamily="2" charset="-78"/>
              </a:rPr>
              <a:t> milk transfer, </a:t>
            </a:r>
            <a:endParaRPr kumimoji="0" lang="fa-IR" sz="2400" b="1" i="0" u="sng" strike="noStrike" kern="1200" cap="none" spc="0" normalizeH="0" baseline="0" noProof="0" dirty="0" smtClean="0">
              <a:ln>
                <a:noFill/>
              </a:ln>
              <a:solidFill>
                <a:srgbClr val="FF0000"/>
              </a:solidFill>
              <a:effectLst/>
              <a:uLnTx/>
              <a:uFillTx/>
              <a:latin typeface="Lucida Sans Unicode"/>
              <a:ea typeface="+mn-ea"/>
              <a:cs typeface="B Yagut" pitchFamily="2" charset="-78"/>
            </a:endParaRPr>
          </a:p>
          <a:p>
            <a:pPr marL="620713" marR="0" lvl="1" indent="-228600" algn="l" defTabSz="914400" rtl="0" eaLnBrk="0" fontAlgn="base" latinLnBrk="0" hangingPunct="0">
              <a:lnSpc>
                <a:spcPct val="100000"/>
              </a:lnSpc>
              <a:spcBef>
                <a:spcPts val="325"/>
              </a:spcBef>
              <a:spcAft>
                <a:spcPct val="0"/>
              </a:spcAft>
              <a:buClr>
                <a:srgbClr val="72A376"/>
              </a:buClr>
              <a:buSzTx/>
              <a:buFont typeface="Verdana" pitchFamily="34" charset="0"/>
              <a:buChar char="◦"/>
              <a:tabLst/>
              <a:defRPr/>
            </a:pPr>
            <a:r>
              <a:rPr kumimoji="0" lang="en-US" sz="24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Decreased</a:t>
            </a:r>
            <a:r>
              <a:rPr kumimoji="0" lang="en-US" sz="2400" b="1" i="0" u="sng" strike="noStrike" kern="1200" cap="none" spc="0" normalizeH="0" baseline="0" noProof="0" dirty="0" smtClean="0">
                <a:ln>
                  <a:noFill/>
                </a:ln>
                <a:solidFill>
                  <a:srgbClr val="FF0000"/>
                </a:solidFill>
                <a:effectLst/>
                <a:uLnTx/>
                <a:uFillTx/>
                <a:latin typeface="Lucida Sans Unicode"/>
                <a:ea typeface="+mn-ea"/>
                <a:cs typeface="B Yagut" pitchFamily="2" charset="-78"/>
              </a:rPr>
              <a:t> nipple stimulation, </a:t>
            </a:r>
            <a:r>
              <a:rPr kumimoji="0" lang="en-US" sz="24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and </a:t>
            </a:r>
            <a:endParaRPr kumimoji="0" lang="fa-IR" sz="2400" b="1" i="0" u="sng" strike="noStrike" kern="1200" cap="none" spc="0" normalizeH="0" baseline="0" noProof="0" dirty="0" smtClean="0">
              <a:ln>
                <a:noFill/>
              </a:ln>
              <a:solidFill>
                <a:prstClr val="black"/>
              </a:solidFill>
              <a:effectLst/>
              <a:uLnTx/>
              <a:uFillTx/>
              <a:latin typeface="Lucida Sans Unicode"/>
              <a:ea typeface="+mn-ea"/>
              <a:cs typeface="B Yagut" pitchFamily="2" charset="-78"/>
            </a:endParaRPr>
          </a:p>
          <a:p>
            <a:pPr marL="620713" marR="0" lvl="1" indent="-228600" algn="l" defTabSz="914400" rtl="0" eaLnBrk="0" fontAlgn="base" latinLnBrk="0" hangingPunct="0">
              <a:lnSpc>
                <a:spcPct val="100000"/>
              </a:lnSpc>
              <a:spcBef>
                <a:spcPts val="325"/>
              </a:spcBef>
              <a:spcAft>
                <a:spcPct val="0"/>
              </a:spcAft>
              <a:buClr>
                <a:srgbClr val="72A376"/>
              </a:buClr>
              <a:buSzTx/>
              <a:buFont typeface="Verdana" pitchFamily="34" charset="0"/>
              <a:buChar char="◦"/>
              <a:tabLst/>
              <a:defRPr/>
            </a:pPr>
            <a:r>
              <a:rPr kumimoji="0" lang="en-US" sz="24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Early </a:t>
            </a:r>
            <a:r>
              <a:rPr kumimoji="0" lang="en-US" sz="2400" b="1" i="0" u="sng" strike="noStrike" kern="1200" cap="none" spc="0" normalizeH="0" baseline="0" noProof="0" dirty="0" smtClean="0">
                <a:ln>
                  <a:noFill/>
                </a:ln>
                <a:solidFill>
                  <a:srgbClr val="FF0000"/>
                </a:solidFill>
                <a:effectLst/>
                <a:uLnTx/>
                <a:uFillTx/>
                <a:latin typeface="Lucida Sans Unicode"/>
                <a:ea typeface="+mn-ea"/>
                <a:cs typeface="B Yagut" pitchFamily="2" charset="-78"/>
              </a:rPr>
              <a:t>cessation of breastfeeding.</a:t>
            </a:r>
            <a:endParaRPr kumimoji="0" lang="fa-IR" sz="2400" b="1" i="0" u="sng" strike="noStrike" kern="1200" cap="none" spc="0" normalizeH="0" baseline="0" noProof="0" dirty="0" smtClean="0">
              <a:ln>
                <a:noFill/>
              </a:ln>
              <a:solidFill>
                <a:srgbClr val="FF0000"/>
              </a:solidFill>
              <a:effectLst/>
              <a:uLnTx/>
              <a:uFillTx/>
              <a:latin typeface="Lucida Sans Unicode"/>
              <a:ea typeface="+mn-ea"/>
              <a:cs typeface="B Yagut" pitchFamily="2" charset="-78"/>
            </a:endParaRPr>
          </a:p>
          <a:p>
            <a:pPr marL="365125" marR="0" lvl="0" indent="-255588" algn="l" defTabSz="914400" rtl="0" eaLnBrk="0" fontAlgn="base" latinLnBrk="0" hangingPunct="0">
              <a:lnSpc>
                <a:spcPct val="100000"/>
              </a:lnSpc>
              <a:spcBef>
                <a:spcPts val="400"/>
              </a:spcBef>
              <a:spcAft>
                <a:spcPct val="0"/>
              </a:spcAft>
              <a:buClr>
                <a:srgbClr val="72A376"/>
              </a:buClr>
              <a:buSzPct val="68000"/>
              <a:buFont typeface="Wingdings 3" pitchFamily="18" charset="2"/>
              <a:buChar char=""/>
              <a:tabLst/>
              <a:defRPr/>
            </a:pPr>
            <a:r>
              <a:rPr kumimoji="0" lang="en-US" sz="2800" b="0" i="0" u="none" strike="noStrike" kern="1200" cap="none" spc="0" normalizeH="0" baseline="0" noProof="0" dirty="0" smtClean="0">
                <a:ln>
                  <a:noFill/>
                </a:ln>
                <a:solidFill>
                  <a:prstClr val="black"/>
                </a:solidFill>
                <a:effectLst/>
                <a:uLnTx/>
                <a:uFillTx/>
                <a:latin typeface="Lucida Sans Unicode"/>
                <a:ea typeface="+mn-ea"/>
                <a:cs typeface="B Yagut" pitchFamily="2" charset="-78"/>
              </a:rPr>
              <a:t>Improvement of </a:t>
            </a:r>
            <a:r>
              <a:rPr kumimoji="0" lang="en-US" sz="28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suckling</a:t>
            </a:r>
            <a:r>
              <a:rPr kumimoji="0" lang="en-US" sz="2800" b="0" i="0" u="none" strike="noStrike" kern="1200" cap="none" spc="0" normalizeH="0" baseline="0" noProof="0" dirty="0" smtClean="0">
                <a:ln>
                  <a:noFill/>
                </a:ln>
                <a:solidFill>
                  <a:prstClr val="black"/>
                </a:solidFill>
                <a:effectLst/>
                <a:uLnTx/>
                <a:uFillTx/>
                <a:latin typeface="Lucida Sans Unicode"/>
                <a:ea typeface="+mn-ea"/>
                <a:cs typeface="B Yagut" pitchFamily="2" charset="-78"/>
              </a:rPr>
              <a:t> and </a:t>
            </a:r>
            <a:r>
              <a:rPr kumimoji="0" lang="en-US" sz="28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milk transfer </a:t>
            </a:r>
            <a:r>
              <a:rPr kumimoji="0" lang="en-US" sz="2800" b="0" i="0" u="none" strike="noStrike" kern="1200" cap="none" spc="0" normalizeH="0" baseline="0" noProof="0" dirty="0" smtClean="0">
                <a:ln>
                  <a:noFill/>
                </a:ln>
                <a:solidFill>
                  <a:prstClr val="black"/>
                </a:solidFill>
                <a:effectLst/>
                <a:uLnTx/>
                <a:uFillTx/>
                <a:latin typeface="Lucida Sans Unicode"/>
                <a:ea typeface="+mn-ea"/>
                <a:cs typeface="B Yagut" pitchFamily="2" charset="-78"/>
              </a:rPr>
              <a:t>is usually evident after the first attempt with the </a:t>
            </a:r>
            <a:r>
              <a:rPr kumimoji="0" lang="en-US" sz="28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nipple shield</a:t>
            </a:r>
            <a:r>
              <a:rPr kumimoji="0" lang="fa-IR" sz="28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 </a:t>
            </a:r>
            <a:r>
              <a:rPr kumimoji="0" lang="en-US" sz="28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 silicone shields </a:t>
            </a:r>
            <a:r>
              <a:rPr kumimoji="0" lang="fa-IR" sz="2800" b="1" i="0" u="sng" strike="noStrike" kern="1200" cap="none" spc="0" normalizeH="0" baseline="0" noProof="0" dirty="0" smtClean="0">
                <a:ln>
                  <a:noFill/>
                </a:ln>
                <a:solidFill>
                  <a:prstClr val="black"/>
                </a:solidFill>
                <a:effectLst/>
                <a:uLnTx/>
                <a:uFillTx/>
                <a:latin typeface="Lucida Sans Unicode"/>
                <a:ea typeface="+mn-ea"/>
                <a:cs typeface="B Yagut" pitchFamily="2" charset="-78"/>
              </a:rPr>
              <a:t>(</a:t>
            </a:r>
            <a:endParaRPr kumimoji="0" lang="en-US" sz="2800" b="0" i="0" u="none" strike="noStrike" kern="1200" cap="none" spc="0" normalizeH="0" baseline="0" noProof="0" dirty="0">
              <a:ln>
                <a:noFill/>
              </a:ln>
              <a:solidFill>
                <a:prstClr val="black"/>
              </a:solidFill>
              <a:effectLst/>
              <a:uLnTx/>
              <a:uFillTx/>
              <a:latin typeface="Lucida Sans Unicode"/>
              <a:ea typeface="+mn-ea"/>
              <a:cs typeface="B Yagut" pitchFamily="2" charset="-78"/>
            </a:endParaRPr>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48</a:t>
            </a:fld>
            <a:endParaRPr lang="fa-IR"/>
          </a:p>
        </p:txBody>
      </p:sp>
    </p:spTree>
    <p:extLst>
      <p:ext uri="{BB962C8B-B14F-4D97-AF65-F5344CB8AC3E}">
        <p14:creationId xmlns:p14="http://schemas.microsoft.com/office/powerpoint/2010/main" val="41410259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l" rtl="0"/>
            <a:r>
              <a:rPr lang="en-US" dirty="0" smtClean="0"/>
              <a:t>Tips for using a nipple shield:</a:t>
            </a:r>
          </a:p>
          <a:p>
            <a:pPr algn="l" rtl="0"/>
            <a:r>
              <a:rPr lang="en-US" dirty="0" smtClean="0"/>
              <a:t>•	Express a few drops of your breastmilk onto the inside of the nipple shield. This will help prevent chafing and help to improve the seal that the nipple shield makes with your breast.</a:t>
            </a:r>
          </a:p>
          <a:p>
            <a:pPr algn="l" rtl="0"/>
            <a:r>
              <a:rPr lang="en-US" dirty="0" smtClean="0"/>
              <a:t>•	Express a few drops of your breastmilk into the tip of the nipple shield, where the holes are. This will help encourage your baby to attach.</a:t>
            </a:r>
          </a:p>
          <a:p>
            <a:pPr algn="l" rtl="0"/>
            <a:r>
              <a:rPr lang="en-US" dirty="0" smtClean="0"/>
              <a:t>•	Stretch the brim of the nipple shield somewhat outwards.</a:t>
            </a:r>
          </a:p>
          <a:p>
            <a:pPr algn="l" rtl="0"/>
            <a:r>
              <a:rPr lang="en-US" dirty="0" smtClean="0"/>
              <a:t>•	Keeping the brim stretched, place the nipple shield centrally over the nipple, onto the breast, to help draw some of the nipple and areola into the crown of the shield as you release the stretch. Position any ‘cut-outs’ where the baby’s chin and nose will touch the breast. Flatten the ‘brim’ of the shield over the breast. Hold the nipple shield in place with your fingers on the outside edges.</a:t>
            </a:r>
          </a:p>
          <a:p>
            <a:pPr algn="l" rtl="0"/>
            <a:r>
              <a:rPr lang="en-US" dirty="0" smtClean="0"/>
              <a:t>•	There should be a small space between the end of your nipple and the end of the crown of the nipple shield. If your nipple touches the end of the crown of the nipple shield, then the nipple shield is too small for you.</a:t>
            </a:r>
          </a:p>
          <a:p>
            <a:pPr algn="l" rtl="0"/>
            <a:r>
              <a:rPr lang="en-US" dirty="0" smtClean="0"/>
              <a:t>•	Point the crown of the nipple shield at your baby's nose and encourage your baby to open his mouth wide. As he attaches, the nipple shield can be directed towards the roof of your baby’s mouth.</a:t>
            </a:r>
          </a:p>
          <a:p>
            <a:pPr algn="l" rtl="0"/>
            <a:r>
              <a:rPr lang="en-US" dirty="0" smtClean="0"/>
              <a:t>•	A lactation consultant or breastfeeding counsellor can help you make sure that your baby is attached to your breast well and that he is getting your breastmilk through the nipple shield. The following points will help you to </a:t>
            </a:r>
            <a:r>
              <a:rPr lang="en-US" dirty="0" err="1" smtClean="0"/>
              <a:t>recognise</a:t>
            </a:r>
            <a:r>
              <a:rPr lang="en-US" dirty="0" smtClean="0"/>
              <a:t> if your baby is attached well:</a:t>
            </a:r>
          </a:p>
          <a:p>
            <a:pPr algn="l" rtl="0"/>
            <a:r>
              <a:rPr lang="en-US" dirty="0" smtClean="0"/>
              <a:t>o	His mouth is open wide.</a:t>
            </a:r>
          </a:p>
          <a:p>
            <a:pPr algn="l" rtl="0"/>
            <a:r>
              <a:rPr lang="en-US" dirty="0" smtClean="0"/>
              <a:t>o	His chin is in pressed into your breast.</a:t>
            </a:r>
          </a:p>
          <a:p>
            <a:pPr algn="l" rtl="0"/>
            <a:r>
              <a:rPr lang="en-US" dirty="0" smtClean="0"/>
              <a:t>o	He has a good mouthful of your breast, with his lips over the brim of the nipple shield, not just the crown portion.</a:t>
            </a:r>
          </a:p>
          <a:p>
            <a:pPr algn="l" rtl="0"/>
            <a:r>
              <a:rPr lang="en-US" dirty="0" smtClean="0"/>
              <a:t>o	His lips are flanged outwards.</a:t>
            </a:r>
          </a:p>
          <a:p>
            <a:pPr algn="l" rtl="0"/>
            <a:r>
              <a:rPr lang="en-US" dirty="0" smtClean="0"/>
              <a:t>o	His tongue is forward over his lower gum and cupping the nipple shield. (This may be difficult to see when he is attached well. Don’t worry about pulling his lip to check or he may come off!)</a:t>
            </a:r>
          </a:p>
          <a:p>
            <a:pPr algn="l" rtl="0"/>
            <a:r>
              <a:rPr lang="en-US" dirty="0" smtClean="0"/>
              <a:t>o	You may notice his whole jaw moving as he sucks. He should not be sucking in air or slipping off the nipple shield.</a:t>
            </a:r>
          </a:p>
          <a:p>
            <a:pPr algn="l" rtl="0"/>
            <a:r>
              <a:rPr lang="en-US" dirty="0" smtClean="0"/>
              <a:t>o	You can tell if he is swallowing milk when his lower jaw pauses slightly in mid-suck when his mouth is wide open. You may also be able to hear him swallow (soft ticking sound).</a:t>
            </a:r>
          </a:p>
          <a:p>
            <a:pPr algn="l" rtl="0"/>
            <a:r>
              <a:rPr lang="en-US" dirty="0" smtClean="0"/>
              <a:t>•	At the end of the breastfeed, your nipple should neither be rubbed nor sore. If it is, the nipple shield is the wrong size or shape.</a:t>
            </a:r>
          </a:p>
          <a:p>
            <a:pPr algn="l" rtl="0"/>
            <a:r>
              <a:rPr lang="en-US" dirty="0" smtClean="0"/>
              <a:t>•	The crown of the nipple shield usually has milk in it at the end of the breastfeed if your baby was getting your breastmilk through the nipple shield.</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50</a:t>
            </a:fld>
            <a:endParaRPr lang="fa-IR">
              <a:solidFill>
                <a:prstClr val="black"/>
              </a:solidFill>
            </a:endParaRPr>
          </a:p>
        </p:txBody>
      </p:sp>
    </p:spTree>
    <p:extLst>
      <p:ext uri="{BB962C8B-B14F-4D97-AF65-F5344CB8AC3E}">
        <p14:creationId xmlns:p14="http://schemas.microsoft.com/office/powerpoint/2010/main" val="1688940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	از محافظ نوک پستان با اندازه مناسب استفاده کنید، که معمولا 24 میلیمتری می باشد، مگر آنکه نوزاد وزن کمتر از 4.5 پوند داشته باشد، در این صورت محافظ نوک پستان 20 میلیمتری می تواند مناسب باشد. محافظ نوک پستان را بر اساس اندازه نوک پستان مادر انتخاب نکنید زیرا هدف وارد نمودن هرچه بیشتر بافت پستان در دهان نوزاد برای انتقال مناسب شیر و آموختن نوزاد برای هرچه بیشتر باز نمودن دهان برای گرفتن پستان است.</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51</a:t>
            </a:fld>
            <a:endParaRPr lang="fa-IR">
              <a:solidFill>
                <a:prstClr val="black"/>
              </a:solidFill>
            </a:endParaRPr>
          </a:p>
        </p:txBody>
      </p:sp>
    </p:spTree>
    <p:extLst>
      <p:ext uri="{BB962C8B-B14F-4D97-AF65-F5344CB8AC3E}">
        <p14:creationId xmlns:p14="http://schemas.microsoft.com/office/powerpoint/2010/main" val="2091776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5</a:t>
            </a:fld>
            <a:endParaRPr lang="fa-IR">
              <a:solidFill>
                <a:prstClr val="black"/>
              </a:solidFill>
            </a:endParaRPr>
          </a:p>
        </p:txBody>
      </p:sp>
    </p:spTree>
    <p:extLst>
      <p:ext uri="{BB962C8B-B14F-4D97-AF65-F5344CB8AC3E}">
        <p14:creationId xmlns:p14="http://schemas.microsoft.com/office/powerpoint/2010/main" val="759555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ECD81-939C-4CA5-BF2A-70CF41977FC2}"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436865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err="1" smtClean="0"/>
              <a:t>پوزیشن</a:t>
            </a:r>
            <a:r>
              <a:rPr lang="fa-IR" dirty="0" smtClean="0"/>
              <a:t> راحت مادر و نوزاد(</a:t>
            </a:r>
            <a:r>
              <a:rPr lang="fa-IR" dirty="0" err="1" smtClean="0"/>
              <a:t>اویزان</a:t>
            </a:r>
            <a:r>
              <a:rPr lang="fa-IR" dirty="0" smtClean="0"/>
              <a:t>؟) </a:t>
            </a:r>
            <a:r>
              <a:rPr lang="fa-IR" baseline="0" dirty="0" smtClean="0"/>
              <a:t> لچ .توان مکیدن .مکیدن موثر. ترانسفر. نیاز به فشردن پستان نیاز  به نیپل </a:t>
            </a:r>
            <a:r>
              <a:rPr lang="fa-IR" baseline="0" dirty="0" err="1" smtClean="0"/>
              <a:t>شیلد</a:t>
            </a:r>
            <a:r>
              <a:rPr lang="fa-IR" baseline="0" dirty="0" smtClean="0"/>
              <a:t> – </a:t>
            </a:r>
            <a:r>
              <a:rPr lang="fa-IR" baseline="0" dirty="0" err="1" smtClean="0"/>
              <a:t>ساپلمنت</a:t>
            </a:r>
            <a:r>
              <a:rPr lang="fa-IR" baseline="0" dirty="0" smtClean="0"/>
              <a:t> .مکمل رسان .</a:t>
            </a:r>
            <a:r>
              <a:rPr lang="fa-IR" baseline="0" dirty="0" err="1" smtClean="0"/>
              <a:t>کاپ</a:t>
            </a:r>
            <a:r>
              <a:rPr lang="fa-IR" baseline="0" dirty="0" smtClean="0"/>
              <a:t>...  </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6</a:t>
            </a:fld>
            <a:endParaRPr lang="fa-IR"/>
          </a:p>
        </p:txBody>
      </p:sp>
    </p:spTree>
    <p:extLst>
      <p:ext uri="{BB962C8B-B14F-4D97-AF65-F5344CB8AC3E}">
        <p14:creationId xmlns:p14="http://schemas.microsoft.com/office/powerpoint/2010/main" val="2491943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err="1" smtClean="0"/>
              <a:t>مشكلات</a:t>
            </a:r>
            <a:r>
              <a:rPr lang="fa-IR" dirty="0" smtClean="0"/>
              <a:t> </a:t>
            </a:r>
            <a:r>
              <a:rPr lang="fa-IR" dirty="0" err="1" smtClean="0"/>
              <a:t>تغذيه</a:t>
            </a:r>
            <a:r>
              <a:rPr lang="fa-IR" dirty="0" smtClean="0"/>
              <a:t> ای و بخصوص در مواقع عدم </a:t>
            </a:r>
            <a:r>
              <a:rPr lang="fa-IR" dirty="0" err="1" smtClean="0"/>
              <a:t>حمايت</a:t>
            </a:r>
            <a:r>
              <a:rPr lang="fa-IR" dirty="0" smtClean="0"/>
              <a:t> و تغذیه ناکارآمد با </a:t>
            </a:r>
            <a:r>
              <a:rPr lang="fa-IR" dirty="0" err="1" smtClean="0"/>
              <a:t>شيرمادر</a:t>
            </a:r>
            <a:r>
              <a:rPr lang="fa-IR" dirty="0" smtClean="0"/>
              <a:t> اتفاق </a:t>
            </a:r>
            <a:r>
              <a:rPr lang="fa-IR" dirty="0" err="1" smtClean="0"/>
              <a:t>مي</a:t>
            </a:r>
            <a:r>
              <a:rPr lang="fa-IR" dirty="0" smtClean="0"/>
              <a:t> افتد. </a:t>
            </a:r>
            <a:r>
              <a:rPr lang="fa-IR" dirty="0" err="1" smtClean="0"/>
              <a:t>برقراري</a:t>
            </a:r>
            <a:r>
              <a:rPr lang="fa-IR" dirty="0" smtClean="0"/>
              <a:t> </a:t>
            </a:r>
            <a:r>
              <a:rPr lang="fa-IR" dirty="0" err="1" smtClean="0"/>
              <a:t>تغذيه</a:t>
            </a:r>
            <a:r>
              <a:rPr lang="fa-IR" dirty="0" smtClean="0"/>
              <a:t> </a:t>
            </a:r>
            <a:r>
              <a:rPr lang="fa-IR" dirty="0" err="1" smtClean="0"/>
              <a:t>باشیرمادر</a:t>
            </a:r>
            <a:r>
              <a:rPr lang="fa-IR" dirty="0" smtClean="0"/>
              <a:t> </a:t>
            </a:r>
            <a:r>
              <a:rPr lang="fa-IR" dirty="0" err="1" smtClean="0"/>
              <a:t>براي</a:t>
            </a:r>
            <a:r>
              <a:rPr lang="fa-IR" dirty="0" smtClean="0"/>
              <a:t> آن ها بمراتب </a:t>
            </a:r>
            <a:r>
              <a:rPr lang="fa-IR" dirty="0" err="1" smtClean="0"/>
              <a:t>مشكل</a:t>
            </a:r>
            <a:r>
              <a:rPr lang="fa-IR" dirty="0" smtClean="0"/>
              <a:t> تر از نوزادان </a:t>
            </a:r>
            <a:r>
              <a:rPr lang="fa-IR" dirty="0" err="1" smtClean="0"/>
              <a:t>رسيده</a:t>
            </a:r>
            <a:r>
              <a:rPr lang="fa-IR" dirty="0" smtClean="0"/>
              <a:t> است، </a:t>
            </a:r>
            <a:r>
              <a:rPr lang="fa-IR" dirty="0" err="1" smtClean="0"/>
              <a:t>كه</a:t>
            </a:r>
            <a:r>
              <a:rPr lang="fa-IR" dirty="0" smtClean="0"/>
              <a:t> </a:t>
            </a:r>
            <a:r>
              <a:rPr lang="fa-IR" dirty="0" err="1" smtClean="0"/>
              <a:t>بدليل</a:t>
            </a:r>
            <a:r>
              <a:rPr lang="fa-IR" dirty="0" smtClean="0"/>
              <a:t>: عدم رسیدن  به بلوغ کافی، خواب </a:t>
            </a:r>
            <a:r>
              <a:rPr lang="fa-IR" dirty="0" err="1" smtClean="0"/>
              <a:t>آلودگي</a:t>
            </a:r>
            <a:r>
              <a:rPr lang="fa-IR" dirty="0" smtClean="0"/>
              <a:t> </a:t>
            </a:r>
            <a:r>
              <a:rPr lang="fa-IR" dirty="0" err="1" smtClean="0"/>
              <a:t>بيشتر</a:t>
            </a:r>
            <a:r>
              <a:rPr lang="fa-IR" dirty="0" smtClean="0"/>
              <a:t>، ضعف </a:t>
            </a:r>
            <a:r>
              <a:rPr lang="fa-IR" dirty="0" err="1" smtClean="0"/>
              <a:t>بدني</a:t>
            </a:r>
            <a:r>
              <a:rPr lang="fa-IR" dirty="0" smtClean="0"/>
              <a:t>، اشکال در گرفتن پستان و </a:t>
            </a:r>
            <a:r>
              <a:rPr lang="fa-IR" dirty="0" err="1" smtClean="0"/>
              <a:t>مكيدن</a:t>
            </a:r>
            <a:r>
              <a:rPr lang="fa-IR" dirty="0" smtClean="0"/>
              <a:t> و </a:t>
            </a:r>
            <a:r>
              <a:rPr lang="fa-IR" dirty="0" err="1" smtClean="0"/>
              <a:t>بلع</a:t>
            </a:r>
            <a:r>
              <a:rPr lang="fa-IR" dirty="0" smtClean="0"/>
              <a:t>، </a:t>
            </a:r>
            <a:r>
              <a:rPr lang="fa-IR" dirty="0" err="1" smtClean="0"/>
              <a:t>مي</a:t>
            </a:r>
            <a:r>
              <a:rPr lang="fa-IR" dirty="0" smtClean="0"/>
              <a:t> باشد. </a:t>
            </a:r>
            <a:r>
              <a:rPr lang="fa-IR" dirty="0" err="1" smtClean="0"/>
              <a:t>گاها</a:t>
            </a:r>
            <a:r>
              <a:rPr lang="fa-IR" dirty="0" smtClean="0"/>
              <a:t> خواب </a:t>
            </a:r>
            <a:r>
              <a:rPr lang="fa-IR" dirty="0" err="1" smtClean="0"/>
              <a:t>آلودگي</a:t>
            </a:r>
            <a:r>
              <a:rPr lang="fa-IR" dirty="0" smtClean="0"/>
              <a:t> و عدم توانایی در </a:t>
            </a:r>
            <a:r>
              <a:rPr lang="fa-IR" dirty="0" err="1" smtClean="0"/>
              <a:t>مكيدن</a:t>
            </a:r>
            <a:r>
              <a:rPr lang="fa-IR" dirty="0" smtClean="0"/>
              <a:t> </a:t>
            </a:r>
            <a:r>
              <a:rPr lang="fa-IR" dirty="0" err="1" smtClean="0"/>
              <a:t>قوي</a:t>
            </a:r>
            <a:r>
              <a:rPr lang="fa-IR" dirty="0" smtClean="0"/>
              <a:t> منجر به تشخیص اشتباه </a:t>
            </a:r>
            <a:r>
              <a:rPr lang="fa-IR" dirty="0" err="1" smtClean="0"/>
              <a:t>سپتی</a:t>
            </a:r>
            <a:r>
              <a:rPr lang="fa-IR" dirty="0" smtClean="0"/>
              <a:t> سمی و نهایتا بستری </a:t>
            </a:r>
            <a:r>
              <a:rPr lang="fa-IR" dirty="0" err="1" smtClean="0"/>
              <a:t>وجدايي</a:t>
            </a:r>
            <a:r>
              <a:rPr lang="fa-IR" dirty="0" smtClean="0"/>
              <a:t> </a:t>
            </a:r>
            <a:r>
              <a:rPr lang="fa-IR" dirty="0" err="1" smtClean="0"/>
              <a:t>غير</a:t>
            </a:r>
            <a:r>
              <a:rPr lang="fa-IR" dirty="0" smtClean="0"/>
              <a:t> ضروری مادر نوزاد و درمان های </a:t>
            </a:r>
            <a:r>
              <a:rPr lang="fa-IR" dirty="0" err="1" smtClean="0"/>
              <a:t>غيرضروري</a:t>
            </a:r>
            <a:r>
              <a:rPr lang="fa-IR" dirty="0" smtClean="0"/>
              <a:t> در آنها </a:t>
            </a:r>
            <a:r>
              <a:rPr lang="fa-IR" dirty="0" err="1" smtClean="0"/>
              <a:t>مي</a:t>
            </a:r>
            <a:r>
              <a:rPr lang="fa-IR" dirty="0" smtClean="0"/>
              <a:t> شود. این نوزادان در ابتدا </a:t>
            </a:r>
            <a:r>
              <a:rPr lang="fa-IR" dirty="0" err="1" smtClean="0"/>
              <a:t>ممكن</a:t>
            </a:r>
            <a:r>
              <a:rPr lang="fa-IR" dirty="0" smtClean="0"/>
              <a:t> است بظاهر شبیه و حتی هم وزن بعضی نوزادان </a:t>
            </a:r>
            <a:r>
              <a:rPr lang="fa-IR" dirty="0" err="1" smtClean="0"/>
              <a:t>ترم</a:t>
            </a:r>
            <a:r>
              <a:rPr lang="fa-IR" dirty="0" smtClean="0"/>
              <a:t> بوده و </a:t>
            </a:r>
            <a:r>
              <a:rPr lang="fa-IR" dirty="0" err="1" smtClean="0"/>
              <a:t>قوي</a:t>
            </a:r>
            <a:r>
              <a:rPr lang="fa-IR" dirty="0" smtClean="0"/>
              <a:t> بنیه </a:t>
            </a:r>
            <a:r>
              <a:rPr lang="fa-IR" dirty="0" err="1" smtClean="0"/>
              <a:t>بنظررسیده</a:t>
            </a:r>
            <a:r>
              <a:rPr lang="fa-IR" dirty="0" smtClean="0"/>
              <a:t> و با احتمال داشتن </a:t>
            </a:r>
            <a:r>
              <a:rPr lang="fa-IR" dirty="0" err="1" smtClean="0"/>
              <a:t>تكامل</a:t>
            </a:r>
            <a:r>
              <a:rPr lang="fa-IR" dirty="0" smtClean="0"/>
              <a:t> لازم و مطلوب، مورد توجه </a:t>
            </a:r>
            <a:r>
              <a:rPr lang="fa-IR" dirty="0" err="1" smtClean="0"/>
              <a:t>كمتری</a:t>
            </a:r>
            <a:r>
              <a:rPr lang="fa-IR" dirty="0" smtClean="0"/>
              <a:t> قرار گیرند. </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9</a:t>
            </a:fld>
            <a:endParaRPr lang="fa-IR">
              <a:solidFill>
                <a:prstClr val="black"/>
              </a:solidFill>
            </a:endParaRPr>
          </a:p>
        </p:txBody>
      </p:sp>
    </p:spTree>
    <p:extLst>
      <p:ext uri="{BB962C8B-B14F-4D97-AF65-F5344CB8AC3E}">
        <p14:creationId xmlns:p14="http://schemas.microsoft.com/office/powerpoint/2010/main" val="2379572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در یک نوزاد سالم </a:t>
            </a:r>
            <a:r>
              <a:rPr lang="fa-IR" dirty="0" err="1" smtClean="0"/>
              <a:t>ترم</a:t>
            </a:r>
            <a:r>
              <a:rPr lang="fa-IR" dirty="0" smtClean="0"/>
              <a:t> حدود 90 </a:t>
            </a:r>
            <a:r>
              <a:rPr lang="fa-IR" dirty="0" err="1" smtClean="0"/>
              <a:t>درصدگلیکوژن</a:t>
            </a:r>
            <a:r>
              <a:rPr lang="fa-IR" dirty="0" smtClean="0"/>
              <a:t> کبدی ظرف 3 ساعت نخست زندگی مصرف می </a:t>
            </a:r>
            <a:r>
              <a:rPr lang="fa-IR" dirty="0" err="1" smtClean="0"/>
              <a:t>شودولیکن</a:t>
            </a:r>
            <a:r>
              <a:rPr lang="fa-IR" dirty="0" smtClean="0"/>
              <a:t> در نوزاد نارس نزدیک به </a:t>
            </a:r>
            <a:r>
              <a:rPr lang="fa-IR" dirty="0" err="1" smtClean="0"/>
              <a:t>ترم</a:t>
            </a:r>
            <a:r>
              <a:rPr lang="fa-IR" dirty="0" smtClean="0"/>
              <a:t> که دارای منابع </a:t>
            </a:r>
            <a:r>
              <a:rPr lang="fa-IR" dirty="0" err="1" smtClean="0"/>
              <a:t>گلیکوژن</a:t>
            </a:r>
            <a:r>
              <a:rPr lang="fa-IR" dirty="0" smtClean="0"/>
              <a:t> کبدی یا ذخایر چربی قهوه ای نیست این گلوکز به سرعت به اتمام می رسد .لذا بدون </a:t>
            </a:r>
            <a:r>
              <a:rPr lang="fa-IR" b="1" dirty="0" smtClean="0"/>
              <a:t>تغذیه موثر و زود هنگام</a:t>
            </a:r>
            <a:r>
              <a:rPr lang="fa-IR" dirty="0" smtClean="0"/>
              <a:t>، به سرعت افت قند و عوارض ناشی از آن بروز می کند</a:t>
            </a:r>
          </a:p>
          <a:p>
            <a:r>
              <a:rPr lang="fa-IR" dirty="0" smtClean="0"/>
              <a:t>جنین بین </a:t>
            </a:r>
            <a:r>
              <a:rPr lang="fa-IR" dirty="0" err="1" smtClean="0"/>
              <a:t>هفته‌های</a:t>
            </a:r>
            <a:r>
              <a:rPr lang="fa-IR" dirty="0" smtClean="0"/>
              <a:t> </a:t>
            </a:r>
            <a:r>
              <a:rPr lang="fa-IR" b="1" dirty="0" smtClean="0"/>
              <a:t>26 تا 28 بارداری شروع به ساخت بافتی خاص به نام چربی قهوه ای  می کند و ذخیره سازی این چربی تا پایان بارداری و حتی تا </a:t>
            </a:r>
            <a:r>
              <a:rPr lang="fa-IR" b="1" dirty="0" err="1" smtClean="0"/>
              <a:t>هفته‌های</a:t>
            </a:r>
            <a:r>
              <a:rPr lang="fa-IR" b="1" dirty="0" smtClean="0"/>
              <a:t> 3 تا 5 بعد از تولد نیز ادامه پیدا می کند </a:t>
            </a:r>
            <a:r>
              <a:rPr lang="fa-IR" dirty="0" smtClean="0"/>
              <a:t>. چربی قهوه ای به شدت دارای عروق است و به همین  علت  دارای رنگ خاص قهوه ای بوده و حرارت را وارد جریان خون نوزاد می کنند. این چربی ها معمولاً در پشت گردن، ناحیه بین دو کتف، زیر بغل، کشاله ران و اطراف کلیه و غدد فوق کلیوی قرار دارند.</a:t>
            </a:r>
          </a:p>
          <a:p>
            <a:r>
              <a:rPr lang="fa-IR" dirty="0" smtClean="0"/>
              <a:t>نسبت سطح به وزن در نوزادان </a:t>
            </a:r>
            <a:r>
              <a:rPr lang="fa-IR" dirty="0" err="1" smtClean="0"/>
              <a:t>ترم</a:t>
            </a:r>
            <a:r>
              <a:rPr lang="fa-IR" dirty="0" smtClean="0"/>
              <a:t> در مقایسه با بزرگ </a:t>
            </a:r>
            <a:r>
              <a:rPr lang="fa-IR" dirty="0" err="1" smtClean="0"/>
              <a:t>سالان</a:t>
            </a:r>
            <a:r>
              <a:rPr lang="fa-IR" dirty="0" smtClean="0"/>
              <a:t> سه برابر بیشتر است و این مقدار در نوزادان نارس نزدیک به </a:t>
            </a:r>
            <a:r>
              <a:rPr lang="fa-IR" dirty="0" err="1" smtClean="0"/>
              <a:t>ترم</a:t>
            </a:r>
            <a:r>
              <a:rPr lang="fa-IR" dirty="0" smtClean="0"/>
              <a:t> (</a:t>
            </a:r>
            <a:r>
              <a:rPr lang="en-US" dirty="0" smtClean="0"/>
              <a:t>LPI) </a:t>
            </a:r>
            <a:r>
              <a:rPr lang="fa-IR" dirty="0" smtClean="0"/>
              <a:t>پنج برابر است.</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10</a:t>
            </a:fld>
            <a:endParaRPr lang="fa-IR"/>
          </a:p>
        </p:txBody>
      </p:sp>
    </p:spTree>
    <p:extLst>
      <p:ext uri="{BB962C8B-B14F-4D97-AF65-F5344CB8AC3E}">
        <p14:creationId xmlns:p14="http://schemas.microsoft.com/office/powerpoint/2010/main" val="1099014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cs typeface="B Nazanin" panose="00000400000000000000" pitchFamily="2" charset="-78"/>
              </a:rPr>
              <a:t>جنین بین </a:t>
            </a:r>
            <a:r>
              <a:rPr lang="fa-IR" dirty="0" err="1" smtClean="0">
                <a:cs typeface="B Nazanin" panose="00000400000000000000" pitchFamily="2" charset="-78"/>
              </a:rPr>
              <a:t>هفته‌های</a:t>
            </a:r>
            <a:r>
              <a:rPr lang="fa-IR" dirty="0" smtClean="0">
                <a:cs typeface="B Nazanin" panose="00000400000000000000" pitchFamily="2" charset="-78"/>
              </a:rPr>
              <a:t> </a:t>
            </a:r>
            <a:r>
              <a:rPr lang="fa-IR" b="1" dirty="0" smtClean="0">
                <a:cs typeface="B Nazanin" panose="00000400000000000000" pitchFamily="2" charset="-78"/>
              </a:rPr>
              <a:t>26 تا 28 بارداری شروع به ساخت بافتی خاص به نام چربی قهوه ای</a:t>
            </a:r>
            <a:r>
              <a:rPr lang="en-US" b="1" dirty="0" smtClean="0">
                <a:cs typeface="B Nazanin" panose="00000400000000000000" pitchFamily="2" charset="-78"/>
              </a:rPr>
              <a:t>BAT</a:t>
            </a:r>
            <a:r>
              <a:rPr lang="fa-IR" b="1" dirty="0" smtClean="0">
                <a:cs typeface="B Nazanin" panose="00000400000000000000" pitchFamily="2" charset="-78"/>
              </a:rPr>
              <a:t>  می کند و ذخیره سازی این چربی تا پایان بارداری و حتی تا </a:t>
            </a:r>
            <a:r>
              <a:rPr lang="fa-IR" b="1" dirty="0" err="1" smtClean="0">
                <a:cs typeface="B Nazanin" panose="00000400000000000000" pitchFamily="2" charset="-78"/>
              </a:rPr>
              <a:t>هفته‌های</a:t>
            </a:r>
            <a:r>
              <a:rPr lang="fa-IR" b="1" dirty="0" smtClean="0">
                <a:cs typeface="B Nazanin" panose="00000400000000000000" pitchFamily="2" charset="-78"/>
              </a:rPr>
              <a:t> 3 تا 5 بعد از تولد نیز ادامه پیدا می کند </a:t>
            </a:r>
            <a:r>
              <a:rPr lang="fa-IR" dirty="0" smtClean="0">
                <a:cs typeface="B Nazanin" panose="00000400000000000000" pitchFamily="2" charset="-78"/>
              </a:rPr>
              <a:t>. چربی قهوه ای به شدت دارای عروق است و به همین  علت  دارای رنگ خاص قهوه ای بوده و حرارت را وارد جریان خون نوزاد می کنند. این چربی ها معمولاً در پشت گردن، ناحیه بین دو کتف، زیر بغل، کشاله ران و اطراف کلیه و غدد فوق کلیوی قرار دارند</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11</a:t>
            </a:fld>
            <a:endParaRPr lang="fa-IR"/>
          </a:p>
        </p:txBody>
      </p:sp>
    </p:spTree>
    <p:extLst>
      <p:ext uri="{BB962C8B-B14F-4D97-AF65-F5344CB8AC3E}">
        <p14:creationId xmlns:p14="http://schemas.microsoft.com/office/powerpoint/2010/main" val="759555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12</a:t>
            </a:fld>
            <a:endParaRPr lang="fa-IR"/>
          </a:p>
        </p:txBody>
      </p:sp>
    </p:spTree>
    <p:extLst>
      <p:ext uri="{BB962C8B-B14F-4D97-AF65-F5344CB8AC3E}">
        <p14:creationId xmlns:p14="http://schemas.microsoft.com/office/powerpoint/2010/main" val="854442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en-US" dirty="0" smtClean="0"/>
              <a:t> Cradle Hold</a:t>
            </a:r>
          </a:p>
          <a:p>
            <a:pPr rtl="1"/>
            <a:r>
              <a:rPr lang="fa-IR" dirty="0" smtClean="0"/>
              <a:t>اغلب مادران احساس </a:t>
            </a:r>
            <a:r>
              <a:rPr lang="fa-IR" dirty="0" err="1" smtClean="0">
                <a:solidFill>
                  <a:srgbClr val="FF0000"/>
                </a:solidFill>
              </a:rPr>
              <a:t>می¬کنند</a:t>
            </a:r>
            <a:r>
              <a:rPr lang="fa-IR" dirty="0" smtClean="0"/>
              <a:t> روش </a:t>
            </a:r>
            <a:r>
              <a:rPr lang="fa-IR" dirty="0" err="1" smtClean="0"/>
              <a:t>گهواره¬ای</a:t>
            </a:r>
            <a:r>
              <a:rPr lang="fa-IR" dirty="0" smtClean="0"/>
              <a:t>، در حالیکه سر نوزاد روی آرنج </a:t>
            </a:r>
            <a:r>
              <a:rPr lang="fa-IR" dirty="0" err="1" smtClean="0"/>
              <a:t>آن¬ها</a:t>
            </a:r>
            <a:r>
              <a:rPr lang="fa-IR" dirty="0" smtClean="0"/>
              <a:t> خم شده است، </a:t>
            </a:r>
            <a:r>
              <a:rPr lang="fa-IR" dirty="0" err="1" smtClean="0"/>
              <a:t>طبیعی¬ترین</a:t>
            </a:r>
            <a:r>
              <a:rPr lang="fa-IR" dirty="0" smtClean="0"/>
              <a:t> راه برای </a:t>
            </a:r>
            <a:r>
              <a:rPr lang="fa-IR" dirty="0" err="1" smtClean="0"/>
              <a:t>نگه¬داشتن</a:t>
            </a:r>
            <a:r>
              <a:rPr lang="fa-IR" dirty="0" smtClean="0"/>
              <a:t> نوزاد برای شیردهی است. اگرچه ممکن است این کار به نظر </a:t>
            </a:r>
            <a:r>
              <a:rPr lang="fa-IR" dirty="0" err="1" smtClean="0"/>
              <a:t>آن¬ها</a:t>
            </a:r>
            <a:r>
              <a:rPr lang="fa-IR" dirty="0" smtClean="0"/>
              <a:t> طبیعی باشد، اما این کار، نوزاد را در </a:t>
            </a:r>
            <a:r>
              <a:rPr lang="fa-IR" dirty="0" err="1" smtClean="0"/>
              <a:t>غیرطبیعی¬ترین</a:t>
            </a:r>
            <a:r>
              <a:rPr lang="fa-IR" dirty="0" smtClean="0"/>
              <a:t> حالت قرار </a:t>
            </a:r>
            <a:r>
              <a:rPr lang="fa-IR" dirty="0" err="1" smtClean="0"/>
              <a:t>می¬دهد</a:t>
            </a:r>
            <a:r>
              <a:rPr lang="fa-IR" dirty="0" smtClean="0"/>
              <a:t> و موجب </a:t>
            </a:r>
            <a:r>
              <a:rPr lang="fa-IR" dirty="0" err="1" smtClean="0"/>
              <a:t>خمیدگی</a:t>
            </a:r>
            <a:r>
              <a:rPr lang="fa-IR" dirty="0" smtClean="0"/>
              <a:t> سر و گردن او </a:t>
            </a:r>
            <a:r>
              <a:rPr lang="fa-IR" dirty="0" err="1" smtClean="0"/>
              <a:t>می¬شود</a:t>
            </a:r>
            <a:r>
              <a:rPr lang="fa-IR" dirty="0" smtClean="0"/>
              <a:t>. روش </a:t>
            </a:r>
            <a:r>
              <a:rPr lang="fa-IR" dirty="0" err="1" smtClean="0"/>
              <a:t>گهواره¬ای</a:t>
            </a:r>
            <a:r>
              <a:rPr lang="fa-IR" dirty="0" smtClean="0"/>
              <a:t> ممکن است هنگامی که نوزاد </a:t>
            </a:r>
            <a:r>
              <a:rPr lang="fa-IR" dirty="0" err="1" smtClean="0"/>
              <a:t>بزرگ¬تر</a:t>
            </a:r>
            <a:r>
              <a:rPr lang="fa-IR" dirty="0" smtClean="0"/>
              <a:t> است و به اندازه کافی رشد کرده که بداند چطور سر خود را دوباره جابجا کند تا حالت بهینه گردن را پیدا کند، استفاده شود، اما برای یک نوزاد نارس نزدیک به </a:t>
            </a:r>
            <a:r>
              <a:rPr lang="fa-IR" dirty="0" err="1" smtClean="0"/>
              <a:t>ترم</a:t>
            </a:r>
            <a:r>
              <a:rPr lang="fa-IR" dirty="0" smtClean="0"/>
              <a:t>، این وضعیت مشکلات زیادی ایجاد </a:t>
            </a:r>
            <a:r>
              <a:rPr lang="fa-IR" dirty="0" err="1" smtClean="0"/>
              <a:t>می¬کند</a:t>
            </a:r>
            <a:r>
              <a:rPr lang="fa-IR" dirty="0" smtClean="0"/>
              <a:t>. حمایت کامل بدن نوزاد با </a:t>
            </a:r>
            <a:r>
              <a:rPr lang="fa-IR" dirty="0" err="1" smtClean="0"/>
              <a:t>دست¬ها</a:t>
            </a:r>
            <a:r>
              <a:rPr lang="fa-IR" dirty="0" smtClean="0"/>
              <a:t> و پاهای آویزان مشکل است، اجازه¬ به خم کردن مناسب </a:t>
            </a:r>
            <a:r>
              <a:rPr lang="fa-IR" dirty="0" err="1" smtClean="0"/>
              <a:t>اندام¬ها</a:t>
            </a:r>
            <a:r>
              <a:rPr lang="fa-IR" dirty="0" smtClean="0"/>
              <a:t> و </a:t>
            </a:r>
            <a:r>
              <a:rPr lang="fa-IR" dirty="0" err="1" smtClean="0"/>
              <a:t>هیپ¬ها</a:t>
            </a:r>
            <a:r>
              <a:rPr lang="fa-IR" dirty="0" smtClean="0"/>
              <a:t> مشکل است و اغلب نوزاد به صورت صاف روی پشت خود خوابیده ، در </a:t>
            </a:r>
            <a:r>
              <a:rPr lang="fa-IR" dirty="0" err="1" smtClean="0"/>
              <a:t>حالی¬که</a:t>
            </a:r>
            <a:r>
              <a:rPr lang="fa-IR" dirty="0" smtClean="0"/>
              <a:t> فقط سر او به سمت پستان چرخیده است که و موجب پیچیدگی حلق و مری، و شیرخوردن کمتر از حد مطلوب و سبب مشکلات تنفسی در وی می-شود. حتی بالغین هم </a:t>
            </a:r>
            <a:r>
              <a:rPr lang="fa-IR" dirty="0" err="1" smtClean="0"/>
              <a:t>نمی¬توانند</a:t>
            </a:r>
            <a:r>
              <a:rPr lang="fa-IR" dirty="0" smtClean="0"/>
              <a:t> در این حالت به طور موثر بنوشند، بنابراین چرا باید انتظار داشته باشیم که نوزاد بتواند این کار را انجام دهد؟ </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22</a:t>
            </a:fld>
            <a:endParaRPr lang="fa-IR"/>
          </a:p>
        </p:txBody>
      </p:sp>
    </p:spTree>
    <p:extLst>
      <p:ext uri="{BB962C8B-B14F-4D97-AF65-F5344CB8AC3E}">
        <p14:creationId xmlns:p14="http://schemas.microsoft.com/office/powerpoint/2010/main" val="6221607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23</a:t>
            </a:fld>
            <a:endParaRPr lang="fa-IR"/>
          </a:p>
        </p:txBody>
      </p:sp>
    </p:spTree>
    <p:extLst>
      <p:ext uri="{BB962C8B-B14F-4D97-AF65-F5344CB8AC3E}">
        <p14:creationId xmlns:p14="http://schemas.microsoft.com/office/powerpoint/2010/main" val="3335566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5.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2.xml"/><Relationship Id="rId1" Type="http://schemas.openxmlformats.org/officeDocument/2006/relationships/themeOverride" Target="../theme/themeOverride7.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themeOverride" Target="../theme/themeOverride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9.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3.xml"/><Relationship Id="rId1" Type="http://schemas.openxmlformats.org/officeDocument/2006/relationships/themeOverride" Target="../theme/themeOverride1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4.xml"/><Relationship Id="rId4"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3.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4.xml"/><Relationship Id="rId1" Type="http://schemas.openxmlformats.org/officeDocument/2006/relationships/themeOverride" Target="../theme/themeOverride1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17.xml"/></Relationships>
</file>

<file path=ppt/slideLayouts/_rels/slideLayout5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1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1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5.xml"/><Relationship Id="rId1" Type="http://schemas.openxmlformats.org/officeDocument/2006/relationships/themeOverride" Target="../theme/themeOverride20.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6.xml"/><Relationship Id="rId4" Type="http://schemas.openxmlformats.org/officeDocument/2006/relationships/image" Target="../media/image5.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hemeOverride" Target="../theme/themeOverride21.xml"/></Relationships>
</file>

<file path=ppt/slideLayouts/_rels/slideLayout6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hemeOverride" Target="../theme/themeOverride2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hemeOverride" Target="../theme/themeOverride2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6.xml"/><Relationship Id="rId1" Type="http://schemas.openxmlformats.org/officeDocument/2006/relationships/themeOverride" Target="../theme/themeOverride2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7.xml"/><Relationship Id="rId4" Type="http://schemas.openxmlformats.org/officeDocument/2006/relationships/image" Target="../media/image5.png"/></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hemeOverride" Target="../theme/themeOverride25.xml"/></Relationships>
</file>

<file path=ppt/slideLayouts/_rels/slideLayout74.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hemeOverride" Target="../theme/themeOverride2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hemeOverride" Target="../theme/themeOverride2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7.xml"/><Relationship Id="rId1" Type="http://schemas.openxmlformats.org/officeDocument/2006/relationships/themeOverride" Target="../theme/themeOverride2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8.xml"/><Relationship Id="rId4" Type="http://schemas.openxmlformats.org/officeDocument/2006/relationships/image" Target="../media/image5.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29.xml"/></Relationships>
</file>

<file path=ppt/slideLayouts/_rels/slideLayout85.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3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3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8.xml"/><Relationship Id="rId1" Type="http://schemas.openxmlformats.org/officeDocument/2006/relationships/themeOverride" Target="../theme/themeOverride3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latin typeface="+mn-lt"/>
                <a:cs typeface="+mn-cs"/>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13" name="Footer Placeholder 4"/>
          <p:cNvSpPr>
            <a:spLocks noGrp="1"/>
          </p:cNvSpPr>
          <p:nvPr>
            <p:ph type="ftr" sz="quarter" idx="11"/>
          </p:nvPr>
        </p:nvSpPr>
        <p:spPr>
          <a:xfrm>
            <a:off x="-83343" y="654516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t>Dr</a:t>
            </a:r>
            <a:r>
              <a:rPr lang="en-US" dirty="0" smtClean="0"/>
              <a:t> </a:t>
            </a:r>
            <a:r>
              <a:rPr lang="en-US" dirty="0" err="1" smtClean="0"/>
              <a:t>Ravari</a:t>
            </a:r>
            <a:endParaRPr lang="fa-IR" dirty="0"/>
          </a:p>
        </p:txBody>
      </p:sp>
      <p:pic>
        <p:nvPicPr>
          <p:cNvPr id="2" name="Picture 1"/>
          <p:cNvPicPr>
            <a:picLocks noChangeAspect="1"/>
          </p:cNvPicPr>
          <p:nvPr userDrawn="1"/>
        </p:nvPicPr>
        <p:blipFill>
          <a:blip r:embed="rId4"/>
          <a:stretch>
            <a:fillRect/>
          </a:stretch>
        </p:blipFill>
        <p:spPr>
          <a:xfrm>
            <a:off x="3753477" y="207912"/>
            <a:ext cx="1633870" cy="1426588"/>
          </a:xfrm>
          <a:prstGeom prst="rect">
            <a:avLst/>
          </a:prstGeom>
        </p:spPr>
      </p:pic>
    </p:spTree>
    <p:extLst>
      <p:ext uri="{BB962C8B-B14F-4D97-AF65-F5344CB8AC3E}">
        <p14:creationId xmlns:p14="http://schemas.microsoft.com/office/powerpoint/2010/main" val="314298713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pPr>
                <a:defRPr/>
              </a:pPr>
              <a:t>‹#›</a:t>
            </a:fld>
            <a:endParaRPr lang="fa-IR"/>
          </a:p>
        </p:txBody>
      </p:sp>
      <p:sp>
        <p:nvSpPr>
          <p:cNvPr id="7" name="Footer Placeholder 4"/>
          <p:cNvSpPr txBox="1">
            <a:spLocks/>
          </p:cNvSpPr>
          <p:nvPr userDrawn="1"/>
        </p:nvSpPr>
        <p:spPr>
          <a:xfrm>
            <a:off x="6372200" y="6492875"/>
            <a:ext cx="2351087" cy="365125"/>
          </a:xfrm>
          <a:prstGeom prst="rect">
            <a:avLst/>
          </a:prstGeom>
        </p:spPr>
        <p:txBody>
          <a:bodyPr/>
          <a:lstStyle>
            <a:defPPr>
              <a:defRPr lang="fa-IR"/>
            </a:defPPr>
            <a:lvl1pPr algn="ctr" rtl="1" fontAlgn="auto">
              <a:spcBef>
                <a:spcPts val="0"/>
              </a:spcBef>
              <a:spcAft>
                <a:spcPts val="0"/>
              </a:spcAft>
              <a:defRPr sz="1200" b="1" kern="1200">
                <a:solidFill>
                  <a:schemeClr val="tx1"/>
                </a:solidFill>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t>Dr Ravari</a:t>
            </a:r>
            <a:endParaRPr lang="fa-IR" dirty="0"/>
          </a:p>
        </p:txBody>
      </p:sp>
    </p:spTree>
    <p:extLst>
      <p:ext uri="{BB962C8B-B14F-4D97-AF65-F5344CB8AC3E}">
        <p14:creationId xmlns:p14="http://schemas.microsoft.com/office/powerpoint/2010/main" val="3333606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pPr>
                <a:defRPr/>
              </a:pPr>
              <a:t>‹#›</a:t>
            </a:fld>
            <a:endParaRPr lang="fa-IR"/>
          </a:p>
        </p:txBody>
      </p:sp>
    </p:spTree>
    <p:extLst>
      <p:ext uri="{BB962C8B-B14F-4D97-AF65-F5344CB8AC3E}">
        <p14:creationId xmlns:p14="http://schemas.microsoft.com/office/powerpoint/2010/main" val="36525665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grpSp>
        <p:nvGrpSpPr>
          <p:cNvPr id="5" name="Group 18"/>
          <p:cNvGrpSpPr>
            <a:grpSpLocks/>
          </p:cNvGrpSpPr>
          <p:nvPr/>
        </p:nvGrpSpPr>
        <p:grpSpPr bwMode="auto">
          <a:xfrm>
            <a:off x="-75011" y="4987925"/>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cs typeface="Arial"/>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12" name="Date Placeholder 9"/>
          <p:cNvSpPr>
            <a:spLocks noGrp="1"/>
          </p:cNvSpPr>
          <p:nvPr>
            <p:ph type="dt" sz="half" idx="2"/>
          </p:nvPr>
        </p:nvSpPr>
        <p:spPr>
          <a:xfrm>
            <a:off x="457200" y="6534150"/>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bg1">
                    <a:lumMod val="85000"/>
                  </a:schemeClr>
                </a:solidFill>
                <a:latin typeface="+mn-lt"/>
                <a:cs typeface="+mn-cs"/>
              </a:defRPr>
            </a:lvl1pPr>
            <a:extLst/>
          </a:lstStyle>
          <a:p>
            <a:pPr>
              <a:defRPr/>
            </a:pPr>
            <a:r>
              <a:rPr lang="en-US" smtClean="0">
                <a:solidFill>
                  <a:prstClr val="white">
                    <a:lumMod val="85000"/>
                  </a:prstClr>
                </a:solidFill>
              </a:rPr>
              <a:t>Dr Ravari</a:t>
            </a:r>
          </a:p>
          <a:p>
            <a:pPr>
              <a:defRPr/>
            </a:pPr>
            <a:endParaRPr lang="fa-IR" dirty="0">
              <a:solidFill>
                <a:prstClr val="white">
                  <a:lumMod val="85000"/>
                </a:prstClr>
              </a:solidFill>
            </a:endParaRPr>
          </a:p>
        </p:txBody>
      </p:sp>
      <p:pic>
        <p:nvPicPr>
          <p:cNvPr id="2" name="Picture 1"/>
          <p:cNvPicPr>
            <a:picLocks noChangeAspect="1"/>
          </p:cNvPicPr>
          <p:nvPr userDrawn="1"/>
        </p:nvPicPr>
        <p:blipFill>
          <a:blip r:embed="rId4"/>
          <a:stretch>
            <a:fillRect/>
          </a:stretch>
        </p:blipFill>
        <p:spPr>
          <a:xfrm>
            <a:off x="3755065" y="237706"/>
            <a:ext cx="1633870" cy="1426588"/>
          </a:xfrm>
          <a:prstGeom prst="rect">
            <a:avLst/>
          </a:prstGeom>
        </p:spPr>
      </p:pic>
    </p:spTree>
    <p:extLst>
      <p:ext uri="{BB962C8B-B14F-4D97-AF65-F5344CB8AC3E}">
        <p14:creationId xmlns:p14="http://schemas.microsoft.com/office/powerpoint/2010/main" val="123819957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a:xfrm>
            <a:off x="2667000" y="5943600"/>
            <a:ext cx="1919288" cy="365125"/>
          </a:xfrm>
          <a:prstGeom prst="rect">
            <a:avLst/>
          </a:prstGeom>
        </p:spPr>
        <p:txBody>
          <a:bodyPr/>
          <a:lstStyle>
            <a:lvl1pPr>
              <a:defRPr/>
            </a:lvl1pPr>
            <a:extLst/>
          </a:lstStyle>
          <a:p>
            <a:pPr>
              <a:defRPr/>
            </a:pPr>
            <a:fld id="{979A681A-1B13-41B5-884C-C5D05421DE29}" type="datetime8">
              <a:rPr lang="fa-IR">
                <a:solidFill>
                  <a:prstClr val="black"/>
                </a:solidFill>
              </a:rPr>
              <a:pPr>
                <a:defRPr/>
              </a:pPr>
              <a:t>21/فوريه/14</a:t>
            </a:fld>
            <a:endParaRPr lang="fa-IR" dirty="0">
              <a:solidFill>
                <a:prstClr val="black"/>
              </a:solidFill>
            </a:endParaRPr>
          </a:p>
        </p:txBody>
      </p:sp>
      <p:sp>
        <p:nvSpPr>
          <p:cNvPr id="6" name="Footer Placeholder 4"/>
          <p:cNvSpPr>
            <a:spLocks noGrp="1"/>
          </p:cNvSpPr>
          <p:nvPr>
            <p:ph type="ftr" sz="quarter" idx="11"/>
          </p:nvPr>
        </p:nvSpPr>
        <p:spPr>
          <a:xfrm>
            <a:off x="4379913" y="6408738"/>
            <a:ext cx="2351087" cy="365125"/>
          </a:xfrm>
          <a:prstGeom prst="rect">
            <a:avLst/>
          </a:prstGeom>
        </p:spPr>
        <p:txBody>
          <a:bodyPr/>
          <a:lstStyle>
            <a:lvl1pPr algn="ctr" rtl="1" fontAlgn="auto">
              <a:spcBef>
                <a:spcPts val="0"/>
              </a:spcBef>
              <a:spcAft>
                <a:spcPts val="0"/>
              </a:spcAft>
              <a:defRPr sz="1400" b="1">
                <a:latin typeface="+mn-lt"/>
                <a:cs typeface="B Yagut" pitchFamily="2" charset="-78"/>
              </a:defRPr>
            </a:lvl1pPr>
            <a:extLst/>
          </a:lstStyle>
          <a:p>
            <a:pPr>
              <a:defRPr/>
            </a:pPr>
            <a:r>
              <a:rPr lang="fa-IR" dirty="0">
                <a:solidFill>
                  <a:prstClr val="black"/>
                </a:solidFill>
              </a:rP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pic>
        <p:nvPicPr>
          <p:cNvPr id="2050"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4400" y="6619875"/>
            <a:ext cx="192087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85791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D231DFCD-FB77-4DE6-B2CC-6FF203495E49}" type="datetime8">
              <a:rPr lang="fa-IR">
                <a:solidFill>
                  <a:prstClr val="white"/>
                </a:solidFill>
              </a:rPr>
              <a:pPr>
                <a:defRPr/>
              </a:pPr>
              <a:t>21/فوريه/14</a:t>
            </a:fld>
            <a:endParaRPr lang="fa-IR">
              <a:solidFill>
                <a:prstClr val="white"/>
              </a:solidFill>
            </a:endParaRP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78250126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6DE59C7B-E2AB-4541-BAEF-8BAB74F8E652}" type="datetime8">
              <a:rPr lang="fa-IR">
                <a:solidFill>
                  <a:prstClr val="white"/>
                </a:solidFill>
              </a:rPr>
              <a:pPr>
                <a:defRPr/>
              </a:pPr>
              <a:t>21/فوريه/14</a:t>
            </a:fld>
            <a:endParaRPr lang="fa-IR">
              <a:solidFill>
                <a:prstClr val="white"/>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92020774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0840D4AA-27D4-41C4-BFB2-16A2F1B8E079}" type="datetime8">
              <a:rPr lang="fa-IR">
                <a:solidFill>
                  <a:prstClr val="black"/>
                </a:solidFill>
              </a:rPr>
              <a:pPr>
                <a:defRPr/>
              </a:pPr>
              <a:t>21/فوريه/14</a:t>
            </a:fld>
            <a:endParaRPr lang="fa-IR">
              <a:solidFill>
                <a:prstClr val="black"/>
              </a:solidFill>
            </a:endParaRP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3251438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a:xfrm>
            <a:off x="3352800" y="6858000"/>
            <a:ext cx="1919288" cy="365125"/>
          </a:xfrm>
          <a:prstGeom prst="rect">
            <a:avLst/>
          </a:prstGeom>
        </p:spPr>
        <p:txBody>
          <a:bodyPr/>
          <a:lstStyle>
            <a:lvl1pPr>
              <a:defRPr/>
            </a:lvl1pPr>
            <a:extLst/>
          </a:lstStyle>
          <a:p>
            <a:pPr>
              <a:defRPr/>
            </a:pPr>
            <a:fld id="{2085E94A-5A99-4FEC-B3DB-79BC6CD116B4}" type="datetime8">
              <a:rPr lang="fa-IR">
                <a:solidFill>
                  <a:prstClr val="white"/>
                </a:solidFill>
              </a:rPr>
              <a:pPr>
                <a:defRPr/>
              </a:pPr>
              <a:t>21/فوريه/14</a:t>
            </a:fld>
            <a:endParaRPr lang="fa-IR">
              <a:solidFill>
                <a:prstClr val="white"/>
              </a:solidFill>
            </a:endParaRP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4400" y="6619875"/>
            <a:ext cx="192087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308993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360FB47D-9166-4B36-BCF5-21BF2D92A47E}" type="datetime8">
              <a:rPr lang="fa-IR">
                <a:solidFill>
                  <a:prstClr val="black"/>
                </a:solidFill>
              </a:rPr>
              <a:pPr>
                <a:defRPr/>
              </a:pPr>
              <a:t>21/فوريه/14</a:t>
            </a:fld>
            <a:endParaRPr lang="fa-IR">
              <a:solidFill>
                <a:prstClr val="black"/>
              </a:solidFill>
            </a:endParaRPr>
          </a:p>
        </p:txBody>
      </p:sp>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14400" y="6619875"/>
            <a:ext cx="192087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405636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903E9E74-05A3-4366-A7D0-1E7D00D7C979}" type="datetime8">
              <a:rPr lang="fa-IR">
                <a:solidFill>
                  <a:prstClr val="black"/>
                </a:solidFill>
              </a:rPr>
              <a:pPr>
                <a:defRPr/>
              </a:pPr>
              <a:t>21/فوريه/14</a:t>
            </a:fld>
            <a:endParaRPr lang="fa-IR">
              <a:solidFill>
                <a:prstClr val="black"/>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9517893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a:xfrm>
            <a:off x="4572000" y="6486850"/>
            <a:ext cx="1919288" cy="365125"/>
          </a:xfrm>
        </p:spPr>
        <p:txBody>
          <a:bodyPr/>
          <a:lstStyle>
            <a:lvl1pPr>
              <a:defRPr sz="500"/>
            </a:lvl1pPr>
            <a:extLst/>
          </a:lstStyle>
          <a:p>
            <a:pPr>
              <a:defRPr/>
            </a:pPr>
            <a:endParaRPr lang="fa-IR" dirty="0"/>
          </a:p>
        </p:txBody>
      </p:sp>
      <p:sp>
        <p:nvSpPr>
          <p:cNvPr id="6" name="Footer Placeholder 4"/>
          <p:cNvSpPr>
            <a:spLocks noGrp="1"/>
          </p:cNvSpPr>
          <p:nvPr>
            <p:ph type="ftr" sz="quarter" idx="11"/>
          </p:nvPr>
        </p:nvSpPr>
        <p:spPr>
          <a:xfrm>
            <a:off x="467544" y="659735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t>Dr</a:t>
            </a:r>
            <a:r>
              <a:rPr lang="en-US" dirty="0" smtClean="0"/>
              <a:t> </a:t>
            </a:r>
            <a:r>
              <a:rPr lang="en-US" dirty="0" err="1" smtClean="0"/>
              <a:t>Ravari</a:t>
            </a:r>
            <a:endParaRPr lang="fa-IR" dirty="0"/>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pPr>
                <a:defRPr/>
              </a:pPr>
              <a:t>‹#›</a:t>
            </a:fld>
            <a:endParaRPr lang="fa-IR" dirty="0"/>
          </a:p>
        </p:txBody>
      </p:sp>
    </p:spTree>
    <p:extLst>
      <p:ext uri="{BB962C8B-B14F-4D97-AF65-F5344CB8AC3E}">
        <p14:creationId xmlns:p14="http://schemas.microsoft.com/office/powerpoint/2010/main" val="37877226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white"/>
              </a:solidFill>
              <a:latin typeface="Lucida Sans Unicode"/>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white"/>
              </a:solidFill>
              <a:cs typeface="Arial"/>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a:xfrm>
            <a:off x="977900" y="6629400"/>
            <a:ext cx="1919288" cy="365125"/>
          </a:xfrm>
          <a:prstGeom prst="rect">
            <a:avLst/>
          </a:prstGeom>
        </p:spPr>
        <p:txBody>
          <a:bodyPr/>
          <a:lstStyle>
            <a:lvl1pPr>
              <a:defRPr>
                <a:solidFill>
                  <a:schemeClr val="tx1"/>
                </a:solidFill>
              </a:defRPr>
            </a:lvl1pPr>
            <a:extLst/>
          </a:lstStyle>
          <a:p>
            <a:pPr>
              <a:defRPr/>
            </a:pPr>
            <a:fld id="{9CBFC792-2CB2-4E05-9C4E-006BCEE2C476}" type="datetime8">
              <a:rPr lang="fa-IR">
                <a:solidFill>
                  <a:prstClr val="white"/>
                </a:solidFill>
              </a:rPr>
              <a:pPr>
                <a:defRPr/>
              </a:pPr>
              <a:t>21/فوريه/14</a:t>
            </a:fld>
            <a:endParaRPr lang="fa-IR">
              <a:solidFill>
                <a:prstClr val="white"/>
              </a:solidFill>
            </a:endParaRP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r>
              <a:rPr lang="fa-IR">
                <a:solidFill>
                  <a:prstClr val="white"/>
                </a:solidFill>
              </a:rPr>
              <a:t>معاونت بهداشت</a:t>
            </a: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315842713"/>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D4322227-A2C0-497B-978A-3B850B4BB6DA}" type="datetime8">
              <a:rPr lang="fa-IR">
                <a:solidFill>
                  <a:prstClr val="black"/>
                </a:solidFill>
              </a:rPr>
              <a:pPr>
                <a:defRPr/>
              </a:pPr>
              <a:t>21/فوريه/14</a:t>
            </a:fld>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8133298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8099146C-F68F-4ECB-8711-0F2E60761E41}" type="datetime8">
              <a:rPr lang="fa-IR">
                <a:solidFill>
                  <a:prstClr val="black"/>
                </a:solidFill>
              </a:rPr>
              <a:pPr>
                <a:defRPr/>
              </a:pPr>
              <a:t>21/فوريه/14</a:t>
            </a:fld>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0624193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xfrm>
            <a:off x="2981325" y="273180"/>
            <a:ext cx="3181350" cy="292100"/>
          </a:xfrm>
          <a:prstGeom prst="rect">
            <a:avLst/>
          </a:prstGeom>
          <a:ln/>
        </p:spPr>
        <p:txBody>
          <a:bodyPr/>
          <a:lstStyle>
            <a:lvl1pPr>
              <a:defRPr/>
            </a:lvl1pPr>
          </a:lstStyle>
          <a:p>
            <a:pPr>
              <a:defRPr/>
            </a:pPr>
            <a:fld id="{B24508DB-6208-484E-87EC-5B24F8D746C5}" type="datetimeFigureOut">
              <a:rPr lang="en-US">
                <a:solidFill>
                  <a:prstClr val="white">
                    <a:lumMod val="85000"/>
                  </a:prstClr>
                </a:solidFill>
              </a:rPr>
              <a:pPr>
                <a:defRPr/>
              </a:pPr>
              <a:t>2/14/2021</a:t>
            </a:fld>
            <a:endParaRPr lang="en-US">
              <a:solidFill>
                <a:prstClr val="white">
                  <a:lumMod val="85000"/>
                </a:prstClr>
              </a:solidFill>
            </a:endParaRPr>
          </a:p>
        </p:txBody>
      </p:sp>
      <p:sp>
        <p:nvSpPr>
          <p:cNvPr id="6" name="Rectangle 10"/>
          <p:cNvSpPr>
            <a:spLocks noGrp="1" noChangeArrowheads="1"/>
          </p:cNvSpPr>
          <p:nvPr>
            <p:ph type="ftr" sz="quarter" idx="11"/>
          </p:nvPr>
        </p:nvSpPr>
        <p:spPr>
          <a:xfrm>
            <a:off x="1447800" y="6486525"/>
            <a:ext cx="6248400" cy="292100"/>
          </a:xfrm>
          <a:prstGeom prst="rect">
            <a:avLst/>
          </a:prstGeom>
          <a:ln/>
        </p:spPr>
        <p:txBody>
          <a:bodyPr/>
          <a:lstStyle>
            <a:lvl1pPr>
              <a:defRPr/>
            </a:lvl1pPr>
          </a:lstStyle>
          <a:p>
            <a:pPr fontAlgn="auto">
              <a:spcBef>
                <a:spcPts val="0"/>
              </a:spcBef>
              <a:spcAft>
                <a:spcPts val="0"/>
              </a:spcAft>
              <a:defRPr/>
            </a:pPr>
            <a:endParaRPr lang="en-US">
              <a:solidFill>
                <a:prstClr val="black"/>
              </a:solidFill>
              <a:latin typeface="Lucida Sans Unicode"/>
              <a:cs typeface="+mn-cs"/>
            </a:endParaRPr>
          </a:p>
        </p:txBody>
      </p:sp>
      <p:sp>
        <p:nvSpPr>
          <p:cNvPr id="7" name="Rectangle 11"/>
          <p:cNvSpPr>
            <a:spLocks noGrp="1" noChangeArrowheads="1"/>
          </p:cNvSpPr>
          <p:nvPr>
            <p:ph type="sldNum" sz="quarter" idx="12"/>
          </p:nvPr>
        </p:nvSpPr>
        <p:spPr>
          <a:ln/>
        </p:spPr>
        <p:txBody>
          <a:bodyPr/>
          <a:lstStyle>
            <a:lvl1pPr>
              <a:defRPr/>
            </a:lvl1pPr>
          </a:lstStyle>
          <a:p>
            <a:pPr>
              <a:defRPr/>
            </a:pPr>
            <a:fld id="{974661E4-908D-4C83-BF6F-C3F6C50A0415}" type="slidenum">
              <a:rPr lang="ar-SA">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67293842"/>
      </p:ext>
    </p:extLst>
  </p:cSld>
  <p:clrMapOvr>
    <a:masterClrMapping/>
  </p:clrMapOvr>
  <p:transition spd="med">
    <p:split orient="vert"/>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pPr fontAlgn="auto">
              <a:spcBef>
                <a:spcPts val="0"/>
              </a:spcBef>
              <a:spcAft>
                <a:spcPts val="0"/>
              </a:spcAft>
              <a:defRPr/>
            </a:pPr>
            <a:endParaRPr lang="en-US" dirty="0">
              <a:solidFill>
                <a:prstClr val="black"/>
              </a:solidFill>
              <a:latin typeface="Lucida Sans Unicode"/>
              <a:cs typeface="+mn-cs"/>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pPr>
              <a:defRPr/>
            </a:pPr>
            <a:fld id="{807BC3FD-6B29-47BB-AC58-404F7B30B56B}" type="slidenum">
              <a:rPr lang="ar-SA">
                <a:solidFill>
                  <a:prstClr val="black"/>
                </a:solidFill>
              </a:rPr>
              <a:pPr>
                <a:defRPr/>
              </a:pPr>
              <a:t>‹#›</a:t>
            </a:fld>
            <a:endParaRPr lang="en-US">
              <a:solidFill>
                <a:prstClr val="black"/>
              </a:solidFill>
              <a:cs typeface="Times New Roman" pitchFamily="18" charset="0"/>
            </a:endParaRPr>
          </a:p>
        </p:txBody>
      </p:sp>
      <p:sp>
        <p:nvSpPr>
          <p:cNvPr id="7" name="Date Placeholder 9"/>
          <p:cNvSpPr>
            <a:spLocks noGrp="1"/>
          </p:cNvSpPr>
          <p:nvPr>
            <p:ph type="dt" sz="half" idx="2"/>
          </p:nvPr>
        </p:nvSpPr>
        <p:spPr>
          <a:xfrm>
            <a:off x="914400" y="6492875"/>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bg1">
                    <a:lumMod val="85000"/>
                  </a:schemeClr>
                </a:solidFill>
                <a:latin typeface="+mn-lt"/>
                <a:cs typeface="+mn-cs"/>
              </a:defRPr>
            </a:lvl1pPr>
            <a:extLst/>
          </a:lstStyle>
          <a:p>
            <a:pPr>
              <a:defRPr/>
            </a:pPr>
            <a:r>
              <a:rPr lang="en-US" smtClean="0">
                <a:solidFill>
                  <a:prstClr val="white">
                    <a:lumMod val="85000"/>
                  </a:prstClr>
                </a:solidFill>
              </a:rPr>
              <a:t>Dr Ravari</a:t>
            </a:r>
          </a:p>
          <a:p>
            <a:pPr>
              <a:defRPr/>
            </a:pPr>
            <a:endParaRPr lang="fa-IR" dirty="0">
              <a:solidFill>
                <a:prstClr val="white">
                  <a:lumMod val="85000"/>
                </a:prstClr>
              </a:solidFill>
            </a:endParaRPr>
          </a:p>
        </p:txBody>
      </p:sp>
    </p:spTree>
    <p:extLst>
      <p:ext uri="{BB962C8B-B14F-4D97-AF65-F5344CB8AC3E}">
        <p14:creationId xmlns:p14="http://schemas.microsoft.com/office/powerpoint/2010/main" val="76342971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94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Rectangle 218"/>
          <p:cNvSpPr>
            <a:spLocks noGrp="1" noChangeArrowheads="1"/>
          </p:cNvSpPr>
          <p:nvPr>
            <p:ph type="sldNum" sz="quarter" idx="10"/>
          </p:nvPr>
        </p:nvSpPr>
        <p:spPr/>
        <p:txBody>
          <a:bodyPr/>
          <a:lstStyle>
            <a:lvl1pPr>
              <a:defRPr/>
            </a:lvl1pPr>
          </a:lstStyle>
          <a:p>
            <a:pPr>
              <a:defRPr/>
            </a:pPr>
            <a:fld id="{E89D1180-0530-4979-B5F0-4F8F39D7F9E7}" type="slidenum">
              <a:rPr lang="ar-SA">
                <a:solidFill>
                  <a:prstClr val="black"/>
                </a:solidFill>
              </a:rPr>
              <a:pPr>
                <a:defRPr/>
              </a:pPr>
              <a:t>‹#›</a:t>
            </a:fld>
            <a:endParaRPr lang="en-GB">
              <a:solidFill>
                <a:prstClr val="black"/>
              </a:solidFill>
              <a:cs typeface="Times New Roman" pitchFamily="18" charset="0"/>
            </a:endParaRPr>
          </a:p>
        </p:txBody>
      </p:sp>
      <p:sp>
        <p:nvSpPr>
          <p:cNvPr id="4" name="Rectangle 219"/>
          <p:cNvSpPr>
            <a:spLocks noGrp="1" noChangeArrowheads="1"/>
          </p:cNvSpPr>
          <p:nvPr>
            <p:ph type="dt" sz="half" idx="11"/>
          </p:nvPr>
        </p:nvSpPr>
        <p:spPr>
          <a:xfrm>
            <a:off x="2981325" y="273180"/>
            <a:ext cx="3181350" cy="292100"/>
          </a:xfrm>
          <a:prstGeom prst="rect">
            <a:avLst/>
          </a:prstGeom>
        </p:spPr>
        <p:txBody>
          <a:bodyPr/>
          <a:lstStyle>
            <a:lvl1pPr>
              <a:defRPr/>
            </a:lvl1pPr>
          </a:lstStyle>
          <a:p>
            <a:pPr>
              <a:defRPr/>
            </a:pPr>
            <a:endParaRPr lang="en-GB">
              <a:solidFill>
                <a:prstClr val="white">
                  <a:lumMod val="85000"/>
                </a:prstClr>
              </a:solidFill>
            </a:endParaRPr>
          </a:p>
        </p:txBody>
      </p:sp>
    </p:spTree>
    <p:extLst>
      <p:ext uri="{BB962C8B-B14F-4D97-AF65-F5344CB8AC3E}">
        <p14:creationId xmlns:p14="http://schemas.microsoft.com/office/powerpoint/2010/main" val="1550852007"/>
      </p:ext>
    </p:extLst>
  </p:cSld>
  <p:clrMapOvr>
    <a:masterClrMapping/>
  </p:clrMapOvr>
  <p:transition spd="med">
    <p:split orient="vert"/>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914400" y="3941763"/>
            <a:ext cx="77724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9"/>
          <p:cNvSpPr>
            <a:spLocks noGrp="1" noChangeArrowheads="1"/>
          </p:cNvSpPr>
          <p:nvPr>
            <p:ph type="dt" sz="half" idx="10"/>
          </p:nvPr>
        </p:nvSpPr>
        <p:spPr>
          <a:xfrm>
            <a:off x="2981325" y="273180"/>
            <a:ext cx="3181350" cy="292100"/>
          </a:xfrm>
          <a:prstGeom prst="rect">
            <a:avLst/>
          </a:prstGeom>
        </p:spPr>
        <p:txBody>
          <a:bodyPr/>
          <a:lstStyle>
            <a:lvl1pPr>
              <a:defRPr/>
            </a:lvl1pPr>
          </a:lstStyle>
          <a:p>
            <a:pPr>
              <a:defRPr/>
            </a:pPr>
            <a:endParaRPr lang="en-US">
              <a:solidFill>
                <a:prstClr val="white">
                  <a:lumMod val="85000"/>
                </a:prstClr>
              </a:solidFill>
            </a:endParaRPr>
          </a:p>
        </p:txBody>
      </p:sp>
      <p:sp>
        <p:nvSpPr>
          <p:cNvPr id="7" name="Rectangle 10"/>
          <p:cNvSpPr>
            <a:spLocks noGrp="1" noChangeArrowheads="1"/>
          </p:cNvSpPr>
          <p:nvPr>
            <p:ph type="ftr" sz="quarter" idx="11"/>
          </p:nvPr>
        </p:nvSpPr>
        <p:spPr>
          <a:xfrm>
            <a:off x="1447800" y="6486525"/>
            <a:ext cx="6248400" cy="292100"/>
          </a:xfrm>
          <a:prstGeom prst="rect">
            <a:avLst/>
          </a:prstGeom>
        </p:spPr>
        <p:txBody>
          <a:bodyPr/>
          <a:lstStyle>
            <a:lvl1pPr>
              <a:defRPr/>
            </a:lvl1pPr>
          </a:lstStyle>
          <a:p>
            <a:pPr fontAlgn="auto">
              <a:spcBef>
                <a:spcPts val="0"/>
              </a:spcBef>
              <a:spcAft>
                <a:spcPts val="0"/>
              </a:spcAft>
              <a:defRPr/>
            </a:pPr>
            <a:r>
              <a:rPr lang="en-US">
                <a:solidFill>
                  <a:prstClr val="black"/>
                </a:solidFill>
                <a:latin typeface="Lucida Sans Unicode"/>
                <a:cs typeface="+mn-cs"/>
              </a:rPr>
              <a:t>Dr Ravari</a:t>
            </a:r>
          </a:p>
        </p:txBody>
      </p:sp>
      <p:sp>
        <p:nvSpPr>
          <p:cNvPr id="8" name="Rectangle 11"/>
          <p:cNvSpPr>
            <a:spLocks noGrp="1" noChangeArrowheads="1"/>
          </p:cNvSpPr>
          <p:nvPr>
            <p:ph type="sldNum" sz="quarter" idx="12"/>
          </p:nvPr>
        </p:nvSpPr>
        <p:spPr/>
        <p:txBody>
          <a:bodyPr/>
          <a:lstStyle>
            <a:lvl1pPr>
              <a:defRPr/>
            </a:lvl1pPr>
          </a:lstStyle>
          <a:p>
            <a:pPr>
              <a:defRPr/>
            </a:pPr>
            <a:fld id="{6CCC6520-ED4B-46FC-8A0E-D43CE64E89BB}" type="slidenum">
              <a:rPr lang="ar-SA">
                <a:solidFill>
                  <a:prstClr val="black"/>
                </a:solidFill>
              </a:rPr>
              <a:pPr>
                <a:defRPr/>
              </a:pPr>
              <a:t>‹#›</a:t>
            </a:fld>
            <a:endParaRPr lang="en-US">
              <a:solidFill>
                <a:prstClr val="black"/>
              </a:solidFill>
              <a:cs typeface="Times New Roman" pitchFamily="18" charset="0"/>
            </a:endParaRPr>
          </a:p>
        </p:txBody>
      </p:sp>
    </p:spTree>
    <p:extLst>
      <p:ext uri="{BB962C8B-B14F-4D97-AF65-F5344CB8AC3E}">
        <p14:creationId xmlns:p14="http://schemas.microsoft.com/office/powerpoint/2010/main" val="6429537"/>
      </p:ext>
    </p:extLst>
  </p:cSld>
  <p:clrMapOvr>
    <a:masterClrMapping/>
  </p:clrMapOvr>
  <p:transition spd="med">
    <p:split orient="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cs typeface="Arial"/>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pic>
        <p:nvPicPr>
          <p:cNvPr id="12" name="Picture 11"/>
          <p:cNvPicPr>
            <a:picLocks noChangeAspect="1"/>
          </p:cNvPicPr>
          <p:nvPr userDrawn="1"/>
        </p:nvPicPr>
        <p:blipFill>
          <a:blip r:embed="rId4"/>
          <a:stretch>
            <a:fillRect/>
          </a:stretch>
        </p:blipFill>
        <p:spPr>
          <a:xfrm>
            <a:off x="3753477" y="207912"/>
            <a:ext cx="1633870" cy="1426588"/>
          </a:xfrm>
          <a:prstGeom prst="rect">
            <a:avLst/>
          </a:prstGeom>
        </p:spPr>
      </p:pic>
    </p:spTree>
    <p:extLst>
      <p:ext uri="{BB962C8B-B14F-4D97-AF65-F5344CB8AC3E}">
        <p14:creationId xmlns:p14="http://schemas.microsoft.com/office/powerpoint/2010/main" val="4138862090"/>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fld id="{979A681A-1B13-41B5-884C-C5D05421DE29}" type="datetime8">
              <a:rPr lang="fa-IR">
                <a:solidFill>
                  <a:prstClr val="black"/>
                </a:solidFill>
              </a:rPr>
              <a:pPr>
                <a:defRPr/>
              </a:pPr>
              <a:t>21/فوريه/14</a:t>
            </a:fld>
            <a:endParaRPr lang="fa-IR" dirty="0">
              <a:solidFill>
                <a:prstClr val="black"/>
              </a:solidFill>
            </a:endParaRPr>
          </a:p>
        </p:txBody>
      </p:sp>
      <p:sp>
        <p:nvSpPr>
          <p:cNvPr id="6" name="Footer Placeholder 4"/>
          <p:cNvSpPr>
            <a:spLocks noGrp="1"/>
          </p:cNvSpPr>
          <p:nvPr>
            <p:ph type="ftr" sz="quarter" idx="11"/>
          </p:nvPr>
        </p:nvSpPr>
        <p:spPr>
          <a:xfrm>
            <a:off x="4379913" y="6408738"/>
            <a:ext cx="2351087" cy="365125"/>
          </a:xfrm>
          <a:prstGeom prst="rect">
            <a:avLst/>
          </a:prstGeom>
        </p:spPr>
        <p:txBody>
          <a:bodyPr/>
          <a:lstStyle>
            <a:lvl1pPr algn="ctr" rtl="1" fontAlgn="auto">
              <a:spcBef>
                <a:spcPts val="0"/>
              </a:spcBef>
              <a:spcAft>
                <a:spcPts val="0"/>
              </a:spcAft>
              <a:defRPr sz="1400" b="1">
                <a:latin typeface="+mn-lt"/>
                <a:cs typeface="B Yagut" pitchFamily="2" charset="-78"/>
              </a:defRPr>
            </a:lvl1pPr>
            <a:extLst/>
          </a:lstStyle>
          <a:p>
            <a:pPr>
              <a:defRPr/>
            </a:pPr>
            <a:r>
              <a:rPr lang="fa-IR">
                <a:solidFill>
                  <a:prstClr val="black"/>
                </a:solidFill>
              </a:rP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spTree>
    <p:extLst>
      <p:ext uri="{BB962C8B-B14F-4D97-AF65-F5344CB8AC3E}">
        <p14:creationId xmlns:p14="http://schemas.microsoft.com/office/powerpoint/2010/main" val="17218868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D231DFCD-FB77-4DE6-B2CC-6FF203495E49}" type="datetime8">
              <a:rPr lang="fa-IR">
                <a:solidFill>
                  <a:prstClr val="white"/>
                </a:solidFill>
              </a:rPr>
              <a:pPr>
                <a:defRPr/>
              </a:pPr>
              <a:t>21/فوريه/14</a:t>
            </a:fld>
            <a:endParaRPr lang="fa-IR">
              <a:solidFill>
                <a:prstClr val="white"/>
              </a:solidFill>
            </a:endParaRP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29793149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fa-I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pPr>
                <a:defRPr/>
              </a:pPr>
              <a:t>‹#›</a:t>
            </a:fld>
            <a:endParaRPr lang="fa-IR"/>
          </a:p>
        </p:txBody>
      </p:sp>
    </p:spTree>
    <p:extLst>
      <p:ext uri="{BB962C8B-B14F-4D97-AF65-F5344CB8AC3E}">
        <p14:creationId xmlns:p14="http://schemas.microsoft.com/office/powerpoint/2010/main" val="1753566412"/>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6DE59C7B-E2AB-4541-BAEF-8BAB74F8E652}" type="datetime8">
              <a:rPr lang="fa-IR">
                <a:solidFill>
                  <a:prstClr val="white"/>
                </a:solidFill>
              </a:rPr>
              <a:pPr>
                <a:defRPr/>
              </a:pPr>
              <a:t>21/فوريه/14</a:t>
            </a:fld>
            <a:endParaRPr lang="fa-IR">
              <a:solidFill>
                <a:prstClr val="white"/>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641753314"/>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0840D4AA-27D4-41C4-BFB2-16A2F1B8E079}" type="datetime8">
              <a:rPr lang="fa-IR">
                <a:solidFill>
                  <a:prstClr val="black"/>
                </a:solidFill>
              </a:rPr>
              <a:pPr>
                <a:defRPr/>
              </a:pPr>
              <a:t>21/فوريه/14</a:t>
            </a:fld>
            <a:endParaRPr lang="fa-IR">
              <a:solidFill>
                <a:prstClr val="black"/>
              </a:solidFill>
            </a:endParaRP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75364457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2085E94A-5A99-4FEC-B3DB-79BC6CD116B4}" type="datetime8">
              <a:rPr lang="fa-IR">
                <a:solidFill>
                  <a:prstClr val="white"/>
                </a:solidFill>
              </a:rPr>
              <a:pPr>
                <a:defRPr/>
              </a:pPr>
              <a:t>21/فوريه/14</a:t>
            </a:fld>
            <a:endParaRPr lang="fa-IR">
              <a:solidFill>
                <a:prstClr val="white"/>
              </a:solidFill>
            </a:endParaRP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527600082"/>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fld id="{360FB47D-9166-4B36-BCF5-21BF2D92A47E}" type="datetime8">
              <a:rPr lang="fa-IR">
                <a:solidFill>
                  <a:prstClr val="black"/>
                </a:solidFill>
              </a:rPr>
              <a:pPr>
                <a:defRPr/>
              </a:pPr>
              <a:t>21/فوريه/14</a:t>
            </a:fld>
            <a:endParaRPr lang="fa-IR">
              <a:solidFill>
                <a:prstClr val="black"/>
              </a:solidFill>
            </a:endParaRPr>
          </a:p>
        </p:txBody>
      </p:sp>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738679451"/>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903E9E74-05A3-4366-A7D0-1E7D00D7C979}" type="datetime8">
              <a:rPr lang="fa-IR">
                <a:solidFill>
                  <a:prstClr val="black"/>
                </a:solidFill>
              </a:rPr>
              <a:pPr>
                <a:defRPr/>
              </a:pPr>
              <a:t>21/فوريه/14</a:t>
            </a:fld>
            <a:endParaRPr lang="fa-IR">
              <a:solidFill>
                <a:prstClr val="black"/>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538169021"/>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white"/>
              </a:solidFill>
              <a:latin typeface="Lucida Sans Unicode"/>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white"/>
              </a:solidFill>
              <a:cs typeface="Arial"/>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9CBFC792-2CB2-4E05-9C4E-006BCEE2C476}" type="datetime8">
              <a:rPr lang="fa-IR">
                <a:solidFill>
                  <a:prstClr val="white"/>
                </a:solidFill>
              </a:rPr>
              <a:pPr>
                <a:defRPr/>
              </a:pPr>
              <a:t>21/فوريه/14</a:t>
            </a:fld>
            <a:endParaRPr lang="fa-IR">
              <a:solidFill>
                <a:prstClr val="white"/>
              </a:solidFill>
            </a:endParaRP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r>
              <a:rPr lang="fa-IR">
                <a:solidFill>
                  <a:prstClr val="white"/>
                </a:solidFill>
              </a:rPr>
              <a:t>معاونت بهداشت</a:t>
            </a: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4034960817"/>
      </p:ext>
    </p:extLst>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D4322227-A2C0-497B-978A-3B850B4BB6DA}" type="datetime8">
              <a:rPr lang="fa-IR">
                <a:solidFill>
                  <a:prstClr val="black"/>
                </a:solidFill>
              </a:rPr>
              <a:pPr>
                <a:defRPr/>
              </a:pPr>
              <a:t>21/فوريه/14</a:t>
            </a:fld>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70837207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8099146C-F68F-4ECB-8711-0F2E60761E41}" type="datetime8">
              <a:rPr lang="fa-IR">
                <a:solidFill>
                  <a:prstClr val="black"/>
                </a:solidFill>
              </a:rPr>
              <a:pPr>
                <a:defRPr/>
              </a:pPr>
              <a:t>21/فوريه/14</a:t>
            </a:fld>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6888974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13" name="Footer Placeholder 4"/>
          <p:cNvSpPr>
            <a:spLocks noGrp="1"/>
          </p:cNvSpPr>
          <p:nvPr>
            <p:ph type="ftr" sz="quarter" idx="11"/>
          </p:nvPr>
        </p:nvSpPr>
        <p:spPr>
          <a:xfrm>
            <a:off x="-83343" y="654516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solidFill>
                  <a:srgbClr val="676A55">
                    <a:lumMod val="20000"/>
                    <a:lumOff val="80000"/>
                  </a:srgbClr>
                </a:solidFill>
              </a:rPr>
              <a:t>Dr</a:t>
            </a:r>
            <a:r>
              <a:rPr lang="en-US" dirty="0" smtClean="0">
                <a:solidFill>
                  <a:srgbClr val="676A55">
                    <a:lumMod val="20000"/>
                    <a:lumOff val="80000"/>
                  </a:srgbClr>
                </a:solidFill>
              </a:rPr>
              <a:t> </a:t>
            </a:r>
            <a:r>
              <a:rPr lang="en-US" dirty="0" err="1" smtClean="0">
                <a:solidFill>
                  <a:srgbClr val="676A55">
                    <a:lumMod val="20000"/>
                    <a:lumOff val="80000"/>
                  </a:srgbClr>
                </a:solidFill>
              </a:rPr>
              <a:t>Ravari</a:t>
            </a:r>
            <a:endParaRPr lang="fa-IR" dirty="0">
              <a:solidFill>
                <a:srgbClr val="676A55">
                  <a:lumMod val="20000"/>
                  <a:lumOff val="80000"/>
                </a:srgbClr>
              </a:solidFill>
            </a:endParaRPr>
          </a:p>
        </p:txBody>
      </p:sp>
      <p:pic>
        <p:nvPicPr>
          <p:cNvPr id="15" name="Picture 14"/>
          <p:cNvPicPr>
            <a:picLocks noChangeAspect="1"/>
          </p:cNvPicPr>
          <p:nvPr userDrawn="1"/>
        </p:nvPicPr>
        <p:blipFill>
          <a:blip r:embed="rId4"/>
          <a:stretch>
            <a:fillRect/>
          </a:stretch>
        </p:blipFill>
        <p:spPr>
          <a:xfrm>
            <a:off x="3753477" y="207912"/>
            <a:ext cx="1633870" cy="1426588"/>
          </a:xfrm>
          <a:prstGeom prst="rect">
            <a:avLst/>
          </a:prstGeom>
        </p:spPr>
      </p:pic>
    </p:spTree>
    <p:extLst>
      <p:ext uri="{BB962C8B-B14F-4D97-AF65-F5344CB8AC3E}">
        <p14:creationId xmlns:p14="http://schemas.microsoft.com/office/powerpoint/2010/main" val="3152862267"/>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a:xfrm>
            <a:off x="4572000" y="6486850"/>
            <a:ext cx="1919288" cy="365125"/>
          </a:xfrm>
        </p:spPr>
        <p:txBody>
          <a:bodyPr/>
          <a:lstStyle>
            <a:lvl1pPr>
              <a:defRPr sz="500"/>
            </a:lvl1pPr>
            <a:extLst/>
          </a:lstStyle>
          <a:p>
            <a:pPr>
              <a:defRPr/>
            </a:pPr>
            <a:endParaRPr lang="fa-IR" dirty="0">
              <a:solidFill>
                <a:prstClr val="black"/>
              </a:solidFill>
            </a:endParaRPr>
          </a:p>
        </p:txBody>
      </p:sp>
      <p:sp>
        <p:nvSpPr>
          <p:cNvPr id="6" name="Footer Placeholder 4"/>
          <p:cNvSpPr>
            <a:spLocks noGrp="1"/>
          </p:cNvSpPr>
          <p:nvPr>
            <p:ph type="ftr" sz="quarter" idx="11"/>
          </p:nvPr>
        </p:nvSpPr>
        <p:spPr>
          <a:xfrm>
            <a:off x="467544" y="659735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solidFill>
                  <a:srgbClr val="676A55">
                    <a:lumMod val="20000"/>
                    <a:lumOff val="80000"/>
                  </a:srgbClr>
                </a:solidFill>
              </a:rPr>
              <a:t>Dr</a:t>
            </a:r>
            <a:r>
              <a:rPr lang="en-US" dirty="0" smtClean="0">
                <a:solidFill>
                  <a:srgbClr val="676A55">
                    <a:lumMod val="20000"/>
                    <a:lumOff val="80000"/>
                  </a:srgbClr>
                </a:solidFill>
              </a:rPr>
              <a:t> </a:t>
            </a:r>
            <a:r>
              <a:rPr lang="en-US" dirty="0" err="1" smtClean="0">
                <a:solidFill>
                  <a:srgbClr val="676A55">
                    <a:lumMod val="20000"/>
                    <a:lumOff val="80000"/>
                  </a:srgbClr>
                </a:solidFill>
              </a:rPr>
              <a:t>Ravari</a:t>
            </a:r>
            <a:endParaRPr lang="fa-IR" dirty="0">
              <a:solidFill>
                <a:srgbClr val="676A55">
                  <a:lumMod val="20000"/>
                  <a:lumOff val="80000"/>
                </a:srgbClr>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spTree>
    <p:extLst>
      <p:ext uri="{BB962C8B-B14F-4D97-AF65-F5344CB8AC3E}">
        <p14:creationId xmlns:p14="http://schemas.microsoft.com/office/powerpoint/2010/main" val="3433725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pPr>
                <a:defRPr/>
              </a:pPr>
              <a:t>‹#›</a:t>
            </a:fld>
            <a:endParaRPr lang="fa-IR"/>
          </a:p>
        </p:txBody>
      </p:sp>
    </p:spTree>
    <p:extLst>
      <p:ext uri="{BB962C8B-B14F-4D97-AF65-F5344CB8AC3E}">
        <p14:creationId xmlns:p14="http://schemas.microsoft.com/office/powerpoint/2010/main" val="3580210750"/>
      </p:ext>
    </p:extLst>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45552859"/>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276694487"/>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339097469"/>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979332380"/>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969557936"/>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99126119"/>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white"/>
              </a:solidFill>
              <a:latin typeface="Lucida Sans Unicode"/>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white"/>
              </a:solidFill>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fa-IR">
              <a:solidFill>
                <a:prstClr val="white"/>
              </a:solidFill>
            </a:endParaRP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endParaRPr lang="fa-IR">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4166423619"/>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
        <p:nvSpPr>
          <p:cNvPr id="7" name="Footer Placeholder 4"/>
          <p:cNvSpPr txBox="1">
            <a:spLocks/>
          </p:cNvSpPr>
          <p:nvPr userDrawn="1"/>
        </p:nvSpPr>
        <p:spPr>
          <a:xfrm>
            <a:off x="6372200" y="6492875"/>
            <a:ext cx="2351087" cy="365125"/>
          </a:xfrm>
          <a:prstGeom prst="rect">
            <a:avLst/>
          </a:prstGeom>
        </p:spPr>
        <p:txBody>
          <a:bodyPr/>
          <a:lstStyle>
            <a:defPPr>
              <a:defRPr lang="fa-IR"/>
            </a:defPPr>
            <a:lvl1pPr algn="ctr" rtl="1" fontAlgn="auto">
              <a:spcBef>
                <a:spcPts val="0"/>
              </a:spcBef>
              <a:spcAft>
                <a:spcPts val="0"/>
              </a:spcAft>
              <a:defRPr sz="1200" b="1" kern="1200">
                <a:solidFill>
                  <a:schemeClr val="tx1"/>
                </a:solidFill>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prstClr val="black"/>
                </a:solidFill>
              </a:rPr>
              <a:t>Dr Ravari</a:t>
            </a:r>
            <a:endParaRPr lang="fa-IR" dirty="0">
              <a:solidFill>
                <a:prstClr val="black"/>
              </a:solidFill>
            </a:endParaRPr>
          </a:p>
        </p:txBody>
      </p:sp>
    </p:spTree>
    <p:extLst>
      <p:ext uri="{BB962C8B-B14F-4D97-AF65-F5344CB8AC3E}">
        <p14:creationId xmlns:p14="http://schemas.microsoft.com/office/powerpoint/2010/main" val="2397256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0047111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13" name="Footer Placeholder 4"/>
          <p:cNvSpPr>
            <a:spLocks noGrp="1"/>
          </p:cNvSpPr>
          <p:nvPr>
            <p:ph type="ftr" sz="quarter" idx="11"/>
          </p:nvPr>
        </p:nvSpPr>
        <p:spPr>
          <a:xfrm>
            <a:off x="-83343" y="654516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solidFill>
                  <a:srgbClr val="676A55">
                    <a:lumMod val="20000"/>
                    <a:lumOff val="80000"/>
                  </a:srgbClr>
                </a:solidFill>
              </a:rPr>
              <a:t>Dr</a:t>
            </a:r>
            <a:r>
              <a:rPr lang="en-US" dirty="0" smtClean="0">
                <a:solidFill>
                  <a:srgbClr val="676A55">
                    <a:lumMod val="20000"/>
                    <a:lumOff val="80000"/>
                  </a:srgbClr>
                </a:solidFill>
              </a:rPr>
              <a:t> </a:t>
            </a:r>
            <a:r>
              <a:rPr lang="en-US" dirty="0" err="1" smtClean="0">
                <a:solidFill>
                  <a:srgbClr val="676A55">
                    <a:lumMod val="20000"/>
                    <a:lumOff val="80000"/>
                  </a:srgbClr>
                </a:solidFill>
              </a:rPr>
              <a:t>Ravari</a:t>
            </a:r>
            <a:endParaRPr lang="fa-IR" dirty="0">
              <a:solidFill>
                <a:srgbClr val="676A55">
                  <a:lumMod val="20000"/>
                  <a:lumOff val="80000"/>
                </a:srgbClr>
              </a:solidFill>
            </a:endParaRPr>
          </a:p>
        </p:txBody>
      </p:sp>
      <p:pic>
        <p:nvPicPr>
          <p:cNvPr id="15" name="Picture 14"/>
          <p:cNvPicPr>
            <a:picLocks noChangeAspect="1"/>
          </p:cNvPicPr>
          <p:nvPr userDrawn="1"/>
        </p:nvPicPr>
        <p:blipFill>
          <a:blip r:embed="rId4"/>
          <a:stretch>
            <a:fillRect/>
          </a:stretch>
        </p:blipFill>
        <p:spPr>
          <a:xfrm>
            <a:off x="3753477" y="207912"/>
            <a:ext cx="1633870" cy="1426588"/>
          </a:xfrm>
          <a:prstGeom prst="rect">
            <a:avLst/>
          </a:prstGeom>
        </p:spPr>
      </p:pic>
    </p:spTree>
    <p:extLst>
      <p:ext uri="{BB962C8B-B14F-4D97-AF65-F5344CB8AC3E}">
        <p14:creationId xmlns:p14="http://schemas.microsoft.com/office/powerpoint/2010/main" val="2284048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fa-I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pPr>
                <a:defRPr/>
              </a:pPr>
              <a:t>‹#›</a:t>
            </a:fld>
            <a:endParaRPr lang="fa-IR"/>
          </a:p>
        </p:txBody>
      </p:sp>
    </p:spTree>
    <p:extLst>
      <p:ext uri="{BB962C8B-B14F-4D97-AF65-F5344CB8AC3E}">
        <p14:creationId xmlns:p14="http://schemas.microsoft.com/office/powerpoint/2010/main" val="4055937486"/>
      </p:ext>
    </p:extLst>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a:xfrm>
            <a:off x="4572000" y="6486850"/>
            <a:ext cx="1919288" cy="365125"/>
          </a:xfrm>
        </p:spPr>
        <p:txBody>
          <a:bodyPr/>
          <a:lstStyle>
            <a:lvl1pPr>
              <a:defRPr sz="500"/>
            </a:lvl1pPr>
            <a:extLst/>
          </a:lstStyle>
          <a:p>
            <a:pPr>
              <a:defRPr/>
            </a:pPr>
            <a:endParaRPr lang="fa-IR" dirty="0">
              <a:solidFill>
                <a:prstClr val="black"/>
              </a:solidFill>
            </a:endParaRPr>
          </a:p>
        </p:txBody>
      </p:sp>
      <p:sp>
        <p:nvSpPr>
          <p:cNvPr id="6" name="Footer Placeholder 4"/>
          <p:cNvSpPr>
            <a:spLocks noGrp="1"/>
          </p:cNvSpPr>
          <p:nvPr>
            <p:ph type="ftr" sz="quarter" idx="11"/>
          </p:nvPr>
        </p:nvSpPr>
        <p:spPr>
          <a:xfrm>
            <a:off x="467544" y="659735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solidFill>
                  <a:srgbClr val="676A55">
                    <a:lumMod val="20000"/>
                    <a:lumOff val="80000"/>
                  </a:srgbClr>
                </a:solidFill>
              </a:rPr>
              <a:t>Dr</a:t>
            </a:r>
            <a:r>
              <a:rPr lang="en-US" dirty="0" smtClean="0">
                <a:solidFill>
                  <a:srgbClr val="676A55">
                    <a:lumMod val="20000"/>
                    <a:lumOff val="80000"/>
                  </a:srgbClr>
                </a:solidFill>
              </a:rPr>
              <a:t> </a:t>
            </a:r>
            <a:r>
              <a:rPr lang="en-US" dirty="0" err="1" smtClean="0">
                <a:solidFill>
                  <a:srgbClr val="676A55">
                    <a:lumMod val="20000"/>
                    <a:lumOff val="80000"/>
                  </a:srgbClr>
                </a:solidFill>
              </a:rPr>
              <a:t>Ravari</a:t>
            </a:r>
            <a:endParaRPr lang="fa-IR" dirty="0">
              <a:solidFill>
                <a:srgbClr val="676A55">
                  <a:lumMod val="20000"/>
                  <a:lumOff val="80000"/>
                </a:srgbClr>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spTree>
    <p:extLst>
      <p:ext uri="{BB962C8B-B14F-4D97-AF65-F5344CB8AC3E}">
        <p14:creationId xmlns:p14="http://schemas.microsoft.com/office/powerpoint/2010/main" val="34931496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162600041"/>
      </p:ext>
    </p:extLst>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960948178"/>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685035331"/>
      </p:ext>
    </p:extLst>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185634070"/>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791464803"/>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580623413"/>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white"/>
              </a:solidFill>
              <a:latin typeface="Lucida Sans Unicode"/>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white"/>
              </a:solidFill>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fa-IR">
              <a:solidFill>
                <a:prstClr val="white"/>
              </a:solidFill>
            </a:endParaRP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endParaRPr lang="fa-IR">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542616017"/>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
        <p:nvSpPr>
          <p:cNvPr id="7" name="Footer Placeholder 4"/>
          <p:cNvSpPr txBox="1">
            <a:spLocks/>
          </p:cNvSpPr>
          <p:nvPr userDrawn="1"/>
        </p:nvSpPr>
        <p:spPr>
          <a:xfrm>
            <a:off x="6372200" y="6492875"/>
            <a:ext cx="2351087" cy="365125"/>
          </a:xfrm>
          <a:prstGeom prst="rect">
            <a:avLst/>
          </a:prstGeom>
        </p:spPr>
        <p:txBody>
          <a:bodyPr/>
          <a:lstStyle>
            <a:defPPr>
              <a:defRPr lang="fa-IR"/>
            </a:defPPr>
            <a:lvl1pPr algn="ctr" rtl="1" fontAlgn="auto">
              <a:spcBef>
                <a:spcPts val="0"/>
              </a:spcBef>
              <a:spcAft>
                <a:spcPts val="0"/>
              </a:spcAft>
              <a:defRPr sz="1200" b="1" kern="1200">
                <a:solidFill>
                  <a:schemeClr val="tx1"/>
                </a:solidFill>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prstClr val="black"/>
                </a:solidFill>
              </a:rPr>
              <a:t>Dr Ravari</a:t>
            </a:r>
            <a:endParaRPr lang="fa-IR" dirty="0">
              <a:solidFill>
                <a:prstClr val="black"/>
              </a:solidFill>
            </a:endParaRPr>
          </a:p>
        </p:txBody>
      </p:sp>
    </p:spTree>
    <p:extLst>
      <p:ext uri="{BB962C8B-B14F-4D97-AF65-F5344CB8AC3E}">
        <p14:creationId xmlns:p14="http://schemas.microsoft.com/office/powerpoint/2010/main" val="28486948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12774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fa-I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pPr>
                <a:defRPr/>
              </a:pPr>
              <a:t>‹#›</a:t>
            </a:fld>
            <a:endParaRPr lang="fa-IR"/>
          </a:p>
        </p:txBody>
      </p:sp>
    </p:spTree>
    <p:extLst>
      <p:ext uri="{BB962C8B-B14F-4D97-AF65-F5344CB8AC3E}">
        <p14:creationId xmlns:p14="http://schemas.microsoft.com/office/powerpoint/2010/main" val="1618778900"/>
      </p:ext>
    </p:extLst>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13" name="Footer Placeholder 4"/>
          <p:cNvSpPr>
            <a:spLocks noGrp="1"/>
          </p:cNvSpPr>
          <p:nvPr>
            <p:ph type="ftr" sz="quarter" idx="11"/>
          </p:nvPr>
        </p:nvSpPr>
        <p:spPr>
          <a:xfrm>
            <a:off x="-83343" y="654516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solidFill>
                  <a:srgbClr val="676A55">
                    <a:lumMod val="20000"/>
                    <a:lumOff val="80000"/>
                  </a:srgbClr>
                </a:solidFill>
              </a:rPr>
              <a:t>Dr</a:t>
            </a:r>
            <a:r>
              <a:rPr lang="en-US" dirty="0" smtClean="0">
                <a:solidFill>
                  <a:srgbClr val="676A55">
                    <a:lumMod val="20000"/>
                    <a:lumOff val="80000"/>
                  </a:srgbClr>
                </a:solidFill>
              </a:rPr>
              <a:t> </a:t>
            </a:r>
            <a:r>
              <a:rPr lang="en-US" dirty="0" err="1" smtClean="0">
                <a:solidFill>
                  <a:srgbClr val="676A55">
                    <a:lumMod val="20000"/>
                    <a:lumOff val="80000"/>
                  </a:srgbClr>
                </a:solidFill>
              </a:rPr>
              <a:t>Ravari</a:t>
            </a:r>
            <a:endParaRPr lang="fa-IR" dirty="0">
              <a:solidFill>
                <a:srgbClr val="676A55">
                  <a:lumMod val="20000"/>
                  <a:lumOff val="80000"/>
                </a:srgbClr>
              </a:solidFill>
            </a:endParaRPr>
          </a:p>
        </p:txBody>
      </p:sp>
      <p:pic>
        <p:nvPicPr>
          <p:cNvPr id="15" name="Picture 14"/>
          <p:cNvPicPr>
            <a:picLocks noChangeAspect="1"/>
          </p:cNvPicPr>
          <p:nvPr userDrawn="1"/>
        </p:nvPicPr>
        <p:blipFill>
          <a:blip r:embed="rId4"/>
          <a:stretch>
            <a:fillRect/>
          </a:stretch>
        </p:blipFill>
        <p:spPr>
          <a:xfrm>
            <a:off x="3753477" y="207912"/>
            <a:ext cx="1633870" cy="1426588"/>
          </a:xfrm>
          <a:prstGeom prst="rect">
            <a:avLst/>
          </a:prstGeom>
        </p:spPr>
      </p:pic>
    </p:spTree>
    <p:extLst>
      <p:ext uri="{BB962C8B-B14F-4D97-AF65-F5344CB8AC3E}">
        <p14:creationId xmlns:p14="http://schemas.microsoft.com/office/powerpoint/2010/main" val="1165329470"/>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a:xfrm>
            <a:off x="4572000" y="6486850"/>
            <a:ext cx="1919288" cy="365125"/>
          </a:xfrm>
        </p:spPr>
        <p:txBody>
          <a:bodyPr/>
          <a:lstStyle>
            <a:lvl1pPr>
              <a:defRPr sz="500"/>
            </a:lvl1pPr>
            <a:extLst/>
          </a:lstStyle>
          <a:p>
            <a:pPr>
              <a:defRPr/>
            </a:pPr>
            <a:endParaRPr lang="fa-IR" dirty="0">
              <a:solidFill>
                <a:prstClr val="black"/>
              </a:solidFill>
            </a:endParaRPr>
          </a:p>
        </p:txBody>
      </p:sp>
      <p:sp>
        <p:nvSpPr>
          <p:cNvPr id="6" name="Footer Placeholder 4"/>
          <p:cNvSpPr>
            <a:spLocks noGrp="1"/>
          </p:cNvSpPr>
          <p:nvPr>
            <p:ph type="ftr" sz="quarter" idx="11"/>
          </p:nvPr>
        </p:nvSpPr>
        <p:spPr>
          <a:xfrm>
            <a:off x="467544" y="659735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solidFill>
                  <a:srgbClr val="676A55">
                    <a:lumMod val="20000"/>
                    <a:lumOff val="80000"/>
                  </a:srgbClr>
                </a:solidFill>
              </a:rPr>
              <a:t>Dr</a:t>
            </a:r>
            <a:r>
              <a:rPr lang="en-US" dirty="0" smtClean="0">
                <a:solidFill>
                  <a:srgbClr val="676A55">
                    <a:lumMod val="20000"/>
                    <a:lumOff val="80000"/>
                  </a:srgbClr>
                </a:solidFill>
              </a:rPr>
              <a:t> </a:t>
            </a:r>
            <a:r>
              <a:rPr lang="en-US" dirty="0" err="1" smtClean="0">
                <a:solidFill>
                  <a:srgbClr val="676A55">
                    <a:lumMod val="20000"/>
                    <a:lumOff val="80000"/>
                  </a:srgbClr>
                </a:solidFill>
              </a:rPr>
              <a:t>Ravari</a:t>
            </a:r>
            <a:endParaRPr lang="fa-IR" dirty="0">
              <a:solidFill>
                <a:srgbClr val="676A55">
                  <a:lumMod val="20000"/>
                  <a:lumOff val="80000"/>
                </a:srgbClr>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spTree>
    <p:extLst>
      <p:ext uri="{BB962C8B-B14F-4D97-AF65-F5344CB8AC3E}">
        <p14:creationId xmlns:p14="http://schemas.microsoft.com/office/powerpoint/2010/main" val="36487647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535014616"/>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633525736"/>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295026930"/>
      </p:ext>
    </p:extLst>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4192199807"/>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500764936"/>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198460252"/>
      </p:ext>
    </p:extLst>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white"/>
              </a:solidFill>
              <a:latin typeface="Lucida Sans Unicode"/>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white"/>
              </a:solidFill>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fa-IR">
              <a:solidFill>
                <a:prstClr val="white"/>
              </a:solidFill>
            </a:endParaRP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endParaRPr lang="fa-IR">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316786062"/>
      </p:ext>
    </p:extLst>
  </p:cSld>
  <p:clrMapOvr>
    <a:overrideClrMapping bg1="dk1" tx1="lt1" bg2="dk2" tx2="lt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
        <p:nvSpPr>
          <p:cNvPr id="7" name="Footer Placeholder 4"/>
          <p:cNvSpPr txBox="1">
            <a:spLocks/>
          </p:cNvSpPr>
          <p:nvPr userDrawn="1"/>
        </p:nvSpPr>
        <p:spPr>
          <a:xfrm>
            <a:off x="6372200" y="6492875"/>
            <a:ext cx="2351087" cy="365125"/>
          </a:xfrm>
          <a:prstGeom prst="rect">
            <a:avLst/>
          </a:prstGeom>
        </p:spPr>
        <p:txBody>
          <a:bodyPr/>
          <a:lstStyle>
            <a:defPPr>
              <a:defRPr lang="fa-IR"/>
            </a:defPPr>
            <a:lvl1pPr algn="ctr" rtl="1" fontAlgn="auto">
              <a:spcBef>
                <a:spcPts val="0"/>
              </a:spcBef>
              <a:spcAft>
                <a:spcPts val="0"/>
              </a:spcAft>
              <a:defRPr sz="1200" b="1" kern="1200">
                <a:solidFill>
                  <a:schemeClr val="tx1"/>
                </a:solidFill>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prstClr val="black"/>
                </a:solidFill>
              </a:rPr>
              <a:t>Dr Ravari</a:t>
            </a:r>
            <a:endParaRPr lang="fa-IR" dirty="0">
              <a:solidFill>
                <a:prstClr val="black"/>
              </a:solidFill>
            </a:endParaRPr>
          </a:p>
        </p:txBody>
      </p:sp>
    </p:spTree>
    <p:extLst>
      <p:ext uri="{BB962C8B-B14F-4D97-AF65-F5344CB8AC3E}">
        <p14:creationId xmlns:p14="http://schemas.microsoft.com/office/powerpoint/2010/main" val="2163090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pPr>
                <a:defRPr/>
              </a:pPr>
              <a:t>‹#›</a:t>
            </a:fld>
            <a:endParaRPr lang="fa-IR"/>
          </a:p>
        </p:txBody>
      </p:sp>
    </p:spTree>
    <p:extLst>
      <p:ext uri="{BB962C8B-B14F-4D97-AF65-F5344CB8AC3E}">
        <p14:creationId xmlns:p14="http://schemas.microsoft.com/office/powerpoint/2010/main" val="3365469703"/>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5031853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13" name="Footer Placeholder 4"/>
          <p:cNvSpPr>
            <a:spLocks noGrp="1"/>
          </p:cNvSpPr>
          <p:nvPr>
            <p:ph type="ftr" sz="quarter" idx="11"/>
          </p:nvPr>
        </p:nvSpPr>
        <p:spPr>
          <a:xfrm>
            <a:off x="-83343" y="654516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solidFill>
                  <a:srgbClr val="676A55">
                    <a:lumMod val="20000"/>
                    <a:lumOff val="80000"/>
                  </a:srgbClr>
                </a:solidFill>
              </a:rPr>
              <a:t>Dr</a:t>
            </a:r>
            <a:r>
              <a:rPr lang="en-US" dirty="0" smtClean="0">
                <a:solidFill>
                  <a:srgbClr val="676A55">
                    <a:lumMod val="20000"/>
                    <a:lumOff val="80000"/>
                  </a:srgbClr>
                </a:solidFill>
              </a:rPr>
              <a:t> </a:t>
            </a:r>
            <a:r>
              <a:rPr lang="en-US" dirty="0" err="1" smtClean="0">
                <a:solidFill>
                  <a:srgbClr val="676A55">
                    <a:lumMod val="20000"/>
                    <a:lumOff val="80000"/>
                  </a:srgbClr>
                </a:solidFill>
              </a:rPr>
              <a:t>Ravari</a:t>
            </a:r>
            <a:endParaRPr lang="fa-IR" dirty="0">
              <a:solidFill>
                <a:srgbClr val="676A55">
                  <a:lumMod val="20000"/>
                  <a:lumOff val="80000"/>
                </a:srgbClr>
              </a:solidFill>
            </a:endParaRPr>
          </a:p>
        </p:txBody>
      </p:sp>
      <p:pic>
        <p:nvPicPr>
          <p:cNvPr id="15" name="Picture 14"/>
          <p:cNvPicPr>
            <a:picLocks noChangeAspect="1"/>
          </p:cNvPicPr>
          <p:nvPr userDrawn="1"/>
        </p:nvPicPr>
        <p:blipFill>
          <a:blip r:embed="rId4"/>
          <a:stretch>
            <a:fillRect/>
          </a:stretch>
        </p:blipFill>
        <p:spPr>
          <a:xfrm>
            <a:off x="3753477" y="207912"/>
            <a:ext cx="1633870" cy="1426588"/>
          </a:xfrm>
          <a:prstGeom prst="rect">
            <a:avLst/>
          </a:prstGeom>
        </p:spPr>
      </p:pic>
    </p:spTree>
    <p:extLst>
      <p:ext uri="{BB962C8B-B14F-4D97-AF65-F5344CB8AC3E}">
        <p14:creationId xmlns:p14="http://schemas.microsoft.com/office/powerpoint/2010/main" val="1165329470"/>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a:xfrm>
            <a:off x="4572000" y="6486850"/>
            <a:ext cx="1919288" cy="365125"/>
          </a:xfrm>
        </p:spPr>
        <p:txBody>
          <a:bodyPr/>
          <a:lstStyle>
            <a:lvl1pPr>
              <a:defRPr sz="500"/>
            </a:lvl1pPr>
            <a:extLst/>
          </a:lstStyle>
          <a:p>
            <a:pPr>
              <a:defRPr/>
            </a:pPr>
            <a:endParaRPr lang="fa-IR" dirty="0">
              <a:solidFill>
                <a:prstClr val="black"/>
              </a:solidFill>
            </a:endParaRPr>
          </a:p>
        </p:txBody>
      </p:sp>
      <p:sp>
        <p:nvSpPr>
          <p:cNvPr id="6" name="Footer Placeholder 4"/>
          <p:cNvSpPr>
            <a:spLocks noGrp="1"/>
          </p:cNvSpPr>
          <p:nvPr>
            <p:ph type="ftr" sz="quarter" idx="11"/>
          </p:nvPr>
        </p:nvSpPr>
        <p:spPr>
          <a:xfrm>
            <a:off x="467544" y="659735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solidFill>
                  <a:srgbClr val="676A55">
                    <a:lumMod val="20000"/>
                    <a:lumOff val="80000"/>
                  </a:srgbClr>
                </a:solidFill>
              </a:rPr>
              <a:t>Dr</a:t>
            </a:r>
            <a:r>
              <a:rPr lang="en-US" dirty="0" smtClean="0">
                <a:solidFill>
                  <a:srgbClr val="676A55">
                    <a:lumMod val="20000"/>
                    <a:lumOff val="80000"/>
                  </a:srgbClr>
                </a:solidFill>
              </a:rPr>
              <a:t> </a:t>
            </a:r>
            <a:r>
              <a:rPr lang="en-US" dirty="0" err="1" smtClean="0">
                <a:solidFill>
                  <a:srgbClr val="676A55">
                    <a:lumMod val="20000"/>
                    <a:lumOff val="80000"/>
                  </a:srgbClr>
                </a:solidFill>
              </a:rPr>
              <a:t>Ravari</a:t>
            </a:r>
            <a:endParaRPr lang="fa-IR" dirty="0">
              <a:solidFill>
                <a:srgbClr val="676A55">
                  <a:lumMod val="20000"/>
                  <a:lumOff val="80000"/>
                </a:srgbClr>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spTree>
    <p:extLst>
      <p:ext uri="{BB962C8B-B14F-4D97-AF65-F5344CB8AC3E}">
        <p14:creationId xmlns:p14="http://schemas.microsoft.com/office/powerpoint/2010/main" val="36487647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535014616"/>
      </p:ext>
    </p:extLst>
  </p:cSld>
  <p:clrMapOvr>
    <a:overrideClrMapping bg1="dk1" tx1="lt1" bg2="dk2" tx2="lt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633525736"/>
      </p:ext>
    </p:extLst>
  </p:cSld>
  <p:clrMapOvr>
    <a:overrideClrMapping bg1="dk1" tx1="lt1" bg2="dk2" tx2="lt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295026930"/>
      </p:ext>
    </p:extLst>
  </p:cSld>
  <p:clrMapOvr>
    <a:overrideClrMapping bg1="lt1" tx1="dk1" bg2="lt2" tx2="dk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4192199807"/>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500764936"/>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198460252"/>
      </p:ext>
    </p:extLst>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white"/>
              </a:solidFill>
              <a:latin typeface="Lucida Sans Unicode"/>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white"/>
              </a:solidFill>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fa-IR">
              <a:solidFill>
                <a:prstClr val="white"/>
              </a:solidFill>
            </a:endParaRP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endParaRPr lang="fa-IR">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31678606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pPr>
                <a:defRPr/>
              </a:pPr>
              <a:t>‹#›</a:t>
            </a:fld>
            <a:endParaRPr lang="fa-IR"/>
          </a:p>
        </p:txBody>
      </p:sp>
    </p:spTree>
    <p:extLst>
      <p:ext uri="{BB962C8B-B14F-4D97-AF65-F5344CB8AC3E}">
        <p14:creationId xmlns:p14="http://schemas.microsoft.com/office/powerpoint/2010/main" val="356500997"/>
      </p:ext>
    </p:extLst>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
        <p:nvSpPr>
          <p:cNvPr id="7" name="Footer Placeholder 4"/>
          <p:cNvSpPr txBox="1">
            <a:spLocks/>
          </p:cNvSpPr>
          <p:nvPr userDrawn="1"/>
        </p:nvSpPr>
        <p:spPr>
          <a:xfrm>
            <a:off x="6372200" y="6492875"/>
            <a:ext cx="2351087" cy="365125"/>
          </a:xfrm>
          <a:prstGeom prst="rect">
            <a:avLst/>
          </a:prstGeom>
        </p:spPr>
        <p:txBody>
          <a:bodyPr/>
          <a:lstStyle>
            <a:defPPr>
              <a:defRPr lang="fa-IR"/>
            </a:defPPr>
            <a:lvl1pPr algn="ctr" rtl="1" fontAlgn="auto">
              <a:spcBef>
                <a:spcPts val="0"/>
              </a:spcBef>
              <a:spcAft>
                <a:spcPts val="0"/>
              </a:spcAft>
              <a:defRPr sz="1200" b="1" kern="1200">
                <a:solidFill>
                  <a:schemeClr val="tx1"/>
                </a:solidFill>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prstClr val="black"/>
                </a:solidFill>
              </a:rPr>
              <a:t>Dr Ravari</a:t>
            </a:r>
            <a:endParaRPr lang="fa-IR" dirty="0">
              <a:solidFill>
                <a:prstClr val="black"/>
              </a:solidFill>
            </a:endParaRPr>
          </a:p>
        </p:txBody>
      </p:sp>
    </p:spTree>
    <p:extLst>
      <p:ext uri="{BB962C8B-B14F-4D97-AF65-F5344CB8AC3E}">
        <p14:creationId xmlns:p14="http://schemas.microsoft.com/office/powerpoint/2010/main" val="216309012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50318531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13" name="Footer Placeholder 4"/>
          <p:cNvSpPr>
            <a:spLocks noGrp="1"/>
          </p:cNvSpPr>
          <p:nvPr>
            <p:ph type="ftr" sz="quarter" idx="11"/>
          </p:nvPr>
        </p:nvSpPr>
        <p:spPr>
          <a:xfrm>
            <a:off x="-83343" y="654516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solidFill>
                  <a:srgbClr val="676A55">
                    <a:lumMod val="20000"/>
                    <a:lumOff val="80000"/>
                  </a:srgbClr>
                </a:solidFill>
              </a:rPr>
              <a:t>Dr</a:t>
            </a:r>
            <a:r>
              <a:rPr lang="en-US" dirty="0" smtClean="0">
                <a:solidFill>
                  <a:srgbClr val="676A55">
                    <a:lumMod val="20000"/>
                    <a:lumOff val="80000"/>
                  </a:srgbClr>
                </a:solidFill>
              </a:rPr>
              <a:t> </a:t>
            </a:r>
            <a:r>
              <a:rPr lang="en-US" dirty="0" err="1" smtClean="0">
                <a:solidFill>
                  <a:srgbClr val="676A55">
                    <a:lumMod val="20000"/>
                    <a:lumOff val="80000"/>
                  </a:srgbClr>
                </a:solidFill>
              </a:rPr>
              <a:t>Ravari</a:t>
            </a:r>
            <a:endParaRPr lang="fa-IR" dirty="0">
              <a:solidFill>
                <a:srgbClr val="676A55">
                  <a:lumMod val="20000"/>
                  <a:lumOff val="80000"/>
                </a:srgbClr>
              </a:solidFill>
            </a:endParaRPr>
          </a:p>
        </p:txBody>
      </p:sp>
      <p:pic>
        <p:nvPicPr>
          <p:cNvPr id="15" name="Picture 14"/>
          <p:cNvPicPr>
            <a:picLocks noChangeAspect="1"/>
          </p:cNvPicPr>
          <p:nvPr userDrawn="1"/>
        </p:nvPicPr>
        <p:blipFill>
          <a:blip r:embed="rId4"/>
          <a:stretch>
            <a:fillRect/>
          </a:stretch>
        </p:blipFill>
        <p:spPr>
          <a:xfrm>
            <a:off x="3753477" y="207912"/>
            <a:ext cx="1633870" cy="1426588"/>
          </a:xfrm>
          <a:prstGeom prst="rect">
            <a:avLst/>
          </a:prstGeom>
        </p:spPr>
      </p:pic>
    </p:spTree>
    <p:extLst>
      <p:ext uri="{BB962C8B-B14F-4D97-AF65-F5344CB8AC3E}">
        <p14:creationId xmlns:p14="http://schemas.microsoft.com/office/powerpoint/2010/main" val="2442777853"/>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a:xfrm>
            <a:off x="4572000" y="6486850"/>
            <a:ext cx="1919288" cy="365125"/>
          </a:xfrm>
        </p:spPr>
        <p:txBody>
          <a:bodyPr/>
          <a:lstStyle>
            <a:lvl1pPr>
              <a:defRPr sz="500"/>
            </a:lvl1pPr>
            <a:extLst/>
          </a:lstStyle>
          <a:p>
            <a:pPr>
              <a:defRPr/>
            </a:pPr>
            <a:endParaRPr lang="fa-IR" dirty="0">
              <a:solidFill>
                <a:prstClr val="black"/>
              </a:solidFill>
            </a:endParaRPr>
          </a:p>
        </p:txBody>
      </p:sp>
      <p:sp>
        <p:nvSpPr>
          <p:cNvPr id="6" name="Footer Placeholder 4"/>
          <p:cNvSpPr>
            <a:spLocks noGrp="1"/>
          </p:cNvSpPr>
          <p:nvPr>
            <p:ph type="ftr" sz="quarter" idx="11"/>
          </p:nvPr>
        </p:nvSpPr>
        <p:spPr>
          <a:xfrm>
            <a:off x="467544" y="6597352"/>
            <a:ext cx="1775023" cy="340222"/>
          </a:xfrm>
          <a:prstGeom prst="rect">
            <a:avLst/>
          </a:prstGeom>
        </p:spPr>
        <p:txBody>
          <a:bodyPr/>
          <a:lstStyle>
            <a:lvl1pPr algn="ctr" rtl="1" fontAlgn="auto">
              <a:spcBef>
                <a:spcPts val="0"/>
              </a:spcBef>
              <a:spcAft>
                <a:spcPts val="0"/>
              </a:spcAft>
              <a:defRPr sz="1100" b="1">
                <a:solidFill>
                  <a:schemeClr val="tx2">
                    <a:lumMod val="20000"/>
                    <a:lumOff val="80000"/>
                  </a:schemeClr>
                </a:solidFill>
                <a:effectLst>
                  <a:outerShdw blurRad="38100" dist="38100" dir="2700000" algn="tl">
                    <a:srgbClr val="000000">
                      <a:alpha val="43137"/>
                    </a:srgbClr>
                  </a:outerShdw>
                </a:effectLst>
                <a:latin typeface="+mn-lt"/>
                <a:cs typeface="B Yagut" pitchFamily="2" charset="-78"/>
              </a:defRPr>
            </a:lvl1pPr>
            <a:extLst/>
          </a:lstStyle>
          <a:p>
            <a:pPr>
              <a:defRPr/>
            </a:pPr>
            <a:r>
              <a:rPr lang="en-US" dirty="0" err="1" smtClean="0">
                <a:solidFill>
                  <a:srgbClr val="676A55">
                    <a:lumMod val="20000"/>
                    <a:lumOff val="80000"/>
                  </a:srgbClr>
                </a:solidFill>
              </a:rPr>
              <a:t>Dr</a:t>
            </a:r>
            <a:r>
              <a:rPr lang="en-US" dirty="0" smtClean="0">
                <a:solidFill>
                  <a:srgbClr val="676A55">
                    <a:lumMod val="20000"/>
                    <a:lumOff val="80000"/>
                  </a:srgbClr>
                </a:solidFill>
              </a:rPr>
              <a:t> </a:t>
            </a:r>
            <a:r>
              <a:rPr lang="en-US" dirty="0" err="1" smtClean="0">
                <a:solidFill>
                  <a:srgbClr val="676A55">
                    <a:lumMod val="20000"/>
                    <a:lumOff val="80000"/>
                  </a:srgbClr>
                </a:solidFill>
              </a:rPr>
              <a:t>Ravari</a:t>
            </a:r>
            <a:endParaRPr lang="fa-IR" dirty="0">
              <a:solidFill>
                <a:srgbClr val="676A55">
                  <a:lumMod val="20000"/>
                  <a:lumOff val="80000"/>
                </a:srgbClr>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spTree>
    <p:extLst>
      <p:ext uri="{BB962C8B-B14F-4D97-AF65-F5344CB8AC3E}">
        <p14:creationId xmlns:p14="http://schemas.microsoft.com/office/powerpoint/2010/main" val="350694505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574036008"/>
      </p:ext>
    </p:extLst>
  </p:cSld>
  <p:clrMapOvr>
    <a:overrideClrMapping bg1="dk1" tx1="lt1" bg2="dk2" tx2="lt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246570288"/>
      </p:ext>
    </p:extLst>
  </p:cSld>
  <p:clrMapOvr>
    <a:overrideClrMapping bg1="dk1" tx1="lt1" bg2="dk2" tx2="lt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207718185"/>
      </p:ext>
    </p:extLst>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fa-IR">
              <a:solidFill>
                <a:prstClr val="white"/>
              </a:solidFill>
            </a:endParaRP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9435163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033107520"/>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1539423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latin typeface="+mn-lt"/>
              <a:cs typeface="+mn-cs"/>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fa-I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endParaRPr lang="fa-I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pPr>
                <a:defRPr/>
              </a:pPr>
              <a:t>‹#›</a:t>
            </a:fld>
            <a:endParaRPr lang="fa-IR"/>
          </a:p>
        </p:txBody>
      </p:sp>
    </p:spTree>
    <p:extLst>
      <p:ext uri="{BB962C8B-B14F-4D97-AF65-F5344CB8AC3E}">
        <p14:creationId xmlns:p14="http://schemas.microsoft.com/office/powerpoint/2010/main" val="4081953842"/>
      </p:ext>
    </p:extLst>
  </p:cSld>
  <p:clrMapOvr>
    <a:overrideClrMapping bg1="dk1" tx1="lt1" bg2="dk2" tx2="lt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white"/>
              </a:solidFill>
              <a:latin typeface="Lucida Sans Unicode"/>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white"/>
              </a:solidFill>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auto">
              <a:spcBef>
                <a:spcPts val="0"/>
              </a:spcBef>
              <a:spcAft>
                <a:spcPts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fa-IR">
              <a:solidFill>
                <a:prstClr val="white"/>
              </a:solidFill>
            </a:endParaRP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endParaRPr lang="fa-IR">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814511129"/>
      </p:ext>
    </p:extLst>
  </p:cSld>
  <p:clrMapOvr>
    <a:overrideClrMapping bg1="dk1" tx1="lt1" bg2="dk2" tx2="lt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
        <p:nvSpPr>
          <p:cNvPr id="7" name="Footer Placeholder 4"/>
          <p:cNvSpPr txBox="1">
            <a:spLocks/>
          </p:cNvSpPr>
          <p:nvPr userDrawn="1"/>
        </p:nvSpPr>
        <p:spPr>
          <a:xfrm>
            <a:off x="6372200" y="6492875"/>
            <a:ext cx="2351087" cy="365125"/>
          </a:xfrm>
          <a:prstGeom prst="rect">
            <a:avLst/>
          </a:prstGeom>
        </p:spPr>
        <p:txBody>
          <a:bodyPr/>
          <a:lstStyle>
            <a:defPPr>
              <a:defRPr lang="fa-IR"/>
            </a:defPPr>
            <a:lvl1pPr algn="ctr" rtl="1" fontAlgn="auto">
              <a:spcBef>
                <a:spcPts val="0"/>
              </a:spcBef>
              <a:spcAft>
                <a:spcPts val="0"/>
              </a:spcAft>
              <a:defRPr sz="1200" b="1" kern="1200">
                <a:solidFill>
                  <a:schemeClr val="tx1"/>
                </a:solidFill>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prstClr val="black"/>
                </a:solidFill>
              </a:rPr>
              <a:t>Dr Ravari</a:t>
            </a:r>
            <a:endParaRPr lang="fa-IR" dirty="0">
              <a:solidFill>
                <a:prstClr val="black"/>
              </a:solidFill>
            </a:endParaRPr>
          </a:p>
        </p:txBody>
      </p:sp>
    </p:spTree>
    <p:extLst>
      <p:ext uri="{BB962C8B-B14F-4D97-AF65-F5344CB8AC3E}">
        <p14:creationId xmlns:p14="http://schemas.microsoft.com/office/powerpoint/2010/main" val="382509505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endParaRPr lang="fa-IR">
              <a:solidFill>
                <a:prstClr val="black"/>
              </a:solidFill>
            </a:endParaRP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4198068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2.png"/><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2.pn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3.png"/><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image" Target="../media/image2.pn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image" Target="../media/image3.png"/><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2.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3.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image" Target="../media/image2.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image" Target="../media/image3.png"/><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image" Target="../media/image2.png"/><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3.pn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image" Target="../media/image2.png"/><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5" Type="http://schemas.openxmlformats.org/officeDocument/2006/relationships/image" Target="../media/image3.png"/><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3"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latin typeface="+mn-lt"/>
              <a:cs typeface="+mn-cs"/>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dirty="0"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a-I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pPr>
                <a:defRPr/>
              </a:pPr>
              <a:t>‹#›</a:t>
            </a:fld>
            <a:endParaRPr lang="fa-IR"/>
          </a:p>
        </p:txBody>
      </p:sp>
      <p:pic>
        <p:nvPicPr>
          <p:cNvPr id="1037" name="Picture 15" descr="MOH logo.bmp"/>
          <p:cNvPicPr>
            <a:picLocks noChangeAspect="1"/>
          </p:cNvPicPr>
          <p:nvPr/>
        </p:nvPicPr>
        <p:blipFill>
          <a:blip r:embed="rId15"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ooter Placeholder 4"/>
          <p:cNvSpPr>
            <a:spLocks noGrp="1"/>
          </p:cNvSpPr>
          <p:nvPr>
            <p:ph type="ftr" sz="quarter" idx="3"/>
          </p:nvPr>
        </p:nvSpPr>
        <p:spPr>
          <a:xfrm>
            <a:off x="6372200" y="6492875"/>
            <a:ext cx="2351087" cy="365125"/>
          </a:xfrm>
          <a:prstGeom prst="rect">
            <a:avLst/>
          </a:prstGeom>
        </p:spPr>
        <p:txBody>
          <a:bodyPr/>
          <a:lstStyle>
            <a:lvl1pPr algn="ctr" rtl="1" fontAlgn="auto">
              <a:spcBef>
                <a:spcPts val="0"/>
              </a:spcBef>
              <a:spcAft>
                <a:spcPts val="0"/>
              </a:spcAft>
              <a:defRPr sz="1200" b="1">
                <a:latin typeface="+mn-lt"/>
                <a:cs typeface="B Yagut" pitchFamily="2" charset="-78"/>
              </a:defRPr>
            </a:lvl1pPr>
            <a:extLst/>
          </a:lstStyle>
          <a:p>
            <a:pPr>
              <a:defRPr/>
            </a:pPr>
            <a:r>
              <a:rPr lang="en-US" smtClean="0"/>
              <a:t>Dr Ravari</a:t>
            </a:r>
            <a:endParaRPr lang="fa-IR" dirty="0"/>
          </a:p>
        </p:txBody>
      </p:sp>
      <p:sp>
        <p:nvSpPr>
          <p:cNvPr id="17" name="Footer Placeholder 4"/>
          <p:cNvSpPr txBox="1">
            <a:spLocks/>
          </p:cNvSpPr>
          <p:nvPr userDrawn="1"/>
        </p:nvSpPr>
        <p:spPr>
          <a:xfrm>
            <a:off x="467544" y="6597352"/>
            <a:ext cx="1775023" cy="340222"/>
          </a:xfrm>
          <a:prstGeom prst="rect">
            <a:avLst/>
          </a:prstGeom>
        </p:spPr>
        <p:txBody>
          <a:bodyPr/>
          <a:lstStyle>
            <a:defPPr>
              <a:defRPr lang="fa-IR"/>
            </a:defPPr>
            <a:lvl1pPr algn="ctr" rtl="1" fontAlgn="auto">
              <a:spcBef>
                <a:spcPts val="0"/>
              </a:spcBef>
              <a:spcAft>
                <a:spcPts val="0"/>
              </a:spcAft>
              <a:defRPr sz="1100" b="1" kern="1200">
                <a:solidFill>
                  <a:schemeClr val="tx2">
                    <a:lumMod val="20000"/>
                    <a:lumOff val="80000"/>
                  </a:schemeClr>
                </a:solidFill>
                <a:effectLst>
                  <a:outerShdw blurRad="38100" dist="38100" dir="2700000" algn="tl">
                    <a:srgbClr val="000000">
                      <a:alpha val="43137"/>
                    </a:srgbClr>
                  </a:outerShdw>
                </a:effectLst>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t>Dr Ravari</a:t>
            </a:r>
            <a:endParaRPr lang="fa-IR" dirty="0"/>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hf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7"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cs typeface="Arial"/>
            </a:endParaRPr>
          </a:p>
        </p:txBody>
      </p:sp>
      <p:sp>
        <p:nvSpPr>
          <p:cNvPr id="14" name="Right Triangle 13"/>
          <p:cNvSpPr>
            <a:spLocks/>
          </p:cNvSpPr>
          <p:nvPr/>
        </p:nvSpPr>
        <p:spPr bwMode="auto">
          <a:xfrm>
            <a:off x="-6042" y="5784850"/>
            <a:ext cx="3402314" cy="1080868"/>
          </a:xfrm>
          <a:prstGeom prst="rtTriangle">
            <a:avLst/>
          </a:prstGeom>
          <a:blipFill>
            <a:blip r:embed="rId18"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dirty="0"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9"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Date Placeholder 9"/>
          <p:cNvSpPr>
            <a:spLocks noGrp="1"/>
          </p:cNvSpPr>
          <p:nvPr>
            <p:ph type="dt" sz="half" idx="2"/>
          </p:nvPr>
        </p:nvSpPr>
        <p:spPr>
          <a:xfrm>
            <a:off x="887412" y="6623050"/>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bg1">
                    <a:lumMod val="85000"/>
                  </a:schemeClr>
                </a:solidFill>
                <a:latin typeface="+mn-lt"/>
                <a:cs typeface="+mn-cs"/>
              </a:defRPr>
            </a:lvl1pPr>
            <a:extLst/>
          </a:lstStyle>
          <a:p>
            <a:pPr>
              <a:defRPr/>
            </a:pPr>
            <a:r>
              <a:rPr lang="en-US" smtClean="0">
                <a:solidFill>
                  <a:prstClr val="white">
                    <a:lumMod val="85000"/>
                  </a:prstClr>
                </a:solidFill>
              </a:rPr>
              <a:t>Dr Ravari</a:t>
            </a:r>
          </a:p>
          <a:p>
            <a:pPr>
              <a:defRPr/>
            </a:pPr>
            <a:endParaRPr lang="fa-IR" dirty="0">
              <a:solidFill>
                <a:prstClr val="white">
                  <a:lumMod val="85000"/>
                </a:prstClr>
              </a:solidFill>
            </a:endParaRPr>
          </a:p>
        </p:txBody>
      </p:sp>
    </p:spTree>
    <p:extLst>
      <p:ext uri="{BB962C8B-B14F-4D97-AF65-F5344CB8AC3E}">
        <p14:creationId xmlns:p14="http://schemas.microsoft.com/office/powerpoint/2010/main" val="1224233858"/>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 id="2147483910" r:id="rId12"/>
    <p:sldLayoutId id="2147483911" r:id="rId13"/>
    <p:sldLayoutId id="2147483912" r:id="rId14"/>
    <p:sldLayoutId id="2147483913" r:id="rId15"/>
  </p:sldLayoutIdLst>
  <p:timing>
    <p:tnLst>
      <p:par>
        <p:cTn id="1" dur="indefinite" restart="never" nodeType="tmRoot"/>
      </p:par>
    </p:tnLst>
  </p:timing>
  <p:hf sldNum="0"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3"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cs typeface="Arial"/>
            </a:endParaRPr>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dirty="0"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fld id="{BD5BEAAF-77F3-4B9E-83D4-7AFADA4381AE}" type="datetime8">
              <a:rPr lang="fa-IR">
                <a:solidFill>
                  <a:prstClr val="black"/>
                </a:solidFill>
              </a:rPr>
              <a:pPr>
                <a:defRPr/>
              </a:pPr>
              <a:t>21/فوريه/14</a:t>
            </a:fld>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5"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9841812"/>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Lst>
  <p:timing>
    <p:tnLst>
      <p:par>
        <p:cTn id="1" dur="indefinite" restart="never" nodeType="tmRoot"/>
      </p:par>
    </p:tnLst>
  </p:timing>
  <p:hf sldNum="0"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3"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5"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ooter Placeholder 4"/>
          <p:cNvSpPr>
            <a:spLocks noGrp="1"/>
          </p:cNvSpPr>
          <p:nvPr>
            <p:ph type="ftr" sz="quarter" idx="3"/>
          </p:nvPr>
        </p:nvSpPr>
        <p:spPr>
          <a:xfrm>
            <a:off x="6372200" y="6492875"/>
            <a:ext cx="2351087" cy="365125"/>
          </a:xfrm>
          <a:prstGeom prst="rect">
            <a:avLst/>
          </a:prstGeom>
        </p:spPr>
        <p:txBody>
          <a:bodyPr/>
          <a:lstStyle>
            <a:lvl1pPr algn="ctr" rtl="1" fontAlgn="auto">
              <a:spcBef>
                <a:spcPts val="0"/>
              </a:spcBef>
              <a:spcAft>
                <a:spcPts val="0"/>
              </a:spcAft>
              <a:defRPr sz="1200" b="1">
                <a:latin typeface="+mn-lt"/>
                <a:cs typeface="B Yagut" pitchFamily="2" charset="-78"/>
              </a:defRPr>
            </a:lvl1pPr>
            <a:extLst/>
          </a:lstStyle>
          <a:p>
            <a:pPr>
              <a:defRPr/>
            </a:pPr>
            <a:r>
              <a:rPr lang="en-US" smtClean="0">
                <a:solidFill>
                  <a:prstClr val="black"/>
                </a:solidFill>
              </a:rPr>
              <a:t>Dr Ravari</a:t>
            </a:r>
            <a:endParaRPr lang="fa-IR" dirty="0">
              <a:solidFill>
                <a:prstClr val="black"/>
              </a:solidFill>
            </a:endParaRPr>
          </a:p>
        </p:txBody>
      </p:sp>
      <p:sp>
        <p:nvSpPr>
          <p:cNvPr id="17" name="Footer Placeholder 4"/>
          <p:cNvSpPr txBox="1">
            <a:spLocks/>
          </p:cNvSpPr>
          <p:nvPr userDrawn="1"/>
        </p:nvSpPr>
        <p:spPr>
          <a:xfrm>
            <a:off x="467544" y="6597352"/>
            <a:ext cx="1775023" cy="340222"/>
          </a:xfrm>
          <a:prstGeom prst="rect">
            <a:avLst/>
          </a:prstGeom>
        </p:spPr>
        <p:txBody>
          <a:bodyPr/>
          <a:lstStyle>
            <a:defPPr>
              <a:defRPr lang="fa-IR"/>
            </a:defPPr>
            <a:lvl1pPr algn="ctr" rtl="1" fontAlgn="auto">
              <a:spcBef>
                <a:spcPts val="0"/>
              </a:spcBef>
              <a:spcAft>
                <a:spcPts val="0"/>
              </a:spcAft>
              <a:defRPr sz="1100" b="1" kern="1200">
                <a:solidFill>
                  <a:schemeClr val="tx2">
                    <a:lumMod val="20000"/>
                    <a:lumOff val="80000"/>
                  </a:schemeClr>
                </a:solidFill>
                <a:effectLst>
                  <a:outerShdw blurRad="38100" dist="38100" dir="2700000" algn="tl">
                    <a:srgbClr val="000000">
                      <a:alpha val="43137"/>
                    </a:srgbClr>
                  </a:outerShdw>
                </a:effectLst>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srgbClr val="676A55">
                    <a:lumMod val="20000"/>
                    <a:lumOff val="80000"/>
                  </a:srgbClr>
                </a:solidFill>
              </a:rPr>
              <a:t>Dr Ravari</a:t>
            </a:r>
            <a:endParaRPr lang="fa-IR" dirty="0">
              <a:solidFill>
                <a:srgbClr val="676A55">
                  <a:lumMod val="20000"/>
                  <a:lumOff val="80000"/>
                </a:srgbClr>
              </a:solidFill>
            </a:endParaRPr>
          </a:p>
        </p:txBody>
      </p:sp>
    </p:spTree>
    <p:extLst>
      <p:ext uri="{BB962C8B-B14F-4D97-AF65-F5344CB8AC3E}">
        <p14:creationId xmlns:p14="http://schemas.microsoft.com/office/powerpoint/2010/main" val="1282914715"/>
      </p:ext>
    </p:extLst>
  </p:cSld>
  <p:clrMap bg1="lt1" tx1="dk1" bg2="lt2" tx2="dk2" accent1="accent1" accent2="accent2" accent3="accent3" accent4="accent4" accent5="accent5" accent6="accent6" hlink="hlink" folHlink="folHlink"/>
  <p:sldLayoutIdLst>
    <p:sldLayoutId id="2147484065" r:id="rId1"/>
    <p:sldLayoutId id="2147484066" r:id="rId2"/>
    <p:sldLayoutId id="2147484067" r:id="rId3"/>
    <p:sldLayoutId id="2147484068" r:id="rId4"/>
    <p:sldLayoutId id="2147484069" r:id="rId5"/>
    <p:sldLayoutId id="2147484070" r:id="rId6"/>
    <p:sldLayoutId id="2147484071" r:id="rId7"/>
    <p:sldLayoutId id="2147484072" r:id="rId8"/>
    <p:sldLayoutId id="2147484073" r:id="rId9"/>
    <p:sldLayoutId id="2147484074" r:id="rId10"/>
    <p:sldLayoutId id="2147484075" r:id="rId11"/>
  </p:sldLayoutIdLst>
  <p:hf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3"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5"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ooter Placeholder 4"/>
          <p:cNvSpPr>
            <a:spLocks noGrp="1"/>
          </p:cNvSpPr>
          <p:nvPr>
            <p:ph type="ftr" sz="quarter" idx="3"/>
          </p:nvPr>
        </p:nvSpPr>
        <p:spPr>
          <a:xfrm>
            <a:off x="6372200" y="6492875"/>
            <a:ext cx="2351087" cy="365125"/>
          </a:xfrm>
          <a:prstGeom prst="rect">
            <a:avLst/>
          </a:prstGeom>
        </p:spPr>
        <p:txBody>
          <a:bodyPr/>
          <a:lstStyle>
            <a:lvl1pPr algn="ctr" rtl="1" fontAlgn="auto">
              <a:spcBef>
                <a:spcPts val="0"/>
              </a:spcBef>
              <a:spcAft>
                <a:spcPts val="0"/>
              </a:spcAft>
              <a:defRPr sz="1200" b="1">
                <a:latin typeface="+mn-lt"/>
                <a:cs typeface="B Yagut" pitchFamily="2" charset="-78"/>
              </a:defRPr>
            </a:lvl1pPr>
            <a:extLst/>
          </a:lstStyle>
          <a:p>
            <a:pPr>
              <a:defRPr/>
            </a:pPr>
            <a:r>
              <a:rPr lang="en-US" smtClean="0">
                <a:solidFill>
                  <a:prstClr val="black"/>
                </a:solidFill>
              </a:rPr>
              <a:t>Dr Ravari</a:t>
            </a:r>
            <a:endParaRPr lang="fa-IR" dirty="0">
              <a:solidFill>
                <a:prstClr val="black"/>
              </a:solidFill>
            </a:endParaRPr>
          </a:p>
        </p:txBody>
      </p:sp>
      <p:sp>
        <p:nvSpPr>
          <p:cNvPr id="17" name="Footer Placeholder 4"/>
          <p:cNvSpPr txBox="1">
            <a:spLocks/>
          </p:cNvSpPr>
          <p:nvPr userDrawn="1"/>
        </p:nvSpPr>
        <p:spPr>
          <a:xfrm>
            <a:off x="467544" y="6597352"/>
            <a:ext cx="1775023" cy="340222"/>
          </a:xfrm>
          <a:prstGeom prst="rect">
            <a:avLst/>
          </a:prstGeom>
        </p:spPr>
        <p:txBody>
          <a:bodyPr/>
          <a:lstStyle>
            <a:defPPr>
              <a:defRPr lang="fa-IR"/>
            </a:defPPr>
            <a:lvl1pPr algn="ctr" rtl="1" fontAlgn="auto">
              <a:spcBef>
                <a:spcPts val="0"/>
              </a:spcBef>
              <a:spcAft>
                <a:spcPts val="0"/>
              </a:spcAft>
              <a:defRPr sz="1100" b="1" kern="1200">
                <a:solidFill>
                  <a:schemeClr val="tx2">
                    <a:lumMod val="20000"/>
                    <a:lumOff val="80000"/>
                  </a:schemeClr>
                </a:solidFill>
                <a:effectLst>
                  <a:outerShdw blurRad="38100" dist="38100" dir="2700000" algn="tl">
                    <a:srgbClr val="000000">
                      <a:alpha val="43137"/>
                    </a:srgbClr>
                  </a:outerShdw>
                </a:effectLst>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srgbClr val="676A55">
                    <a:lumMod val="20000"/>
                    <a:lumOff val="80000"/>
                  </a:srgbClr>
                </a:solidFill>
              </a:rPr>
              <a:t>Dr Ravari</a:t>
            </a:r>
            <a:endParaRPr lang="fa-IR" dirty="0">
              <a:solidFill>
                <a:srgbClr val="676A55">
                  <a:lumMod val="20000"/>
                  <a:lumOff val="80000"/>
                </a:srgbClr>
              </a:solidFill>
            </a:endParaRPr>
          </a:p>
        </p:txBody>
      </p:sp>
    </p:spTree>
    <p:extLst>
      <p:ext uri="{BB962C8B-B14F-4D97-AF65-F5344CB8AC3E}">
        <p14:creationId xmlns:p14="http://schemas.microsoft.com/office/powerpoint/2010/main" val="1381892245"/>
      </p:ext>
    </p:extLst>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Lst>
  <p:hf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3"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5"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ooter Placeholder 4"/>
          <p:cNvSpPr>
            <a:spLocks noGrp="1"/>
          </p:cNvSpPr>
          <p:nvPr>
            <p:ph type="ftr" sz="quarter" idx="3"/>
          </p:nvPr>
        </p:nvSpPr>
        <p:spPr>
          <a:xfrm>
            <a:off x="6372200" y="6492875"/>
            <a:ext cx="2351087" cy="365125"/>
          </a:xfrm>
          <a:prstGeom prst="rect">
            <a:avLst/>
          </a:prstGeom>
        </p:spPr>
        <p:txBody>
          <a:bodyPr/>
          <a:lstStyle>
            <a:lvl1pPr algn="ctr" rtl="1" fontAlgn="auto">
              <a:spcBef>
                <a:spcPts val="0"/>
              </a:spcBef>
              <a:spcAft>
                <a:spcPts val="0"/>
              </a:spcAft>
              <a:defRPr sz="1200" b="1">
                <a:latin typeface="+mn-lt"/>
                <a:cs typeface="B Yagut" pitchFamily="2" charset="-78"/>
              </a:defRPr>
            </a:lvl1pPr>
            <a:extLst/>
          </a:lstStyle>
          <a:p>
            <a:pPr>
              <a:defRPr/>
            </a:pPr>
            <a:r>
              <a:rPr lang="en-US" smtClean="0">
                <a:solidFill>
                  <a:prstClr val="black"/>
                </a:solidFill>
              </a:rPr>
              <a:t>Dr Ravari</a:t>
            </a:r>
            <a:endParaRPr lang="fa-IR" dirty="0">
              <a:solidFill>
                <a:prstClr val="black"/>
              </a:solidFill>
            </a:endParaRPr>
          </a:p>
        </p:txBody>
      </p:sp>
      <p:sp>
        <p:nvSpPr>
          <p:cNvPr id="17" name="Footer Placeholder 4"/>
          <p:cNvSpPr txBox="1">
            <a:spLocks/>
          </p:cNvSpPr>
          <p:nvPr userDrawn="1"/>
        </p:nvSpPr>
        <p:spPr>
          <a:xfrm>
            <a:off x="467544" y="6597352"/>
            <a:ext cx="1775023" cy="340222"/>
          </a:xfrm>
          <a:prstGeom prst="rect">
            <a:avLst/>
          </a:prstGeom>
        </p:spPr>
        <p:txBody>
          <a:bodyPr/>
          <a:lstStyle>
            <a:defPPr>
              <a:defRPr lang="fa-IR"/>
            </a:defPPr>
            <a:lvl1pPr algn="ctr" rtl="1" fontAlgn="auto">
              <a:spcBef>
                <a:spcPts val="0"/>
              </a:spcBef>
              <a:spcAft>
                <a:spcPts val="0"/>
              </a:spcAft>
              <a:defRPr sz="1100" b="1" kern="1200">
                <a:solidFill>
                  <a:schemeClr val="tx2">
                    <a:lumMod val="20000"/>
                    <a:lumOff val="80000"/>
                  </a:schemeClr>
                </a:solidFill>
                <a:effectLst>
                  <a:outerShdw blurRad="38100" dist="38100" dir="2700000" algn="tl">
                    <a:srgbClr val="000000">
                      <a:alpha val="43137"/>
                    </a:srgbClr>
                  </a:outerShdw>
                </a:effectLst>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srgbClr val="676A55">
                    <a:lumMod val="20000"/>
                    <a:lumOff val="80000"/>
                  </a:srgbClr>
                </a:solidFill>
              </a:rPr>
              <a:t>Dr Ravari</a:t>
            </a:r>
            <a:endParaRPr lang="fa-IR" dirty="0">
              <a:solidFill>
                <a:srgbClr val="676A55">
                  <a:lumMod val="20000"/>
                  <a:lumOff val="80000"/>
                </a:srgbClr>
              </a:solidFill>
            </a:endParaRPr>
          </a:p>
        </p:txBody>
      </p:sp>
    </p:spTree>
    <p:extLst>
      <p:ext uri="{BB962C8B-B14F-4D97-AF65-F5344CB8AC3E}">
        <p14:creationId xmlns:p14="http://schemas.microsoft.com/office/powerpoint/2010/main" val="1565292183"/>
      </p:ext>
    </p:extLst>
  </p:cSld>
  <p:clrMap bg1="lt1" tx1="dk1" bg2="lt2" tx2="dk2" accent1="accent1" accent2="accent2" accent3="accent3" accent4="accent4" accent5="accent5" accent6="accent6" hlink="hlink" folHlink="folHlink"/>
  <p:sldLayoutIdLst>
    <p:sldLayoutId id="2147484101" r:id="rId1"/>
    <p:sldLayoutId id="2147484102" r:id="rId2"/>
    <p:sldLayoutId id="2147484103" r:id="rId3"/>
    <p:sldLayoutId id="2147484104" r:id="rId4"/>
    <p:sldLayoutId id="2147484105" r:id="rId5"/>
    <p:sldLayoutId id="2147484106" r:id="rId6"/>
    <p:sldLayoutId id="2147484107" r:id="rId7"/>
    <p:sldLayoutId id="2147484108" r:id="rId8"/>
    <p:sldLayoutId id="2147484109" r:id="rId9"/>
    <p:sldLayoutId id="2147484110" r:id="rId10"/>
    <p:sldLayoutId id="2147484111" r:id="rId11"/>
  </p:sldLayoutIdLst>
  <p:hf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3"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5"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ooter Placeholder 4"/>
          <p:cNvSpPr>
            <a:spLocks noGrp="1"/>
          </p:cNvSpPr>
          <p:nvPr>
            <p:ph type="ftr" sz="quarter" idx="3"/>
          </p:nvPr>
        </p:nvSpPr>
        <p:spPr>
          <a:xfrm>
            <a:off x="6372200" y="6492875"/>
            <a:ext cx="2351087" cy="365125"/>
          </a:xfrm>
          <a:prstGeom prst="rect">
            <a:avLst/>
          </a:prstGeom>
        </p:spPr>
        <p:txBody>
          <a:bodyPr/>
          <a:lstStyle>
            <a:lvl1pPr algn="ctr" rtl="1" fontAlgn="auto">
              <a:spcBef>
                <a:spcPts val="0"/>
              </a:spcBef>
              <a:spcAft>
                <a:spcPts val="0"/>
              </a:spcAft>
              <a:defRPr sz="1200" b="1">
                <a:latin typeface="+mn-lt"/>
                <a:cs typeface="B Yagut" pitchFamily="2" charset="-78"/>
              </a:defRPr>
            </a:lvl1pPr>
            <a:extLst/>
          </a:lstStyle>
          <a:p>
            <a:pPr>
              <a:defRPr/>
            </a:pPr>
            <a:r>
              <a:rPr lang="en-US" smtClean="0">
                <a:solidFill>
                  <a:prstClr val="black"/>
                </a:solidFill>
              </a:rPr>
              <a:t>Dr Ravari</a:t>
            </a:r>
            <a:endParaRPr lang="fa-IR" dirty="0">
              <a:solidFill>
                <a:prstClr val="black"/>
              </a:solidFill>
            </a:endParaRPr>
          </a:p>
        </p:txBody>
      </p:sp>
      <p:sp>
        <p:nvSpPr>
          <p:cNvPr id="17" name="Footer Placeholder 4"/>
          <p:cNvSpPr txBox="1">
            <a:spLocks/>
          </p:cNvSpPr>
          <p:nvPr userDrawn="1"/>
        </p:nvSpPr>
        <p:spPr>
          <a:xfrm>
            <a:off x="467544" y="6597352"/>
            <a:ext cx="1775023" cy="340222"/>
          </a:xfrm>
          <a:prstGeom prst="rect">
            <a:avLst/>
          </a:prstGeom>
        </p:spPr>
        <p:txBody>
          <a:bodyPr/>
          <a:lstStyle>
            <a:defPPr>
              <a:defRPr lang="fa-IR"/>
            </a:defPPr>
            <a:lvl1pPr algn="ctr" rtl="1" fontAlgn="auto">
              <a:spcBef>
                <a:spcPts val="0"/>
              </a:spcBef>
              <a:spcAft>
                <a:spcPts val="0"/>
              </a:spcAft>
              <a:defRPr sz="1100" b="1" kern="1200">
                <a:solidFill>
                  <a:schemeClr val="tx2">
                    <a:lumMod val="20000"/>
                    <a:lumOff val="80000"/>
                  </a:schemeClr>
                </a:solidFill>
                <a:effectLst>
                  <a:outerShdw blurRad="38100" dist="38100" dir="2700000" algn="tl">
                    <a:srgbClr val="000000">
                      <a:alpha val="43137"/>
                    </a:srgbClr>
                  </a:outerShdw>
                </a:effectLst>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srgbClr val="676A55">
                    <a:lumMod val="20000"/>
                    <a:lumOff val="80000"/>
                  </a:srgbClr>
                </a:solidFill>
              </a:rPr>
              <a:t>Dr Ravari</a:t>
            </a:r>
            <a:endParaRPr lang="fa-IR" dirty="0">
              <a:solidFill>
                <a:srgbClr val="676A55">
                  <a:lumMod val="20000"/>
                  <a:lumOff val="80000"/>
                </a:srgbClr>
              </a:solidFill>
            </a:endParaRPr>
          </a:p>
        </p:txBody>
      </p:sp>
    </p:spTree>
    <p:extLst>
      <p:ext uri="{BB962C8B-B14F-4D97-AF65-F5344CB8AC3E}">
        <p14:creationId xmlns:p14="http://schemas.microsoft.com/office/powerpoint/2010/main" val="1565292183"/>
      </p:ext>
    </p:extLst>
  </p:cSld>
  <p:clrMap bg1="lt1" tx1="dk1" bg2="lt2" tx2="dk2" accent1="accent1" accent2="accent2" accent3="accent3" accent4="accent4" accent5="accent5" accent6="accent6" hlink="hlink" folHlink="folHlink"/>
  <p:sldLayoutIdLst>
    <p:sldLayoutId id="2147484113" r:id="rId1"/>
    <p:sldLayoutId id="2147484114" r:id="rId2"/>
    <p:sldLayoutId id="2147484115" r:id="rId3"/>
    <p:sldLayoutId id="2147484116" r:id="rId4"/>
    <p:sldLayoutId id="2147484117" r:id="rId5"/>
    <p:sldLayoutId id="2147484118" r:id="rId6"/>
    <p:sldLayoutId id="2147484119" r:id="rId7"/>
    <p:sldLayoutId id="2147484120" r:id="rId8"/>
    <p:sldLayoutId id="2147484121" r:id="rId9"/>
    <p:sldLayoutId id="2147484122" r:id="rId10"/>
    <p:sldLayoutId id="2147484123" r:id="rId11"/>
  </p:sldLayoutIdLst>
  <p:hf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3"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auto">
              <a:spcBef>
                <a:spcPts val="0"/>
              </a:spcBef>
              <a:spcAft>
                <a:spcPts val="0"/>
              </a:spcAft>
              <a:defRPr/>
            </a:pPr>
            <a:endParaRPr lang="en-US">
              <a:solidFill>
                <a:prstClr val="black"/>
              </a:solidFill>
              <a:latin typeface="Lucida Sans Unicode"/>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auto">
              <a:spcBef>
                <a:spcPts val="0"/>
              </a:spcBef>
              <a:spcAft>
                <a:spcPts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5"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ooter Placeholder 4"/>
          <p:cNvSpPr>
            <a:spLocks noGrp="1"/>
          </p:cNvSpPr>
          <p:nvPr>
            <p:ph type="ftr" sz="quarter" idx="3"/>
          </p:nvPr>
        </p:nvSpPr>
        <p:spPr>
          <a:xfrm>
            <a:off x="6372200" y="6492875"/>
            <a:ext cx="2351087" cy="365125"/>
          </a:xfrm>
          <a:prstGeom prst="rect">
            <a:avLst/>
          </a:prstGeom>
        </p:spPr>
        <p:txBody>
          <a:bodyPr/>
          <a:lstStyle>
            <a:lvl1pPr algn="ctr" rtl="1" fontAlgn="auto">
              <a:spcBef>
                <a:spcPts val="0"/>
              </a:spcBef>
              <a:spcAft>
                <a:spcPts val="0"/>
              </a:spcAft>
              <a:defRPr sz="1200" b="1">
                <a:latin typeface="+mn-lt"/>
                <a:cs typeface="B Yagut" pitchFamily="2" charset="-78"/>
              </a:defRPr>
            </a:lvl1pPr>
            <a:extLst/>
          </a:lstStyle>
          <a:p>
            <a:pPr>
              <a:defRPr/>
            </a:pPr>
            <a:r>
              <a:rPr lang="en-US" smtClean="0">
                <a:solidFill>
                  <a:prstClr val="black"/>
                </a:solidFill>
              </a:rPr>
              <a:t>Dr Ravari</a:t>
            </a:r>
            <a:endParaRPr lang="fa-IR" dirty="0">
              <a:solidFill>
                <a:prstClr val="black"/>
              </a:solidFill>
            </a:endParaRPr>
          </a:p>
        </p:txBody>
      </p:sp>
      <p:sp>
        <p:nvSpPr>
          <p:cNvPr id="17" name="Footer Placeholder 4"/>
          <p:cNvSpPr txBox="1">
            <a:spLocks/>
          </p:cNvSpPr>
          <p:nvPr userDrawn="1"/>
        </p:nvSpPr>
        <p:spPr>
          <a:xfrm>
            <a:off x="467544" y="6597352"/>
            <a:ext cx="1775023" cy="340222"/>
          </a:xfrm>
          <a:prstGeom prst="rect">
            <a:avLst/>
          </a:prstGeom>
        </p:spPr>
        <p:txBody>
          <a:bodyPr/>
          <a:lstStyle>
            <a:defPPr>
              <a:defRPr lang="fa-IR"/>
            </a:defPPr>
            <a:lvl1pPr algn="ctr" rtl="1" fontAlgn="auto">
              <a:spcBef>
                <a:spcPts val="0"/>
              </a:spcBef>
              <a:spcAft>
                <a:spcPts val="0"/>
              </a:spcAft>
              <a:defRPr sz="1100" b="1" kern="1200">
                <a:solidFill>
                  <a:schemeClr val="tx2">
                    <a:lumMod val="20000"/>
                    <a:lumOff val="80000"/>
                  </a:schemeClr>
                </a:solidFill>
                <a:effectLst>
                  <a:outerShdw blurRad="38100" dist="38100" dir="2700000" algn="tl">
                    <a:srgbClr val="000000">
                      <a:alpha val="43137"/>
                    </a:srgbClr>
                  </a:outerShdw>
                </a:effectLst>
                <a:latin typeface="+mn-lt"/>
                <a:ea typeface="+mn-ea"/>
                <a:cs typeface="B Yagut" pitchFamily="2" charset="-78"/>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a:lstStyle>
          <a:p>
            <a:pPr>
              <a:defRPr/>
            </a:pPr>
            <a:r>
              <a:rPr lang="en-US" smtClean="0">
                <a:solidFill>
                  <a:srgbClr val="676A55">
                    <a:lumMod val="20000"/>
                    <a:lumOff val="80000"/>
                  </a:srgbClr>
                </a:solidFill>
              </a:rPr>
              <a:t>Dr Ravari</a:t>
            </a:r>
            <a:endParaRPr lang="fa-IR" dirty="0">
              <a:solidFill>
                <a:srgbClr val="676A55">
                  <a:lumMod val="20000"/>
                  <a:lumOff val="80000"/>
                </a:srgbClr>
              </a:solidFill>
            </a:endParaRPr>
          </a:p>
        </p:txBody>
      </p:sp>
    </p:spTree>
    <p:extLst>
      <p:ext uri="{BB962C8B-B14F-4D97-AF65-F5344CB8AC3E}">
        <p14:creationId xmlns:p14="http://schemas.microsoft.com/office/powerpoint/2010/main" val="436183666"/>
      </p:ext>
    </p:extLst>
  </p:cSld>
  <p:clrMap bg1="lt1" tx1="dk1" bg2="lt2" tx2="dk2" accent1="accent1" accent2="accent2" accent3="accent3" accent4="accent4" accent5="accent5" accent6="accent6" hlink="hlink" folHlink="folHlink"/>
  <p:sldLayoutIdLst>
    <p:sldLayoutId id="2147484137" r:id="rId1"/>
    <p:sldLayoutId id="2147484138" r:id="rId2"/>
    <p:sldLayoutId id="2147484139" r:id="rId3"/>
    <p:sldLayoutId id="2147484140" r:id="rId4"/>
    <p:sldLayoutId id="2147484141" r:id="rId5"/>
    <p:sldLayoutId id="2147484142" r:id="rId6"/>
    <p:sldLayoutId id="2147484143" r:id="rId7"/>
    <p:sldLayoutId id="2147484144" r:id="rId8"/>
    <p:sldLayoutId id="2147484145" r:id="rId9"/>
    <p:sldLayoutId id="2147484146" r:id="rId10"/>
    <p:sldLayoutId id="2147484147" r:id="rId11"/>
  </p:sldLayoutIdLst>
  <p:hf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xml.rels><?xml version="1.0" encoding="UTF-8" standalone="yes"?>
<Relationships xmlns="http://schemas.openxmlformats.org/package/2006/relationships"><Relationship Id="rId8" Type="http://schemas.openxmlformats.org/officeDocument/2006/relationships/hyperlink" Target="file:///D:\slides\Update%20slides\LPI\new\final\&#1606;&#1705;&#1575;&#1578;%20&#1605;&#1607;&#1605;%20&#1578;&#1594;&#1584;&#1740;&#1607;%20&#1606;&#1608;&#1586;&#1575;&#1583;%20&#1606;&#1575;&#1585;&#1587;%20&#1606;&#1586;&#1583;&#1740;&#1705;%20&#1576;&#1607;%20&#1578;&#1585;&#1605;\good%20latch%20LpI.mp4" TargetMode="External"/><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7.xml"/><Relationship Id="rId1" Type="http://schemas.openxmlformats.org/officeDocument/2006/relationships/slideLayout" Target="../slideLayouts/slideLayout3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 Id="rId9"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25.png"/><Relationship Id="rId2" Type="http://schemas.openxmlformats.org/officeDocument/2006/relationships/diagramData" Target="../diagrams/data9.xml"/><Relationship Id="rId1" Type="http://schemas.openxmlformats.org/officeDocument/2006/relationships/slideLayout" Target="../slideLayouts/slideLayout28.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26.png"/><Relationship Id="rId2" Type="http://schemas.openxmlformats.org/officeDocument/2006/relationships/diagramData" Target="../diagrams/data10.xml"/><Relationship Id="rId1" Type="http://schemas.openxmlformats.org/officeDocument/2006/relationships/slideLayout" Target="../slideLayouts/slideLayout28.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8.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31.png"/><Relationship Id="rId2" Type="http://schemas.openxmlformats.org/officeDocument/2006/relationships/diagramData" Target="../diagrams/data13.xml"/><Relationship Id="rId1" Type="http://schemas.openxmlformats.org/officeDocument/2006/relationships/slideLayout" Target="../slideLayouts/slideLayout1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35.jpeg"/><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5.xml"/><Relationship Id="rId7" Type="http://schemas.openxmlformats.org/officeDocument/2006/relationships/image" Target="../media/image38.jpeg"/><Relationship Id="rId2" Type="http://schemas.openxmlformats.org/officeDocument/2006/relationships/diagramData" Target="../diagrams/data15.xml"/><Relationship Id="rId1" Type="http://schemas.openxmlformats.org/officeDocument/2006/relationships/slideLayout" Target="../slideLayouts/slideLayout13.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3.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image" Target="../media/image40.jpeg"/><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jp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file:///D:\slides\Update%20slides\LPI\new\final\&#1606;&#1705;&#1575;&#1578;%20&#1605;&#1607;&#1605;%20&#1578;&#1594;&#1584;&#1740;&#1607;%20&#1606;&#1608;&#1586;&#1575;&#1583;%20&#1606;&#1575;&#1585;&#1587;%20&#1606;&#1586;&#1583;&#1740;&#1705;%20&#1576;&#1607;%20&#1578;&#1585;&#1605;\lpi%2034\&#1778;&#1776;&#1777;&#1782;&#1777;&#1777;&#1777;&#1778;_&#1777;&#1784;&#1777;&#1777;&#1781;&#1777;.mp4" TargetMode="Externa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hyperlink" Target="file:///D:\slides\Update%20slides\LPI\new\final\&#1606;&#1705;&#1575;&#1578;%20&#1605;&#1607;&#1605;%20&#1578;&#1594;&#1584;&#1740;&#1607;%20&#1606;&#1608;&#1586;&#1575;&#1583;%20&#1606;&#1575;&#1585;&#1587;%20&#1606;&#1586;&#1583;&#1740;&#1705;%20&#1576;&#1607;%20&#1578;&#1585;&#1605;\lpi%2034\&#1778;&#1776;&#1777;&#1782;&#1777;&#1777;&#1777;&#1778;_&#1777;&#1784;&#1777;&#1780;&#1777;&#1780;.mp4"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file:///D:\slides\Update%20slides\LPI\new\final\&#1606;&#1705;&#1575;&#1578;%20&#1605;&#1607;&#1605;%20&#1578;&#1594;&#1584;&#1740;&#1607;%20&#1606;&#1608;&#1586;&#1575;&#1583;%20&#1606;&#1575;&#1585;&#1587;%20&#1606;&#1586;&#1583;&#1740;&#1705;%20&#1576;&#1607;%20&#1578;&#1585;&#1605;\lpi%2036%2019%20day%202720%20%20no%20w\pre.mp4" TargetMode="Externa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hyperlink" Target="file:///D:\slides\Update%20slides\LPI\new\final\&#1606;&#1705;&#1575;&#1578;%20&#1605;&#1607;&#1605;%20&#1578;&#1594;&#1584;&#1740;&#1607;%20&#1606;&#1608;&#1586;&#1575;&#1583;%20&#1606;&#1575;&#1585;&#1587;%20&#1606;&#1586;&#1583;&#1740;&#1705;%20&#1576;&#1607;%20&#1578;&#1585;&#1605;\lpi%2036%2019%20day%202720%20%20no%20w\post.mp4"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8.xml"/><Relationship Id="rId7" Type="http://schemas.openxmlformats.org/officeDocument/2006/relationships/image" Target="../media/image50.png"/><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52.png"/><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1.png"/><Relationship Id="rId4" Type="http://schemas.openxmlformats.org/officeDocument/2006/relationships/diagramLayout" Target="../diagrams/layout2.xml"/><Relationship Id="rId9"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13.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1.xml.rels><?xml version="1.0" encoding="UTF-8" standalone="yes"?>
<Relationships xmlns="http://schemas.openxmlformats.org/package/2006/relationships"><Relationship Id="rId8" Type="http://schemas.openxmlformats.org/officeDocument/2006/relationships/hyperlink" Target="file:///D:\slides\Update%20slides\95%20congre%20international\slides\other%20movies\FINAL%20BREAST%20COMPRESSION%20%20DR%20RAVARI.mpg" TargetMode="External"/><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 Id="rId9" Type="http://schemas.openxmlformats.org/officeDocument/2006/relationships/image" Target="../media/image53.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44.xml.rels><?xml version="1.0" encoding="UTF-8" standalone="yes"?>
<Relationships xmlns="http://schemas.openxmlformats.org/package/2006/relationships"><Relationship Id="rId8" Type="http://schemas.openxmlformats.org/officeDocument/2006/relationships/diagramLayout" Target="../diagrams/layout25.xml"/><Relationship Id="rId13" Type="http://schemas.openxmlformats.org/officeDocument/2006/relationships/image" Target="../media/image55.png"/><Relationship Id="rId3" Type="http://schemas.openxmlformats.org/officeDocument/2006/relationships/diagramLayout" Target="../diagrams/layout24.xml"/><Relationship Id="rId7" Type="http://schemas.openxmlformats.org/officeDocument/2006/relationships/diagramData" Target="../diagrams/data25.xml"/><Relationship Id="rId12" Type="http://schemas.openxmlformats.org/officeDocument/2006/relationships/image" Target="../media/image54.jpeg"/><Relationship Id="rId2" Type="http://schemas.openxmlformats.org/officeDocument/2006/relationships/diagramData" Target="../diagrams/data24.xml"/><Relationship Id="rId1" Type="http://schemas.openxmlformats.org/officeDocument/2006/relationships/slideLayout" Target="../slideLayouts/slideLayout13.xml"/><Relationship Id="rId6" Type="http://schemas.microsoft.com/office/2007/relationships/diagramDrawing" Target="../diagrams/drawing24.xml"/><Relationship Id="rId11" Type="http://schemas.microsoft.com/office/2007/relationships/diagramDrawing" Target="../diagrams/drawing25.xml"/><Relationship Id="rId5" Type="http://schemas.openxmlformats.org/officeDocument/2006/relationships/diagramColors" Target="../diagrams/colors24.xml"/><Relationship Id="rId10" Type="http://schemas.openxmlformats.org/officeDocument/2006/relationships/diagramColors" Target="../diagrams/colors25.xml"/><Relationship Id="rId4" Type="http://schemas.openxmlformats.org/officeDocument/2006/relationships/diagramQuickStyle" Target="../diagrams/quickStyle24.xml"/><Relationship Id="rId9" Type="http://schemas.openxmlformats.org/officeDocument/2006/relationships/diagramQuickStyle" Target="../diagrams/quickStyle2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56.jpg"/><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17.xml"/><Relationship Id="rId1" Type="http://schemas.openxmlformats.org/officeDocument/2006/relationships/slideLayout" Target="../slideLayouts/slideLayout28.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 Id="rId9" Type="http://schemas.openxmlformats.org/officeDocument/2006/relationships/image" Target="../media/image57.jpg"/></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8.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8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18.xml"/><Relationship Id="rId1" Type="http://schemas.openxmlformats.org/officeDocument/2006/relationships/slideLayout" Target="../slideLayouts/slideLayout50.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5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8.xml"/></Relationships>
</file>

<file path=ppt/slides/_rels/slide5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0.xml"/><Relationship Id="rId1" Type="http://schemas.openxmlformats.org/officeDocument/2006/relationships/slideLayout" Target="../slideLayouts/slideLayout28.xml"/><Relationship Id="rId5" Type="http://schemas.openxmlformats.org/officeDocument/2006/relationships/image" Target="../media/image62.jpeg"/><Relationship Id="rId4" Type="http://schemas.openxmlformats.org/officeDocument/2006/relationships/image" Target="../media/image61.jpeg"/></Relationships>
</file>

<file path=ppt/slides/_rels/slide5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8.xml"/></Relationships>
</file>

<file path=ppt/slides/_rels/slide5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8.xml"/></Relationships>
</file>

<file path=ppt/slides/_rels/slide5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8.xml"/><Relationship Id="rId5" Type="http://schemas.openxmlformats.org/officeDocument/2006/relationships/image" Target="../media/image70.jpeg"/><Relationship Id="rId4" Type="http://schemas.openxmlformats.org/officeDocument/2006/relationships/image" Target="../media/image69.jpeg"/></Relationships>
</file>

<file path=ppt/slides/_rels/slide57.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image" Target="../media/image71.jpg"/><Relationship Id="rId1" Type="http://schemas.openxmlformats.org/officeDocument/2006/relationships/slideLayout" Target="../slideLayouts/slideLayout28.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58.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diagramLayout" Target="../diagrams/layout32.xml"/><Relationship Id="rId7" Type="http://schemas.openxmlformats.org/officeDocument/2006/relationships/image" Target="../media/image73.png"/><Relationship Id="rId2" Type="http://schemas.openxmlformats.org/officeDocument/2006/relationships/diagramData" Target="../diagrams/data32.xml"/><Relationship Id="rId1" Type="http://schemas.openxmlformats.org/officeDocument/2006/relationships/slideLayout" Target="../slideLayouts/slideLayout28.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33.xml"/><Relationship Id="rId7" Type="http://schemas.openxmlformats.org/officeDocument/2006/relationships/image" Target="../media/image75.png"/><Relationship Id="rId2" Type="http://schemas.openxmlformats.org/officeDocument/2006/relationships/diagramData" Target="../diagrams/data33.xml"/><Relationship Id="rId1" Type="http://schemas.openxmlformats.org/officeDocument/2006/relationships/slideLayout" Target="../slideLayouts/slideLayout28.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86.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4.jpg"/><Relationship Id="rId2" Type="http://schemas.openxmlformats.org/officeDocument/2006/relationships/diagramData" Target="../diagrams/data4.xml"/><Relationship Id="rId1" Type="http://schemas.openxmlformats.org/officeDocument/2006/relationships/slideLayout" Target="../slideLayouts/slideLayout8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3.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hyperlink" Target="file:///D:\slides\Update%20slides\LPI\new\final\&#1606;&#1705;&#1575;&#1578;%20&#1605;&#1607;&#1605;%20&#1578;&#1594;&#1584;&#1740;&#1607;%20&#1606;&#1608;&#1586;&#1575;&#1583;%20&#1606;&#1575;&#1585;&#1587;%20&#1606;&#1586;&#1583;&#1740;&#1705;%20&#1576;&#1607;%20&#1578;&#1585;&#1605;\lpi%2036%2019%20day%202720%20%20no%20w\post.mp4" TargetMode="External"/><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hyperlink" Target="file:///D:\slides\Update%20slides\LPI\new\final\&#1606;&#1705;&#1575;&#1578;%20&#1605;&#1607;&#1605;%20&#1578;&#1594;&#1584;&#1740;&#1607;%20&#1606;&#1608;&#1586;&#1575;&#1583;%20&#1606;&#1575;&#1585;&#1587;%20&#1606;&#1586;&#1583;&#1740;&#1705;%20&#1576;&#1607;%20&#1578;&#1585;&#1605;\lpi%2036%2019%20day%202720%20%20no%20w\pre.mp4" TargetMode="External"/><Relationship Id="rId5" Type="http://schemas.openxmlformats.org/officeDocument/2006/relationships/diagramQuickStyle" Target="../diagrams/quickStyle5.xml"/><Relationship Id="rId10" Type="http://schemas.openxmlformats.org/officeDocument/2006/relationships/image" Target="../media/image18.png"/><Relationship Id="rId4" Type="http://schemas.openxmlformats.org/officeDocument/2006/relationships/diagramLayout" Target="../diagrams/layout5.xml"/><Relationship Id="rId9" Type="http://schemas.openxmlformats.org/officeDocument/2006/relationships/image" Target="../media/image17.png"/><Relationship Id="rId1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744933"/>
            <a:ext cx="7992888" cy="1584177"/>
          </a:xfrm>
        </p:spPr>
        <p:txBody>
          <a:bodyPr>
            <a:noAutofit/>
          </a:bodyPr>
          <a:lstStyle/>
          <a:p>
            <a:r>
              <a:rPr lang="fa-IR" sz="4000" dirty="0" smtClean="0">
                <a:cs typeface="B Nazanin" panose="00000400000000000000" pitchFamily="2" charset="-78"/>
              </a:rPr>
              <a:t>نکات مهم تغذیه با شیرمادر درنوزاد          </a:t>
            </a:r>
            <a:r>
              <a:rPr lang="fa-IR" sz="4000" dirty="0">
                <a:cs typeface="B Nazanin" panose="00000400000000000000" pitchFamily="2" charset="-78"/>
              </a:rPr>
              <a:t>اواخر نارسی</a:t>
            </a:r>
            <a:br>
              <a:rPr lang="fa-IR" sz="4000" dirty="0">
                <a:cs typeface="B Nazanin" panose="00000400000000000000" pitchFamily="2" charset="-78"/>
              </a:rPr>
            </a:br>
            <a:r>
              <a:rPr lang="fa-IR" sz="4000" dirty="0">
                <a:cs typeface="B Nazanin" panose="00000400000000000000" pitchFamily="2" charset="-78"/>
              </a:rPr>
              <a:t>آموزش وحمایت مادر وچالش های رایج</a:t>
            </a:r>
            <a:br>
              <a:rPr lang="fa-IR" sz="4000" dirty="0">
                <a:cs typeface="B Nazanin" panose="00000400000000000000" pitchFamily="2" charset="-78"/>
              </a:rPr>
            </a:br>
            <a:r>
              <a:rPr lang="en-US" sz="6000" dirty="0" smtClean="0">
                <a:solidFill>
                  <a:schemeClr val="tx1"/>
                </a:solidFill>
                <a:effectLst>
                  <a:outerShdw blurRad="38100" dist="38100" dir="2700000" algn="tl">
                    <a:srgbClr val="000000">
                      <a:alpha val="43137"/>
                    </a:srgbClr>
                  </a:outerShdw>
                </a:effectLst>
              </a:rPr>
              <a:t>L</a:t>
            </a:r>
            <a:r>
              <a:rPr lang="en-US" sz="6000" dirty="0" smtClean="0">
                <a:solidFill>
                  <a:srgbClr val="FF0000"/>
                </a:solidFill>
                <a:effectLst>
                  <a:outerShdw blurRad="38100" dist="38100" dir="2700000" algn="tl">
                    <a:srgbClr val="000000">
                      <a:alpha val="43137"/>
                    </a:srgbClr>
                  </a:outerShdw>
                </a:effectLst>
              </a:rPr>
              <a:t>ate </a:t>
            </a:r>
            <a:r>
              <a:rPr lang="en-US" sz="6000" dirty="0">
                <a:solidFill>
                  <a:schemeClr val="tx1"/>
                </a:solidFill>
                <a:effectLst>
                  <a:outerShdw blurRad="38100" dist="38100" dir="2700000" algn="tl">
                    <a:srgbClr val="000000">
                      <a:alpha val="43137"/>
                    </a:srgbClr>
                  </a:outerShdw>
                </a:effectLst>
              </a:rPr>
              <a:t>P</a:t>
            </a:r>
            <a:r>
              <a:rPr lang="en-US" sz="6000" dirty="0">
                <a:solidFill>
                  <a:srgbClr val="FF0000"/>
                </a:solidFill>
                <a:effectLst>
                  <a:outerShdw blurRad="38100" dist="38100" dir="2700000" algn="tl">
                    <a:srgbClr val="000000">
                      <a:alpha val="43137"/>
                    </a:srgbClr>
                  </a:outerShdw>
                </a:effectLst>
              </a:rPr>
              <a:t>reterm </a:t>
            </a:r>
            <a:r>
              <a:rPr lang="en-US" sz="6000" dirty="0" smtClean="0">
                <a:solidFill>
                  <a:schemeClr val="tx1"/>
                </a:solidFill>
                <a:effectLst>
                  <a:outerShdw blurRad="38100" dist="38100" dir="2700000" algn="tl">
                    <a:srgbClr val="000000">
                      <a:alpha val="43137"/>
                    </a:srgbClr>
                  </a:outerShdw>
                </a:effectLst>
              </a:rPr>
              <a:t>I</a:t>
            </a:r>
            <a:r>
              <a:rPr lang="en-US" sz="6000" dirty="0" smtClean="0">
                <a:solidFill>
                  <a:srgbClr val="FF0000"/>
                </a:solidFill>
                <a:effectLst>
                  <a:outerShdw blurRad="38100" dist="38100" dir="2700000" algn="tl">
                    <a:srgbClr val="000000">
                      <a:alpha val="43137"/>
                    </a:srgbClr>
                  </a:outerShdw>
                </a:effectLst>
              </a:rPr>
              <a:t>nfants</a:t>
            </a:r>
            <a:endParaRPr lang="en-US" sz="4400" dirty="0">
              <a:solidFill>
                <a:srgbClr val="FF0000"/>
              </a:solidFill>
              <a:effectLst>
                <a:outerShdw blurRad="38100" dist="38100" dir="2700000" algn="tl">
                  <a:srgbClr val="000000">
                    <a:alpha val="43137"/>
                  </a:srgbClr>
                </a:outerShdw>
              </a:effectLst>
              <a:cs typeface="B Nazanin" panose="00000400000000000000" pitchFamily="2" charset="-78"/>
            </a:endParaRPr>
          </a:p>
        </p:txBody>
      </p:sp>
      <p:sp>
        <p:nvSpPr>
          <p:cNvPr id="3" name="Subtitle 2"/>
          <p:cNvSpPr>
            <a:spLocks noGrp="1"/>
          </p:cNvSpPr>
          <p:nvPr>
            <p:ph type="subTitle" idx="1"/>
          </p:nvPr>
        </p:nvSpPr>
        <p:spPr>
          <a:xfrm>
            <a:off x="683568" y="4329110"/>
            <a:ext cx="7772400" cy="792088"/>
          </a:xfrm>
        </p:spPr>
        <p:txBody>
          <a:bodyPr/>
          <a:lstStyle/>
          <a:p>
            <a:pPr lvl="0">
              <a:buClr>
                <a:srgbClr val="72A376"/>
              </a:buClr>
            </a:pPr>
            <a:r>
              <a:rPr lang="fa-IR" sz="3600" dirty="0">
                <a:solidFill>
                  <a:schemeClr val="tx1"/>
                </a:solidFill>
                <a:cs typeface="B Nazanin" panose="00000400000000000000" pitchFamily="2" charset="-78"/>
              </a:rPr>
              <a:t>دکتر محمود </a:t>
            </a:r>
            <a:r>
              <a:rPr lang="fa-IR" sz="3600" dirty="0" err="1">
                <a:solidFill>
                  <a:schemeClr val="tx1"/>
                </a:solidFill>
                <a:cs typeface="B Nazanin" panose="00000400000000000000" pitchFamily="2" charset="-78"/>
              </a:rPr>
              <a:t>راوری</a:t>
            </a:r>
            <a:endParaRPr lang="en-US" sz="3600" dirty="0">
              <a:solidFill>
                <a:schemeClr val="tx1"/>
              </a:solidFill>
              <a:cs typeface="B Nazanin" panose="00000400000000000000" pitchFamily="2" charset="-78"/>
            </a:endParaRPr>
          </a:p>
          <a:p>
            <a:endParaRPr lang="en-US" sz="1600" dirty="0">
              <a:cs typeface="B Nazanin" panose="00000400000000000000" pitchFamily="2" charset="-78"/>
            </a:endParaRPr>
          </a:p>
        </p:txBody>
      </p:sp>
    </p:spTree>
    <p:extLst>
      <p:ext uri="{BB962C8B-B14F-4D97-AF65-F5344CB8AC3E}">
        <p14:creationId xmlns:p14="http://schemas.microsoft.com/office/powerpoint/2010/main" val="36672463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412776"/>
            <a:ext cx="8229600" cy="4525962"/>
          </a:xfrm>
        </p:spPr>
        <p:txBody>
          <a:bodyPr/>
          <a:lstStyle/>
          <a:p>
            <a:pPr algn="l" rtl="0"/>
            <a:r>
              <a:rPr lang="pt-BR" sz="3600" b="1" i="1" dirty="0">
                <a:solidFill>
                  <a:srgbClr val="000000"/>
                </a:solidFill>
                <a:latin typeface="Franklin Gothic Medium"/>
              </a:rPr>
              <a:t>V U L N E R A B I L I T I E S </a:t>
            </a:r>
            <a:endParaRPr lang="pt-BR" sz="3600" b="1" i="1" dirty="0" smtClean="0">
              <a:solidFill>
                <a:srgbClr val="000000"/>
              </a:solidFill>
              <a:latin typeface="Franklin Gothic Medium"/>
            </a:endParaRPr>
          </a:p>
          <a:p>
            <a:pPr lvl="1" algn="l" rtl="0"/>
            <a:r>
              <a:rPr lang="en-US" sz="3200" b="1" dirty="0">
                <a:solidFill>
                  <a:srgbClr val="000000"/>
                </a:solidFill>
                <a:latin typeface="Franklin Gothic Medium"/>
                <a:hlinkClick r:id="" action="ppaction://customshow?id=85&amp;return=true"/>
              </a:rPr>
              <a:t>Low energy stores</a:t>
            </a:r>
            <a:endParaRPr lang="en-US" sz="3200" b="1" dirty="0">
              <a:solidFill>
                <a:srgbClr val="000000"/>
              </a:solidFill>
              <a:latin typeface="Franklin Gothic Medium"/>
            </a:endParaRPr>
          </a:p>
          <a:p>
            <a:pPr lvl="1" algn="l" rtl="0"/>
            <a:r>
              <a:rPr lang="en-US" sz="3200" dirty="0" smtClean="0">
                <a:solidFill>
                  <a:srgbClr val="000000"/>
                </a:solidFill>
                <a:latin typeface="Franklin Gothic Medium"/>
              </a:rPr>
              <a:t>Impaired </a:t>
            </a:r>
            <a:r>
              <a:rPr lang="en-US" sz="3200" dirty="0">
                <a:solidFill>
                  <a:srgbClr val="000000"/>
                </a:solidFill>
                <a:latin typeface="Franklin Gothic Medium"/>
              </a:rPr>
              <a:t>thermoregulation</a:t>
            </a:r>
          </a:p>
          <a:p>
            <a:pPr lvl="1" algn="l" rtl="0"/>
            <a:r>
              <a:rPr lang="en-US" sz="3200" dirty="0" smtClean="0">
                <a:solidFill>
                  <a:srgbClr val="000000"/>
                </a:solidFill>
                <a:latin typeface="Franklin Gothic Medium"/>
              </a:rPr>
              <a:t>Immature </a:t>
            </a:r>
            <a:r>
              <a:rPr lang="en-US" sz="3200" dirty="0">
                <a:solidFill>
                  <a:srgbClr val="000000"/>
                </a:solidFill>
                <a:latin typeface="Franklin Gothic Medium"/>
              </a:rPr>
              <a:t>or wet lungs</a:t>
            </a:r>
          </a:p>
          <a:p>
            <a:pPr lvl="1" algn="l" rtl="0"/>
            <a:r>
              <a:rPr lang="en-US" sz="3200" dirty="0" smtClean="0">
                <a:solidFill>
                  <a:srgbClr val="000000"/>
                </a:solidFill>
                <a:latin typeface="Franklin Gothic Medium"/>
              </a:rPr>
              <a:t>Impaired bilirubin metabolism</a:t>
            </a:r>
            <a:endParaRPr lang="en-US" sz="3200" dirty="0">
              <a:solidFill>
                <a:srgbClr val="000000"/>
              </a:solidFill>
              <a:latin typeface="Franklin Gothic Medium"/>
            </a:endParaRPr>
          </a:p>
          <a:p>
            <a:pPr lvl="1" algn="l" rtl="0"/>
            <a:r>
              <a:rPr lang="en-US" sz="3200" dirty="0" smtClean="0">
                <a:solidFill>
                  <a:srgbClr val="000000"/>
                </a:solidFill>
                <a:latin typeface="Franklin Gothic Medium"/>
              </a:rPr>
              <a:t>Increased </a:t>
            </a:r>
            <a:r>
              <a:rPr lang="en-US" sz="3200" dirty="0">
                <a:solidFill>
                  <a:srgbClr val="000000"/>
                </a:solidFill>
                <a:latin typeface="Franklin Gothic Medium"/>
              </a:rPr>
              <a:t>infection rate</a:t>
            </a:r>
          </a:p>
          <a:p>
            <a:pPr lvl="1" algn="l" rtl="0"/>
            <a:r>
              <a:rPr lang="en-US" sz="3200" dirty="0" smtClean="0">
                <a:solidFill>
                  <a:srgbClr val="FF0000"/>
                </a:solidFill>
                <a:latin typeface="Franklin Gothic Medium"/>
              </a:rPr>
              <a:t>Immature brain</a:t>
            </a:r>
          </a:p>
          <a:p>
            <a:pPr lvl="1" algn="l" rtl="0"/>
            <a:r>
              <a:rPr lang="en-US" sz="3200" dirty="0" smtClean="0">
                <a:solidFill>
                  <a:srgbClr val="FF0000"/>
                </a:solidFill>
                <a:latin typeface="Franklin Gothic Medium"/>
              </a:rPr>
              <a:t>Poor feeding</a:t>
            </a:r>
            <a:endParaRPr lang="en-US" sz="3200" dirty="0">
              <a:solidFill>
                <a:srgbClr val="FF0000"/>
              </a:solidFill>
              <a:latin typeface="Franklin Gothic Medium"/>
            </a:endParaRPr>
          </a:p>
        </p:txBody>
      </p:sp>
      <p:graphicFrame>
        <p:nvGraphicFramePr>
          <p:cNvPr id="8" name="Diagram 7"/>
          <p:cNvGraphicFramePr/>
          <p:nvPr>
            <p:extLst>
              <p:ext uri="{D42A27DB-BD31-4B8C-83A1-F6EECF244321}">
                <p14:modId xmlns:p14="http://schemas.microsoft.com/office/powerpoint/2010/main" val="3998074312"/>
              </p:ext>
            </p:extLst>
          </p:nvPr>
        </p:nvGraphicFramePr>
        <p:xfrm>
          <a:off x="457200" y="274638"/>
          <a:ext cx="8229600" cy="9941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14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83424" y="3356992"/>
            <a:ext cx="2030060"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b="50000"/>
          <a:stretch/>
        </p:blipFill>
        <p:spPr bwMode="auto">
          <a:xfrm>
            <a:off x="6583424" y="1589327"/>
            <a:ext cx="2030060" cy="1695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76666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79103" y="1916832"/>
            <a:ext cx="5925345" cy="3024336"/>
          </a:xfrm>
        </p:spPr>
        <p:txBody>
          <a:bodyPr/>
          <a:lstStyle/>
          <a:p>
            <a:r>
              <a:rPr lang="fa-IR" sz="2800" dirty="0">
                <a:cs typeface="B Nazanin" panose="00000400000000000000" pitchFamily="2" charset="-78"/>
              </a:rPr>
              <a:t>مصرف حدود 90 </a:t>
            </a:r>
            <a:r>
              <a:rPr lang="fa-IR" sz="2800" dirty="0" err="1">
                <a:cs typeface="B Nazanin" panose="00000400000000000000" pitchFamily="2" charset="-78"/>
              </a:rPr>
              <a:t>درصدگلیکوژن</a:t>
            </a:r>
            <a:r>
              <a:rPr lang="fa-IR" sz="2800" dirty="0">
                <a:cs typeface="B Nazanin" panose="00000400000000000000" pitchFamily="2" charset="-78"/>
              </a:rPr>
              <a:t> کبدی ظرف 3 ساعت نخست زندگی </a:t>
            </a:r>
            <a:r>
              <a:rPr lang="fa-IR" sz="2800" dirty="0" smtClean="0">
                <a:cs typeface="B Nazanin" panose="00000400000000000000" pitchFamily="2" charset="-78"/>
              </a:rPr>
              <a:t>در </a:t>
            </a:r>
            <a:r>
              <a:rPr lang="fa-IR" sz="2800" dirty="0">
                <a:cs typeface="B Nazanin" panose="00000400000000000000" pitchFamily="2" charset="-78"/>
              </a:rPr>
              <a:t>یک </a:t>
            </a:r>
            <a:r>
              <a:rPr lang="fa-IR" sz="2800" b="1" u="sng" dirty="0">
                <a:cs typeface="B Nazanin" panose="00000400000000000000" pitchFamily="2" charset="-78"/>
              </a:rPr>
              <a:t>نوزاد سالم </a:t>
            </a:r>
            <a:r>
              <a:rPr lang="fa-IR" sz="2800" b="1" u="sng" dirty="0" err="1">
                <a:cs typeface="B Nazanin" panose="00000400000000000000" pitchFamily="2" charset="-78"/>
              </a:rPr>
              <a:t>ترم</a:t>
            </a:r>
            <a:r>
              <a:rPr lang="fa-IR" sz="2800" b="1" u="sng" dirty="0">
                <a:cs typeface="B Nazanin" panose="00000400000000000000" pitchFamily="2" charset="-78"/>
              </a:rPr>
              <a:t> </a:t>
            </a:r>
            <a:endParaRPr lang="fa-IR" sz="2800" b="1" u="sng" dirty="0" smtClean="0">
              <a:cs typeface="B Nazanin" panose="00000400000000000000" pitchFamily="2" charset="-78"/>
            </a:endParaRPr>
          </a:p>
          <a:p>
            <a:r>
              <a:rPr lang="fa-IR" sz="2800" dirty="0" smtClean="0">
                <a:cs typeface="B Nazanin" panose="00000400000000000000" pitchFamily="2" charset="-78"/>
              </a:rPr>
              <a:t>اتمام سریع </a:t>
            </a:r>
            <a:r>
              <a:rPr lang="fa-IR" sz="2800" dirty="0">
                <a:cs typeface="B Nazanin" panose="00000400000000000000" pitchFamily="2" charset="-78"/>
              </a:rPr>
              <a:t>گلوکز </a:t>
            </a:r>
            <a:r>
              <a:rPr lang="fa-IR" sz="2800" dirty="0" smtClean="0">
                <a:cs typeface="B Nazanin" panose="00000400000000000000" pitchFamily="2" charset="-78"/>
              </a:rPr>
              <a:t>در </a:t>
            </a:r>
            <a:r>
              <a:rPr lang="fa-IR" sz="2800" dirty="0">
                <a:cs typeface="B Nazanin" panose="00000400000000000000" pitchFamily="2" charset="-78"/>
              </a:rPr>
              <a:t>نوزاد نارس نزدیک به </a:t>
            </a:r>
            <a:r>
              <a:rPr lang="fa-IR" sz="2800" dirty="0" err="1">
                <a:cs typeface="B Nazanin" panose="00000400000000000000" pitchFamily="2" charset="-78"/>
              </a:rPr>
              <a:t>ترم</a:t>
            </a:r>
            <a:r>
              <a:rPr lang="fa-IR" sz="2800" dirty="0">
                <a:cs typeface="B Nazanin" panose="00000400000000000000" pitchFamily="2" charset="-78"/>
              </a:rPr>
              <a:t> </a:t>
            </a:r>
            <a:r>
              <a:rPr lang="fa-IR" sz="2800" dirty="0" smtClean="0">
                <a:cs typeface="B Nazanin" panose="00000400000000000000" pitchFamily="2" charset="-78"/>
              </a:rPr>
              <a:t>با </a:t>
            </a:r>
            <a:r>
              <a:rPr lang="fa-IR" sz="2800" b="1" u="sng" dirty="0">
                <a:cs typeface="B Nazanin" panose="00000400000000000000" pitchFamily="2" charset="-78"/>
              </a:rPr>
              <a:t>فقدان منابع </a:t>
            </a:r>
            <a:r>
              <a:rPr lang="fa-IR" sz="2800" b="1" u="sng" dirty="0" err="1">
                <a:cs typeface="B Nazanin" panose="00000400000000000000" pitchFamily="2" charset="-78"/>
              </a:rPr>
              <a:t>گلیکوژن</a:t>
            </a:r>
            <a:r>
              <a:rPr lang="fa-IR" sz="2800" b="1" u="sng" dirty="0">
                <a:cs typeface="B Nazanin" panose="00000400000000000000" pitchFamily="2" charset="-78"/>
              </a:rPr>
              <a:t> کبدی یا ذخایر چربی قهوه ای کافی</a:t>
            </a:r>
            <a:r>
              <a:rPr lang="en-US" sz="2800" b="1" u="sng" dirty="0">
                <a:cs typeface="B Nazanin" panose="00000400000000000000" pitchFamily="2" charset="-78"/>
              </a:rPr>
              <a:t>BAT </a:t>
            </a:r>
            <a:r>
              <a:rPr lang="fa-IR" sz="2800" b="1" u="sng" dirty="0">
                <a:cs typeface="B Nazanin" panose="00000400000000000000" pitchFamily="2" charset="-78"/>
              </a:rPr>
              <a:t>(</a:t>
            </a:r>
            <a:r>
              <a:rPr lang="fa-IR" sz="2800" u="sng" dirty="0" smtClean="0">
                <a:cs typeface="B Nazanin" panose="00000400000000000000" pitchFamily="2" charset="-78"/>
              </a:rPr>
              <a:t>حفظ </a:t>
            </a:r>
            <a:r>
              <a:rPr lang="fa-IR" sz="2800" u="sng" dirty="0">
                <a:cs typeface="B Nazanin" panose="00000400000000000000" pitchFamily="2" charset="-78"/>
              </a:rPr>
              <a:t>دمای بدن، </a:t>
            </a:r>
            <a:r>
              <a:rPr lang="fa-IR" sz="2800" u="sng" dirty="0" err="1">
                <a:cs typeface="B Nazanin" panose="00000400000000000000" pitchFamily="2" charset="-78"/>
              </a:rPr>
              <a:t>تآمین</a:t>
            </a:r>
            <a:r>
              <a:rPr lang="fa-IR" sz="2800" u="sng" dirty="0">
                <a:cs typeface="B Nazanin" panose="00000400000000000000" pitchFamily="2" charset="-78"/>
              </a:rPr>
              <a:t> انرژی مورد نیاز)</a:t>
            </a:r>
          </a:p>
        </p:txBody>
      </p:sp>
      <p:graphicFrame>
        <p:nvGraphicFramePr>
          <p:cNvPr id="5" name="Diagram 4"/>
          <p:cNvGraphicFramePr/>
          <p:nvPr>
            <p:extLst>
              <p:ext uri="{D42A27DB-BD31-4B8C-83A1-F6EECF244321}">
                <p14:modId xmlns:p14="http://schemas.microsoft.com/office/powerpoint/2010/main" val="1540189876"/>
              </p:ext>
            </p:extLst>
          </p:nvPr>
        </p:nvGraphicFramePr>
        <p:xfrm>
          <a:off x="395536" y="332656"/>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11</a:t>
            </a:fld>
            <a:endParaRPr lang="fa-IR" dirty="0"/>
          </a:p>
        </p:txBody>
      </p:sp>
      <p:pic>
        <p:nvPicPr>
          <p:cNvPr id="1026"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6397" r="11790"/>
          <a:stretch/>
        </p:blipFill>
        <p:spPr bwMode="auto">
          <a:xfrm>
            <a:off x="683568" y="1700808"/>
            <a:ext cx="2088232" cy="24579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6" name="Content Placeholder 1"/>
          <p:cNvSpPr txBox="1">
            <a:spLocks/>
          </p:cNvSpPr>
          <p:nvPr/>
        </p:nvSpPr>
        <p:spPr bwMode="auto">
          <a:xfrm>
            <a:off x="611560" y="4437112"/>
            <a:ext cx="7992888"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fa-IR" sz="2800" b="1" dirty="0" smtClean="0">
                <a:cs typeface="B Nazanin" panose="00000400000000000000" pitchFamily="2" charset="-78"/>
              </a:rPr>
              <a:t>عدم</a:t>
            </a:r>
            <a:r>
              <a:rPr lang="fa-IR" sz="2800" dirty="0" smtClean="0">
                <a:cs typeface="B Nazanin" panose="00000400000000000000" pitchFamily="2" charset="-78"/>
              </a:rPr>
              <a:t> </a:t>
            </a:r>
            <a:r>
              <a:rPr lang="fa-IR" sz="2800" b="1" dirty="0" smtClean="0">
                <a:cs typeface="B Nazanin" panose="00000400000000000000" pitchFamily="2" charset="-78"/>
              </a:rPr>
              <a:t>تغذیه موثر و زود هنگام از پستان مادر</a:t>
            </a:r>
            <a:r>
              <a:rPr lang="fa-IR" sz="4400" dirty="0" smtClean="0">
                <a:latin typeface="Times New Roman"/>
                <a:cs typeface="B Nazanin" panose="00000400000000000000" pitchFamily="2" charset="-78"/>
              </a:rPr>
              <a:t>←</a:t>
            </a:r>
            <a:r>
              <a:rPr lang="fa-IR" sz="2800" b="1" dirty="0" smtClean="0">
                <a:latin typeface="Times New Roman"/>
                <a:cs typeface="B Nazanin" panose="00000400000000000000" pitchFamily="2" charset="-78"/>
              </a:rPr>
              <a:t> </a:t>
            </a:r>
            <a:r>
              <a:rPr lang="fa-IR" sz="2800" dirty="0" smtClean="0">
                <a:cs typeface="B Nazanin" panose="00000400000000000000" pitchFamily="2" charset="-78"/>
              </a:rPr>
              <a:t>افت سریع قند و عوارض ناشی از آن</a:t>
            </a:r>
          </a:p>
        </p:txBody>
      </p:sp>
    </p:spTree>
    <p:extLst>
      <p:ext uri="{BB962C8B-B14F-4D97-AF65-F5344CB8AC3E}">
        <p14:creationId xmlns:p14="http://schemas.microsoft.com/office/powerpoint/2010/main" val="2458974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87972" y="5237584"/>
            <a:ext cx="7848872" cy="1071736"/>
          </a:xfrm>
        </p:spPr>
        <p:txBody>
          <a:bodyPr/>
          <a:lstStyle/>
          <a:p>
            <a:pPr algn="l" rtl="0"/>
            <a:r>
              <a:rPr lang="en-US" sz="2800" dirty="0" smtClean="0"/>
              <a:t>And Missed feedings, Short feedings, Low milk transfer, Choking, gaging</a:t>
            </a:r>
          </a:p>
          <a:p>
            <a:pPr algn="l" rtl="0"/>
            <a:r>
              <a:rPr lang="en-US" sz="2800" dirty="0" smtClean="0"/>
              <a:t> </a:t>
            </a:r>
          </a:p>
        </p:txBody>
      </p:sp>
      <p:graphicFrame>
        <p:nvGraphicFramePr>
          <p:cNvPr id="6" name="Diagram 5"/>
          <p:cNvGraphicFramePr/>
          <p:nvPr>
            <p:extLst>
              <p:ext uri="{D42A27DB-BD31-4B8C-83A1-F6EECF244321}">
                <p14:modId xmlns:p14="http://schemas.microsoft.com/office/powerpoint/2010/main" val="4014910369"/>
              </p:ext>
            </p:extLst>
          </p:nvPr>
        </p:nvGraphicFramePr>
        <p:xfrm>
          <a:off x="467544" y="188640"/>
          <a:ext cx="8229600" cy="10801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218" name="Picture 2" descr="C:\Users\Dr Ravari\Pictures\LPI low fat pad.png">
            <a:hlinkClick r:id="rId8" action="ppaction://program"/>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76669" y="1700808"/>
            <a:ext cx="3027778" cy="28803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Content Placeholder 1"/>
          <p:cNvSpPr txBox="1">
            <a:spLocks/>
          </p:cNvSpPr>
          <p:nvPr/>
        </p:nvSpPr>
        <p:spPr bwMode="auto">
          <a:xfrm>
            <a:off x="587972" y="1363747"/>
            <a:ext cx="4640484" cy="388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l" rtl="0"/>
            <a:r>
              <a:rPr lang="en-US" sz="2800" b="1" dirty="0" smtClean="0"/>
              <a:t>Hypotonic</a:t>
            </a:r>
          </a:p>
          <a:p>
            <a:pPr algn="l" rtl="0"/>
            <a:r>
              <a:rPr lang="en-US" sz="2800" dirty="0"/>
              <a:t>Hard to position</a:t>
            </a:r>
          </a:p>
          <a:p>
            <a:pPr algn="l" rtl="0"/>
            <a:r>
              <a:rPr lang="en-US" sz="2800" b="1" dirty="0" smtClean="0">
                <a:hlinkClick r:id="" action="ppaction://customshow?id=88&amp;return=true"/>
              </a:rPr>
              <a:t>Poor stamina</a:t>
            </a:r>
            <a:endParaRPr lang="en-US" sz="2800" b="1" dirty="0" smtClean="0"/>
          </a:p>
          <a:p>
            <a:pPr algn="l" rtl="0"/>
            <a:r>
              <a:rPr lang="en-US" sz="2800" b="1" dirty="0" smtClean="0"/>
              <a:t>Poor Latch </a:t>
            </a:r>
            <a:r>
              <a:rPr lang="en-US" sz="2800" b="1" u="sng" dirty="0" smtClean="0">
                <a:hlinkClick r:id="" action="ppaction://customshow?id=91&amp;return=true"/>
              </a:rPr>
              <a:t>and sucking</a:t>
            </a:r>
            <a:endParaRPr lang="en-US" sz="2800" b="1" u="sng" dirty="0" smtClean="0"/>
          </a:p>
          <a:p>
            <a:pPr algn="l" rtl="0"/>
            <a:r>
              <a:rPr lang="en-US" sz="2800" b="1" u="sng" dirty="0" smtClean="0">
                <a:solidFill>
                  <a:srgbClr val="FF0000"/>
                </a:solidFill>
              </a:rPr>
              <a:t>Weak suction pressure </a:t>
            </a:r>
          </a:p>
          <a:p>
            <a:pPr lvl="1" algn="l" rtl="0"/>
            <a:r>
              <a:rPr lang="en-US" sz="2400" dirty="0" smtClean="0"/>
              <a:t>lack of </a:t>
            </a:r>
            <a:r>
              <a:rPr lang="en-US" sz="2400" b="1" u="sng" dirty="0" smtClean="0">
                <a:solidFill>
                  <a:srgbClr val="FF0000"/>
                </a:solidFill>
              </a:rPr>
              <a:t>buccal pad fat</a:t>
            </a:r>
            <a:r>
              <a:rPr lang="en-US" sz="2400" dirty="0" smtClean="0"/>
              <a:t>, which would have developed after 37 weeks gestation</a:t>
            </a:r>
          </a:p>
        </p:txBody>
      </p:sp>
    </p:spTree>
    <p:extLst>
      <p:ext uri="{BB962C8B-B14F-4D97-AF65-F5344CB8AC3E}">
        <p14:creationId xmlns:p14="http://schemas.microsoft.com/office/powerpoint/2010/main" val="1751643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706080052"/>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D:\slides\BREASTFEEDING\CD training\atlas\The quantity of milk is (still) not important, the positive experience at the breast counts.png"/>
          <p:cNvPicPr>
            <a:picLocks noGrp="1" noChangeAspect="1" noChangeArrowheads="1"/>
          </p:cNvPicPr>
          <p:nvPr>
            <p:ph idx="1"/>
          </p:nvPr>
        </p:nvPicPr>
        <p:blipFill>
          <a:blip r:embed="rId7">
            <a:extLst>
              <a:ext uri="{28A0092B-C50C-407E-A947-70E740481C1C}">
                <a14:useLocalDpi xmlns:a14="http://schemas.microsoft.com/office/drawing/2010/main" val="0"/>
              </a:ext>
            </a:extLst>
          </a:blip>
          <a:srcRect/>
          <a:stretch>
            <a:fillRect/>
          </a:stretch>
        </p:blipFill>
        <p:spPr bwMode="auto">
          <a:xfrm>
            <a:off x="1259632" y="1484784"/>
            <a:ext cx="6494884" cy="45259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992125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051340214"/>
              </p:ext>
            </p:extLst>
          </p:nvPr>
        </p:nvGraphicFramePr>
        <p:xfrm>
          <a:off x="467544" y="116632"/>
          <a:ext cx="8229600" cy="1368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0" name="Picture 2" descr="D:\slides\BREASTFEEDING\CD training\atlas\Defensive state of the infant  A break may be required. Give me more time!.png"/>
          <p:cNvPicPr>
            <a:picLocks noGrp="1" noChangeAspect="1" noChangeArrowheads="1"/>
          </p:cNvPicPr>
          <p:nvPr>
            <p:ph idx="1"/>
          </p:nvPr>
        </p:nvPicPr>
        <p:blipFill>
          <a:blip r:embed="rId7">
            <a:extLst>
              <a:ext uri="{28A0092B-C50C-407E-A947-70E740481C1C}">
                <a14:useLocalDpi xmlns:a14="http://schemas.microsoft.com/office/drawing/2010/main" val="0"/>
              </a:ext>
            </a:extLst>
          </a:blip>
          <a:srcRect/>
          <a:stretch>
            <a:fillRect/>
          </a:stretch>
        </p:blipFill>
        <p:spPr bwMode="auto">
          <a:xfrm>
            <a:off x="1187624" y="1628800"/>
            <a:ext cx="6482674" cy="45259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Rectangle 2"/>
          <p:cNvSpPr/>
          <p:nvPr/>
        </p:nvSpPr>
        <p:spPr>
          <a:xfrm>
            <a:off x="1187624" y="1772816"/>
            <a:ext cx="6552728" cy="830997"/>
          </a:xfrm>
          <a:prstGeom prst="rect">
            <a:avLst/>
          </a:prstGeom>
        </p:spPr>
        <p:txBody>
          <a:bodyPr wrap="square">
            <a:spAutoFit/>
          </a:bodyPr>
          <a:lstStyle/>
          <a:p>
            <a:pPr algn="ctr"/>
            <a:r>
              <a:rPr lang="en-US" sz="2400" b="1" dirty="0" smtClean="0">
                <a:solidFill>
                  <a:srgbClr val="FF0000"/>
                </a:solidFill>
                <a:effectLst>
                  <a:outerShdw blurRad="38100" dist="38100" dir="2700000" algn="tl">
                    <a:srgbClr val="000000">
                      <a:alpha val="43137"/>
                    </a:srgbClr>
                  </a:outerShdw>
                </a:effectLst>
              </a:rPr>
              <a:t>Choking </a:t>
            </a:r>
            <a:r>
              <a:rPr lang="en-US" sz="2400" b="1" dirty="0">
                <a:solidFill>
                  <a:srgbClr val="FF0000"/>
                </a:solidFill>
                <a:effectLst>
                  <a:outerShdw blurRad="38100" dist="38100" dir="2700000" algn="tl">
                    <a:srgbClr val="000000">
                      <a:alpha val="43137"/>
                    </a:srgbClr>
                  </a:outerShdw>
                </a:effectLst>
              </a:rPr>
              <a:t>or blue color with breastfeeding</a:t>
            </a:r>
          </a:p>
          <a:p>
            <a:pPr algn="ctr"/>
            <a:r>
              <a:rPr lang="en-US" sz="2400" b="1" dirty="0">
                <a:solidFill>
                  <a:srgbClr val="FF0000"/>
                </a:solidFill>
                <a:effectLst>
                  <a:outerShdw blurRad="38100" dist="38100" dir="2700000" algn="tl">
                    <a:srgbClr val="000000">
                      <a:alpha val="43137"/>
                    </a:srgbClr>
                  </a:outerShdw>
                </a:effectLst>
              </a:rPr>
              <a:t>suggests a baby is not yet </a:t>
            </a:r>
            <a:r>
              <a:rPr lang="en-US" sz="2400" b="1" dirty="0" smtClean="0">
                <a:solidFill>
                  <a:srgbClr val="FF0000"/>
                </a:solidFill>
                <a:effectLst>
                  <a:outerShdw blurRad="38100" dist="38100" dir="2700000" algn="tl">
                    <a:srgbClr val="000000">
                      <a:alpha val="43137"/>
                    </a:srgbClr>
                  </a:outerShdw>
                </a:effectLst>
              </a:rPr>
              <a:t>ready</a:t>
            </a:r>
            <a:endParaRPr lang="en-US" sz="24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60636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24801" r="1701" b="13601"/>
          <a:stretch/>
        </p:blipFill>
        <p:spPr>
          <a:xfrm>
            <a:off x="179512" y="980728"/>
            <a:ext cx="8886348" cy="4176464"/>
          </a:xfrm>
          <a:prstGeom prst="rect">
            <a:avLst/>
          </a:prstGeom>
        </p:spPr>
      </p:pic>
    </p:spTree>
    <p:extLst>
      <p:ext uri="{BB962C8B-B14F-4D97-AF65-F5344CB8AC3E}">
        <p14:creationId xmlns:p14="http://schemas.microsoft.com/office/powerpoint/2010/main" val="497393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962" t="45800" r="3539" b="24801"/>
          <a:stretch/>
        </p:blipFill>
        <p:spPr>
          <a:xfrm>
            <a:off x="189558" y="0"/>
            <a:ext cx="8640960" cy="2016224"/>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2750" t="65166" r="1695" b="1700"/>
          <a:stretch/>
        </p:blipFill>
        <p:spPr>
          <a:xfrm>
            <a:off x="189559" y="4003670"/>
            <a:ext cx="8640960" cy="2272317"/>
          </a:xfrm>
          <a:prstGeom prst="rect">
            <a:avLst/>
          </a:prstGeom>
        </p:spPr>
      </p:pic>
      <p:pic>
        <p:nvPicPr>
          <p:cNvPr id="7" name="Picture 6"/>
          <p:cNvPicPr>
            <a:picLocks noChangeAspect="1"/>
          </p:cNvPicPr>
          <p:nvPr/>
        </p:nvPicPr>
        <p:blipFill rotWithShape="1">
          <a:blip r:embed="rId4"/>
          <a:srcRect l="826" t="3938" r="2531" b="50484"/>
          <a:stretch/>
        </p:blipFill>
        <p:spPr>
          <a:xfrm>
            <a:off x="189558" y="2037747"/>
            <a:ext cx="8640960" cy="1967317"/>
          </a:xfrm>
          <a:prstGeom prst="rect">
            <a:avLst/>
          </a:prstGeom>
        </p:spPr>
      </p:pic>
    </p:spTree>
    <p:extLst>
      <p:ext uri="{BB962C8B-B14F-4D97-AF65-F5344CB8AC3E}">
        <p14:creationId xmlns:p14="http://schemas.microsoft.com/office/powerpoint/2010/main" val="2247899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1560" y="1412776"/>
            <a:ext cx="8229600" cy="4525962"/>
          </a:xfrm>
        </p:spPr>
        <p:txBody>
          <a:bodyPr/>
          <a:lstStyle/>
          <a:p>
            <a:pPr algn="l" rtl="0"/>
            <a:r>
              <a:rPr lang="en-US" dirty="0"/>
              <a:t>BFHI 10 Steps</a:t>
            </a:r>
          </a:p>
          <a:p>
            <a:pPr algn="l" rtl="0"/>
            <a:r>
              <a:rPr lang="en-US" dirty="0" smtClean="0"/>
              <a:t>Identify </a:t>
            </a:r>
            <a:r>
              <a:rPr lang="en-US" dirty="0"/>
              <a:t>risk factors</a:t>
            </a:r>
          </a:p>
          <a:p>
            <a:pPr algn="l" rtl="0"/>
            <a:r>
              <a:rPr lang="en-US" b="1" u="sng" dirty="0" smtClean="0"/>
              <a:t>Lactation </a:t>
            </a:r>
            <a:r>
              <a:rPr lang="en-US" b="1" u="sng" dirty="0"/>
              <a:t>competent nursing staff</a:t>
            </a:r>
          </a:p>
          <a:p>
            <a:pPr algn="l" rtl="0"/>
            <a:r>
              <a:rPr lang="en-US" dirty="0" smtClean="0"/>
              <a:t>IBCLC if </a:t>
            </a:r>
            <a:r>
              <a:rPr lang="en-US" dirty="0"/>
              <a:t>at all possible</a:t>
            </a:r>
          </a:p>
          <a:p>
            <a:pPr algn="l" rtl="0"/>
            <a:r>
              <a:rPr lang="en-US" dirty="0" smtClean="0"/>
              <a:t>Assessment </a:t>
            </a:r>
            <a:r>
              <a:rPr lang="en-US" dirty="0"/>
              <a:t>of milk volume</a:t>
            </a:r>
          </a:p>
          <a:p>
            <a:pPr algn="l" rtl="0"/>
            <a:r>
              <a:rPr lang="en-US" b="1" u="sng" dirty="0" smtClean="0"/>
              <a:t>Positioning </a:t>
            </a:r>
            <a:r>
              <a:rPr lang="en-US" b="1" u="sng" dirty="0"/>
              <a:t>and latch assistance</a:t>
            </a:r>
          </a:p>
          <a:p>
            <a:pPr algn="l" rtl="0"/>
            <a:r>
              <a:rPr lang="en-US" dirty="0" smtClean="0"/>
              <a:t>Nipple </a:t>
            </a:r>
            <a:r>
              <a:rPr lang="en-US" dirty="0"/>
              <a:t>shield if needed</a:t>
            </a:r>
          </a:p>
          <a:p>
            <a:pPr algn="l" rtl="0"/>
            <a:r>
              <a:rPr lang="en-US" b="1" u="sng" dirty="0" smtClean="0"/>
              <a:t>Feeding </a:t>
            </a:r>
            <a:r>
              <a:rPr lang="en-US" b="1" u="sng" dirty="0"/>
              <a:t>plan </a:t>
            </a:r>
            <a:r>
              <a:rPr lang="en-US" dirty="0"/>
              <a:t>initiated</a:t>
            </a:r>
          </a:p>
          <a:p>
            <a:pPr algn="l" rtl="0"/>
            <a:r>
              <a:rPr lang="en-US" b="1" u="sng" dirty="0" smtClean="0"/>
              <a:t>Initiate </a:t>
            </a:r>
            <a:r>
              <a:rPr lang="en-US" b="1" u="sng" dirty="0"/>
              <a:t>pumping (almost everyone) </a:t>
            </a:r>
          </a:p>
          <a:p>
            <a:pPr algn="l" rtl="0"/>
            <a:r>
              <a:rPr lang="en-US" b="1" u="sng" dirty="0" smtClean="0"/>
              <a:t>Judicious </a:t>
            </a:r>
            <a:r>
              <a:rPr lang="en-US" b="1" u="sng" dirty="0"/>
              <a:t>use of supplementation </a:t>
            </a:r>
          </a:p>
        </p:txBody>
      </p:sp>
      <p:graphicFrame>
        <p:nvGraphicFramePr>
          <p:cNvPr id="6" name="Diagram 5"/>
          <p:cNvGraphicFramePr/>
          <p:nvPr>
            <p:extLst>
              <p:ext uri="{D42A27DB-BD31-4B8C-83A1-F6EECF244321}">
                <p14:modId xmlns:p14="http://schemas.microsoft.com/office/powerpoint/2010/main" val="4089008411"/>
              </p:ext>
            </p:extLst>
          </p:nvPr>
        </p:nvGraphicFramePr>
        <p:xfrm>
          <a:off x="467544" y="188640"/>
          <a:ext cx="8229600" cy="1080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02696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772816"/>
            <a:ext cx="8229600" cy="4824536"/>
          </a:xfrm>
        </p:spPr>
        <p:txBody>
          <a:bodyPr/>
          <a:lstStyle/>
          <a:p>
            <a:pPr marL="0" algn="just">
              <a:spcBef>
                <a:spcPts val="0"/>
              </a:spcBef>
              <a:spcAft>
                <a:spcPts val="800"/>
              </a:spcAft>
            </a:pPr>
            <a:r>
              <a:rPr lang="fa-IR" sz="2800" b="1" dirty="0">
                <a:latin typeface="Times New Roman"/>
                <a:ea typeface="Calibri"/>
                <a:cs typeface="B Nazanin"/>
              </a:rPr>
              <a:t>تماس پوست به پوست مادر و نوزاد و شیردهی زودهنگام و </a:t>
            </a:r>
            <a:r>
              <a:rPr lang="fa-IR" sz="2800" b="1" dirty="0" smtClean="0">
                <a:latin typeface="Times New Roman"/>
                <a:ea typeface="Calibri"/>
                <a:cs typeface="B Nazanin"/>
              </a:rPr>
              <a:t>مکرر</a:t>
            </a:r>
          </a:p>
          <a:p>
            <a:pPr marL="228600" algn="just">
              <a:spcBef>
                <a:spcPts val="0"/>
              </a:spcBef>
              <a:spcAft>
                <a:spcPts val="800"/>
              </a:spcAft>
            </a:pPr>
            <a:r>
              <a:rPr lang="fa-IR" sz="2800" b="1" dirty="0" smtClean="0">
                <a:latin typeface="Times New Roman"/>
                <a:ea typeface="Calibri"/>
                <a:cs typeface="B Nazanin"/>
              </a:rPr>
              <a:t>وضعیت </a:t>
            </a:r>
            <a:r>
              <a:rPr lang="fa-IR" sz="2800" b="1" dirty="0">
                <a:latin typeface="Times New Roman"/>
                <a:ea typeface="Calibri"/>
                <a:cs typeface="B Nazanin"/>
              </a:rPr>
              <a:t>مناسب برای </a:t>
            </a:r>
            <a:r>
              <a:rPr lang="fa-IR" sz="2800" b="1" dirty="0" smtClean="0">
                <a:latin typeface="Times New Roman"/>
                <a:ea typeface="Calibri"/>
                <a:cs typeface="B Nazanin"/>
              </a:rPr>
              <a:t>شیردهی</a:t>
            </a:r>
          </a:p>
          <a:p>
            <a:pPr marL="0" algn="just">
              <a:spcBef>
                <a:spcPts val="0"/>
              </a:spcBef>
              <a:spcAft>
                <a:spcPts val="800"/>
              </a:spcAft>
            </a:pPr>
            <a:r>
              <a:rPr lang="fa-IR" sz="2800" b="1" dirty="0">
                <a:latin typeface="Times New Roman"/>
                <a:ea typeface="Calibri"/>
                <a:cs typeface="B Nazanin"/>
              </a:rPr>
              <a:t>اطمینان از گرفتن صحیح پستان </a:t>
            </a:r>
            <a:r>
              <a:rPr lang="fa-IR" sz="2800" b="1" dirty="0" smtClean="0">
                <a:latin typeface="Times New Roman"/>
                <a:ea typeface="Calibri"/>
                <a:cs typeface="B Nazanin"/>
              </a:rPr>
              <a:t>و </a:t>
            </a:r>
            <a:r>
              <a:rPr lang="fa-IR" sz="2800" b="1" dirty="0">
                <a:latin typeface="Times New Roman"/>
                <a:ea typeface="Calibri"/>
                <a:cs typeface="B Nazanin"/>
              </a:rPr>
              <a:t>مکیدن </a:t>
            </a:r>
            <a:r>
              <a:rPr lang="fa-IR" sz="2800" b="1" dirty="0" smtClean="0">
                <a:latin typeface="Times New Roman"/>
                <a:ea typeface="Calibri"/>
                <a:cs typeface="B Nazanin"/>
              </a:rPr>
              <a:t>قوی </a:t>
            </a:r>
            <a:r>
              <a:rPr lang="fa-IR" sz="2800" b="1" dirty="0">
                <a:latin typeface="Times New Roman"/>
                <a:ea typeface="Calibri"/>
                <a:cs typeface="B Nazanin"/>
              </a:rPr>
              <a:t>نوزاد </a:t>
            </a:r>
            <a:endParaRPr lang="fa-IR" sz="2800" b="1" dirty="0" smtClean="0">
              <a:latin typeface="Times New Roman"/>
              <a:ea typeface="Calibri"/>
              <a:cs typeface="B Nazanin"/>
            </a:endParaRPr>
          </a:p>
          <a:p>
            <a:pPr marL="0" algn="just">
              <a:spcBef>
                <a:spcPts val="0"/>
              </a:spcBef>
              <a:spcAft>
                <a:spcPts val="800"/>
              </a:spcAft>
            </a:pPr>
            <a:r>
              <a:rPr lang="fa-IR" sz="2800" b="1" dirty="0" smtClean="0">
                <a:latin typeface="Times New Roman"/>
                <a:ea typeface="Calibri"/>
                <a:cs typeface="B Nazanin"/>
              </a:rPr>
              <a:t>امکان ضرورت استفاده </a:t>
            </a:r>
            <a:r>
              <a:rPr lang="fa-IR" sz="2800" b="1" dirty="0">
                <a:latin typeface="Times New Roman"/>
                <a:ea typeface="Calibri"/>
                <a:cs typeface="B Nazanin"/>
              </a:rPr>
              <a:t>از محافظ نوک پستان </a:t>
            </a:r>
            <a:endParaRPr lang="fa-IR" sz="2800" b="1" dirty="0" smtClean="0">
              <a:latin typeface="Times New Roman"/>
              <a:ea typeface="Calibri"/>
              <a:cs typeface="B Nazanin"/>
            </a:endParaRPr>
          </a:p>
          <a:p>
            <a:pPr marL="0" algn="just">
              <a:spcBef>
                <a:spcPts val="0"/>
              </a:spcBef>
              <a:spcAft>
                <a:spcPts val="800"/>
              </a:spcAft>
            </a:pPr>
            <a:r>
              <a:rPr lang="fa-IR" sz="2800" b="1" dirty="0" smtClean="0">
                <a:latin typeface="Times New Roman"/>
                <a:ea typeface="Calibri"/>
                <a:cs typeface="B Nazanin"/>
              </a:rPr>
              <a:t>فشردن </a:t>
            </a:r>
            <a:r>
              <a:rPr lang="fa-IR" sz="2800" b="1" dirty="0">
                <a:latin typeface="Times New Roman"/>
                <a:ea typeface="Calibri"/>
                <a:cs typeface="B Nazanin"/>
              </a:rPr>
              <a:t>پستان در تمام دفعات </a:t>
            </a:r>
            <a:r>
              <a:rPr lang="fa-IR" sz="2800" b="1" dirty="0" smtClean="0">
                <a:latin typeface="Times New Roman"/>
                <a:ea typeface="Calibri"/>
                <a:cs typeface="B Nazanin"/>
              </a:rPr>
              <a:t>شیردهی</a:t>
            </a:r>
          </a:p>
          <a:p>
            <a:pPr marL="0" algn="just">
              <a:spcBef>
                <a:spcPts val="0"/>
              </a:spcBef>
              <a:spcAft>
                <a:spcPts val="800"/>
              </a:spcAft>
            </a:pPr>
            <a:r>
              <a:rPr lang="fa-IR" sz="2800" b="1" dirty="0" err="1">
                <a:latin typeface="Times New Roman"/>
                <a:ea typeface="Calibri"/>
                <a:cs typeface="B Nazanin"/>
              </a:rPr>
              <a:t>شیردوشی</a:t>
            </a:r>
            <a:r>
              <a:rPr lang="fa-IR" sz="2800" b="1" dirty="0">
                <a:latin typeface="Times New Roman"/>
                <a:ea typeface="Calibri"/>
                <a:cs typeface="B Nazanin"/>
              </a:rPr>
              <a:t> با پمپ </a:t>
            </a:r>
            <a:r>
              <a:rPr lang="fa-IR" sz="2800" b="1" dirty="0" smtClean="0">
                <a:latin typeface="Times New Roman"/>
                <a:ea typeface="Calibri"/>
                <a:cs typeface="B Nazanin"/>
              </a:rPr>
              <a:t>الکتریکی همزمان و </a:t>
            </a:r>
            <a:r>
              <a:rPr lang="fa-IR" sz="2800" b="1" dirty="0" err="1" smtClean="0">
                <a:latin typeface="Times New Roman"/>
                <a:ea typeface="Calibri"/>
                <a:cs typeface="B Nazanin"/>
              </a:rPr>
              <a:t>شیردوشی</a:t>
            </a:r>
            <a:r>
              <a:rPr lang="fa-IR" sz="2800" b="1" dirty="0" smtClean="0">
                <a:latin typeface="Times New Roman"/>
                <a:ea typeface="Calibri"/>
                <a:cs typeface="B Nazanin"/>
              </a:rPr>
              <a:t> </a:t>
            </a:r>
            <a:r>
              <a:rPr lang="fa-IR" sz="2800" b="1" dirty="0">
                <a:latin typeface="Times New Roman"/>
                <a:ea typeface="Calibri"/>
                <a:cs typeface="B Nazanin"/>
              </a:rPr>
              <a:t>با </a:t>
            </a:r>
            <a:r>
              <a:rPr lang="fa-IR" sz="2800" b="1" dirty="0" smtClean="0">
                <a:latin typeface="Times New Roman"/>
                <a:ea typeface="Calibri"/>
                <a:cs typeface="B Nazanin"/>
              </a:rPr>
              <a:t>دست</a:t>
            </a:r>
          </a:p>
          <a:p>
            <a:pPr marL="0" algn="just">
              <a:spcBef>
                <a:spcPts val="0"/>
              </a:spcBef>
              <a:spcAft>
                <a:spcPts val="800"/>
              </a:spcAft>
            </a:pPr>
            <a:r>
              <a:rPr lang="fa-IR" sz="2800" b="1" dirty="0">
                <a:latin typeface="Times New Roman"/>
                <a:ea typeface="Calibri"/>
                <a:cs typeface="B Nazanin"/>
              </a:rPr>
              <a:t>تغذیه با مکمل </a:t>
            </a:r>
            <a:r>
              <a:rPr lang="fa-IR" sz="2800" b="1" dirty="0" smtClean="0">
                <a:latin typeface="Times New Roman"/>
                <a:ea typeface="Calibri"/>
                <a:cs typeface="B Nazanin"/>
              </a:rPr>
              <a:t>در صورت لزوم</a:t>
            </a:r>
            <a:endParaRPr lang="en-US" sz="2400" b="1" dirty="0" smtClean="0">
              <a:latin typeface="Calibri"/>
              <a:ea typeface="Calibri"/>
              <a:cs typeface="Arial"/>
            </a:endParaRPr>
          </a:p>
          <a:p>
            <a:pPr marL="0" algn="just">
              <a:spcBef>
                <a:spcPts val="0"/>
              </a:spcBef>
              <a:spcAft>
                <a:spcPts val="800"/>
              </a:spcAft>
            </a:pPr>
            <a:r>
              <a:rPr lang="fa-IR" sz="2800" b="1" dirty="0" smtClean="0">
                <a:latin typeface="Times New Roman"/>
                <a:ea typeface="Calibri"/>
                <a:cs typeface="B Nazanin"/>
              </a:rPr>
              <a:t>پیش بینی مشکلات و کمک های مورد نیاز  و ادامه پیگیری</a:t>
            </a:r>
            <a:endParaRPr lang="en-US" sz="2800" b="1" dirty="0">
              <a:cs typeface="B Nazanin" panose="00000400000000000000" pitchFamily="2" charset="-78"/>
            </a:endParaRPr>
          </a:p>
          <a:p>
            <a:pPr marL="255588" lvl="1" algn="just">
              <a:spcBef>
                <a:spcPts val="0"/>
              </a:spcBef>
              <a:spcAft>
                <a:spcPts val="800"/>
              </a:spcAft>
            </a:pPr>
            <a:endParaRPr lang="fa-IR" sz="2400" b="1" dirty="0" smtClean="0">
              <a:latin typeface="Times New Roman"/>
              <a:ea typeface="Calibri"/>
              <a:cs typeface="B Nazanin"/>
            </a:endParaRPr>
          </a:p>
          <a:p>
            <a:pPr marL="0" algn="just">
              <a:spcBef>
                <a:spcPts val="0"/>
              </a:spcBef>
              <a:spcAft>
                <a:spcPts val="800"/>
              </a:spcAft>
            </a:pPr>
            <a:endParaRPr lang="en-US" sz="2800" b="1" dirty="0">
              <a:latin typeface="Calibri"/>
              <a:ea typeface="Calibri"/>
              <a:cs typeface="Arial"/>
            </a:endParaRPr>
          </a:p>
          <a:p>
            <a:pPr marL="0" algn="just">
              <a:spcBef>
                <a:spcPts val="0"/>
              </a:spcBef>
              <a:spcAft>
                <a:spcPts val="800"/>
              </a:spcAft>
            </a:pPr>
            <a:endParaRPr lang="en-US" sz="2000" b="1" dirty="0" smtClean="0">
              <a:latin typeface="Calibri"/>
              <a:ea typeface="Calibri"/>
              <a:cs typeface="Arial"/>
            </a:endParaRPr>
          </a:p>
          <a:p>
            <a:pPr marL="228600" algn="just">
              <a:spcBef>
                <a:spcPts val="0"/>
              </a:spcBef>
              <a:spcAft>
                <a:spcPts val="800"/>
              </a:spcAft>
            </a:pPr>
            <a:endParaRPr lang="en-US" sz="2800" b="1" dirty="0">
              <a:latin typeface="Calibri"/>
              <a:ea typeface="Calibri"/>
              <a:cs typeface="Arial"/>
            </a:endParaRPr>
          </a:p>
          <a:p>
            <a:pPr marL="0" algn="just">
              <a:spcBef>
                <a:spcPts val="0"/>
              </a:spcBef>
              <a:spcAft>
                <a:spcPts val="800"/>
              </a:spcAft>
            </a:pPr>
            <a:endParaRPr lang="en-US" sz="2800" b="1" dirty="0">
              <a:latin typeface="Calibri"/>
              <a:ea typeface="Calibri"/>
              <a:cs typeface="Arial"/>
            </a:endParaRPr>
          </a:p>
        </p:txBody>
      </p:sp>
      <p:graphicFrame>
        <p:nvGraphicFramePr>
          <p:cNvPr id="5" name="Diagram 4"/>
          <p:cNvGraphicFramePr/>
          <p:nvPr>
            <p:extLst>
              <p:ext uri="{D42A27DB-BD31-4B8C-83A1-F6EECF244321}">
                <p14:modId xmlns:p14="http://schemas.microsoft.com/office/powerpoint/2010/main" val="3337197711"/>
              </p:ext>
            </p:extLst>
          </p:nvPr>
        </p:nvGraphicFramePr>
        <p:xfrm>
          <a:off x="251520" y="188640"/>
          <a:ext cx="8712968" cy="1368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79122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204864"/>
            <a:ext cx="7920880" cy="1584177"/>
          </a:xfrm>
        </p:spPr>
        <p:txBody>
          <a:bodyPr>
            <a:noAutofit/>
          </a:bodyPr>
          <a:lstStyle/>
          <a:p>
            <a:r>
              <a:rPr lang="fa-IR" sz="4000" dirty="0">
                <a:cs typeface="B Nazanin" panose="00000400000000000000" pitchFamily="2" charset="-78"/>
              </a:rPr>
              <a:t>تماس پوست به پوست مادر و نوزاد و شیردهی زودهنگام و مکرر</a:t>
            </a:r>
          </a:p>
        </p:txBody>
      </p:sp>
    </p:spTree>
    <p:extLst>
      <p:ext uri="{BB962C8B-B14F-4D97-AF65-F5344CB8AC3E}">
        <p14:creationId xmlns:p14="http://schemas.microsoft.com/office/powerpoint/2010/main" val="20288623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467544" y="3284984"/>
            <a:ext cx="8492480" cy="1311785"/>
          </a:xfrm>
        </p:spPr>
        <p:txBody>
          <a:bodyPr/>
          <a:lstStyle/>
          <a:p>
            <a:r>
              <a:rPr lang="en-US" dirty="0">
                <a:solidFill>
                  <a:srgbClr val="FF0000"/>
                </a:solidFill>
              </a:rPr>
              <a:t>A little baby with big needs</a:t>
            </a:r>
          </a:p>
        </p:txBody>
      </p:sp>
      <p:sp>
        <p:nvSpPr>
          <p:cNvPr id="4" name="Slide Number Placeholder 3"/>
          <p:cNvSpPr>
            <a:spLocks noGrp="1"/>
          </p:cNvSpPr>
          <p:nvPr>
            <p:ph type="sldNum" sz="quarter" idx="4294967295"/>
          </p:nvPr>
        </p:nvSpPr>
        <p:spPr>
          <a:xfrm>
            <a:off x="8777288" y="6408738"/>
            <a:ext cx="366712" cy="365125"/>
          </a:xfrm>
        </p:spPr>
        <p:txBody>
          <a:bodyPr/>
          <a:lstStyle/>
          <a:p>
            <a:pPr>
              <a:defRPr/>
            </a:pPr>
            <a:fld id="{10A915E6-25D4-4478-83EA-8A1184D8A544}" type="slidenum">
              <a:rPr lang="fa-IR" smtClean="0"/>
              <a:pPr>
                <a:defRPr/>
              </a:pPr>
              <a:t>2</a:t>
            </a:fld>
            <a:endParaRPr lang="fa-IR"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16632"/>
            <a:ext cx="5170487" cy="2968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36686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71600" y="3068960"/>
            <a:ext cx="7519629" cy="3168352"/>
          </a:xfrm>
        </p:spPr>
        <p:txBody>
          <a:bodyPr/>
          <a:lstStyle/>
          <a:p>
            <a:r>
              <a:rPr lang="fa-IR" sz="2800" dirty="0" smtClean="0">
                <a:cs typeface="B Nazanin" panose="00000400000000000000" pitchFamily="2" charset="-78"/>
              </a:rPr>
              <a:t>تغذیه با شیرمادر در </a:t>
            </a:r>
            <a:r>
              <a:rPr lang="fa-IR" sz="2800" dirty="0">
                <a:cs typeface="B Nazanin" panose="00000400000000000000" pitchFamily="2" charset="-78"/>
              </a:rPr>
              <a:t>طی ساعت اول پس از </a:t>
            </a:r>
            <a:r>
              <a:rPr lang="fa-IR" sz="2800" dirty="0" smtClean="0">
                <a:cs typeface="B Nazanin" panose="00000400000000000000" pitchFamily="2" charset="-78"/>
              </a:rPr>
              <a:t>تولد و</a:t>
            </a:r>
            <a:r>
              <a:rPr lang="fa-IR" sz="2800" dirty="0">
                <a:cs typeface="B Nazanin" panose="00000400000000000000" pitchFamily="2" charset="-78"/>
              </a:rPr>
              <a:t> سپس تشویق </a:t>
            </a:r>
            <a:r>
              <a:rPr lang="fa-IR" sz="2800" dirty="0" smtClean="0">
                <a:cs typeface="B Nazanin" panose="00000400000000000000" pitchFamily="2" charset="-78"/>
              </a:rPr>
              <a:t>به </a:t>
            </a:r>
            <a:r>
              <a:rPr lang="fa-IR" sz="2800" b="1" u="sng" dirty="0" smtClean="0">
                <a:cs typeface="B Nazanin" panose="00000400000000000000" pitchFamily="2" charset="-78"/>
              </a:rPr>
              <a:t>مکیدن </a:t>
            </a:r>
            <a:r>
              <a:rPr lang="fa-IR" sz="2800" b="1" u="sng" dirty="0">
                <a:cs typeface="B Nazanin" panose="00000400000000000000" pitchFamily="2" charset="-78"/>
              </a:rPr>
              <a:t>موثر و </a:t>
            </a:r>
            <a:r>
              <a:rPr lang="fa-IR" sz="2800" b="1" u="sng" dirty="0" smtClean="0">
                <a:cs typeface="B Nazanin" panose="00000400000000000000" pitchFamily="2" charset="-78"/>
              </a:rPr>
              <a:t>مکرر پستان و </a:t>
            </a:r>
            <a:r>
              <a:rPr lang="fa-IR" sz="2800" dirty="0" smtClean="0">
                <a:cs typeface="B Nazanin" panose="00000400000000000000" pitchFamily="2" charset="-78"/>
              </a:rPr>
              <a:t>:</a:t>
            </a:r>
          </a:p>
          <a:p>
            <a:pPr lvl="1"/>
            <a:r>
              <a:rPr lang="fa-IR" sz="2400" dirty="0" smtClean="0">
                <a:cs typeface="B Nazanin" panose="00000400000000000000" pitchFamily="2" charset="-78"/>
              </a:rPr>
              <a:t>هم اتاقی مادر و نوزاد </a:t>
            </a:r>
          </a:p>
          <a:p>
            <a:pPr lvl="1"/>
            <a:r>
              <a:rPr lang="fa-IR" sz="2400" dirty="0" smtClean="0">
                <a:cs typeface="B Nazanin" panose="00000400000000000000" pitchFamily="2" charset="-78"/>
              </a:rPr>
              <a:t>ادامه تماس پوستی با مادر و شیرخوردن بر حسب میل و تقاضا با 8 تا 12بار در 24 ساعت </a:t>
            </a:r>
          </a:p>
          <a:p>
            <a:pPr lvl="1"/>
            <a:r>
              <a:rPr lang="fa-IR" sz="2800" dirty="0" smtClean="0">
                <a:cs typeface="B Nazanin" panose="00000400000000000000" pitchFamily="2" charset="-78"/>
              </a:rPr>
              <a:t>در صورت عدم مکیدن </a:t>
            </a:r>
            <a:r>
              <a:rPr lang="fa-IR" sz="2800" dirty="0" err="1" smtClean="0">
                <a:cs typeface="B Nazanin" panose="00000400000000000000" pitchFamily="2" charset="-78"/>
              </a:rPr>
              <a:t>موثرپستان</a:t>
            </a:r>
            <a:r>
              <a:rPr lang="fa-IR" sz="2800" dirty="0" smtClean="0">
                <a:cs typeface="B Nazanin" panose="00000400000000000000" pitchFamily="2" charset="-78"/>
              </a:rPr>
              <a:t>  ،استفاده از </a:t>
            </a:r>
            <a:r>
              <a:rPr lang="fa-IR" sz="2800" b="1" dirty="0" smtClean="0">
                <a:cs typeface="B Nazanin" panose="00000400000000000000" pitchFamily="2" charset="-78"/>
              </a:rPr>
              <a:t>آغوز و </a:t>
            </a:r>
            <a:r>
              <a:rPr lang="fa-IR" sz="2800" b="1" dirty="0" err="1" smtClean="0">
                <a:cs typeface="B Nazanin" panose="00000400000000000000" pitchFamily="2" charset="-78"/>
              </a:rPr>
              <a:t>شیر</a:t>
            </a:r>
            <a:r>
              <a:rPr lang="fa-IR" sz="2800" b="1" dirty="0" err="1">
                <a:cs typeface="B Nazanin" panose="00000400000000000000" pitchFamily="2" charset="-78"/>
              </a:rPr>
              <a:t>دوشیده</a:t>
            </a:r>
            <a:r>
              <a:rPr lang="fa-IR" sz="2800" b="1" dirty="0">
                <a:cs typeface="B Nazanin" panose="00000400000000000000" pitchFamily="2" charset="-78"/>
              </a:rPr>
              <a:t> شده </a:t>
            </a:r>
            <a:r>
              <a:rPr lang="fa-IR" sz="2800" b="1" dirty="0" smtClean="0">
                <a:cs typeface="B Nazanin" panose="00000400000000000000" pitchFamily="2" charset="-78"/>
              </a:rPr>
              <a:t> </a:t>
            </a:r>
            <a:r>
              <a:rPr lang="fa-IR" sz="2800" b="1" dirty="0">
                <a:cs typeface="B Nazanin" panose="00000400000000000000" pitchFamily="2" charset="-78"/>
              </a:rPr>
              <a:t>مادر </a:t>
            </a:r>
            <a:r>
              <a:rPr lang="fa-IR" sz="2800" dirty="0" smtClean="0">
                <a:cs typeface="B Nazanin" panose="00000400000000000000" pitchFamily="2" charset="-78"/>
              </a:rPr>
              <a:t>با ابزار </a:t>
            </a:r>
            <a:r>
              <a:rPr lang="fa-IR" sz="2800" dirty="0">
                <a:cs typeface="B Nazanin" panose="00000400000000000000" pitchFamily="2" charset="-78"/>
              </a:rPr>
              <a:t>کمکی مناسب در </a:t>
            </a:r>
            <a:r>
              <a:rPr lang="fa-IR" sz="2800" dirty="0" smtClean="0">
                <a:cs typeface="B Nazanin" panose="00000400000000000000" pitchFamily="2" charset="-78"/>
              </a:rPr>
              <a:t>شیردهی</a:t>
            </a:r>
            <a:endParaRPr lang="fa-IR" sz="2800" dirty="0">
              <a:cs typeface="B Nazanin" panose="00000400000000000000" pitchFamily="2" charset="-78"/>
            </a:endParaRPr>
          </a:p>
        </p:txBody>
      </p:sp>
      <p:graphicFrame>
        <p:nvGraphicFramePr>
          <p:cNvPr id="6" name="Diagram 5"/>
          <p:cNvGraphicFramePr/>
          <p:nvPr>
            <p:extLst>
              <p:ext uri="{D42A27DB-BD31-4B8C-83A1-F6EECF244321}">
                <p14:modId xmlns:p14="http://schemas.microsoft.com/office/powerpoint/2010/main" val="3041201402"/>
              </p:ext>
            </p:extLst>
          </p:nvPr>
        </p:nvGraphicFramePr>
        <p:xfrm>
          <a:off x="457200" y="116632"/>
          <a:ext cx="8229600" cy="1301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1"/>
          <p:cNvSpPr txBox="1">
            <a:spLocks/>
          </p:cNvSpPr>
          <p:nvPr/>
        </p:nvSpPr>
        <p:spPr bwMode="auto">
          <a:xfrm>
            <a:off x="3419872" y="1529211"/>
            <a:ext cx="5137917"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buClr>
                <a:srgbClr val="72A376"/>
              </a:buClr>
            </a:pPr>
            <a:r>
              <a:rPr lang="fa-IR" sz="3200" dirty="0" smtClean="0">
                <a:solidFill>
                  <a:prstClr val="black"/>
                </a:solidFill>
                <a:cs typeface="B Nazanin" panose="00000400000000000000" pitchFamily="2" charset="-78"/>
              </a:rPr>
              <a:t>ثبات قلبی ، تنفسی و دمای بدن ، </a:t>
            </a:r>
            <a:r>
              <a:rPr lang="fa-IR" sz="3200" b="1" u="sng" dirty="0" smtClean="0">
                <a:solidFill>
                  <a:prstClr val="black"/>
                </a:solidFill>
                <a:cs typeface="B Nazanin" panose="00000400000000000000" pitchFamily="2" charset="-78"/>
              </a:rPr>
              <a:t>کمک به افزایش تولید شیر</a:t>
            </a:r>
            <a:r>
              <a:rPr lang="fa-IR" sz="3200" dirty="0" smtClean="0">
                <a:solidFill>
                  <a:prstClr val="black"/>
                </a:solidFill>
                <a:cs typeface="B Nazanin" panose="00000400000000000000" pitchFamily="2" charset="-78"/>
              </a:rPr>
              <a:t> و کمک  به هوشیاری نوزاد</a:t>
            </a:r>
          </a:p>
        </p:txBody>
      </p:sp>
      <p:pic>
        <p:nvPicPr>
          <p:cNvPr id="102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8564" b="60889"/>
          <a:stretch/>
        </p:blipFill>
        <p:spPr bwMode="auto">
          <a:xfrm flipH="1">
            <a:off x="827584" y="1619932"/>
            <a:ext cx="2864559" cy="13494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42925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348880"/>
            <a:ext cx="7920880" cy="1152129"/>
          </a:xfrm>
        </p:spPr>
        <p:txBody>
          <a:bodyPr>
            <a:noAutofit/>
          </a:bodyPr>
          <a:lstStyle/>
          <a:p>
            <a:r>
              <a:rPr lang="fa-IR" sz="4000" dirty="0">
                <a:cs typeface="B Nazanin" panose="00000400000000000000" pitchFamily="2" charset="-78"/>
              </a:rPr>
              <a:t>وضعیت مناسب برای </a:t>
            </a:r>
            <a:r>
              <a:rPr lang="fa-IR" sz="4000" dirty="0" smtClean="0">
                <a:cs typeface="B Nazanin" panose="00000400000000000000" pitchFamily="2" charset="-78"/>
              </a:rPr>
              <a:t>شیردهی</a:t>
            </a:r>
            <a:br>
              <a:rPr lang="fa-IR" sz="4000" dirty="0" smtClean="0">
                <a:cs typeface="B Nazanin" panose="00000400000000000000" pitchFamily="2" charset="-78"/>
              </a:rPr>
            </a:br>
            <a:r>
              <a:rPr lang="fa-IR" sz="4000" dirty="0" smtClean="0">
                <a:cs typeface="B Nazanin" panose="00000400000000000000" pitchFamily="2" charset="-78"/>
              </a:rPr>
              <a:t> </a:t>
            </a:r>
            <a:r>
              <a:rPr lang="fa-IR" sz="4000" dirty="0">
                <a:cs typeface="B Nazanin" panose="00000400000000000000" pitchFamily="2" charset="-78"/>
              </a:rPr>
              <a:t>نوزاد اواخر نارسی</a:t>
            </a:r>
          </a:p>
        </p:txBody>
      </p:sp>
    </p:spTree>
    <p:extLst>
      <p:ext uri="{BB962C8B-B14F-4D97-AF65-F5344CB8AC3E}">
        <p14:creationId xmlns:p14="http://schemas.microsoft.com/office/powerpoint/2010/main" val="36119603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639342"/>
            <a:ext cx="8424936" cy="4525962"/>
          </a:xfrm>
        </p:spPr>
        <p:txBody>
          <a:bodyPr/>
          <a:lstStyle/>
          <a:p>
            <a:r>
              <a:rPr lang="fa-IR" sz="2800" dirty="0">
                <a:cs typeface="B Nazanin" panose="00000400000000000000" pitchFamily="2" charset="-78"/>
              </a:rPr>
              <a:t>موثرترین روشهای </a:t>
            </a:r>
            <a:r>
              <a:rPr lang="fa-IR" sz="2800" dirty="0" smtClean="0">
                <a:cs typeface="B Nazanin" panose="00000400000000000000" pitchFamily="2" charset="-78"/>
              </a:rPr>
              <a:t>شیردهی </a:t>
            </a:r>
            <a:r>
              <a:rPr lang="fa-IR" sz="2800" dirty="0">
                <a:cs typeface="B Nazanin" panose="00000400000000000000" pitchFamily="2" charset="-78"/>
              </a:rPr>
              <a:t>برای این </a:t>
            </a:r>
            <a:r>
              <a:rPr lang="fa-IR" sz="2800" dirty="0" smtClean="0">
                <a:cs typeface="B Nazanin" panose="00000400000000000000" pitchFamily="2" charset="-78"/>
              </a:rPr>
              <a:t>نوزادان دو وضعیت شیردهی </a:t>
            </a:r>
            <a:r>
              <a:rPr lang="fa-IR" sz="2400" dirty="0">
                <a:cs typeface="B Nazanin" panose="00000400000000000000" pitchFamily="2" charset="-78"/>
              </a:rPr>
              <a:t>گهوارهای </a:t>
            </a:r>
            <a:r>
              <a:rPr lang="fa-IR" sz="2400" dirty="0" smtClean="0">
                <a:cs typeface="B Nazanin" panose="00000400000000000000" pitchFamily="2" charset="-78"/>
              </a:rPr>
              <a:t>متقابل </a:t>
            </a:r>
            <a:r>
              <a:rPr lang="en-US" sz="2400" dirty="0" smtClean="0">
                <a:cs typeface="B Nazanin" panose="00000400000000000000" pitchFamily="2" charset="-78"/>
                <a:hlinkClick r:id="" action="ppaction://customshow?id=81&amp;return=true"/>
              </a:rPr>
              <a:t>(Cross-Cradle</a:t>
            </a:r>
            <a:r>
              <a:rPr lang="en-US" sz="2400" dirty="0">
                <a:cs typeface="B Nazanin" panose="00000400000000000000" pitchFamily="2" charset="-78"/>
                <a:hlinkClick r:id="" action="ppaction://customshow?id=81&amp;return=true"/>
              </a:rPr>
              <a:t>) </a:t>
            </a:r>
            <a:r>
              <a:rPr lang="fa-IR" sz="2400" dirty="0">
                <a:cs typeface="B Nazanin" panose="00000400000000000000" pitchFamily="2" charset="-78"/>
              </a:rPr>
              <a:t>و زیر </a:t>
            </a:r>
            <a:r>
              <a:rPr lang="fa-IR" sz="2400" dirty="0" smtClean="0">
                <a:cs typeface="B Nazanin" panose="00000400000000000000" pitchFamily="2" charset="-78"/>
              </a:rPr>
              <a:t>بغلی</a:t>
            </a:r>
            <a:r>
              <a:rPr lang="en-US" sz="2400" dirty="0" smtClean="0">
                <a:cs typeface="B Nazanin" panose="00000400000000000000" pitchFamily="2" charset="-78"/>
              </a:rPr>
              <a:t> </a:t>
            </a:r>
            <a:r>
              <a:rPr lang="en-US" sz="2400" dirty="0" smtClean="0">
                <a:cs typeface="B Nazanin" panose="00000400000000000000" pitchFamily="2" charset="-78"/>
                <a:hlinkClick r:id="" action="ppaction://customshow?id=89&amp;return=true"/>
              </a:rPr>
              <a:t>(Under </a:t>
            </a:r>
            <a:r>
              <a:rPr lang="en-US" sz="2400" dirty="0">
                <a:cs typeface="B Nazanin" panose="00000400000000000000" pitchFamily="2" charset="-78"/>
                <a:hlinkClick r:id="" action="ppaction://customshow?id=89&amp;return=true"/>
              </a:rPr>
              <a:t>Arm) </a:t>
            </a:r>
            <a:r>
              <a:rPr lang="fa-IR" sz="2400" dirty="0" smtClean="0">
                <a:cs typeface="B Nazanin" panose="00000400000000000000" pitchFamily="2" charset="-78"/>
              </a:rPr>
              <a:t>است</a:t>
            </a:r>
            <a:r>
              <a:rPr lang="fa-IR" sz="2400" dirty="0">
                <a:cs typeface="B Nazanin" panose="00000400000000000000" pitchFamily="2" charset="-78"/>
              </a:rPr>
              <a:t>. </a:t>
            </a:r>
          </a:p>
          <a:p>
            <a:r>
              <a:rPr lang="fa-IR" sz="2800" dirty="0" smtClean="0">
                <a:cs typeface="B Nazanin" panose="00000400000000000000" pitchFamily="2" charset="-78"/>
              </a:rPr>
              <a:t>وضعیت </a:t>
            </a:r>
            <a:r>
              <a:rPr lang="fa-IR" sz="2800" dirty="0">
                <a:cs typeface="B Nazanin" panose="00000400000000000000" pitchFamily="2" charset="-78"/>
              </a:rPr>
              <a:t>شیردهی </a:t>
            </a:r>
            <a:r>
              <a:rPr lang="fa-IR" sz="2800" dirty="0" err="1" smtClean="0">
                <a:cs typeface="B Nazanin" panose="00000400000000000000" pitchFamily="2" charset="-78"/>
              </a:rPr>
              <a:t>زیربغلی</a:t>
            </a:r>
            <a:r>
              <a:rPr lang="fa-IR" sz="2800" dirty="0" smtClean="0">
                <a:cs typeface="B Nazanin" panose="00000400000000000000" pitchFamily="2" charset="-78"/>
              </a:rPr>
              <a:t>:</a:t>
            </a:r>
          </a:p>
          <a:p>
            <a:pPr lvl="1"/>
            <a:r>
              <a:rPr lang="fa-IR" sz="2400" dirty="0" smtClean="0">
                <a:cs typeface="B Nazanin" panose="00000400000000000000" pitchFamily="2" charset="-78"/>
              </a:rPr>
              <a:t>آسان </a:t>
            </a:r>
            <a:r>
              <a:rPr lang="fa-IR" sz="2400" dirty="0">
                <a:cs typeface="B Nazanin" panose="00000400000000000000" pitchFamily="2" charset="-78"/>
              </a:rPr>
              <a:t>ترین، ایمن ترین، و پر بازده ترین </a:t>
            </a:r>
            <a:r>
              <a:rPr lang="fa-IR" sz="2400" dirty="0" smtClean="0">
                <a:cs typeface="B Nazanin" panose="00000400000000000000" pitchFamily="2" charset="-78"/>
              </a:rPr>
              <a:t>حالت</a:t>
            </a:r>
          </a:p>
          <a:p>
            <a:pPr lvl="1"/>
            <a:r>
              <a:rPr lang="fa-IR" sz="2400" dirty="0" smtClean="0">
                <a:cs typeface="B Nazanin" panose="00000400000000000000" pitchFamily="2" charset="-78"/>
              </a:rPr>
              <a:t>قرار </a:t>
            </a:r>
            <a:r>
              <a:rPr lang="fa-IR" sz="2400" dirty="0">
                <a:cs typeface="B Nazanin" panose="00000400000000000000" pitchFamily="2" charset="-78"/>
              </a:rPr>
              <a:t>دادن بالش به صورت عمودی در پشت </a:t>
            </a:r>
            <a:r>
              <a:rPr lang="fa-IR" sz="2400" dirty="0" smtClean="0">
                <a:cs typeface="B Nazanin" panose="00000400000000000000" pitchFamily="2" charset="-78"/>
              </a:rPr>
              <a:t>مادر </a:t>
            </a:r>
            <a:endParaRPr lang="fa-IR" sz="2400" dirty="0">
              <a:cs typeface="B Nazanin" panose="00000400000000000000" pitchFamily="2" charset="-78"/>
            </a:endParaRPr>
          </a:p>
          <a:p>
            <a:pPr lvl="1"/>
            <a:r>
              <a:rPr lang="fa-IR" sz="2400" dirty="0" smtClean="0">
                <a:cs typeface="B Nazanin" panose="00000400000000000000" pitchFamily="2" charset="-78"/>
              </a:rPr>
              <a:t>زیر </a:t>
            </a:r>
            <a:r>
              <a:rPr lang="fa-IR" sz="2400" dirty="0">
                <a:cs typeface="B Nazanin" panose="00000400000000000000" pitchFamily="2" charset="-78"/>
              </a:rPr>
              <a:t>بغل </a:t>
            </a:r>
            <a:r>
              <a:rPr lang="fa-IR" sz="2400" dirty="0" smtClean="0">
                <a:cs typeface="B Nazanin" panose="00000400000000000000" pitchFamily="2" charset="-78"/>
              </a:rPr>
              <a:t>مادر و به پهلو خوابیدن نوزاد و </a:t>
            </a:r>
            <a:r>
              <a:rPr lang="fa-IR" sz="2400" dirty="0">
                <a:cs typeface="B Nazanin" panose="00000400000000000000" pitchFamily="2" charset="-78"/>
              </a:rPr>
              <a:t>نه به صورت طاق </a:t>
            </a:r>
            <a:r>
              <a:rPr lang="fa-IR" sz="2400" dirty="0" smtClean="0">
                <a:cs typeface="B Nazanin" panose="00000400000000000000" pitchFamily="2" charset="-78"/>
              </a:rPr>
              <a:t>باز</a:t>
            </a:r>
          </a:p>
          <a:p>
            <a:r>
              <a:rPr lang="fa-IR" sz="2800" dirty="0" smtClean="0">
                <a:cs typeface="B Nazanin" panose="00000400000000000000" pitchFamily="2" charset="-78"/>
              </a:rPr>
              <a:t>قرار دادن نوزاد بر </a:t>
            </a:r>
            <a:r>
              <a:rPr lang="fa-IR" sz="2800" dirty="0">
                <a:cs typeface="B Nazanin" panose="00000400000000000000" pitchFamily="2" charset="-78"/>
              </a:rPr>
              <a:t>روی </a:t>
            </a:r>
            <a:r>
              <a:rPr lang="fa-IR" sz="2800" dirty="0" smtClean="0">
                <a:cs typeface="B Nazanin" panose="00000400000000000000" pitchFamily="2" charset="-78"/>
              </a:rPr>
              <a:t>بالش های </a:t>
            </a:r>
            <a:r>
              <a:rPr lang="fa-IR" sz="2800" dirty="0">
                <a:cs typeface="B Nazanin" panose="00000400000000000000" pitchFamily="2" charset="-78"/>
              </a:rPr>
              <a:t>کافی جهت </a:t>
            </a:r>
            <a:r>
              <a:rPr lang="fa-IR" sz="2800" dirty="0" smtClean="0">
                <a:cs typeface="B Nazanin" panose="00000400000000000000" pitchFamily="2" charset="-78"/>
              </a:rPr>
              <a:t>هم سطح نمودن با پستان مادر، </a:t>
            </a:r>
            <a:r>
              <a:rPr lang="fa-IR" sz="2800" dirty="0">
                <a:cs typeface="B Nazanin" panose="00000400000000000000" pitchFamily="2" charset="-78"/>
              </a:rPr>
              <a:t>و </a:t>
            </a:r>
            <a:r>
              <a:rPr lang="fa-IR" sz="2800" dirty="0" smtClean="0">
                <a:cs typeface="B Nazanin" panose="00000400000000000000" pitchFamily="2" charset="-78"/>
              </a:rPr>
              <a:t>گذاشتن دست </a:t>
            </a:r>
            <a:r>
              <a:rPr lang="fa-IR" sz="2800" dirty="0">
                <a:cs typeface="B Nazanin" panose="00000400000000000000" pitchFamily="2" charset="-78"/>
              </a:rPr>
              <a:t>نوزاد در زیر پستان </a:t>
            </a:r>
            <a:r>
              <a:rPr lang="fa-IR" sz="2800" dirty="0" smtClean="0">
                <a:cs typeface="B Nazanin" panose="00000400000000000000" pitchFamily="2" charset="-78"/>
              </a:rPr>
              <a:t>و </a:t>
            </a:r>
            <a:r>
              <a:rPr lang="fa-IR" sz="2800" dirty="0">
                <a:cs typeface="B Nazanin" panose="00000400000000000000" pitchFamily="2" charset="-78"/>
              </a:rPr>
              <a:t>دست </a:t>
            </a:r>
            <a:r>
              <a:rPr lang="fa-IR" sz="2800" dirty="0" smtClean="0">
                <a:cs typeface="B Nazanin" panose="00000400000000000000" pitchFamily="2" charset="-78"/>
              </a:rPr>
              <a:t>دیگرش به روی </a:t>
            </a:r>
            <a:r>
              <a:rPr lang="fa-IR" sz="2800" dirty="0">
                <a:cs typeface="B Nazanin" panose="00000400000000000000" pitchFamily="2" charset="-78"/>
              </a:rPr>
              <a:t>آن، و با ران های کمی </a:t>
            </a:r>
            <a:r>
              <a:rPr lang="fa-IR" sz="2800" dirty="0" smtClean="0">
                <a:cs typeface="B Nazanin" panose="00000400000000000000" pitchFamily="2" charset="-78"/>
              </a:rPr>
              <a:t>خمیده</a:t>
            </a:r>
            <a:endParaRPr lang="en-US" sz="2800" dirty="0" smtClean="0">
              <a:cs typeface="B Nazanin" panose="00000400000000000000" pitchFamily="2" charset="-78"/>
            </a:endParaRPr>
          </a:p>
          <a:p>
            <a:r>
              <a:rPr lang="fa-IR" sz="2800" b="1" dirty="0" smtClean="0">
                <a:cs typeface="B Nazanin" panose="00000400000000000000" pitchFamily="2" charset="-78"/>
                <a:hlinkClick r:id="" action="ppaction://customshow?id=90&amp;return=true"/>
              </a:rPr>
              <a:t>حمایت مناسب سر</a:t>
            </a:r>
            <a:endParaRPr lang="en-US" sz="2800" b="1" dirty="0">
              <a:cs typeface="B Nazanin" panose="00000400000000000000" pitchFamily="2" charset="-78"/>
            </a:endParaRPr>
          </a:p>
        </p:txBody>
      </p:sp>
      <p:graphicFrame>
        <p:nvGraphicFramePr>
          <p:cNvPr id="6" name="Diagram 5"/>
          <p:cNvGraphicFramePr/>
          <p:nvPr>
            <p:extLst>
              <p:ext uri="{D42A27DB-BD31-4B8C-83A1-F6EECF244321}">
                <p14:modId xmlns:p14="http://schemas.microsoft.com/office/powerpoint/2010/main" val="811038168"/>
              </p:ext>
            </p:extLst>
          </p:nvPr>
        </p:nvGraphicFramePr>
        <p:xfrm>
          <a:off x="179512" y="332656"/>
          <a:ext cx="8856984" cy="10849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194684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a:p>
        </p:txBody>
      </p:sp>
      <p:pic>
        <p:nvPicPr>
          <p:cNvPr id="4098" name="Picture 2" descr="D:\slides\Update slides\LPI\pic\final pic\croos LPI برای ص 70  روش گهوارهای متقابل.jpg"/>
          <p:cNvPicPr>
            <a:picLocks noChangeAspect="1" noChangeArrowheads="1"/>
          </p:cNvPicPr>
          <p:nvPr/>
        </p:nvPicPr>
        <p:blipFill rotWithShape="1">
          <a:blip r:embed="rId3">
            <a:extLst>
              <a:ext uri="{28A0092B-C50C-407E-A947-70E740481C1C}">
                <a14:useLocalDpi xmlns:a14="http://schemas.microsoft.com/office/drawing/2010/main" val="0"/>
              </a:ext>
            </a:extLst>
          </a:blip>
          <a:srcRect l="2619" r="8731"/>
          <a:stretch/>
        </p:blipFill>
        <p:spPr bwMode="auto">
          <a:xfrm>
            <a:off x="0" y="0"/>
            <a:ext cx="9144000" cy="6885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497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3" descr="D:\slides\Update slides\LPI\pic\final pic\croos LPI 2.jpg"/>
          <p:cNvPicPr>
            <a:picLocks noChangeAspect="1" noChangeArrowheads="1"/>
          </p:cNvPicPr>
          <p:nvPr/>
        </p:nvPicPr>
        <p:blipFill rotWithShape="1">
          <a:blip r:embed="rId3">
            <a:extLst>
              <a:ext uri="{28A0092B-C50C-407E-A947-70E740481C1C}">
                <a14:useLocalDpi xmlns:a14="http://schemas.microsoft.com/office/drawing/2010/main" val="0"/>
              </a:ext>
            </a:extLst>
          </a:blip>
          <a:srcRect l="2169" r="11623"/>
          <a:stretch/>
        </p:blipFill>
        <p:spPr bwMode="auto">
          <a:xfrm>
            <a:off x="-29065" y="0"/>
            <a:ext cx="9607858" cy="68705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slides\Update slides\LPI\pic\final pic\under arm LPI برای ص 69 زیربغلی گذاشته شود.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578793" cy="713307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D:\slides\Update slides\LPI\pic\final pic\under arm LPI 3.jpg"/>
          <p:cNvPicPr>
            <a:picLocks noChangeAspect="1" noChangeArrowheads="1"/>
          </p:cNvPicPr>
          <p:nvPr/>
        </p:nvPicPr>
        <p:blipFill rotWithShape="1">
          <a:blip r:embed="rId5">
            <a:extLst>
              <a:ext uri="{28A0092B-C50C-407E-A947-70E740481C1C}">
                <a14:useLocalDpi xmlns:a14="http://schemas.microsoft.com/office/drawing/2010/main" val="0"/>
              </a:ext>
            </a:extLst>
          </a:blip>
          <a:srcRect l="2007" r="13582"/>
          <a:stretch/>
        </p:blipFill>
        <p:spPr bwMode="auto">
          <a:xfrm>
            <a:off x="0" y="-99392"/>
            <a:ext cx="9712266" cy="7232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4996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0"/>
            <a:ext cx="9324528" cy="6911889"/>
          </a:xfrm>
          <a:prstGeom prst="rect">
            <a:avLst/>
          </a:prstGeom>
        </p:spPr>
      </p:pic>
    </p:spTree>
    <p:extLst>
      <p:ext uri="{BB962C8B-B14F-4D97-AF65-F5344CB8AC3E}">
        <p14:creationId xmlns:p14="http://schemas.microsoft.com/office/powerpoint/2010/main" val="2013810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sp>
        <p:nvSpPr>
          <p:cNvPr id="4" name="Rectangle 3"/>
          <p:cNvSpPr/>
          <p:nvPr/>
        </p:nvSpPr>
        <p:spPr>
          <a:xfrm>
            <a:off x="36003"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a-IR" sz="5400" b="1" dirty="0" smtClean="0">
                <a:solidFill>
                  <a:schemeClr val="bg1"/>
                </a:solidFill>
                <a:effectLst>
                  <a:outerShdw blurRad="38100" dist="38100" dir="2700000" algn="tl">
                    <a:srgbClr val="000000">
                      <a:alpha val="43137"/>
                    </a:srgbClr>
                  </a:outerShdw>
                </a:effectLst>
                <a:cs typeface="B Nazanin" panose="00000400000000000000" pitchFamily="2" charset="-78"/>
              </a:rPr>
              <a:t>روش گهواره ای مناسب نیست</a:t>
            </a:r>
          </a:p>
          <a:p>
            <a:pPr algn="ctr"/>
            <a:r>
              <a:rPr lang="fa-IR" sz="4000" b="1" dirty="0" smtClean="0">
                <a:solidFill>
                  <a:schemeClr val="bg1"/>
                </a:solidFill>
                <a:effectLst>
                  <a:outerShdw blurRad="38100" dist="38100" dir="2700000" algn="tl">
                    <a:srgbClr val="000000">
                      <a:alpha val="43137"/>
                    </a:srgbClr>
                  </a:outerShdw>
                </a:effectLst>
                <a:cs typeface="B Nazanin" panose="00000400000000000000" pitchFamily="2" charset="-78"/>
              </a:rPr>
              <a:t>طبیعی ترین حالت برای مادر</a:t>
            </a:r>
          </a:p>
          <a:p>
            <a:pPr algn="ctr"/>
            <a:r>
              <a:rPr lang="fa-IR" sz="4400" b="1" dirty="0" smtClean="0">
                <a:solidFill>
                  <a:srgbClr val="FF0000"/>
                </a:solidFill>
                <a:effectLst>
                  <a:outerShdw blurRad="38100" dist="38100" dir="2700000" algn="tl">
                    <a:srgbClr val="000000">
                      <a:alpha val="43137"/>
                    </a:srgbClr>
                  </a:outerShdw>
                </a:effectLst>
                <a:cs typeface="B Nazanin" panose="00000400000000000000" pitchFamily="2" charset="-78"/>
              </a:rPr>
              <a:t>بدترین حالت برای نوزاد نارس</a:t>
            </a:r>
            <a:endParaRPr lang="en-US" sz="4400" b="1" dirty="0">
              <a:solidFill>
                <a:srgbClr val="FF0000"/>
              </a:solidFill>
              <a:effectLst>
                <a:outerShdw blurRad="38100" dist="38100" dir="2700000" algn="tl">
                  <a:srgbClr val="000000">
                    <a:alpha val="43137"/>
                  </a:srgbClr>
                </a:outerShdw>
              </a:effectLst>
              <a:cs typeface="B Nazanin" panose="00000400000000000000" pitchFamily="2" charset="-78"/>
            </a:endParaRPr>
          </a:p>
          <a:p>
            <a:pPr algn="ctr"/>
            <a:r>
              <a:rPr lang="fa-IR" dirty="0" smtClean="0"/>
              <a:t> </a:t>
            </a:r>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3160" y="2256086"/>
            <a:ext cx="4748963" cy="41764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439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412776"/>
            <a:ext cx="8208912" cy="4680520"/>
          </a:xfrm>
        </p:spPr>
        <p:txBody>
          <a:bodyPr/>
          <a:lstStyle/>
          <a:p>
            <a:r>
              <a:rPr lang="en-US" sz="3200" dirty="0" smtClean="0">
                <a:cs typeface="B Nazanin" panose="00000400000000000000" pitchFamily="2" charset="-78"/>
              </a:rPr>
              <a:t> </a:t>
            </a:r>
            <a:r>
              <a:rPr lang="fa-IR" sz="3200" b="1" dirty="0" smtClean="0">
                <a:cs typeface="B Nazanin" panose="00000400000000000000" pitchFamily="2" charset="-78"/>
              </a:rPr>
              <a:t>وضعیت نادرست:</a:t>
            </a:r>
          </a:p>
          <a:p>
            <a:pPr lvl="1"/>
            <a:r>
              <a:rPr lang="fa-IR" sz="2800" dirty="0" smtClean="0">
                <a:cs typeface="B Nazanin" panose="00000400000000000000" pitchFamily="2" charset="-78"/>
              </a:rPr>
              <a:t>مکیدن </a:t>
            </a:r>
            <a:r>
              <a:rPr lang="fa-IR" sz="2800" dirty="0" err="1" smtClean="0">
                <a:cs typeface="B Nazanin" panose="00000400000000000000" pitchFamily="2" charset="-78"/>
              </a:rPr>
              <a:t>ناموثر</a:t>
            </a:r>
            <a:endParaRPr lang="fa-IR" sz="2800" dirty="0" smtClean="0">
              <a:cs typeface="B Nazanin" panose="00000400000000000000" pitchFamily="2" charset="-78"/>
            </a:endParaRPr>
          </a:p>
          <a:p>
            <a:pPr lvl="1"/>
            <a:r>
              <a:rPr lang="fa-IR" sz="2800" dirty="0">
                <a:cs typeface="B Nazanin" panose="00000400000000000000" pitchFamily="2" charset="-78"/>
              </a:rPr>
              <a:t>اتلاف انرژی</a:t>
            </a:r>
          </a:p>
          <a:p>
            <a:pPr lvl="1"/>
            <a:r>
              <a:rPr lang="fa-IR" sz="2800" dirty="0" smtClean="0">
                <a:cs typeface="B Nazanin" panose="00000400000000000000" pitchFamily="2" charset="-78"/>
              </a:rPr>
              <a:t>تأخیر </a:t>
            </a:r>
            <a:r>
              <a:rPr lang="fa-IR" sz="2800" dirty="0">
                <a:cs typeface="B Nazanin" panose="00000400000000000000" pitchFamily="2" charset="-78"/>
              </a:rPr>
              <a:t>در </a:t>
            </a:r>
            <a:r>
              <a:rPr lang="fa-IR" sz="2800" dirty="0" err="1">
                <a:cs typeface="B Nazanin" panose="00000400000000000000" pitchFamily="2" charset="-78"/>
              </a:rPr>
              <a:t>لاکتوژنز</a:t>
            </a:r>
            <a:r>
              <a:rPr lang="fa-IR" sz="2800" dirty="0">
                <a:cs typeface="B Nazanin" panose="00000400000000000000" pitchFamily="2" charset="-78"/>
              </a:rPr>
              <a:t> </a:t>
            </a:r>
            <a:r>
              <a:rPr lang="fa-IR" sz="2800" dirty="0" smtClean="0">
                <a:cs typeface="B Nazanin" panose="00000400000000000000" pitchFamily="2" charset="-78"/>
              </a:rPr>
              <a:t> </a:t>
            </a:r>
            <a:r>
              <a:rPr lang="en-US" sz="2800" dirty="0" smtClean="0">
                <a:cs typeface="B Nazanin" panose="00000400000000000000" pitchFamily="2" charset="-78"/>
              </a:rPr>
              <a:t>II</a:t>
            </a:r>
            <a:r>
              <a:rPr lang="fa-IR" sz="2800" dirty="0" smtClean="0">
                <a:cs typeface="B Nazanin" panose="00000400000000000000" pitchFamily="2" charset="-78"/>
              </a:rPr>
              <a:t> مادر</a:t>
            </a:r>
          </a:p>
          <a:p>
            <a:pPr lvl="1"/>
            <a:r>
              <a:rPr lang="fa-IR" sz="2800" dirty="0" smtClean="0">
                <a:cs typeface="B Nazanin" panose="00000400000000000000" pitchFamily="2" charset="-78"/>
              </a:rPr>
              <a:t>کاهش </a:t>
            </a:r>
            <a:r>
              <a:rPr lang="fa-IR" sz="2800" dirty="0">
                <a:cs typeface="B Nazanin" panose="00000400000000000000" pitchFamily="2" charset="-78"/>
              </a:rPr>
              <a:t>دریافت </a:t>
            </a:r>
            <a:r>
              <a:rPr lang="fa-IR" sz="2800" dirty="0" smtClean="0">
                <a:cs typeface="B Nazanin" panose="00000400000000000000" pitchFamily="2" charset="-78"/>
              </a:rPr>
              <a:t>شیر، </a:t>
            </a:r>
            <a:r>
              <a:rPr lang="fa-IR" sz="2800" dirty="0" err="1" smtClean="0">
                <a:cs typeface="B Nazanin" panose="00000400000000000000" pitchFamily="2" charset="-78"/>
              </a:rPr>
              <a:t>هیپوگلیسمی</a:t>
            </a:r>
            <a:r>
              <a:rPr lang="fa-IR" sz="2800" dirty="0" smtClean="0">
                <a:cs typeface="B Nazanin" panose="00000400000000000000" pitchFamily="2" charset="-78"/>
              </a:rPr>
              <a:t> </a:t>
            </a:r>
          </a:p>
          <a:p>
            <a:pPr lvl="1"/>
            <a:r>
              <a:rPr lang="fa-IR" sz="2800" dirty="0" smtClean="0">
                <a:cs typeface="B Nazanin" panose="00000400000000000000" pitchFamily="2" charset="-78"/>
              </a:rPr>
              <a:t>افزایش زردی</a:t>
            </a:r>
          </a:p>
          <a:p>
            <a:pPr lvl="1"/>
            <a:r>
              <a:rPr lang="fa-IR" sz="2800" dirty="0" smtClean="0">
                <a:cs typeface="B Nazanin" panose="00000400000000000000" pitchFamily="2" charset="-78"/>
              </a:rPr>
              <a:t>افزایش </a:t>
            </a:r>
            <a:r>
              <a:rPr lang="fa-IR" sz="2800" dirty="0">
                <a:cs typeface="B Nazanin" panose="00000400000000000000" pitchFamily="2" charset="-78"/>
              </a:rPr>
              <a:t>خطر بروز کم </a:t>
            </a:r>
            <a:r>
              <a:rPr lang="fa-IR" sz="2800" dirty="0" smtClean="0">
                <a:cs typeface="B Nazanin" panose="00000400000000000000" pitchFamily="2" charset="-78"/>
              </a:rPr>
              <a:t>آبی</a:t>
            </a:r>
          </a:p>
          <a:p>
            <a:pPr lvl="1"/>
            <a:r>
              <a:rPr lang="fa-IR" sz="2800" dirty="0" smtClean="0">
                <a:cs typeface="B Nazanin" panose="00000400000000000000" pitchFamily="2" charset="-78"/>
              </a:rPr>
              <a:t>افزایش </a:t>
            </a:r>
            <a:r>
              <a:rPr lang="fa-IR" sz="2800" dirty="0">
                <a:cs typeface="B Nazanin" panose="00000400000000000000" pitchFamily="2" charset="-78"/>
              </a:rPr>
              <a:t>از دست دادن وزن نوزاد، جراحت نوک پستان </a:t>
            </a:r>
            <a:endParaRPr lang="fa-IR" sz="2800" dirty="0" smtClean="0">
              <a:cs typeface="B Nazanin" panose="00000400000000000000" pitchFamily="2" charset="-78"/>
            </a:endParaRPr>
          </a:p>
          <a:p>
            <a:pPr lvl="1"/>
            <a:r>
              <a:rPr lang="fa-IR" sz="2800" dirty="0" smtClean="0">
                <a:cs typeface="B Nazanin" panose="00000400000000000000" pitchFamily="2" charset="-78"/>
              </a:rPr>
              <a:t>کاهش </a:t>
            </a:r>
            <a:r>
              <a:rPr lang="fa-IR" sz="2800" dirty="0">
                <a:cs typeface="B Nazanin" panose="00000400000000000000" pitchFamily="2" charset="-78"/>
              </a:rPr>
              <a:t>دفعات و قطع زودرس شیردهی، و </a:t>
            </a:r>
            <a:endParaRPr lang="fa-IR" sz="2800" dirty="0" smtClean="0">
              <a:cs typeface="B Nazanin" panose="00000400000000000000" pitchFamily="2" charset="-78"/>
            </a:endParaRPr>
          </a:p>
          <a:p>
            <a:pPr lvl="1"/>
            <a:r>
              <a:rPr lang="fa-IR" sz="2800" dirty="0" smtClean="0">
                <a:cs typeface="B Nazanin" panose="00000400000000000000" pitchFamily="2" charset="-78"/>
              </a:rPr>
              <a:t>حتی آپنه </a:t>
            </a:r>
            <a:r>
              <a:rPr lang="fa-IR" sz="2800" dirty="0">
                <a:cs typeface="B Nazanin" panose="00000400000000000000" pitchFamily="2" charset="-78"/>
              </a:rPr>
              <a:t>یا ایست </a:t>
            </a:r>
            <a:r>
              <a:rPr lang="fa-IR" sz="2800" dirty="0" smtClean="0">
                <a:cs typeface="B Nazanin" panose="00000400000000000000" pitchFamily="2" charset="-78"/>
              </a:rPr>
              <a:t>قلبی </a:t>
            </a:r>
            <a:r>
              <a:rPr lang="fa-IR" sz="1800" dirty="0" smtClean="0">
                <a:cs typeface="B Nazanin" panose="00000400000000000000" pitchFamily="2" charset="-78"/>
              </a:rPr>
              <a:t>(</a:t>
            </a:r>
            <a:r>
              <a:rPr lang="fa-IR" sz="2000" dirty="0" err="1">
                <a:cs typeface="B Nazanin" panose="00000400000000000000" pitchFamily="2" charset="-78"/>
              </a:rPr>
              <a:t>تاخوردگی</a:t>
            </a:r>
            <a:r>
              <a:rPr lang="fa-IR" sz="2000" dirty="0">
                <a:cs typeface="B Nazanin" panose="00000400000000000000" pitchFamily="2" charset="-78"/>
              </a:rPr>
              <a:t>(پیچیدگی) </a:t>
            </a:r>
            <a:r>
              <a:rPr lang="fa-IR" sz="2000" dirty="0" err="1">
                <a:cs typeface="B Nazanin" panose="00000400000000000000" pitchFamily="2" charset="-78"/>
              </a:rPr>
              <a:t>وکلاپس</a:t>
            </a:r>
            <a:r>
              <a:rPr lang="fa-IR" sz="2000" dirty="0">
                <a:cs typeface="B Nazanin" panose="00000400000000000000" pitchFamily="2" charset="-78"/>
              </a:rPr>
              <a:t> </a:t>
            </a:r>
            <a:r>
              <a:rPr lang="fa-IR" sz="2000" dirty="0" smtClean="0">
                <a:cs typeface="B Nazanin" panose="00000400000000000000" pitchFamily="2" charset="-78"/>
              </a:rPr>
              <a:t>حنجره) </a:t>
            </a:r>
            <a:endParaRPr lang="en-US" sz="2400" dirty="0">
              <a:cs typeface="B Nazanin" panose="00000400000000000000" pitchFamily="2" charset="-78"/>
            </a:endParaRPr>
          </a:p>
        </p:txBody>
      </p:sp>
      <p:graphicFrame>
        <p:nvGraphicFramePr>
          <p:cNvPr id="6" name="Diagram 5"/>
          <p:cNvGraphicFramePr/>
          <p:nvPr>
            <p:extLst>
              <p:ext uri="{D42A27DB-BD31-4B8C-83A1-F6EECF244321}">
                <p14:modId xmlns:p14="http://schemas.microsoft.com/office/powerpoint/2010/main" val="3066315108"/>
              </p:ext>
            </p:extLst>
          </p:nvPr>
        </p:nvGraphicFramePr>
        <p:xfrm>
          <a:off x="133672" y="260648"/>
          <a:ext cx="86868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395536" y="1601702"/>
            <a:ext cx="2880320" cy="24453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20936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204864"/>
            <a:ext cx="7920880" cy="1584177"/>
          </a:xfrm>
        </p:spPr>
        <p:txBody>
          <a:bodyPr>
            <a:noAutofit/>
          </a:bodyPr>
          <a:lstStyle/>
          <a:p>
            <a:r>
              <a:rPr lang="fa-IR" sz="4000" dirty="0">
                <a:cs typeface="B Nazanin" panose="00000400000000000000" pitchFamily="2" charset="-78"/>
              </a:rPr>
              <a:t>اطمینان از گرفتن صحیح پستان توسط نوزاد و مکیدن قوی او </a:t>
            </a:r>
          </a:p>
        </p:txBody>
      </p:sp>
    </p:spTree>
    <p:extLst>
      <p:ext uri="{BB962C8B-B14F-4D97-AF65-F5344CB8AC3E}">
        <p14:creationId xmlns:p14="http://schemas.microsoft.com/office/powerpoint/2010/main" val="36119603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340768"/>
            <a:ext cx="8389440" cy="4608512"/>
          </a:xfrm>
        </p:spPr>
        <p:txBody>
          <a:bodyPr/>
          <a:lstStyle/>
          <a:p>
            <a:r>
              <a:rPr lang="en-US" sz="2400" dirty="0" smtClean="0">
                <a:cs typeface="B Nazanin" panose="00000400000000000000" pitchFamily="2" charset="-78"/>
              </a:rPr>
              <a:t> </a:t>
            </a:r>
            <a:r>
              <a:rPr lang="fa-IR" sz="2400" dirty="0">
                <a:cs typeface="B Nazanin" panose="00000400000000000000" pitchFamily="2" charset="-78"/>
              </a:rPr>
              <a:t>بیدار </a:t>
            </a:r>
            <a:r>
              <a:rPr lang="fa-IR" sz="2400" dirty="0" err="1">
                <a:cs typeface="B Nazanin" panose="00000400000000000000" pitchFamily="2" charset="-78"/>
              </a:rPr>
              <a:t>نگهداشتن</a:t>
            </a:r>
            <a:r>
              <a:rPr lang="fa-IR" sz="2400" dirty="0">
                <a:cs typeface="B Nazanin" panose="00000400000000000000" pitchFamily="2" charset="-78"/>
              </a:rPr>
              <a:t> نوزاد در طی </a:t>
            </a:r>
            <a:r>
              <a:rPr lang="fa-IR" sz="2400" dirty="0" smtClean="0">
                <a:cs typeface="B Nazanin" panose="00000400000000000000" pitchFamily="2" charset="-78"/>
              </a:rPr>
              <a:t>شیرخوردن</a:t>
            </a:r>
          </a:p>
          <a:p>
            <a:pPr lvl="1"/>
            <a:r>
              <a:rPr lang="fa-IR" sz="2000" dirty="0" smtClean="0">
                <a:cs typeface="B Nazanin" panose="00000400000000000000" pitchFamily="2" charset="-78"/>
              </a:rPr>
              <a:t>کمی </a:t>
            </a:r>
            <a:r>
              <a:rPr lang="fa-IR" sz="2000" dirty="0">
                <a:cs typeface="B Nazanin" panose="00000400000000000000" pitchFamily="2" charset="-78"/>
              </a:rPr>
              <a:t>بالا بردن دست او </a:t>
            </a:r>
            <a:r>
              <a:rPr lang="fa-IR" sz="2000" dirty="0" smtClean="0">
                <a:cs typeface="B Nazanin" panose="00000400000000000000" pitchFamily="2" charset="-78"/>
              </a:rPr>
              <a:t>، غلغلک </a:t>
            </a:r>
            <a:r>
              <a:rPr lang="fa-IR" sz="2000" dirty="0">
                <a:cs typeface="B Nazanin" panose="00000400000000000000" pitchFamily="2" charset="-78"/>
              </a:rPr>
              <a:t>دادن </a:t>
            </a:r>
            <a:r>
              <a:rPr lang="fa-IR" sz="2000" dirty="0" err="1">
                <a:cs typeface="B Nazanin" panose="00000400000000000000" pitchFamily="2" charset="-78"/>
              </a:rPr>
              <a:t>زیربغل</a:t>
            </a:r>
            <a:r>
              <a:rPr lang="fa-IR" sz="2000" dirty="0">
                <a:cs typeface="B Nazanin" panose="00000400000000000000" pitchFamily="2" charset="-78"/>
              </a:rPr>
              <a:t> و کف پای او </a:t>
            </a:r>
            <a:r>
              <a:rPr lang="fa-IR" sz="2000" dirty="0" smtClean="0">
                <a:cs typeface="B Nazanin" panose="00000400000000000000" pitchFamily="2" charset="-78"/>
              </a:rPr>
              <a:t>و جابجا نمودن </a:t>
            </a:r>
            <a:r>
              <a:rPr lang="fa-IR" sz="2000" dirty="0">
                <a:cs typeface="B Nazanin" panose="00000400000000000000" pitchFamily="2" charset="-78"/>
              </a:rPr>
              <a:t>نوزاد به روی ساعد دست های مادر و </a:t>
            </a:r>
            <a:r>
              <a:rPr lang="fa-IR" sz="2000" dirty="0" smtClean="0">
                <a:cs typeface="B Nazanin" panose="00000400000000000000" pitchFamily="2" charset="-78"/>
              </a:rPr>
              <a:t>تعویض </a:t>
            </a:r>
            <a:r>
              <a:rPr lang="fa-IR" sz="2000" dirty="0">
                <a:cs typeface="B Nazanin" panose="00000400000000000000" pitchFamily="2" charset="-78"/>
              </a:rPr>
              <a:t>پوشک </a:t>
            </a:r>
            <a:r>
              <a:rPr lang="fa-IR" sz="2000" dirty="0" smtClean="0">
                <a:cs typeface="B Nazanin" panose="00000400000000000000" pitchFamily="2" charset="-78"/>
              </a:rPr>
              <a:t>..</a:t>
            </a:r>
          </a:p>
          <a:p>
            <a:pPr lvl="1"/>
            <a:r>
              <a:rPr lang="fa-IR" sz="2000" b="1" u="sng" dirty="0" smtClean="0">
                <a:cs typeface="B Nazanin" panose="00000400000000000000" pitchFamily="2" charset="-78"/>
              </a:rPr>
              <a:t>تعویض پستانها </a:t>
            </a:r>
            <a:r>
              <a:rPr lang="fa-IR" sz="2000" dirty="0">
                <a:cs typeface="B Nazanin" panose="00000400000000000000" pitchFamily="2" charset="-78"/>
              </a:rPr>
              <a:t>به دفعات </a:t>
            </a:r>
            <a:r>
              <a:rPr lang="fa-IR" sz="2000" dirty="0" smtClean="0">
                <a:cs typeface="B Nazanin" panose="00000400000000000000" pitchFamily="2" charset="-78"/>
              </a:rPr>
              <a:t>در </a:t>
            </a:r>
            <a:r>
              <a:rPr lang="fa-IR" sz="2000" dirty="0" err="1">
                <a:cs typeface="B Nazanin" panose="00000400000000000000" pitchFamily="2" charset="-78"/>
              </a:rPr>
              <a:t>هروعده</a:t>
            </a:r>
            <a:r>
              <a:rPr lang="fa-IR" sz="2000" dirty="0">
                <a:cs typeface="B Nazanin" panose="00000400000000000000" pitchFamily="2" charset="-78"/>
              </a:rPr>
              <a:t> شیردادن به منظور کمک به بیدار </a:t>
            </a:r>
            <a:r>
              <a:rPr lang="fa-IR" sz="2000" dirty="0" err="1">
                <a:cs typeface="B Nazanin" panose="00000400000000000000" pitchFamily="2" charset="-78"/>
              </a:rPr>
              <a:t>نگهداشتن</a:t>
            </a:r>
            <a:r>
              <a:rPr lang="fa-IR" sz="2000" dirty="0">
                <a:cs typeface="B Nazanin" panose="00000400000000000000" pitchFamily="2" charset="-78"/>
              </a:rPr>
              <a:t> و تولید </a:t>
            </a:r>
            <a:r>
              <a:rPr lang="fa-IR" sz="2000" dirty="0" smtClean="0">
                <a:cs typeface="B Nazanin" panose="00000400000000000000" pitchFamily="2" charset="-78"/>
              </a:rPr>
              <a:t>شیر (</a:t>
            </a:r>
            <a:r>
              <a:rPr lang="fa-IR" sz="2000" dirty="0">
                <a:cs typeface="B Nazanin" panose="00000400000000000000" pitchFamily="2" charset="-78"/>
              </a:rPr>
              <a:t>هر 5 دقیقه) </a:t>
            </a:r>
            <a:endParaRPr lang="fa-IR" sz="2000" dirty="0" smtClean="0">
              <a:cs typeface="B Nazanin" panose="00000400000000000000" pitchFamily="2" charset="-78"/>
            </a:endParaRPr>
          </a:p>
          <a:p>
            <a:r>
              <a:rPr lang="fa-IR" sz="2400" dirty="0" smtClean="0">
                <a:cs typeface="B Nazanin" panose="00000400000000000000" pitchFamily="2" charset="-78"/>
              </a:rPr>
              <a:t>هم سطح قراردادن بینی </a:t>
            </a:r>
            <a:r>
              <a:rPr lang="fa-IR" sz="2400" dirty="0">
                <a:cs typeface="B Nazanin" panose="00000400000000000000" pitchFamily="2" charset="-78"/>
              </a:rPr>
              <a:t>نوزاد و نه دهان وی </a:t>
            </a:r>
            <a:r>
              <a:rPr lang="fa-IR" sz="2400" dirty="0" smtClean="0">
                <a:cs typeface="B Nazanin" panose="00000400000000000000" pitchFamily="2" charset="-78"/>
              </a:rPr>
              <a:t>با </a:t>
            </a:r>
            <a:r>
              <a:rPr lang="fa-IR" sz="2400" dirty="0">
                <a:cs typeface="B Nazanin" panose="00000400000000000000" pitchFamily="2" charset="-78"/>
              </a:rPr>
              <a:t>نوک </a:t>
            </a:r>
            <a:r>
              <a:rPr lang="fa-IR" sz="2400" dirty="0" smtClean="0">
                <a:cs typeface="B Nazanin" panose="00000400000000000000" pitchFamily="2" charset="-78"/>
              </a:rPr>
              <a:t>پستان</a:t>
            </a:r>
          </a:p>
          <a:p>
            <a:r>
              <a:rPr lang="fa-IR" sz="2400" dirty="0" smtClean="0">
                <a:cs typeface="B Nazanin" panose="00000400000000000000" pitchFamily="2" charset="-78"/>
              </a:rPr>
              <a:t>سرکمی</a:t>
            </a:r>
            <a:r>
              <a:rPr lang="en-US" sz="2400" dirty="0" smtClean="0">
                <a:cs typeface="B Nazanin" panose="00000400000000000000" pitchFamily="2" charset="-78"/>
              </a:rPr>
              <a:t> </a:t>
            </a:r>
            <a:r>
              <a:rPr lang="fa-IR" sz="2400" dirty="0" smtClean="0">
                <a:cs typeface="B Nazanin" panose="00000400000000000000" pitchFamily="2" charset="-78"/>
              </a:rPr>
              <a:t>متمایل </a:t>
            </a:r>
            <a:r>
              <a:rPr lang="fa-IR" sz="2400" dirty="0">
                <a:cs typeface="B Nazanin" panose="00000400000000000000" pitchFamily="2" charset="-78"/>
              </a:rPr>
              <a:t>به عقب </a:t>
            </a:r>
            <a:r>
              <a:rPr lang="fa-IR" sz="2400" dirty="0" smtClean="0">
                <a:cs typeface="B Nazanin" panose="00000400000000000000" pitchFamily="2" charset="-78"/>
              </a:rPr>
              <a:t>و چسبیدن چانه به </a:t>
            </a:r>
            <a:r>
              <a:rPr lang="fa-IR" sz="2400" dirty="0">
                <a:cs typeface="B Nazanin" panose="00000400000000000000" pitchFamily="2" charset="-78"/>
              </a:rPr>
              <a:t>پستان </a:t>
            </a:r>
            <a:endParaRPr lang="fa-IR" sz="2400" dirty="0" smtClean="0">
              <a:cs typeface="B Nazanin" panose="00000400000000000000" pitchFamily="2" charset="-78"/>
            </a:endParaRPr>
          </a:p>
          <a:p>
            <a:r>
              <a:rPr lang="fa-IR" sz="2400" dirty="0" smtClean="0">
                <a:cs typeface="B Nazanin" panose="00000400000000000000" pitchFamily="2" charset="-78"/>
              </a:rPr>
              <a:t>بردن نوزاد </a:t>
            </a:r>
            <a:r>
              <a:rPr lang="fa-IR" sz="2400" dirty="0">
                <a:cs typeface="B Nazanin" panose="00000400000000000000" pitchFamily="2" charset="-78"/>
              </a:rPr>
              <a:t>به سمت </a:t>
            </a:r>
            <a:r>
              <a:rPr lang="fa-IR" sz="2400" dirty="0" smtClean="0">
                <a:cs typeface="B Nazanin" panose="00000400000000000000" pitchFamily="2" charset="-78"/>
              </a:rPr>
              <a:t>پستان و </a:t>
            </a:r>
            <a:r>
              <a:rPr lang="fa-IR" sz="2400" dirty="0">
                <a:cs typeface="B Nazanin" panose="00000400000000000000" pitchFamily="2" charset="-78"/>
              </a:rPr>
              <a:t>نه </a:t>
            </a:r>
            <a:r>
              <a:rPr lang="fa-IR" sz="2400" dirty="0" smtClean="0">
                <a:cs typeface="B Nazanin" panose="00000400000000000000" pitchFamily="2" charset="-78"/>
              </a:rPr>
              <a:t>برعکس</a:t>
            </a:r>
          </a:p>
          <a:p>
            <a:r>
              <a:rPr lang="fa-IR" sz="2400" dirty="0" smtClean="0">
                <a:cs typeface="B Nazanin" panose="00000400000000000000" pitchFamily="2" charset="-78"/>
              </a:rPr>
              <a:t>عدم نیاز به حمایت پستان، مگر در پستان آویزان، بسیار </a:t>
            </a:r>
            <a:r>
              <a:rPr lang="fa-IR" sz="2400" dirty="0">
                <a:cs typeface="B Nazanin" panose="00000400000000000000" pitchFamily="2" charset="-78"/>
              </a:rPr>
              <a:t>بزرگ و سنگین </a:t>
            </a:r>
            <a:r>
              <a:rPr lang="fa-IR" sz="2400" dirty="0" err="1" smtClean="0">
                <a:cs typeface="B Nazanin" panose="00000400000000000000" pitchFamily="2" charset="-78"/>
              </a:rPr>
              <a:t>ونوک</a:t>
            </a:r>
            <a:r>
              <a:rPr lang="fa-IR" sz="2400" dirty="0" smtClean="0">
                <a:cs typeface="B Nazanin" panose="00000400000000000000" pitchFamily="2" charset="-78"/>
              </a:rPr>
              <a:t> پایین</a:t>
            </a:r>
          </a:p>
          <a:p>
            <a:r>
              <a:rPr lang="fa-IR" sz="2400" dirty="0" smtClean="0">
                <a:cs typeface="B Nazanin" panose="00000400000000000000" pitchFamily="2" charset="-78"/>
              </a:rPr>
              <a:t>برای </a:t>
            </a:r>
            <a:r>
              <a:rPr lang="fa-IR" sz="2400" dirty="0">
                <a:cs typeface="B Nazanin" panose="00000400000000000000" pitchFamily="2" charset="-78"/>
              </a:rPr>
              <a:t>تحریک </a:t>
            </a:r>
            <a:r>
              <a:rPr lang="fa-IR" sz="2400" dirty="0" smtClean="0">
                <a:cs typeface="B Nazanin" panose="00000400000000000000" pitchFamily="2" charset="-78"/>
              </a:rPr>
              <a:t>به </a:t>
            </a:r>
            <a:r>
              <a:rPr lang="fa-IR" sz="2400" dirty="0">
                <a:cs typeface="B Nazanin" panose="00000400000000000000" pitchFamily="2" charset="-78"/>
              </a:rPr>
              <a:t>گرفتن پستان، </a:t>
            </a:r>
            <a:r>
              <a:rPr lang="fa-IR" sz="2400" dirty="0" smtClean="0">
                <a:cs typeface="B Nazanin" panose="00000400000000000000" pitchFamily="2" charset="-78"/>
              </a:rPr>
              <a:t>استفاده از </a:t>
            </a:r>
            <a:r>
              <a:rPr lang="fa-IR" sz="2400" dirty="0">
                <a:cs typeface="B Nazanin" panose="00000400000000000000" pitchFamily="2" charset="-78"/>
              </a:rPr>
              <a:t>مانور چانه به </a:t>
            </a:r>
            <a:r>
              <a:rPr lang="fa-IR" sz="2400" dirty="0" smtClean="0">
                <a:cs typeface="B Nazanin" panose="00000400000000000000" pitchFamily="2" charset="-78"/>
              </a:rPr>
              <a:t>پستان، انجام چند </a:t>
            </a:r>
            <a:r>
              <a:rPr lang="fa-IR" sz="2400" dirty="0">
                <a:cs typeface="B Nazanin" panose="00000400000000000000" pitchFamily="2" charset="-78"/>
              </a:rPr>
              <a:t>بار </a:t>
            </a:r>
            <a:r>
              <a:rPr lang="fa-IR" sz="2400" dirty="0" smtClean="0">
                <a:cs typeface="B Nazanin" panose="00000400000000000000" pitchFamily="2" charset="-78"/>
              </a:rPr>
              <a:t>تلاش و در صورت  نگرفتن پستان، کشیدن </a:t>
            </a:r>
            <a:r>
              <a:rPr lang="fa-IR" sz="2400" dirty="0">
                <a:cs typeface="B Nazanin" panose="00000400000000000000" pitchFamily="2" charset="-78"/>
              </a:rPr>
              <a:t>یک بار </a:t>
            </a:r>
            <a:r>
              <a:rPr lang="fa-IR" sz="2400" dirty="0" smtClean="0">
                <a:cs typeface="B Nazanin" panose="00000400000000000000" pitchFamily="2" charset="-78"/>
              </a:rPr>
              <a:t>به آرامی چانه </a:t>
            </a:r>
            <a:r>
              <a:rPr lang="fa-IR" sz="2400" dirty="0" err="1" smtClean="0">
                <a:cs typeface="B Nazanin" panose="00000400000000000000" pitchFamily="2" charset="-78"/>
              </a:rPr>
              <a:t>بطرف</a:t>
            </a:r>
            <a:r>
              <a:rPr lang="fa-IR" sz="2400" dirty="0" smtClean="0">
                <a:cs typeface="B Nazanin" panose="00000400000000000000" pitchFamily="2" charset="-78"/>
              </a:rPr>
              <a:t> پایین  و </a:t>
            </a:r>
            <a:r>
              <a:rPr lang="fa-IR" sz="2400" u="sng" dirty="0" smtClean="0">
                <a:cs typeface="B Nazanin" panose="00000400000000000000" pitchFamily="2" charset="-78"/>
              </a:rPr>
              <a:t>نهایتا استفاده از </a:t>
            </a:r>
            <a:r>
              <a:rPr lang="fa-IR" sz="2400" u="sng" dirty="0">
                <a:cs typeface="B Nazanin" panose="00000400000000000000" pitchFamily="2" charset="-78"/>
              </a:rPr>
              <a:t>محافظ نوک </a:t>
            </a:r>
            <a:r>
              <a:rPr lang="fa-IR" sz="2400" u="sng" dirty="0" smtClean="0">
                <a:cs typeface="B Nazanin" panose="00000400000000000000" pitchFamily="2" charset="-78"/>
              </a:rPr>
              <a:t>پستان</a:t>
            </a:r>
          </a:p>
          <a:p>
            <a:endParaRPr lang="en-US" sz="2000" dirty="0">
              <a:cs typeface="B Nazanin" panose="00000400000000000000" pitchFamily="2" charset="-78"/>
            </a:endParaRPr>
          </a:p>
        </p:txBody>
      </p:sp>
      <p:graphicFrame>
        <p:nvGraphicFramePr>
          <p:cNvPr id="6" name="Diagram 5"/>
          <p:cNvGraphicFramePr/>
          <p:nvPr>
            <p:extLst>
              <p:ext uri="{D42A27DB-BD31-4B8C-83A1-F6EECF244321}">
                <p14:modId xmlns:p14="http://schemas.microsoft.com/office/powerpoint/2010/main" val="1272126301"/>
              </p:ext>
            </p:extLst>
          </p:nvPr>
        </p:nvGraphicFramePr>
        <p:xfrm>
          <a:off x="97160" y="188640"/>
          <a:ext cx="879532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12587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9552" y="1484784"/>
            <a:ext cx="8064896" cy="4525962"/>
          </a:xfrm>
        </p:spPr>
        <p:txBody>
          <a:bodyPr/>
          <a:lstStyle/>
          <a:p>
            <a:pPr algn="l" rtl="0"/>
            <a:r>
              <a:rPr lang="en-US" sz="2400" dirty="0" smtClean="0"/>
              <a:t>In </a:t>
            </a:r>
            <a:r>
              <a:rPr lang="en-US" sz="2400" dirty="0"/>
              <a:t>the last decade that an infant born between </a:t>
            </a:r>
            <a:r>
              <a:rPr lang="en-US" sz="2400" dirty="0" smtClean="0"/>
              <a:t>   </a:t>
            </a:r>
            <a:r>
              <a:rPr lang="en-US" sz="2400" u="sng" dirty="0" smtClean="0"/>
              <a:t>34 and </a:t>
            </a:r>
            <a:r>
              <a:rPr lang="en-US" sz="2400" u="sng" dirty="0"/>
              <a:t>36 + 6 weeks </a:t>
            </a:r>
            <a:r>
              <a:rPr lang="en-US" sz="2400" dirty="0"/>
              <a:t>gestation, now termed </a:t>
            </a:r>
            <a:r>
              <a:rPr lang="en-US" sz="2400" dirty="0" smtClean="0"/>
              <a:t>     </a:t>
            </a:r>
            <a:r>
              <a:rPr lang="en-US" sz="2400" b="1" dirty="0" smtClean="0">
                <a:solidFill>
                  <a:srgbClr val="FF0000"/>
                </a:solidFill>
              </a:rPr>
              <a:t>late </a:t>
            </a:r>
            <a:r>
              <a:rPr lang="en-US" sz="2400" b="1" dirty="0">
                <a:solidFill>
                  <a:srgbClr val="FF0000"/>
                </a:solidFill>
              </a:rPr>
              <a:t>preterm </a:t>
            </a:r>
            <a:r>
              <a:rPr lang="en-US" sz="2400" b="1" dirty="0" smtClean="0">
                <a:solidFill>
                  <a:srgbClr val="FF0000"/>
                </a:solidFill>
              </a:rPr>
              <a:t>infants</a:t>
            </a:r>
            <a:r>
              <a:rPr lang="en-US" sz="2400" dirty="0" smtClean="0"/>
              <a:t>,</a:t>
            </a:r>
            <a:endParaRPr lang="en-US" sz="2400" dirty="0"/>
          </a:p>
          <a:p>
            <a:pPr algn="l" rtl="0"/>
            <a:r>
              <a:rPr lang="en-US" sz="2400" dirty="0" smtClean="0"/>
              <a:t>In the past </a:t>
            </a:r>
            <a:r>
              <a:rPr lang="en-US" sz="2400" dirty="0"/>
              <a:t>3 years, infants born </a:t>
            </a:r>
            <a:r>
              <a:rPr lang="en-US" sz="2400" dirty="0" smtClean="0"/>
              <a:t>between           </a:t>
            </a:r>
            <a:r>
              <a:rPr lang="en-US" sz="2400" u="sng" dirty="0" smtClean="0"/>
              <a:t>37 </a:t>
            </a:r>
            <a:r>
              <a:rPr lang="en-US" sz="2400" u="sng" dirty="0"/>
              <a:t>and 38 + 6 weeks </a:t>
            </a:r>
            <a:r>
              <a:rPr lang="en-US" sz="2400" dirty="0" smtClean="0"/>
              <a:t>gestation, now </a:t>
            </a:r>
            <a:r>
              <a:rPr lang="en-US" sz="2400" dirty="0"/>
              <a:t>termed </a:t>
            </a:r>
            <a:r>
              <a:rPr lang="en-US" sz="2400" b="1" dirty="0">
                <a:solidFill>
                  <a:srgbClr val="FF0000"/>
                </a:solidFill>
              </a:rPr>
              <a:t>E</a:t>
            </a:r>
            <a:r>
              <a:rPr lang="en-US" sz="2400" b="1" dirty="0" smtClean="0">
                <a:solidFill>
                  <a:srgbClr val="FF0000"/>
                </a:solidFill>
              </a:rPr>
              <a:t>arly-term infants</a:t>
            </a:r>
          </a:p>
          <a:p>
            <a:pPr lvl="1" algn="l" rtl="0"/>
            <a:r>
              <a:rPr lang="en-US" sz="2000" dirty="0"/>
              <a:t>Such </a:t>
            </a:r>
            <a:r>
              <a:rPr lang="en-US" sz="2000" dirty="0" smtClean="0"/>
              <a:t>infants, even </a:t>
            </a:r>
            <a:r>
              <a:rPr lang="en-US" sz="2000" dirty="0"/>
              <a:t>without any associated respiratory distress or </a:t>
            </a:r>
            <a:r>
              <a:rPr lang="en-US" sz="2000" dirty="0" smtClean="0"/>
              <a:t>hypoglycemia, are </a:t>
            </a:r>
            <a:r>
              <a:rPr lang="en-US" sz="2000" dirty="0"/>
              <a:t>somewhat easily </a:t>
            </a:r>
            <a:r>
              <a:rPr lang="en-US" sz="2000" b="1" u="sng" dirty="0"/>
              <a:t>fatigued</a:t>
            </a:r>
            <a:r>
              <a:rPr lang="en-US" sz="2000" dirty="0"/>
              <a:t>, are </a:t>
            </a:r>
            <a:r>
              <a:rPr lang="en-US" sz="2000" b="1" u="sng" dirty="0"/>
              <a:t>hypotonic</a:t>
            </a:r>
            <a:r>
              <a:rPr lang="en-US" sz="2000" dirty="0"/>
              <a:t>, have </a:t>
            </a:r>
            <a:r>
              <a:rPr lang="en-US" sz="2000" b="1" u="sng" dirty="0" smtClean="0"/>
              <a:t>poor head </a:t>
            </a:r>
            <a:r>
              <a:rPr lang="en-US" sz="2000" b="1" u="sng" dirty="0"/>
              <a:t>control</a:t>
            </a:r>
            <a:r>
              <a:rPr lang="en-US" sz="2000" dirty="0"/>
              <a:t>, and have </a:t>
            </a:r>
            <a:r>
              <a:rPr lang="en-US" sz="2000" b="1" u="sng" dirty="0"/>
              <a:t>difficulties in establishing a good </a:t>
            </a:r>
            <a:r>
              <a:rPr lang="en-US" sz="2000" b="1" u="sng" dirty="0" smtClean="0"/>
              <a:t>latch position</a:t>
            </a:r>
            <a:r>
              <a:rPr lang="en-US" sz="2000" dirty="0"/>
              <a:t>. </a:t>
            </a:r>
            <a:endParaRPr lang="en-US" sz="2000" dirty="0" smtClean="0"/>
          </a:p>
          <a:p>
            <a:pPr lvl="1" algn="l" rtl="0"/>
            <a:r>
              <a:rPr lang="en-US" sz="2000" dirty="0" smtClean="0"/>
              <a:t>Their </a:t>
            </a:r>
            <a:r>
              <a:rPr lang="en-US" sz="2000" b="1" u="sng" dirty="0"/>
              <a:t>suck is poorly coordinated </a:t>
            </a:r>
            <a:r>
              <a:rPr lang="en-US" sz="2000" dirty="0"/>
              <a:t>with their </a:t>
            </a:r>
            <a:r>
              <a:rPr lang="en-US" sz="2000" dirty="0" smtClean="0"/>
              <a:t>swallow mechanism </a:t>
            </a:r>
            <a:r>
              <a:rPr lang="en-US" sz="2000" dirty="0"/>
              <a:t>and they frequently have </a:t>
            </a:r>
            <a:r>
              <a:rPr lang="en-US" sz="2000" b="1" u="sng" dirty="0"/>
              <a:t>difficulty in </a:t>
            </a:r>
            <a:r>
              <a:rPr lang="en-US" sz="2000" b="1" u="sng" dirty="0" smtClean="0"/>
              <a:t>establishing an </a:t>
            </a:r>
            <a:r>
              <a:rPr lang="en-US" sz="2000" b="1" u="sng" dirty="0"/>
              <a:t>adequate suck pressure </a:t>
            </a:r>
          </a:p>
        </p:txBody>
      </p:sp>
      <p:graphicFrame>
        <p:nvGraphicFramePr>
          <p:cNvPr id="4" name="Diagram 3"/>
          <p:cNvGraphicFramePr/>
          <p:nvPr>
            <p:extLst>
              <p:ext uri="{D42A27DB-BD31-4B8C-83A1-F6EECF244321}">
                <p14:modId xmlns:p14="http://schemas.microsoft.com/office/powerpoint/2010/main" val="402985372"/>
              </p:ext>
            </p:extLst>
          </p:nvPr>
        </p:nvGraphicFramePr>
        <p:xfrm>
          <a:off x="457200" y="274638"/>
          <a:ext cx="8229600" cy="8501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1979712" y="6085184"/>
            <a:ext cx="6552728" cy="261610"/>
          </a:xfrm>
          <a:prstGeom prst="rect">
            <a:avLst/>
          </a:prstGeom>
        </p:spPr>
        <p:txBody>
          <a:bodyPr wrap="square">
            <a:spAutoFit/>
          </a:bodyPr>
          <a:lstStyle/>
          <a:p>
            <a:r>
              <a:rPr lang="en-US" sz="1100" dirty="0"/>
              <a:t>BREASTFEEDING </a:t>
            </a:r>
            <a:r>
              <a:rPr lang="en-US" sz="1100" dirty="0" smtClean="0"/>
              <a:t>MEDICINE Volume </a:t>
            </a:r>
            <a:r>
              <a:rPr lang="en-US" sz="1100" dirty="0"/>
              <a:t>11, Number 3, 2016</a:t>
            </a:r>
          </a:p>
        </p:txBody>
      </p:sp>
    </p:spTree>
    <p:extLst>
      <p:ext uri="{BB962C8B-B14F-4D97-AF65-F5344CB8AC3E}">
        <p14:creationId xmlns:p14="http://schemas.microsoft.com/office/powerpoint/2010/main" val="38634661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303748" y="1193475"/>
            <a:ext cx="4536504" cy="487788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grpSp>
        <p:nvGrpSpPr>
          <p:cNvPr id="7" name="Group 6"/>
          <p:cNvGrpSpPr/>
          <p:nvPr/>
        </p:nvGrpSpPr>
        <p:grpSpPr>
          <a:xfrm>
            <a:off x="300397" y="82165"/>
            <a:ext cx="8686800" cy="975651"/>
            <a:chOff x="71797" y="73234"/>
            <a:chExt cx="8686800" cy="975651"/>
          </a:xfrm>
        </p:grpSpPr>
        <p:sp>
          <p:nvSpPr>
            <p:cNvPr id="8" name="Rounded Rectangle 7"/>
            <p:cNvSpPr/>
            <p:nvPr/>
          </p:nvSpPr>
          <p:spPr>
            <a:xfrm>
              <a:off x="71797" y="73234"/>
              <a:ext cx="8686800" cy="97565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ounded Rectangle 4"/>
            <p:cNvSpPr/>
            <p:nvPr/>
          </p:nvSpPr>
          <p:spPr>
            <a:xfrm>
              <a:off x="71797" y="73234"/>
              <a:ext cx="8543206" cy="9756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fa-IR" sz="3200" b="1" kern="1200" dirty="0" smtClean="0">
                  <a:solidFill>
                    <a:schemeClr val="bg1"/>
                  </a:solidFill>
                  <a:effectLst>
                    <a:outerShdw blurRad="38100" dist="38100" dir="2700000" algn="tl">
                      <a:srgbClr val="000000">
                        <a:alpha val="43137"/>
                      </a:srgbClr>
                    </a:outerShdw>
                  </a:effectLst>
                  <a:cs typeface="B Nazanin" panose="00000400000000000000" pitchFamily="2" charset="-78"/>
                </a:rPr>
                <a:t>گرفتن صحیح پستان </a:t>
              </a:r>
              <a:r>
                <a:rPr lang="fa-IR" sz="3200" b="1" kern="1200" dirty="0" smtClean="0">
                  <a:effectLst>
                    <a:outerShdw blurRad="38100" dist="38100" dir="2700000" algn="tl">
                      <a:srgbClr val="000000">
                        <a:alpha val="43137"/>
                      </a:srgbClr>
                    </a:outerShdw>
                  </a:effectLst>
                  <a:cs typeface="B Nazanin" panose="00000400000000000000" pitchFamily="2" charset="-78"/>
                </a:rPr>
                <a:t>در نوزاد نارس اواخر نارسی</a:t>
              </a:r>
              <a:endParaRPr lang="en-US" sz="3200" b="1" kern="1200" dirty="0" smtClean="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15769735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99792" y="1844824"/>
            <a:ext cx="6215608" cy="3960440"/>
          </a:xfrm>
        </p:spPr>
        <p:txBody>
          <a:bodyPr/>
          <a:lstStyle/>
          <a:p>
            <a:r>
              <a:rPr lang="en-US" sz="2800" dirty="0" smtClean="0">
                <a:cs typeface="B Nazanin" panose="00000400000000000000" pitchFamily="2" charset="-78"/>
              </a:rPr>
              <a:t>Latch-on</a:t>
            </a:r>
            <a:r>
              <a:rPr lang="fa-IR" sz="2800" dirty="0" smtClean="0">
                <a:cs typeface="B Nazanin" panose="00000400000000000000" pitchFamily="2" charset="-78"/>
              </a:rPr>
              <a:t>با زاویه 90 درجه چانه با قفسه سینه</a:t>
            </a:r>
          </a:p>
          <a:p>
            <a:r>
              <a:rPr lang="fa-IR" sz="2800" dirty="0" smtClean="0">
                <a:cs typeface="B Nazanin" panose="00000400000000000000" pitchFamily="2" charset="-78"/>
              </a:rPr>
              <a:t>نوزاد باید به پهلو </a:t>
            </a:r>
            <a:r>
              <a:rPr lang="fa-IR" sz="2800" dirty="0">
                <a:cs typeface="B Nazanin" panose="00000400000000000000" pitchFamily="2" charset="-78"/>
              </a:rPr>
              <a:t> </a:t>
            </a:r>
            <a:r>
              <a:rPr lang="fa-IR" sz="2800" dirty="0" smtClean="0">
                <a:cs typeface="B Nazanin" panose="00000400000000000000" pitchFamily="2" charset="-78"/>
              </a:rPr>
              <a:t>و سر او هم سطح و </a:t>
            </a:r>
            <a:r>
              <a:rPr lang="fa-IR" sz="2800" dirty="0" smtClean="0">
                <a:cs typeface="B Nazanin" panose="00000400000000000000" pitchFamily="2" charset="-78"/>
                <a:hlinkClick r:id="" action="ppaction://customshow?id=93&amp;return=true"/>
              </a:rPr>
              <a:t>روبه پستان </a:t>
            </a:r>
            <a:r>
              <a:rPr lang="fa-IR" sz="2800" dirty="0" smtClean="0">
                <a:cs typeface="B Nazanin" panose="00000400000000000000" pitchFamily="2" charset="-78"/>
              </a:rPr>
              <a:t>باشد</a:t>
            </a:r>
          </a:p>
          <a:p>
            <a:r>
              <a:rPr lang="fa-IR" sz="2800" dirty="0" smtClean="0">
                <a:cs typeface="B Nazanin" panose="00000400000000000000" pitchFamily="2" charset="-78"/>
              </a:rPr>
              <a:t>سطح بینی نوزاد هرچه دورتر از کناره نیپل  باشد بطوریکه محل نیپل در جلوی دهان شیرخوار قرار نگیرد</a:t>
            </a:r>
          </a:p>
          <a:p>
            <a:r>
              <a:rPr lang="fa-IR" sz="2800" b="1" dirty="0" smtClean="0">
                <a:cs typeface="B Nazanin" panose="00000400000000000000" pitchFamily="2" charset="-78"/>
              </a:rPr>
              <a:t>حمایت کامل سر</a:t>
            </a:r>
            <a:r>
              <a:rPr lang="fa-IR" sz="2800" dirty="0" smtClean="0">
                <a:cs typeface="B Nazanin" panose="00000400000000000000" pitchFamily="2" charset="-78"/>
              </a:rPr>
              <a:t>، بدن و اندام های شیرخوار</a:t>
            </a:r>
          </a:p>
          <a:p>
            <a:r>
              <a:rPr lang="fa-IR" sz="2800" dirty="0">
                <a:cs typeface="B Nazanin" panose="00000400000000000000" pitchFamily="2" charset="-78"/>
              </a:rPr>
              <a:t>خم </a:t>
            </a:r>
            <a:r>
              <a:rPr lang="fa-IR" sz="2800" dirty="0" smtClean="0">
                <a:cs typeface="B Nazanin" panose="00000400000000000000" pitchFamily="2" charset="-78"/>
              </a:rPr>
              <a:t>شدن  </a:t>
            </a:r>
            <a:r>
              <a:rPr lang="fa-IR" sz="2800" dirty="0">
                <a:cs typeface="B Nazanin" panose="00000400000000000000" pitchFamily="2" charset="-78"/>
              </a:rPr>
              <a:t>دست </a:t>
            </a:r>
            <a:r>
              <a:rPr lang="fa-IR" sz="2800" dirty="0" smtClean="0">
                <a:cs typeface="B Nazanin" panose="00000400000000000000" pitchFamily="2" charset="-78"/>
              </a:rPr>
              <a:t>ها، پاها و لگن نوزاد به طرف داخل</a:t>
            </a:r>
          </a:p>
          <a:p>
            <a:r>
              <a:rPr lang="fa-IR" sz="2800" dirty="0" smtClean="0">
                <a:cs typeface="B Nazanin" panose="00000400000000000000" pitchFamily="2" charset="-78"/>
              </a:rPr>
              <a:t>تماس پوست با پوست با مادر</a:t>
            </a:r>
          </a:p>
          <a:p>
            <a:r>
              <a:rPr lang="en-US" sz="2400" dirty="0">
                <a:cs typeface="B Nazanin" panose="00000400000000000000" pitchFamily="2" charset="-78"/>
              </a:rPr>
              <a:t>Latch-on</a:t>
            </a:r>
            <a:r>
              <a:rPr lang="fa-IR" sz="2400" b="1" u="sng" dirty="0" smtClean="0">
                <a:cs typeface="B Nazanin" panose="00000400000000000000" pitchFamily="2" charset="-78"/>
              </a:rPr>
              <a:t>به شکل </a:t>
            </a:r>
            <a:r>
              <a:rPr lang="fa-IR" sz="2400" b="1" u="sng" dirty="0" err="1" smtClean="0">
                <a:cs typeface="B Nazanin" panose="00000400000000000000" pitchFamily="2" charset="-78"/>
              </a:rPr>
              <a:t>غیرقرینه</a:t>
            </a:r>
            <a:r>
              <a:rPr lang="fa-IR" sz="2400" b="1" u="sng" dirty="0" smtClean="0">
                <a:cs typeface="B Nazanin" panose="00000400000000000000" pitchFamily="2" charset="-78"/>
              </a:rPr>
              <a:t> و اطمینان از تماس چانه با پستان</a:t>
            </a:r>
          </a:p>
        </p:txBody>
      </p:sp>
      <p:sp>
        <p:nvSpPr>
          <p:cNvPr id="3" name="Title 2"/>
          <p:cNvSpPr>
            <a:spLocks noGrp="1"/>
          </p:cNvSpPr>
          <p:nvPr>
            <p:ph type="title"/>
          </p:nvPr>
        </p:nvSpPr>
        <p:spPr/>
        <p:txBody>
          <a:bodyPr/>
          <a:lstStyle/>
          <a:p>
            <a:endParaRPr lang="en-US"/>
          </a:p>
        </p:txBody>
      </p:sp>
      <p:graphicFrame>
        <p:nvGraphicFramePr>
          <p:cNvPr id="4" name="Diagram 3"/>
          <p:cNvGraphicFramePr/>
          <p:nvPr>
            <p:extLst>
              <p:ext uri="{D42A27DB-BD31-4B8C-83A1-F6EECF244321}">
                <p14:modId xmlns:p14="http://schemas.microsoft.com/office/powerpoint/2010/main" val="1206479504"/>
              </p:ext>
            </p:extLst>
          </p:nvPr>
        </p:nvGraphicFramePr>
        <p:xfrm>
          <a:off x="228600" y="228600"/>
          <a:ext cx="8686800" cy="14722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8" name="Picture 4" descr="C:\Users\Dr Ravari\Pictures\bf lpt.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8376" y="2567517"/>
            <a:ext cx="2394550" cy="32850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9" name="Group 15"/>
          <p:cNvGrpSpPr>
            <a:grpSpLocks/>
          </p:cNvGrpSpPr>
          <p:nvPr/>
        </p:nvGrpSpPr>
        <p:grpSpPr bwMode="auto">
          <a:xfrm rot="20464350" flipH="1">
            <a:off x="929175" y="3613807"/>
            <a:ext cx="975023" cy="1676887"/>
            <a:chOff x="3802753" y="2385957"/>
            <a:chExt cx="923486" cy="2619255"/>
          </a:xfrm>
        </p:grpSpPr>
        <p:cxnSp>
          <p:nvCxnSpPr>
            <p:cNvPr id="10" name="Straight Connector 9"/>
            <p:cNvCxnSpPr/>
            <p:nvPr/>
          </p:nvCxnSpPr>
          <p:spPr bwMode="auto">
            <a:xfrm rot="20739573">
              <a:off x="3960528" y="3927869"/>
              <a:ext cx="765711" cy="1077343"/>
            </a:xfrm>
            <a:prstGeom prst="line">
              <a:avLst/>
            </a:prstGeom>
            <a:ln>
              <a:solidFill>
                <a:srgbClr val="FF0000"/>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1" name="Straight Connector 4"/>
            <p:cNvCxnSpPr/>
            <p:nvPr/>
          </p:nvCxnSpPr>
          <p:spPr bwMode="auto">
            <a:xfrm rot="20739573" flipV="1">
              <a:off x="3802753" y="2385957"/>
              <a:ext cx="723679" cy="1574646"/>
            </a:xfrm>
            <a:prstGeom prst="line">
              <a:avLst/>
            </a:prstGeom>
            <a:ln>
              <a:solidFill>
                <a:srgbClr val="FF0000"/>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2731527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32</a:t>
            </a:fld>
            <a:endParaRPr lang="fa-IR" dirty="0">
              <a:solidFill>
                <a:prstClr val="black"/>
              </a:solidFill>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5174"/>
          <a:stretch/>
        </p:blipFill>
        <p:spPr>
          <a:xfrm>
            <a:off x="0" y="-283780"/>
            <a:ext cx="9143999" cy="7169163"/>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522"/>
          <a:stretch/>
        </p:blipFill>
        <p:spPr>
          <a:xfrm>
            <a:off x="0" y="-283780"/>
            <a:ext cx="9144000" cy="7141780"/>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2085" b="-1"/>
          <a:stretch/>
        </p:blipFill>
        <p:spPr>
          <a:xfrm>
            <a:off x="15790" y="-243408"/>
            <a:ext cx="9128209" cy="7062952"/>
          </a:xfrm>
          <a:prstGeom prst="rect">
            <a:avLst/>
          </a:prstGeom>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520" y="-171400"/>
            <a:ext cx="2339752" cy="1861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Connector 7"/>
          <p:cNvCxnSpPr/>
          <p:nvPr/>
        </p:nvCxnSpPr>
        <p:spPr>
          <a:xfrm flipH="1" flipV="1">
            <a:off x="305526" y="0"/>
            <a:ext cx="90010" cy="666796"/>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Arrow Connector 13"/>
          <p:cNvCxnSpPr/>
          <p:nvPr/>
        </p:nvCxnSpPr>
        <p:spPr>
          <a:xfrm flipH="1" flipV="1">
            <a:off x="899592" y="980728"/>
            <a:ext cx="504056" cy="50405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343184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22" presetClass="entr" presetSubtype="4" repeatCount="indefinite"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33</a:t>
            </a:fld>
            <a:endParaRPr lang="fa-IR" dirty="0"/>
          </a:p>
        </p:txBody>
      </p:sp>
      <p:pic>
        <p:nvPicPr>
          <p:cNvPr id="1026" name="Picture 2" descr="C:\Users\Dr Ravari\Pictures\pre 34.png">
            <a:hlinkClick r:id="rId2" action="ppaction://program"/>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260648"/>
            <a:ext cx="2880320" cy="57606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7" name="Picture 3" descr="C:\Users\Dr Ravari\Pictures\post 34.png">
            <a:hlinkClick r:id="rId4" action="ppaction://program"/>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276022"/>
            <a:ext cx="3927428" cy="57452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03757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34</a:t>
            </a:fld>
            <a:endParaRPr lang="fa-IR" dirty="0"/>
          </a:p>
        </p:txBody>
      </p:sp>
      <p:pic>
        <p:nvPicPr>
          <p:cNvPr id="2050" name="Picture 2" descr="C:\Users\Dr Ravari\Pictures\pre 36.png">
            <a:hlinkClick r:id="rId2" action="ppaction://program"/>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020" y="376904"/>
            <a:ext cx="3148972" cy="56443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1" name="Picture 3" descr="C:\Users\Dr Ravari\Pictures\post 36.png">
            <a:hlinkClick r:id="rId4" action="ppaction://program"/>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5786" y="391570"/>
            <a:ext cx="3076574" cy="56574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85784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560789"/>
            <a:ext cx="9180512" cy="6297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291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34888" y="1556792"/>
            <a:ext cx="7797552" cy="4525962"/>
          </a:xfrm>
        </p:spPr>
        <p:txBody>
          <a:bodyPr/>
          <a:lstStyle/>
          <a:p>
            <a:pPr marL="0" algn="just">
              <a:spcBef>
                <a:spcPts val="0"/>
              </a:spcBef>
              <a:spcAft>
                <a:spcPts val="900"/>
              </a:spcAft>
            </a:pPr>
            <a:r>
              <a:rPr lang="fa-IR" sz="3200" dirty="0" smtClean="0">
                <a:latin typeface="Times New Roman"/>
                <a:ea typeface="Calibri"/>
                <a:cs typeface="B Nazanin"/>
              </a:rPr>
              <a:t>عدم برداشت </a:t>
            </a:r>
            <a:r>
              <a:rPr lang="fa-IR" sz="3200" dirty="0">
                <a:latin typeface="Times New Roman"/>
                <a:ea typeface="Calibri"/>
                <a:cs typeface="B Nazanin"/>
              </a:rPr>
              <a:t>موثر شیر از </a:t>
            </a:r>
            <a:r>
              <a:rPr lang="fa-IR" sz="3200" dirty="0" smtClean="0">
                <a:latin typeface="Times New Roman"/>
                <a:ea typeface="Calibri"/>
                <a:cs typeface="B Nazanin"/>
              </a:rPr>
              <a:t>پستان (عموما) </a:t>
            </a:r>
          </a:p>
          <a:p>
            <a:pPr marL="0" algn="just">
              <a:spcBef>
                <a:spcPts val="0"/>
              </a:spcBef>
              <a:spcAft>
                <a:spcPts val="900"/>
              </a:spcAft>
            </a:pPr>
            <a:r>
              <a:rPr lang="fa-IR" sz="3200" dirty="0" smtClean="0">
                <a:latin typeface="Times New Roman"/>
                <a:ea typeface="Calibri"/>
                <a:cs typeface="B Nazanin"/>
              </a:rPr>
              <a:t>اغلب نیاز </a:t>
            </a:r>
            <a:r>
              <a:rPr lang="fa-IR" sz="3200" dirty="0">
                <a:latin typeface="Times New Roman"/>
                <a:ea typeface="Calibri"/>
                <a:cs typeface="B Nazanin"/>
              </a:rPr>
              <a:t>به شیر مکمل(</a:t>
            </a:r>
            <a:r>
              <a:rPr lang="fa-IR" sz="3200" dirty="0" err="1">
                <a:latin typeface="Times New Roman"/>
                <a:ea typeface="Calibri"/>
                <a:cs typeface="B Nazanin"/>
              </a:rPr>
              <a:t>شیردوشیده</a:t>
            </a:r>
            <a:r>
              <a:rPr lang="fa-IR" sz="3200" dirty="0">
                <a:latin typeface="Times New Roman"/>
                <a:ea typeface="Calibri"/>
                <a:cs typeface="B Nazanin"/>
              </a:rPr>
              <a:t> شده مادر خود</a:t>
            </a:r>
            <a:r>
              <a:rPr lang="fa-IR" sz="3200" dirty="0" smtClean="0">
                <a:latin typeface="Times New Roman"/>
                <a:ea typeface="Calibri"/>
                <a:cs typeface="B Nazanin"/>
              </a:rPr>
              <a:t>) در   اولین </a:t>
            </a:r>
            <a:r>
              <a:rPr lang="fa-IR" sz="3200" dirty="0">
                <a:latin typeface="Times New Roman"/>
                <a:ea typeface="Calibri"/>
                <a:cs typeface="B Nazanin"/>
              </a:rPr>
              <a:t>روزها یا </a:t>
            </a:r>
            <a:r>
              <a:rPr lang="fa-IR" sz="3200" dirty="0" err="1" smtClean="0">
                <a:latin typeface="Times New Roman"/>
                <a:ea typeface="Calibri"/>
                <a:cs typeface="B Nazanin"/>
              </a:rPr>
              <a:t>هفته­ها</a:t>
            </a:r>
            <a:endParaRPr lang="fa-IR" sz="3200" dirty="0" smtClean="0">
              <a:latin typeface="Times New Roman"/>
              <a:ea typeface="Calibri"/>
              <a:cs typeface="B Nazanin"/>
            </a:endParaRPr>
          </a:p>
          <a:p>
            <a:pPr marL="777875" lvl="3" algn="just">
              <a:spcBef>
                <a:spcPts val="0"/>
              </a:spcBef>
              <a:spcAft>
                <a:spcPts val="900"/>
              </a:spcAft>
            </a:pPr>
            <a:r>
              <a:rPr lang="fa-IR" sz="2800" dirty="0" err="1">
                <a:latin typeface="Times New Roman"/>
                <a:ea typeface="Calibri"/>
                <a:cs typeface="B Nazanin"/>
              </a:rPr>
              <a:t>حیاتی­ترین</a:t>
            </a:r>
            <a:r>
              <a:rPr lang="fa-IR" sz="2800" dirty="0">
                <a:latin typeface="Times New Roman"/>
                <a:ea typeface="Calibri"/>
                <a:cs typeface="B Nazanin"/>
              </a:rPr>
              <a:t> زمان برای </a:t>
            </a:r>
            <a:r>
              <a:rPr lang="fa-IR" sz="2800" dirty="0" smtClean="0">
                <a:latin typeface="Times New Roman"/>
                <a:ea typeface="Calibri"/>
                <a:cs typeface="B Nazanin"/>
              </a:rPr>
              <a:t>تولید و </a:t>
            </a:r>
            <a:r>
              <a:rPr lang="fa-IR" sz="2800" dirty="0">
                <a:latin typeface="Times New Roman"/>
                <a:ea typeface="Calibri"/>
                <a:cs typeface="B Nazanin"/>
              </a:rPr>
              <a:t>برقراری </a:t>
            </a:r>
            <a:r>
              <a:rPr lang="fa-IR" sz="2800" dirty="0" smtClean="0">
                <a:latin typeface="Times New Roman"/>
                <a:ea typeface="Calibri"/>
                <a:cs typeface="B Nazanin"/>
              </a:rPr>
              <a:t>شیرمادر</a:t>
            </a:r>
          </a:p>
          <a:p>
            <a:pPr marL="0" algn="just">
              <a:spcBef>
                <a:spcPts val="0"/>
              </a:spcBef>
              <a:spcAft>
                <a:spcPts val="900"/>
              </a:spcAft>
            </a:pPr>
            <a:r>
              <a:rPr lang="fa-IR" sz="3200" dirty="0" smtClean="0">
                <a:latin typeface="Times New Roman"/>
                <a:ea typeface="Calibri"/>
                <a:cs typeface="B Nazanin"/>
              </a:rPr>
              <a:t>عدم </a:t>
            </a:r>
            <a:r>
              <a:rPr lang="fa-IR" sz="3200" dirty="0">
                <a:latin typeface="Times New Roman"/>
                <a:ea typeface="Calibri"/>
                <a:cs typeface="B Nazanin"/>
              </a:rPr>
              <a:t>تخلیه مناسب کلستروم و شیر از </a:t>
            </a:r>
            <a:r>
              <a:rPr lang="fa-IR" sz="3200" dirty="0" smtClean="0">
                <a:latin typeface="Times New Roman"/>
                <a:ea typeface="Calibri"/>
                <a:cs typeface="B Nazanin"/>
              </a:rPr>
              <a:t>پستان</a:t>
            </a:r>
          </a:p>
          <a:p>
            <a:pPr marL="777875" lvl="3" algn="just">
              <a:spcBef>
                <a:spcPts val="0"/>
              </a:spcBef>
              <a:spcAft>
                <a:spcPts val="900"/>
              </a:spcAft>
            </a:pPr>
            <a:r>
              <a:rPr lang="fa-IR" sz="2800" dirty="0" err="1" smtClean="0">
                <a:latin typeface="Times New Roman"/>
                <a:ea typeface="Calibri"/>
                <a:cs typeface="B Nazanin"/>
              </a:rPr>
              <a:t>لاکتوژنز</a:t>
            </a:r>
            <a:r>
              <a:rPr lang="fa-IR" sz="2800" dirty="0" smtClean="0">
                <a:latin typeface="Times New Roman"/>
                <a:ea typeface="Calibri"/>
                <a:cs typeface="B Nazanin"/>
              </a:rPr>
              <a:t> </a:t>
            </a:r>
            <a:r>
              <a:rPr lang="en-US" sz="2800" dirty="0">
                <a:latin typeface="Times New Roman"/>
                <a:ea typeface="Calibri"/>
                <a:cs typeface="B Nazanin"/>
              </a:rPr>
              <a:t>II</a:t>
            </a:r>
            <a:r>
              <a:rPr lang="fa-IR" sz="2800" dirty="0">
                <a:latin typeface="Times New Roman"/>
                <a:ea typeface="Calibri"/>
                <a:cs typeface="B Nazanin"/>
              </a:rPr>
              <a:t> </a:t>
            </a:r>
            <a:r>
              <a:rPr lang="fa-IR" sz="2800" dirty="0" err="1" smtClean="0">
                <a:latin typeface="Times New Roman"/>
                <a:ea typeface="Calibri"/>
                <a:cs typeface="B Nazanin"/>
              </a:rPr>
              <a:t>طولانی­تر</a:t>
            </a:r>
            <a:r>
              <a:rPr lang="fa-IR" sz="2800" dirty="0" smtClean="0">
                <a:latin typeface="Times New Roman"/>
                <a:ea typeface="Calibri"/>
                <a:cs typeface="B Nazanin"/>
              </a:rPr>
              <a:t> و </a:t>
            </a:r>
          </a:p>
          <a:p>
            <a:pPr marL="777875" lvl="3" algn="just">
              <a:spcBef>
                <a:spcPts val="0"/>
              </a:spcBef>
              <a:spcAft>
                <a:spcPts val="900"/>
              </a:spcAft>
            </a:pPr>
            <a:r>
              <a:rPr lang="fa-IR" sz="2800" dirty="0" smtClean="0">
                <a:latin typeface="Times New Roman"/>
                <a:ea typeface="Calibri"/>
                <a:cs typeface="B Nazanin"/>
              </a:rPr>
              <a:t>مانع </a:t>
            </a:r>
            <a:r>
              <a:rPr lang="fa-IR" sz="2800" dirty="0">
                <a:latin typeface="Times New Roman"/>
                <a:ea typeface="Calibri"/>
                <a:cs typeface="B Nazanin"/>
              </a:rPr>
              <a:t>از تولید </a:t>
            </a:r>
            <a:r>
              <a:rPr lang="fa-IR" sz="2800" dirty="0" err="1" smtClean="0">
                <a:latin typeface="Times New Roman"/>
                <a:ea typeface="Calibri"/>
                <a:cs typeface="B Nazanin"/>
              </a:rPr>
              <a:t>شیرکافی</a:t>
            </a:r>
            <a:endParaRPr lang="en-US" sz="2800" dirty="0">
              <a:latin typeface="Calibri"/>
              <a:ea typeface="Calibri"/>
              <a:cs typeface="Arial"/>
            </a:endParaRPr>
          </a:p>
          <a:p>
            <a:endParaRPr lang="en-US" sz="3200" dirty="0"/>
          </a:p>
        </p:txBody>
      </p:sp>
      <p:graphicFrame>
        <p:nvGraphicFramePr>
          <p:cNvPr id="5" name="Diagram 4"/>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36</a:t>
            </a:fld>
            <a:endParaRPr lang="fa-IR" dirty="0"/>
          </a:p>
        </p:txBody>
      </p:sp>
      <p:pic>
        <p:nvPicPr>
          <p:cNvPr id="6146"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715"/>
          <a:stretch/>
        </p:blipFill>
        <p:spPr bwMode="auto">
          <a:xfrm>
            <a:off x="539552" y="3861048"/>
            <a:ext cx="2171835" cy="1788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53865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412776"/>
            <a:ext cx="8280920" cy="1800200"/>
          </a:xfrm>
        </p:spPr>
        <p:txBody>
          <a:bodyPr/>
          <a:lstStyle/>
          <a:p>
            <a:r>
              <a:rPr lang="fa-IR" sz="2800" dirty="0" smtClean="0">
                <a:cs typeface="B Nazanin" panose="00000400000000000000" pitchFamily="2" charset="-78"/>
              </a:rPr>
              <a:t>معاینه </a:t>
            </a:r>
            <a:r>
              <a:rPr lang="fa-IR" sz="2800" b="1" u="sng" dirty="0" smtClean="0">
                <a:cs typeface="B Nazanin" panose="00000400000000000000" pitchFamily="2" charset="-78"/>
              </a:rPr>
              <a:t>24</a:t>
            </a:r>
            <a:r>
              <a:rPr lang="fa-IR" sz="2800" dirty="0" smtClean="0">
                <a:cs typeface="B Nazanin" panose="00000400000000000000" pitchFamily="2" charset="-78"/>
              </a:rPr>
              <a:t>  </a:t>
            </a:r>
            <a:r>
              <a:rPr lang="fa-IR" sz="2800" dirty="0">
                <a:cs typeface="B Nazanin" panose="00000400000000000000" pitchFamily="2" charset="-78"/>
              </a:rPr>
              <a:t>تا 48 ساعت بعد از ترخیص از بیمارستان توسط متخصص کودکان </a:t>
            </a:r>
            <a:r>
              <a:rPr lang="fa-IR" sz="2800" dirty="0">
                <a:solidFill>
                  <a:prstClr val="black"/>
                </a:solidFill>
                <a:cs typeface="B Nazanin" panose="00000400000000000000" pitchFamily="2" charset="-78"/>
              </a:rPr>
              <a:t>یا نوزادان </a:t>
            </a:r>
            <a:endParaRPr lang="fa-IR" sz="2800" dirty="0" smtClean="0">
              <a:solidFill>
                <a:prstClr val="black"/>
              </a:solidFill>
              <a:cs typeface="B Nazanin" panose="00000400000000000000" pitchFamily="2" charset="-78"/>
            </a:endParaRPr>
          </a:p>
          <a:p>
            <a:r>
              <a:rPr lang="fa-IR" sz="2800" dirty="0" smtClean="0">
                <a:cs typeface="B Nazanin" panose="00000400000000000000" pitchFamily="2" charset="-78"/>
              </a:rPr>
              <a:t>اهمیت به پیگیری </a:t>
            </a:r>
            <a:r>
              <a:rPr lang="fa-IR" sz="2800" dirty="0">
                <a:cs typeface="B Nazanin" panose="00000400000000000000" pitchFamily="2" charset="-78"/>
              </a:rPr>
              <a:t>نوزاد توسط پزشک متخصص کودکان و یا نوزادان </a:t>
            </a:r>
            <a:r>
              <a:rPr lang="fa-IR" sz="2800" b="1" dirty="0">
                <a:cs typeface="B Nazanin" panose="00000400000000000000" pitchFamily="2" charset="-78"/>
              </a:rPr>
              <a:t>آشنا و معتقد به تغذیه </a:t>
            </a:r>
            <a:r>
              <a:rPr lang="fa-IR" sz="2800" b="1" dirty="0" err="1">
                <a:cs typeface="B Nazanin" panose="00000400000000000000" pitchFamily="2" charset="-78"/>
              </a:rPr>
              <a:t>باشیرمادر</a:t>
            </a:r>
            <a:r>
              <a:rPr lang="fa-IR" sz="2800" b="1" dirty="0">
                <a:cs typeface="B Nazanin" panose="00000400000000000000" pitchFamily="2" charset="-78"/>
              </a:rPr>
              <a:t> </a:t>
            </a:r>
            <a:r>
              <a:rPr lang="fa-IR" sz="2800" dirty="0">
                <a:cs typeface="B Nazanin" panose="00000400000000000000" pitchFamily="2" charset="-78"/>
              </a:rPr>
              <a:t>برای این </a:t>
            </a:r>
            <a:r>
              <a:rPr lang="fa-IR" sz="2800" dirty="0" smtClean="0">
                <a:cs typeface="B Nazanin" panose="00000400000000000000" pitchFamily="2" charset="-78"/>
              </a:rPr>
              <a:t>نوزادان</a:t>
            </a:r>
          </a:p>
        </p:txBody>
      </p:sp>
      <p:graphicFrame>
        <p:nvGraphicFramePr>
          <p:cNvPr id="6" name="Diagram 5"/>
          <p:cNvGraphicFramePr/>
          <p:nvPr>
            <p:extLst/>
          </p:nvPr>
        </p:nvGraphicFramePr>
        <p:xfrm>
          <a:off x="457200" y="274638"/>
          <a:ext cx="8229600" cy="9941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2"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b="50000"/>
          <a:stretch/>
        </p:blipFill>
        <p:spPr bwMode="auto">
          <a:xfrm>
            <a:off x="589392" y="3203739"/>
            <a:ext cx="2039567"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1"/>
          <p:cNvSpPr txBox="1">
            <a:spLocks/>
          </p:cNvSpPr>
          <p:nvPr/>
        </p:nvSpPr>
        <p:spPr bwMode="auto">
          <a:xfrm>
            <a:off x="2627784" y="3212976"/>
            <a:ext cx="5976663"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fa-IR" sz="2800" dirty="0" smtClean="0">
                <a:cs typeface="B Nazanin" panose="00000400000000000000" pitchFamily="2" charset="-78"/>
              </a:rPr>
              <a:t>ادامه پیگیری تا زمان توان به تغذیه مستقیم از پستان با مکیدن موثر بدون با </a:t>
            </a:r>
            <a:r>
              <a:rPr lang="fa-IR" sz="2800" dirty="0" err="1" smtClean="0">
                <a:cs typeface="B Nazanin" panose="00000400000000000000" pitchFamily="2" charset="-78"/>
              </a:rPr>
              <a:t>شیرمکمل</a:t>
            </a:r>
            <a:endParaRPr lang="fa-IR" sz="2800" dirty="0" smtClean="0">
              <a:cs typeface="B Nazanin" panose="00000400000000000000" pitchFamily="2" charset="-78"/>
            </a:endParaRPr>
          </a:p>
          <a:p>
            <a:r>
              <a:rPr lang="fa-IR" sz="2800" dirty="0" smtClean="0">
                <a:cs typeface="B Nazanin" panose="00000400000000000000" pitchFamily="2" charset="-78"/>
              </a:rPr>
              <a:t>پیگیری توسط مشاور شیردهی ممکن است طی هفته های اولیه مورد نیاز باشد. مشاوره با مادران مشابه برای مادرانی که در این شرایط احساس تنهایی می کنند می تواند مفید باشد. </a:t>
            </a:r>
            <a:endParaRPr lang="en-US" sz="2800" dirty="0">
              <a:cs typeface="B Nazanin" panose="00000400000000000000" pitchFamily="2" charset="-78"/>
            </a:endParaRPr>
          </a:p>
        </p:txBody>
      </p:sp>
    </p:spTree>
    <p:extLst>
      <p:ext uri="{BB962C8B-B14F-4D97-AF65-F5344CB8AC3E}">
        <p14:creationId xmlns:p14="http://schemas.microsoft.com/office/powerpoint/2010/main" val="20779965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628800"/>
            <a:ext cx="7381054" cy="4525962"/>
          </a:xfrm>
        </p:spPr>
        <p:txBody>
          <a:bodyPr/>
          <a:lstStyle/>
          <a:p>
            <a:pPr marL="109537" indent="0" algn="l" rtl="0">
              <a:buNone/>
            </a:pPr>
            <a:r>
              <a:rPr lang="en-US" sz="2800" b="1" dirty="0" smtClean="0"/>
              <a:t>ASSESSMENT OF BREASTFEEDING</a:t>
            </a:r>
          </a:p>
          <a:p>
            <a:pPr algn="l" rtl="0"/>
            <a:r>
              <a:rPr lang="en-US" sz="2800" dirty="0" smtClean="0"/>
              <a:t>Observe </a:t>
            </a:r>
            <a:r>
              <a:rPr lang="en-US" sz="2800" dirty="0"/>
              <a:t>Mom and Baby</a:t>
            </a:r>
          </a:p>
          <a:p>
            <a:pPr algn="l" rtl="0"/>
            <a:r>
              <a:rPr lang="en-US" sz="2800" dirty="0"/>
              <a:t>Breastfeeding </a:t>
            </a:r>
          </a:p>
          <a:p>
            <a:pPr algn="l" rtl="0"/>
            <a:r>
              <a:rPr lang="en-US" sz="2800" dirty="0"/>
              <a:t>Maternal / Paternal exhaustion and  ability to carry out discharge feeding plan  </a:t>
            </a:r>
          </a:p>
          <a:p>
            <a:pPr algn="l" rtl="0"/>
            <a:r>
              <a:rPr lang="en-US" sz="2800" dirty="0" smtClean="0"/>
              <a:t>Test </a:t>
            </a:r>
            <a:r>
              <a:rPr lang="en-US" sz="2800" dirty="0"/>
              <a:t>weights on accurate digital scale</a:t>
            </a:r>
          </a:p>
          <a:p>
            <a:pPr lvl="1" algn="l" rtl="0"/>
            <a:r>
              <a:rPr lang="en-US" sz="1600" dirty="0"/>
              <a:t>Weight of after feed with Baby diaper </a:t>
            </a:r>
            <a:r>
              <a:rPr lang="en-US" sz="1600" dirty="0" smtClean="0"/>
              <a:t>on</a:t>
            </a:r>
            <a:r>
              <a:rPr lang="en-US" sz="1600" b="1" dirty="0" smtClean="0"/>
              <a:t>-</a:t>
            </a:r>
            <a:r>
              <a:rPr lang="en-US" sz="1600" dirty="0" smtClean="0"/>
              <a:t>Weight </a:t>
            </a:r>
            <a:r>
              <a:rPr lang="en-US" sz="1600" dirty="0"/>
              <a:t>of </a:t>
            </a:r>
            <a:r>
              <a:rPr lang="en-US" sz="1600" dirty="0" smtClean="0"/>
              <a:t>baby before  </a:t>
            </a:r>
            <a:r>
              <a:rPr lang="en-US" sz="1600" dirty="0"/>
              <a:t>feed with dry diaper on</a:t>
            </a:r>
            <a:r>
              <a:rPr lang="en-US" sz="1600" b="1" dirty="0"/>
              <a:t>=</a:t>
            </a:r>
            <a:r>
              <a:rPr lang="en-US" sz="1600" dirty="0"/>
              <a:t>Intake of breastmilk in </a:t>
            </a:r>
            <a:r>
              <a:rPr lang="en-US" sz="1600" dirty="0" err="1"/>
              <a:t>mls</a:t>
            </a:r>
            <a:r>
              <a:rPr lang="en-US" sz="1600" dirty="0" smtClean="0"/>
              <a:t>.</a:t>
            </a:r>
            <a:endParaRPr lang="en-US" sz="1600" dirty="0"/>
          </a:p>
          <a:p>
            <a:pPr lvl="1" algn="l" rtl="0"/>
            <a:endParaRPr lang="en-US" sz="2000" dirty="0"/>
          </a:p>
        </p:txBody>
      </p:sp>
      <p:graphicFrame>
        <p:nvGraphicFramePr>
          <p:cNvPr id="4" name="Diagram 3"/>
          <p:cNvGraphicFramePr/>
          <p:nvPr>
            <p:extLst/>
          </p:nvPr>
        </p:nvGraphicFramePr>
        <p:xfrm>
          <a:off x="457200" y="274638"/>
          <a:ext cx="8229600" cy="10661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13885"/>
          <a:stretch/>
        </p:blipFill>
        <p:spPr bwMode="auto">
          <a:xfrm>
            <a:off x="6516216" y="5149421"/>
            <a:ext cx="1944687" cy="1486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99421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20824" y="1412776"/>
            <a:ext cx="7772400" cy="1829761"/>
          </a:xfrm>
        </p:spPr>
        <p:txBody>
          <a:bodyPr>
            <a:normAutofit/>
          </a:bodyPr>
          <a:lstStyle/>
          <a:p>
            <a:r>
              <a:rPr lang="fa-IR" dirty="0">
                <a:effectLst>
                  <a:outerShdw blurRad="38100" dist="38100" dir="2700000" algn="tl">
                    <a:srgbClr val="000000">
                      <a:alpha val="43137"/>
                    </a:srgbClr>
                  </a:outerShdw>
                </a:effectLst>
                <a:cs typeface="B Nazanin" panose="00000400000000000000" pitchFamily="2" charset="-78"/>
              </a:rPr>
              <a:t>فشردن پستان بخصوص برای                         نوزادان اواخر </a:t>
            </a:r>
            <a:r>
              <a:rPr lang="fa-IR" dirty="0" smtClean="0">
                <a:effectLst>
                  <a:outerShdw blurRad="38100" dist="38100" dir="2700000" algn="tl">
                    <a:srgbClr val="000000">
                      <a:alpha val="43137"/>
                    </a:srgbClr>
                  </a:outerShdw>
                </a:effectLst>
                <a:cs typeface="B Nazanin" panose="00000400000000000000" pitchFamily="2" charset="-78"/>
              </a:rPr>
              <a:t>نارسی</a:t>
            </a:r>
            <a:endParaRPr lang="en-US" dirty="0"/>
          </a:p>
        </p:txBody>
      </p:sp>
      <p:sp>
        <p:nvSpPr>
          <p:cNvPr id="6" name="Subtitle 5"/>
          <p:cNvSpPr>
            <a:spLocks noGrp="1"/>
          </p:cNvSpPr>
          <p:nvPr>
            <p:ph type="subTitle" idx="1"/>
          </p:nvPr>
        </p:nvSpPr>
        <p:spPr>
          <a:xfrm>
            <a:off x="685800" y="3611607"/>
            <a:ext cx="7772400" cy="753497"/>
          </a:xfrm>
        </p:spPr>
        <p:txBody>
          <a:bodyPr/>
          <a:lstStyle/>
          <a:p>
            <a:r>
              <a:rPr lang="en-US" sz="4400" dirty="0" smtClean="0"/>
              <a:t>Breast Compression</a:t>
            </a:r>
            <a:endParaRPr lang="en-US" sz="4400" dirty="0"/>
          </a:p>
        </p:txBody>
      </p:sp>
    </p:spTree>
    <p:extLst>
      <p:ext uri="{BB962C8B-B14F-4D97-AF65-F5344CB8AC3E}">
        <p14:creationId xmlns:p14="http://schemas.microsoft.com/office/powerpoint/2010/main" val="1936933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endParaRPr lang="en-US"/>
          </a:p>
        </p:txBody>
      </p:sp>
      <p:graphicFrame>
        <p:nvGraphicFramePr>
          <p:cNvPr id="7" name="Diagram 6"/>
          <p:cNvGraphicFramePr/>
          <p:nvPr>
            <p:extLst>
              <p:ext uri="{D42A27DB-BD31-4B8C-83A1-F6EECF244321}">
                <p14:modId xmlns:p14="http://schemas.microsoft.com/office/powerpoint/2010/main" val="2558932331"/>
              </p:ext>
            </p:extLst>
          </p:nvPr>
        </p:nvGraphicFramePr>
        <p:xfrm>
          <a:off x="457200" y="125760"/>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4</a:t>
            </a:fld>
            <a:endParaRPr lang="fa-IR" dirty="0"/>
          </a:p>
        </p:txBody>
      </p:sp>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 y="2634013"/>
            <a:ext cx="9144000" cy="3513715"/>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b="63736"/>
          <a:stretch/>
        </p:blipFill>
        <p:spPr bwMode="auto">
          <a:xfrm>
            <a:off x="33531" y="6147728"/>
            <a:ext cx="9143999" cy="67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l="4081" r="6365" b="5310"/>
          <a:stretch/>
        </p:blipFill>
        <p:spPr bwMode="auto">
          <a:xfrm>
            <a:off x="1" y="-99392"/>
            <a:ext cx="9177529" cy="2674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3531" y="4390870"/>
            <a:ext cx="6770717" cy="47829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62033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1560" y="1700808"/>
            <a:ext cx="7992888" cy="4320480"/>
          </a:xfrm>
        </p:spPr>
        <p:txBody>
          <a:bodyPr/>
          <a:lstStyle/>
          <a:p>
            <a:r>
              <a:rPr lang="fa-IR" sz="3200" dirty="0" smtClean="0">
                <a:cs typeface="B Nazanin" panose="00000400000000000000" pitchFamily="2" charset="-78"/>
              </a:rPr>
              <a:t>موجب خروج شیر به </a:t>
            </a:r>
            <a:r>
              <a:rPr lang="fa-IR" sz="3200" dirty="0">
                <a:cs typeface="B Nazanin" panose="00000400000000000000" pitchFamily="2" charset="-78"/>
              </a:rPr>
              <a:t>طرف نوک پستان(قانون </a:t>
            </a:r>
            <a:r>
              <a:rPr lang="fa-IR" sz="3200" dirty="0" err="1">
                <a:cs typeface="B Nazanin" panose="00000400000000000000" pitchFamily="2" charset="-78"/>
              </a:rPr>
              <a:t>پاسکال</a:t>
            </a:r>
            <a:r>
              <a:rPr lang="fa-IR" sz="3200" dirty="0">
                <a:cs typeface="B Nazanin" panose="00000400000000000000" pitchFamily="2" charset="-78"/>
              </a:rPr>
              <a:t>) </a:t>
            </a:r>
            <a:r>
              <a:rPr lang="fa-IR" sz="3200" dirty="0" smtClean="0">
                <a:cs typeface="B Nazanin" panose="00000400000000000000" pitchFamily="2" charset="-78"/>
              </a:rPr>
              <a:t>انتقال </a:t>
            </a:r>
            <a:r>
              <a:rPr lang="fa-IR" sz="3200" dirty="0">
                <a:cs typeface="B Nazanin" panose="00000400000000000000" pitchFamily="2" charset="-78"/>
              </a:rPr>
              <a:t>موثرتر </a:t>
            </a:r>
            <a:r>
              <a:rPr lang="fa-IR" sz="3200" dirty="0" smtClean="0">
                <a:cs typeface="B Nazanin" panose="00000400000000000000" pitchFamily="2" charset="-78"/>
              </a:rPr>
              <a:t>شیر</a:t>
            </a:r>
            <a:r>
              <a:rPr lang="fa-IR" sz="3200" dirty="0">
                <a:cs typeface="B Nazanin" panose="00000400000000000000" pitchFamily="2" charset="-78"/>
              </a:rPr>
              <a:t>،</a:t>
            </a:r>
            <a:r>
              <a:rPr lang="fa-IR" sz="3200" dirty="0" smtClean="0">
                <a:cs typeface="B Nazanin" panose="00000400000000000000" pitchFamily="2" charset="-78"/>
              </a:rPr>
              <a:t> و </a:t>
            </a:r>
            <a:r>
              <a:rPr lang="fa-IR" sz="3200" dirty="0">
                <a:cs typeface="B Nazanin" panose="00000400000000000000" pitchFamily="2" charset="-78"/>
              </a:rPr>
              <a:t>مصرف انرژی کمتر توسط نوزاد، و افزایش رضایت از </a:t>
            </a:r>
            <a:r>
              <a:rPr lang="fa-IR" sz="3200" dirty="0" smtClean="0">
                <a:cs typeface="B Nazanin" panose="00000400000000000000" pitchFamily="2" charset="-78"/>
              </a:rPr>
              <a:t>شیردهی</a:t>
            </a:r>
          </a:p>
          <a:p>
            <a:r>
              <a:rPr lang="fa-IR" sz="3200" b="1" u="sng" dirty="0" smtClean="0">
                <a:cs typeface="B Nazanin" panose="00000400000000000000" pitchFamily="2" charset="-78"/>
              </a:rPr>
              <a:t>افزایش </a:t>
            </a:r>
            <a:r>
              <a:rPr lang="fa-IR" sz="3200" b="1" u="sng" dirty="0">
                <a:cs typeface="B Nazanin" panose="00000400000000000000" pitchFamily="2" charset="-78"/>
              </a:rPr>
              <a:t>سرعت و قدرت </a:t>
            </a:r>
            <a:r>
              <a:rPr lang="fa-IR" sz="3200" b="1" u="sng" dirty="0" smtClean="0">
                <a:cs typeface="B Nazanin" panose="00000400000000000000" pitchFamily="2" charset="-78"/>
              </a:rPr>
              <a:t>مکیدن نوزاد و انتقال شیر</a:t>
            </a:r>
          </a:p>
          <a:p>
            <a:r>
              <a:rPr lang="fa-IR" sz="3200" dirty="0">
                <a:cs typeface="B Nazanin" panose="00000400000000000000" pitchFamily="2" charset="-78"/>
              </a:rPr>
              <a:t>افزایش تغذیه موثر وکاهش مشکلات شیردهی</a:t>
            </a:r>
          </a:p>
          <a:p>
            <a:r>
              <a:rPr lang="fa-IR" sz="3200" dirty="0" smtClean="0">
                <a:cs typeface="B Nazanin" panose="00000400000000000000" pitchFamily="2" charset="-78"/>
              </a:rPr>
              <a:t>کاهش </a:t>
            </a:r>
            <a:r>
              <a:rPr lang="fa-IR" sz="3200" dirty="0">
                <a:cs typeface="B Nazanin" panose="00000400000000000000" pitchFamily="2" charset="-78"/>
              </a:rPr>
              <a:t>از دست دادن </a:t>
            </a:r>
            <a:r>
              <a:rPr lang="fa-IR" sz="3200" dirty="0" smtClean="0">
                <a:cs typeface="B Nazanin" panose="00000400000000000000" pitchFamily="2" charset="-78"/>
              </a:rPr>
              <a:t>وزن، وافزایش وزن گیری (دریافت </a:t>
            </a:r>
            <a:r>
              <a:rPr lang="fa-IR" sz="3200" dirty="0">
                <a:cs typeface="B Nazanin" panose="00000400000000000000" pitchFamily="2" charset="-78"/>
              </a:rPr>
              <a:t>شیر بیشتر با کالری بیشتر</a:t>
            </a:r>
            <a:r>
              <a:rPr lang="fa-IR" sz="3200" dirty="0" smtClean="0">
                <a:cs typeface="B Nazanin" panose="00000400000000000000" pitchFamily="2" charset="-78"/>
              </a:rPr>
              <a:t>)</a:t>
            </a:r>
          </a:p>
          <a:p>
            <a:r>
              <a:rPr lang="fa-IR" sz="3200" dirty="0">
                <a:cs typeface="B Nazanin" panose="00000400000000000000" pitchFamily="2" charset="-78"/>
              </a:rPr>
              <a:t>افزایش تولید شیر </a:t>
            </a:r>
            <a:r>
              <a:rPr lang="fa-IR" sz="3200" dirty="0" smtClean="0">
                <a:cs typeface="B Nazanin" panose="00000400000000000000" pitchFamily="2" charset="-78"/>
              </a:rPr>
              <a:t>زودتر</a:t>
            </a:r>
            <a:endParaRPr lang="en-US" sz="3200" dirty="0">
              <a:cs typeface="B Nazanin" panose="00000400000000000000" pitchFamily="2" charset="-78"/>
            </a:endParaRPr>
          </a:p>
        </p:txBody>
      </p:sp>
      <p:graphicFrame>
        <p:nvGraphicFramePr>
          <p:cNvPr id="4" name="Diagram 3"/>
          <p:cNvGraphicFramePr/>
          <p:nvPr>
            <p:extLst/>
          </p:nvPr>
        </p:nvGraphicFramePr>
        <p:xfrm>
          <a:off x="457200" y="274638"/>
          <a:ext cx="8229600" cy="13541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2598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64834" y="1628800"/>
            <a:ext cx="6021966" cy="3960440"/>
          </a:xfrm>
        </p:spPr>
        <p:txBody>
          <a:bodyPr/>
          <a:lstStyle/>
          <a:p>
            <a:r>
              <a:rPr lang="fa-IR" sz="2800" dirty="0">
                <a:cs typeface="B Nazanin" panose="00000400000000000000" pitchFamily="2" charset="-78"/>
              </a:rPr>
              <a:t>تا </a:t>
            </a:r>
            <a:r>
              <a:rPr lang="fa-IR" sz="2800" dirty="0" smtClean="0">
                <a:cs typeface="B Nazanin" panose="00000400000000000000" pitchFamily="2" charset="-78"/>
              </a:rPr>
              <a:t>زمان توانمند شدن </a:t>
            </a:r>
            <a:r>
              <a:rPr lang="fa-IR" sz="2800" dirty="0">
                <a:cs typeface="B Nazanin" panose="00000400000000000000" pitchFamily="2" charset="-78"/>
              </a:rPr>
              <a:t>نوزاد </a:t>
            </a:r>
            <a:r>
              <a:rPr lang="fa-IR" sz="2800" dirty="0" smtClean="0">
                <a:cs typeface="B Nazanin" panose="00000400000000000000" pitchFamily="2" charset="-78"/>
              </a:rPr>
              <a:t>به </a:t>
            </a:r>
            <a:r>
              <a:rPr lang="fa-IR" sz="2800" dirty="0">
                <a:cs typeface="B Nazanin" panose="00000400000000000000" pitchFamily="2" charset="-78"/>
              </a:rPr>
              <a:t>صورت </a:t>
            </a:r>
            <a:r>
              <a:rPr lang="fa-IR" sz="2800" b="1" u="sng" dirty="0" smtClean="0">
                <a:cs typeface="B Nazanin" panose="00000400000000000000" pitchFamily="2" charset="-78"/>
              </a:rPr>
              <a:t>تغذیه موثر </a:t>
            </a:r>
            <a:r>
              <a:rPr lang="fa-IR" sz="2800" dirty="0">
                <a:cs typeface="B Nazanin" panose="00000400000000000000" pitchFamily="2" charset="-78"/>
              </a:rPr>
              <a:t>از پستان </a:t>
            </a:r>
            <a:r>
              <a:rPr lang="fa-IR" sz="2800" dirty="0" smtClean="0">
                <a:cs typeface="B Nazanin" panose="00000400000000000000" pitchFamily="2" charset="-78"/>
              </a:rPr>
              <a:t>و </a:t>
            </a:r>
            <a:r>
              <a:rPr lang="fa-IR" sz="2800" b="1" u="sng" dirty="0">
                <a:cs typeface="B Nazanin" panose="00000400000000000000" pitchFamily="2" charset="-78"/>
              </a:rPr>
              <a:t>کفایت کامل </a:t>
            </a:r>
            <a:r>
              <a:rPr lang="fa-IR" sz="2800" b="1" u="sng" dirty="0" smtClean="0">
                <a:cs typeface="B Nazanin" panose="00000400000000000000" pitchFamily="2" charset="-78"/>
              </a:rPr>
              <a:t>میزان </a:t>
            </a:r>
            <a:r>
              <a:rPr lang="fa-IR" sz="2800" b="1" u="sng" dirty="0">
                <a:cs typeface="B Nazanin" panose="00000400000000000000" pitchFamily="2" charset="-78"/>
              </a:rPr>
              <a:t>تولید </a:t>
            </a:r>
            <a:r>
              <a:rPr lang="fa-IR" sz="2800" dirty="0">
                <a:cs typeface="B Nazanin" panose="00000400000000000000" pitchFamily="2" charset="-78"/>
              </a:rPr>
              <a:t>شیر </a:t>
            </a:r>
            <a:r>
              <a:rPr lang="fa-IR" sz="2800" i="1" dirty="0" smtClean="0">
                <a:cs typeface="B Nazanin" panose="00000400000000000000" pitchFamily="2" charset="-78"/>
              </a:rPr>
              <a:t>مادر</a:t>
            </a:r>
          </a:p>
          <a:p>
            <a:r>
              <a:rPr lang="fa-IR" sz="2800" dirty="0" smtClean="0">
                <a:cs typeface="B Nazanin" panose="00000400000000000000" pitchFamily="2" charset="-78"/>
              </a:rPr>
              <a:t>هدف ادامه جریان شیر در هنگامی که شیرخوار فقط می </a:t>
            </a:r>
            <a:r>
              <a:rPr lang="fa-IR" sz="2800" dirty="0" err="1" smtClean="0">
                <a:cs typeface="B Nazanin" panose="00000400000000000000" pitchFamily="2" charset="-78"/>
              </a:rPr>
              <a:t>مکد</a:t>
            </a:r>
            <a:r>
              <a:rPr lang="fa-IR" sz="2800" dirty="0" smtClean="0">
                <a:cs typeface="B Nazanin" panose="00000400000000000000" pitchFamily="2" charset="-78"/>
              </a:rPr>
              <a:t> و نه شیر می نوشد </a:t>
            </a:r>
            <a:r>
              <a:rPr lang="fa-IR" sz="2000" dirty="0" smtClean="0">
                <a:cs typeface="B Nazanin" panose="00000400000000000000" pitchFamily="2" charset="-78"/>
              </a:rPr>
              <a:t>(بازنمودن </a:t>
            </a:r>
            <a:r>
              <a:rPr lang="fa-IR" sz="2000" dirty="0">
                <a:cs typeface="B Nazanin" panose="00000400000000000000" pitchFamily="2" charset="-78"/>
              </a:rPr>
              <a:t>کامل دهان &gt;&gt;توقف چانه&gt;&gt;بستن </a:t>
            </a:r>
            <a:r>
              <a:rPr lang="fa-IR" sz="2000" dirty="0" smtClean="0">
                <a:cs typeface="B Nazanin" panose="00000400000000000000" pitchFamily="2" charset="-78"/>
              </a:rPr>
              <a:t>دهان) </a:t>
            </a:r>
            <a:endParaRPr lang="fa-IR" sz="2000" dirty="0">
              <a:cs typeface="B Nazanin" panose="00000400000000000000" pitchFamily="2" charset="-78"/>
            </a:endParaRPr>
          </a:p>
          <a:p>
            <a:r>
              <a:rPr lang="fa-IR" sz="2800" dirty="0">
                <a:cs typeface="B Nazanin" panose="00000400000000000000" pitchFamily="2" charset="-78"/>
              </a:rPr>
              <a:t>اگر </a:t>
            </a:r>
            <a:r>
              <a:rPr lang="fa-IR" sz="2800" dirty="0" smtClean="0">
                <a:cs typeface="B Nazanin" panose="00000400000000000000" pitchFamily="2" charset="-78"/>
              </a:rPr>
              <a:t>شیرخوار طولانی </a:t>
            </a:r>
            <a:r>
              <a:rPr lang="fa-IR" sz="2800" dirty="0" err="1" smtClean="0">
                <a:cs typeface="B Nazanin" panose="00000400000000000000" pitchFamily="2" charset="-78"/>
              </a:rPr>
              <a:t>ننوشد</a:t>
            </a:r>
            <a:r>
              <a:rPr lang="fa-IR" sz="2800" dirty="0" smtClean="0">
                <a:cs typeface="B Nazanin" panose="00000400000000000000" pitchFamily="2" charset="-78"/>
              </a:rPr>
              <a:t>، مادر می تواند </a:t>
            </a:r>
            <a:r>
              <a:rPr lang="fa-IR" sz="2800" dirty="0">
                <a:cs typeface="B Nazanin" panose="00000400000000000000" pitchFamily="2" charset="-78"/>
              </a:rPr>
              <a:t>برای دریافت </a:t>
            </a:r>
            <a:r>
              <a:rPr lang="fa-IR" sz="2800" dirty="0" smtClean="0">
                <a:cs typeface="B Nazanin" panose="00000400000000000000" pitchFamily="2" charset="-78"/>
              </a:rPr>
              <a:t>شیر، با فشردن پستان مکیدن (</a:t>
            </a:r>
            <a:r>
              <a:rPr lang="en-US" sz="2800" dirty="0">
                <a:cs typeface="B Nazanin" panose="00000400000000000000" pitchFamily="2" charset="-78"/>
              </a:rPr>
              <a:t>nibbling</a:t>
            </a:r>
            <a:r>
              <a:rPr lang="fa-IR" sz="2800" dirty="0" smtClean="0">
                <a:cs typeface="B Nazanin" panose="00000400000000000000" pitchFamily="2" charset="-78"/>
              </a:rPr>
              <a:t>) را به نوشیدن تبدیل کند</a:t>
            </a:r>
          </a:p>
          <a:p>
            <a:r>
              <a:rPr lang="fa-IR" sz="2800" dirty="0" smtClean="0">
                <a:cs typeface="B Nazanin" panose="00000400000000000000" pitchFamily="2" charset="-78"/>
              </a:rPr>
              <a:t>عملکرد فشردن پستان همانند </a:t>
            </a:r>
            <a:r>
              <a:rPr lang="fa-IR" sz="2800" dirty="0" err="1" smtClean="0">
                <a:cs typeface="B Nazanin" panose="00000400000000000000" pitchFamily="2" charset="-78"/>
              </a:rPr>
              <a:t>رفلکس</a:t>
            </a:r>
            <a:r>
              <a:rPr lang="fa-IR" sz="2800" dirty="0" smtClean="0">
                <a:cs typeface="B Nazanin" panose="00000400000000000000" pitchFamily="2" charset="-78"/>
              </a:rPr>
              <a:t> جهش شیر</a:t>
            </a:r>
          </a:p>
        </p:txBody>
      </p:sp>
      <p:graphicFrame>
        <p:nvGraphicFramePr>
          <p:cNvPr id="4" name="Diagram 3"/>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7" name="Picture 3">
            <a:hlinkClick r:id="rId8" action="ppaction://program"/>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3432" t="16779" r="54001" b="29759"/>
          <a:stretch/>
        </p:blipFill>
        <p:spPr bwMode="auto">
          <a:xfrm>
            <a:off x="504594" y="1988840"/>
            <a:ext cx="2160240" cy="287722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0983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1216" y="1844824"/>
            <a:ext cx="7859216" cy="2471017"/>
          </a:xfrm>
        </p:spPr>
        <p:txBody>
          <a:bodyPr/>
          <a:lstStyle/>
          <a:p>
            <a:r>
              <a:rPr lang="fa-IR" sz="3200" dirty="0" smtClean="0">
                <a:cs typeface="B Nazanin" panose="00000400000000000000" pitchFamily="2" charset="-78"/>
              </a:rPr>
              <a:t>عملکرد خوب فشردن </a:t>
            </a:r>
            <a:r>
              <a:rPr lang="fa-IR" sz="3200" dirty="0">
                <a:cs typeface="B Nazanin" panose="00000400000000000000" pitchFamily="2" charset="-78"/>
              </a:rPr>
              <a:t>پستان </a:t>
            </a:r>
            <a:r>
              <a:rPr lang="fa-IR" sz="3200" dirty="0" smtClean="0">
                <a:cs typeface="B Nazanin" panose="00000400000000000000" pitchFamily="2" charset="-78"/>
              </a:rPr>
              <a:t> بویژه در چند روز اول تولد برای کمک به دریافت کلستروم بیشتر</a:t>
            </a:r>
          </a:p>
          <a:p>
            <a:r>
              <a:rPr lang="fa-IR" sz="3200" dirty="0">
                <a:cs typeface="B Nazanin" panose="00000400000000000000" pitchFamily="2" charset="-78"/>
              </a:rPr>
              <a:t>کاهش میزان فشار مکش لازم را برای خروج کلستروم یا شیر مادر(کاهش انرژی تلف شده</a:t>
            </a:r>
            <a:r>
              <a:rPr lang="fa-IR" sz="3200" dirty="0" smtClean="0">
                <a:cs typeface="B Nazanin" panose="00000400000000000000" pitchFamily="2" charset="-78"/>
              </a:rPr>
              <a:t>)</a:t>
            </a:r>
          </a:p>
          <a:p>
            <a:endParaRPr lang="fa-IR" sz="3200" dirty="0">
              <a:cs typeface="B Nazanin" panose="00000400000000000000" pitchFamily="2" charset="-78"/>
            </a:endParaRPr>
          </a:p>
        </p:txBody>
      </p:sp>
      <p:grpSp>
        <p:nvGrpSpPr>
          <p:cNvPr id="8" name="Group 7"/>
          <p:cNvGrpSpPr/>
          <p:nvPr/>
        </p:nvGrpSpPr>
        <p:grpSpPr>
          <a:xfrm>
            <a:off x="457200" y="332656"/>
            <a:ext cx="8229600" cy="1294488"/>
            <a:chOff x="0" y="0"/>
            <a:chExt cx="8229600" cy="1294488"/>
          </a:xfrm>
        </p:grpSpPr>
        <p:sp>
          <p:nvSpPr>
            <p:cNvPr id="9" name="Rounded Rectangle 8"/>
            <p:cNvSpPr/>
            <p:nvPr/>
          </p:nvSpPr>
          <p:spPr>
            <a:xfrm>
              <a:off x="0" y="0"/>
              <a:ext cx="8229600" cy="129448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ed Rectangle 4"/>
            <p:cNvSpPr/>
            <p:nvPr/>
          </p:nvSpPr>
          <p:spPr>
            <a:xfrm>
              <a:off x="63192" y="63192"/>
              <a:ext cx="8103216" cy="11681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algn="ctr" defTabSz="1600200" rtl="1">
                <a:lnSpc>
                  <a:spcPct val="90000"/>
                </a:lnSpc>
                <a:spcAft>
                  <a:spcPct val="35000"/>
                </a:spcAft>
              </a:pPr>
              <a:r>
                <a:rPr lang="fa-IR" sz="3600" b="1" dirty="0" smtClean="0">
                  <a:solidFill>
                    <a:prstClr val="white"/>
                  </a:solidFill>
                  <a:effectLst>
                    <a:outerShdw blurRad="38100" dist="38100" dir="2700000" algn="tl">
                      <a:srgbClr val="000000">
                        <a:alpha val="43137"/>
                      </a:srgbClr>
                    </a:outerShdw>
                  </a:effectLst>
                  <a:cs typeface="B Nazanin" panose="00000400000000000000" pitchFamily="2" charset="-78"/>
                </a:rPr>
                <a:t>اهمیت فشردن پستان بخصوص برای                         نوزادان </a:t>
              </a:r>
              <a:r>
                <a:rPr lang="fa-IR" sz="3600" b="1" dirty="0">
                  <a:solidFill>
                    <a:prstClr val="white"/>
                  </a:solidFill>
                  <a:effectLst>
                    <a:outerShdw blurRad="38100" dist="38100" dir="2700000" algn="tl">
                      <a:srgbClr val="000000">
                        <a:alpha val="43137"/>
                      </a:srgbClr>
                    </a:outerShdw>
                  </a:effectLst>
                  <a:cs typeface="B Nazanin" panose="00000400000000000000" pitchFamily="2" charset="-78"/>
                </a:rPr>
                <a:t>اواخر نارسی</a:t>
              </a:r>
              <a:endParaRPr lang="en-US" sz="3600" b="1" dirty="0">
                <a:solidFill>
                  <a:prstClr val="white"/>
                </a:solidFill>
                <a:effectLst>
                  <a:outerShdw blurRad="38100" dist="38100" dir="2700000" algn="tl">
                    <a:srgbClr val="000000">
                      <a:alpha val="43137"/>
                    </a:srgbClr>
                  </a:outerShdw>
                </a:effectLst>
                <a:cs typeface="B Nazanin" panose="00000400000000000000" pitchFamily="2" charset="-78"/>
              </a:endParaRPr>
            </a:p>
          </p:txBody>
        </p:sp>
      </p:grpSp>
      <p:sp>
        <p:nvSpPr>
          <p:cNvPr id="7" name="Content Placeholder 1"/>
          <p:cNvSpPr txBox="1">
            <a:spLocks/>
          </p:cNvSpPr>
          <p:nvPr/>
        </p:nvSpPr>
        <p:spPr bwMode="auto">
          <a:xfrm>
            <a:off x="539552" y="4005064"/>
            <a:ext cx="7859216"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buClr>
                <a:srgbClr val="72A376"/>
              </a:buClr>
            </a:pPr>
            <a:r>
              <a:rPr lang="fa-IR" sz="3200" dirty="0" smtClean="0">
                <a:solidFill>
                  <a:prstClr val="black"/>
                </a:solidFill>
                <a:cs typeface="B Nazanin" panose="00000400000000000000" pitchFamily="2" charset="-78"/>
              </a:rPr>
              <a:t>فشار بیشتر یعنی نیاز به مکش کمتر در حین شیرخوردن</a:t>
            </a:r>
          </a:p>
          <a:p>
            <a:pPr marL="392113" lvl="1" indent="0">
              <a:buClr>
                <a:srgbClr val="72A376"/>
              </a:buClr>
              <a:buNone/>
            </a:pPr>
            <a:r>
              <a:rPr lang="fa-IR" sz="3200" dirty="0" smtClean="0">
                <a:solidFill>
                  <a:prstClr val="black"/>
                </a:solidFill>
                <a:cs typeface="B Nazanin" panose="00000400000000000000" pitchFamily="2" charset="-78"/>
              </a:rPr>
              <a:t>(بخصوص برای این نوزادان</a:t>
            </a:r>
            <a:r>
              <a:rPr lang="fa-IR" sz="2400" dirty="0" smtClean="0">
                <a:solidFill>
                  <a:prstClr val="black"/>
                </a:solidFill>
                <a:cs typeface="B Nazanin" panose="00000400000000000000" pitchFamily="2" charset="-78"/>
              </a:rPr>
              <a:t>) </a:t>
            </a:r>
            <a:endParaRPr lang="fa-IR" sz="4000" dirty="0" smtClean="0">
              <a:solidFill>
                <a:prstClr val="black"/>
              </a:solidFill>
              <a:cs typeface="B Nazanin" panose="00000400000000000000" pitchFamily="2" charset="-78"/>
            </a:endParaRPr>
          </a:p>
          <a:p>
            <a:pPr>
              <a:buClr>
                <a:srgbClr val="72A376"/>
              </a:buClr>
            </a:pPr>
            <a:endParaRPr lang="fa-IR" sz="3200" dirty="0">
              <a:solidFill>
                <a:prstClr val="black"/>
              </a:solidFill>
              <a:cs typeface="B Nazanin" panose="00000400000000000000" pitchFamily="2" charset="-78"/>
            </a:endParaRPr>
          </a:p>
        </p:txBody>
      </p:sp>
    </p:spTree>
    <p:extLst>
      <p:ext uri="{BB962C8B-B14F-4D97-AF65-F5344CB8AC3E}">
        <p14:creationId xmlns:p14="http://schemas.microsoft.com/office/powerpoint/2010/main" val="3254602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556792"/>
            <a:ext cx="8424936" cy="4525962"/>
          </a:xfrm>
        </p:spPr>
        <p:txBody>
          <a:bodyPr/>
          <a:lstStyle/>
          <a:p>
            <a:r>
              <a:rPr lang="fa-IR" sz="3200" dirty="0">
                <a:latin typeface="Times New Roman"/>
                <a:ea typeface="Calibri"/>
                <a:cs typeface="B Nazanin"/>
              </a:rPr>
              <a:t>فشردن </a:t>
            </a:r>
            <a:r>
              <a:rPr lang="fa-IR" sz="3200" dirty="0" smtClean="0">
                <a:latin typeface="Times New Roman"/>
                <a:ea typeface="Calibri"/>
                <a:cs typeface="B Nazanin"/>
              </a:rPr>
              <a:t>محکم و عمیق نسج پستان و نه دردناک </a:t>
            </a:r>
          </a:p>
          <a:p>
            <a:r>
              <a:rPr lang="fa-IR" sz="3200" dirty="0" smtClean="0">
                <a:latin typeface="Times New Roman"/>
                <a:ea typeface="Calibri"/>
                <a:cs typeface="B Nazanin"/>
              </a:rPr>
              <a:t>استفاده </a:t>
            </a:r>
            <a:r>
              <a:rPr lang="fa-IR" sz="3200" dirty="0">
                <a:latin typeface="Times New Roman"/>
                <a:ea typeface="Calibri"/>
                <a:cs typeface="B Nazanin"/>
              </a:rPr>
              <a:t>از </a:t>
            </a:r>
            <a:r>
              <a:rPr lang="fa-IR" sz="3200" dirty="0" smtClean="0">
                <a:latin typeface="Times New Roman"/>
                <a:ea typeface="Calibri"/>
                <a:cs typeface="B Nazanin"/>
              </a:rPr>
              <a:t>مشت، سه </a:t>
            </a:r>
            <a:r>
              <a:rPr lang="fa-IR" sz="3200" dirty="0">
                <a:latin typeface="Times New Roman"/>
                <a:ea typeface="Calibri"/>
                <a:cs typeface="B Nazanin"/>
              </a:rPr>
              <a:t>یا تعداد بیشتری از انگشتان دست </a:t>
            </a:r>
            <a:r>
              <a:rPr lang="fa-IR" sz="2400" dirty="0" smtClean="0">
                <a:latin typeface="Times New Roman"/>
                <a:ea typeface="Calibri"/>
                <a:cs typeface="B Nazanin"/>
              </a:rPr>
              <a:t>(عموما به شکل </a:t>
            </a:r>
            <a:r>
              <a:rPr lang="en-US" sz="2400" dirty="0" smtClean="0">
                <a:latin typeface="Times New Roman"/>
                <a:ea typeface="Calibri"/>
                <a:cs typeface="B Nazanin"/>
              </a:rPr>
              <a:t>C</a:t>
            </a:r>
            <a:r>
              <a:rPr lang="fa-IR" sz="2400" dirty="0" smtClean="0">
                <a:latin typeface="Times New Roman"/>
                <a:ea typeface="Calibri"/>
                <a:cs typeface="B Nazanin"/>
              </a:rPr>
              <a:t>)</a:t>
            </a:r>
            <a:r>
              <a:rPr lang="fa-IR" sz="3200" dirty="0" smtClean="0">
                <a:latin typeface="Times New Roman"/>
                <a:ea typeface="Calibri"/>
                <a:cs typeface="B Nazanin"/>
              </a:rPr>
              <a:t> </a:t>
            </a:r>
            <a:r>
              <a:rPr lang="fa-IR" sz="3200" dirty="0">
                <a:latin typeface="Times New Roman"/>
                <a:ea typeface="Calibri"/>
                <a:cs typeface="B Nazanin"/>
              </a:rPr>
              <a:t>بروی سطح خارجی </a:t>
            </a:r>
            <a:r>
              <a:rPr lang="fa-IR" sz="3200" dirty="0" smtClean="0">
                <a:latin typeface="Times New Roman"/>
                <a:ea typeface="Calibri"/>
                <a:cs typeface="B Nazanin"/>
              </a:rPr>
              <a:t>پستان </a:t>
            </a:r>
            <a:r>
              <a:rPr lang="fa-IR" sz="3200" dirty="0">
                <a:latin typeface="Times New Roman"/>
                <a:ea typeface="Calibri"/>
                <a:cs typeface="B Nazanin"/>
              </a:rPr>
              <a:t>از کنار دنده­ها </a:t>
            </a:r>
            <a:r>
              <a:rPr lang="fa-IR" sz="2400" dirty="0" smtClean="0">
                <a:latin typeface="Times New Roman"/>
                <a:ea typeface="Calibri"/>
                <a:cs typeface="B Nazanin"/>
              </a:rPr>
              <a:t>(کاهش شانس </a:t>
            </a:r>
            <a:r>
              <a:rPr lang="fa-IR" sz="2400" dirty="0">
                <a:latin typeface="Times New Roman"/>
                <a:ea typeface="Calibri"/>
                <a:cs typeface="B Nazanin"/>
              </a:rPr>
              <a:t>برگشت </a:t>
            </a:r>
            <a:r>
              <a:rPr lang="fa-IR" sz="2400" dirty="0" smtClean="0">
                <a:latin typeface="Times New Roman"/>
                <a:ea typeface="Calibri"/>
                <a:cs typeface="B Nazanin"/>
              </a:rPr>
              <a:t>شیر به </a:t>
            </a:r>
            <a:r>
              <a:rPr lang="fa-IR" sz="2400" dirty="0" err="1">
                <a:latin typeface="Times New Roman"/>
                <a:ea typeface="Calibri"/>
                <a:cs typeface="B Nazanin"/>
              </a:rPr>
              <a:t>بطرف</a:t>
            </a:r>
            <a:r>
              <a:rPr lang="fa-IR" sz="2400" dirty="0">
                <a:latin typeface="Times New Roman"/>
                <a:ea typeface="Calibri"/>
                <a:cs typeface="B Nazanin"/>
              </a:rPr>
              <a:t> </a:t>
            </a:r>
            <a:r>
              <a:rPr lang="fa-IR" sz="2400" dirty="0" smtClean="0">
                <a:latin typeface="Times New Roman"/>
                <a:ea typeface="Calibri"/>
                <a:cs typeface="B Nazanin"/>
              </a:rPr>
              <a:t>عقب)</a:t>
            </a:r>
            <a:r>
              <a:rPr lang="fa-IR" sz="2800" dirty="0" smtClean="0">
                <a:latin typeface="Times New Roman"/>
                <a:ea typeface="Calibri"/>
                <a:cs typeface="B Nazanin"/>
              </a:rPr>
              <a:t> </a:t>
            </a:r>
            <a:r>
              <a:rPr lang="fa-IR" sz="3200" dirty="0" smtClean="0">
                <a:latin typeface="Times New Roman"/>
                <a:ea typeface="Calibri"/>
                <a:cs typeface="B Nazanin"/>
              </a:rPr>
              <a:t>به </a:t>
            </a:r>
            <a:r>
              <a:rPr lang="fa-IR" sz="3200" dirty="0">
                <a:latin typeface="Times New Roman"/>
                <a:ea typeface="Calibri"/>
                <a:cs typeface="B Nazanin"/>
              </a:rPr>
              <a:t>سمت نوک </a:t>
            </a:r>
            <a:r>
              <a:rPr lang="fa-IR" sz="3200" dirty="0" smtClean="0">
                <a:latin typeface="Times New Roman"/>
                <a:ea typeface="Calibri"/>
                <a:cs typeface="B Nazanin"/>
              </a:rPr>
              <a:t>پستان </a:t>
            </a:r>
            <a:r>
              <a:rPr lang="fa-IR" sz="2400" dirty="0" smtClean="0">
                <a:latin typeface="Times New Roman"/>
                <a:ea typeface="Calibri"/>
                <a:cs typeface="B Nazanin"/>
              </a:rPr>
              <a:t>(تا حدود هاله) </a:t>
            </a:r>
            <a:r>
              <a:rPr lang="fa-IR" sz="3200" dirty="0" smtClean="0">
                <a:latin typeface="Times New Roman"/>
                <a:ea typeface="Calibri"/>
                <a:cs typeface="B Nazanin"/>
              </a:rPr>
              <a:t>در نواحی مختلف پستان </a:t>
            </a:r>
            <a:r>
              <a:rPr lang="fa-IR" sz="2400" dirty="0" smtClean="0">
                <a:latin typeface="Times New Roman"/>
                <a:ea typeface="Calibri"/>
                <a:cs typeface="B Nazanin"/>
              </a:rPr>
              <a:t>(بجز </a:t>
            </a:r>
            <a:r>
              <a:rPr lang="fa-IR" sz="2400" dirty="0" err="1" smtClean="0">
                <a:latin typeface="Times New Roman"/>
                <a:ea typeface="Calibri"/>
                <a:cs typeface="B Nazanin"/>
              </a:rPr>
              <a:t>زیرآن</a:t>
            </a:r>
            <a:r>
              <a:rPr lang="fa-IR" sz="2400" dirty="0" smtClean="0">
                <a:latin typeface="Times New Roman"/>
                <a:ea typeface="Calibri"/>
                <a:cs typeface="B Nazanin"/>
              </a:rPr>
              <a:t>)</a:t>
            </a:r>
          </a:p>
          <a:p>
            <a:r>
              <a:rPr lang="fa-IR" sz="3200" dirty="0">
                <a:latin typeface="Times New Roman"/>
                <a:ea typeface="Calibri"/>
                <a:cs typeface="B Nazanin"/>
              </a:rPr>
              <a:t>شروع فشردن پستان در صورت توقف حرکت فک برای بیش از 3 یا 4 ثانیه </a:t>
            </a:r>
            <a:r>
              <a:rPr lang="fa-IR" sz="2800" dirty="0">
                <a:latin typeface="Times New Roman"/>
                <a:ea typeface="Calibri"/>
                <a:cs typeface="B Nazanin"/>
              </a:rPr>
              <a:t>(برای تشویق به شیرخوردن </a:t>
            </a:r>
            <a:r>
              <a:rPr lang="fa-IR" sz="2800" dirty="0" smtClean="0">
                <a:latin typeface="Times New Roman"/>
                <a:ea typeface="Calibri"/>
                <a:cs typeface="B Nazanin"/>
              </a:rPr>
              <a:t>نوزاد نارس)</a:t>
            </a:r>
            <a:endParaRPr lang="fa-IR" sz="2800" dirty="0">
              <a:latin typeface="Times New Roman"/>
              <a:ea typeface="Calibri"/>
              <a:cs typeface="B Nazanin"/>
            </a:endParaRPr>
          </a:p>
          <a:p>
            <a:r>
              <a:rPr lang="fa-IR" sz="3200" dirty="0" smtClean="0">
                <a:latin typeface="Times New Roman"/>
                <a:ea typeface="Calibri"/>
                <a:cs typeface="B Nazanin"/>
              </a:rPr>
              <a:t>فشردن </a:t>
            </a:r>
            <a:r>
              <a:rPr lang="fa-IR" sz="3200" dirty="0">
                <a:latin typeface="Times New Roman"/>
                <a:ea typeface="Calibri"/>
                <a:cs typeface="B Nazanin"/>
              </a:rPr>
              <a:t>پستان، توسط </a:t>
            </a:r>
            <a:r>
              <a:rPr lang="fa-IR" sz="3200" dirty="0" smtClean="0">
                <a:latin typeface="Times New Roman"/>
                <a:ea typeface="Calibri"/>
                <a:cs typeface="B Nazanin"/>
              </a:rPr>
              <a:t>خود و </a:t>
            </a:r>
            <a:r>
              <a:rPr lang="fa-IR" sz="3200" dirty="0">
                <a:latin typeface="Times New Roman"/>
                <a:ea typeface="Calibri"/>
                <a:cs typeface="B Nazanin"/>
              </a:rPr>
              <a:t>یا </a:t>
            </a:r>
            <a:r>
              <a:rPr lang="fa-IR" sz="3200" b="1" dirty="0">
                <a:latin typeface="Times New Roman"/>
                <a:ea typeface="Calibri"/>
                <a:cs typeface="B Nazanin"/>
              </a:rPr>
              <a:t>فرد آموزش دیده </a:t>
            </a:r>
            <a:r>
              <a:rPr lang="fa-IR" sz="3200" dirty="0">
                <a:latin typeface="Times New Roman"/>
                <a:ea typeface="Calibri"/>
                <a:cs typeface="B Nazanin"/>
              </a:rPr>
              <a:t>و یا </a:t>
            </a:r>
            <a:r>
              <a:rPr lang="fa-IR" sz="3200" dirty="0" smtClean="0">
                <a:latin typeface="Times New Roman"/>
                <a:ea typeface="Calibri"/>
                <a:cs typeface="B Nazanin"/>
              </a:rPr>
              <a:t>مشاور شیردهی</a:t>
            </a:r>
            <a:endParaRPr lang="fa-IR" sz="3200" dirty="0">
              <a:latin typeface="Times New Roman"/>
              <a:ea typeface="Calibri"/>
              <a:cs typeface="B Nazanin"/>
            </a:endParaRPr>
          </a:p>
          <a:p>
            <a:endParaRPr lang="fa-IR" sz="3200" dirty="0" smtClean="0">
              <a:latin typeface="Times New Roman"/>
              <a:ea typeface="Calibri"/>
              <a:cs typeface="B Nazanin"/>
            </a:endParaRPr>
          </a:p>
          <a:p>
            <a:endParaRPr lang="en-US" sz="2800" dirty="0">
              <a:cs typeface="B Nazanin" panose="00000400000000000000" pitchFamily="2" charset="-78"/>
            </a:endParaRPr>
          </a:p>
        </p:txBody>
      </p:sp>
      <p:graphicFrame>
        <p:nvGraphicFramePr>
          <p:cNvPr id="4" name="Diagram 3"/>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88779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4716016" y="332656"/>
          <a:ext cx="3816424" cy="18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extLst/>
          </p:nvPr>
        </p:nvGraphicFramePr>
        <p:xfrm>
          <a:off x="3095328" y="404664"/>
          <a:ext cx="6048672" cy="547260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3074" name="Picture 2" descr="C:\Users\Dr Ravari\۲۰۱۶۰۸۰۸_۲۰۵۷۲۴.jpg"/>
          <p:cNvPicPr>
            <a:picLocks noGrp="1" noChangeAspect="1" noChangeArrowheads="1"/>
          </p:cNvPicPr>
          <p:nvPr>
            <p:ph idx="1"/>
          </p:nvPr>
        </p:nvPicPr>
        <p:blipFill rotWithShape="1">
          <a:blip r:embed="rId12" cstate="print">
            <a:extLst>
              <a:ext uri="{28A0092B-C50C-407E-A947-70E740481C1C}">
                <a14:useLocalDpi xmlns:a14="http://schemas.microsoft.com/office/drawing/2010/main" val="0"/>
              </a:ext>
            </a:extLst>
          </a:blip>
          <a:srcRect t="7327" b="7102"/>
          <a:stretch/>
        </p:blipFill>
        <p:spPr bwMode="auto">
          <a:xfrm>
            <a:off x="522302" y="229914"/>
            <a:ext cx="3617650" cy="55033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rotWithShape="1">
          <a:blip r:embed="rId13">
            <a:extLst>
              <a:ext uri="{28A0092B-C50C-407E-A947-70E740481C1C}">
                <a14:useLocalDpi xmlns:a14="http://schemas.microsoft.com/office/drawing/2010/main" val="0"/>
              </a:ext>
            </a:extLst>
          </a:blip>
          <a:srcRect b="50000"/>
          <a:stretch/>
        </p:blipFill>
        <p:spPr bwMode="auto">
          <a:xfrm>
            <a:off x="-307003" y="-387424"/>
            <a:ext cx="9559523" cy="74614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1005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880" y="1700808"/>
            <a:ext cx="9152880" cy="2736305"/>
          </a:xfrm>
        </p:spPr>
        <p:txBody>
          <a:bodyPr>
            <a:noAutofit/>
          </a:bodyPr>
          <a:lstStyle/>
          <a:p>
            <a:r>
              <a:rPr lang="fa-IR" sz="4400" dirty="0">
                <a:cs typeface="B Nazanin" panose="00000400000000000000" pitchFamily="2" charset="-78"/>
              </a:rPr>
              <a:t>استفاده از محافظ نوک </a:t>
            </a:r>
            <a:r>
              <a:rPr lang="fa-IR" sz="4400" dirty="0" smtClean="0">
                <a:cs typeface="B Nazanin" panose="00000400000000000000" pitchFamily="2" charset="-78"/>
              </a:rPr>
              <a:t>پستان</a:t>
            </a:r>
            <a:r>
              <a:rPr lang="fa-IR" sz="3200" dirty="0" smtClean="0">
                <a:cs typeface="B Nazanin" panose="00000400000000000000" pitchFamily="2" charset="-78"/>
              </a:rPr>
              <a:t/>
            </a:r>
            <a:br>
              <a:rPr lang="fa-IR" sz="3200" dirty="0" smtClean="0">
                <a:cs typeface="B Nazanin" panose="00000400000000000000" pitchFamily="2" charset="-78"/>
              </a:rPr>
            </a:br>
            <a:r>
              <a:rPr lang="en-US" sz="3200" dirty="0" smtClean="0">
                <a:cs typeface="B Nazanin" panose="00000400000000000000" pitchFamily="2" charset="-78"/>
              </a:rPr>
              <a:t>NIPPLE </a:t>
            </a:r>
            <a:r>
              <a:rPr lang="en-US" sz="3200" dirty="0">
                <a:cs typeface="B Nazanin" panose="00000400000000000000" pitchFamily="2" charset="-78"/>
              </a:rPr>
              <a:t>SHIELD </a:t>
            </a:r>
            <a:r>
              <a:rPr lang="fa-IR" sz="3200" dirty="0" smtClean="0">
                <a:cs typeface="B Nazanin" panose="00000400000000000000" pitchFamily="2" charset="-78"/>
              </a:rPr>
              <a:t/>
            </a:r>
            <a:br>
              <a:rPr lang="fa-IR" sz="3200" dirty="0" smtClean="0">
                <a:cs typeface="B Nazanin" panose="00000400000000000000" pitchFamily="2" charset="-78"/>
              </a:rPr>
            </a:br>
            <a:r>
              <a:rPr lang="fa-IR" sz="4000" dirty="0" smtClean="0">
                <a:cs typeface="B Nazanin" panose="00000400000000000000" pitchFamily="2" charset="-78"/>
              </a:rPr>
              <a:t>درنوزادان </a:t>
            </a:r>
            <a:r>
              <a:rPr lang="fa-IR" sz="4000" dirty="0">
                <a:cs typeface="B Nazanin" panose="00000400000000000000" pitchFamily="2" charset="-78"/>
              </a:rPr>
              <a:t>اواخر </a:t>
            </a:r>
            <a:r>
              <a:rPr lang="fa-IR" sz="4000" dirty="0" smtClean="0">
                <a:cs typeface="B Nazanin" panose="00000400000000000000" pitchFamily="2" charset="-78"/>
              </a:rPr>
              <a:t>نارسی</a:t>
            </a:r>
            <a:r>
              <a:rPr lang="fa-IR" sz="4000" dirty="0">
                <a:cs typeface="B Nazanin" panose="00000400000000000000" pitchFamily="2" charset="-78"/>
              </a:rPr>
              <a:t/>
            </a:r>
            <a:br>
              <a:rPr lang="fa-IR" sz="4000" dirty="0">
                <a:cs typeface="B Nazanin" panose="00000400000000000000" pitchFamily="2" charset="-78"/>
              </a:rPr>
            </a:br>
            <a:r>
              <a:rPr lang="fa-IR" sz="4000" dirty="0">
                <a:cs typeface="B Nazanin" panose="00000400000000000000" pitchFamily="2" charset="-78"/>
              </a:rPr>
              <a:t> ممکن است ضروری </a:t>
            </a:r>
            <a:r>
              <a:rPr lang="fa-IR" sz="4000" dirty="0" smtClean="0">
                <a:cs typeface="B Nazanin" panose="00000400000000000000" pitchFamily="2" charset="-78"/>
              </a:rPr>
              <a:t>باشد</a:t>
            </a:r>
            <a:endParaRPr lang="fa-IR" sz="4000" dirty="0">
              <a:cs typeface="B Nazanin" panose="00000400000000000000" pitchFamily="2" charset="-78"/>
            </a:endParaRPr>
          </a:p>
        </p:txBody>
      </p:sp>
    </p:spTree>
    <p:extLst>
      <p:ext uri="{BB962C8B-B14F-4D97-AF65-F5344CB8AC3E}">
        <p14:creationId xmlns:p14="http://schemas.microsoft.com/office/powerpoint/2010/main" val="36119603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71600" y="1556792"/>
            <a:ext cx="7560840" cy="4525962"/>
          </a:xfrm>
        </p:spPr>
        <p:txBody>
          <a:bodyPr/>
          <a:lstStyle/>
          <a:p>
            <a:r>
              <a:rPr lang="fa-IR" sz="2400" dirty="0" smtClean="0">
                <a:cs typeface="B Nazanin" panose="00000400000000000000" pitchFamily="2" charset="-78"/>
              </a:rPr>
              <a:t>اغلب </a:t>
            </a:r>
            <a:r>
              <a:rPr lang="fa-IR" sz="2400" b="1" dirty="0">
                <a:cs typeface="B Nazanin" panose="00000400000000000000" pitchFamily="2" charset="-78"/>
              </a:rPr>
              <a:t>در نوزادان رسیده</a:t>
            </a:r>
            <a:r>
              <a:rPr lang="fa-IR" sz="2400" dirty="0">
                <a:cs typeface="B Nazanin" panose="00000400000000000000" pitchFamily="2" charset="-78"/>
              </a:rPr>
              <a:t>، برای کمک به مشکلات گرفتن پستان(</a:t>
            </a:r>
            <a:r>
              <a:rPr lang="en-US" sz="2400" dirty="0">
                <a:cs typeface="B Nazanin" panose="00000400000000000000" pitchFamily="2" charset="-78"/>
              </a:rPr>
              <a:t>latch-on</a:t>
            </a:r>
            <a:r>
              <a:rPr lang="fa-IR" sz="2400" dirty="0">
                <a:cs typeface="B Nazanin" panose="00000400000000000000" pitchFamily="2" charset="-78"/>
              </a:rPr>
              <a:t>) استفاده می­شدند که ناشی </a:t>
            </a:r>
            <a:r>
              <a:rPr lang="fa-IR" sz="2400" dirty="0" smtClean="0">
                <a:cs typeface="B Nazanin" panose="00000400000000000000" pitchFamily="2" charset="-78"/>
              </a:rPr>
              <a:t>از موارد زیر بود:</a:t>
            </a:r>
          </a:p>
          <a:p>
            <a:r>
              <a:rPr lang="fa-IR" sz="2400" dirty="0" smtClean="0">
                <a:cs typeface="B Nazanin" panose="00000400000000000000" pitchFamily="2" charset="-78"/>
              </a:rPr>
              <a:t> </a:t>
            </a:r>
            <a:r>
              <a:rPr lang="fa-IR" sz="2400" dirty="0">
                <a:cs typeface="B Nazanin" panose="00000400000000000000" pitchFamily="2" charset="-78"/>
              </a:rPr>
              <a:t>نوک صاف یا </a:t>
            </a:r>
            <a:r>
              <a:rPr lang="fa-IR" sz="2400" dirty="0" err="1">
                <a:cs typeface="B Nazanin" panose="00000400000000000000" pitchFamily="2" charset="-78"/>
              </a:rPr>
              <a:t>تورفته</a:t>
            </a:r>
            <a:r>
              <a:rPr lang="fa-IR" sz="2400" dirty="0">
                <a:cs typeface="B Nazanin" panose="00000400000000000000" pitchFamily="2" charset="-78"/>
              </a:rPr>
              <a:t> پستان ، بند زبان،  به عنوان محافظ در زمان  دردناک  بودن  شدید نوک </a:t>
            </a:r>
            <a:r>
              <a:rPr lang="fa-IR" sz="2400" dirty="0" smtClean="0">
                <a:cs typeface="B Nazanin" panose="00000400000000000000" pitchFamily="2" charset="-78"/>
              </a:rPr>
              <a:t>پستان، </a:t>
            </a:r>
            <a:r>
              <a:rPr lang="fa-IR" sz="2400" dirty="0">
                <a:cs typeface="B Nazanin" panose="00000400000000000000" pitchFamily="2" charset="-78"/>
              </a:rPr>
              <a:t>و یا برای جلوگیری از انتقال عفونت­های نوک پستان یا </a:t>
            </a:r>
            <a:r>
              <a:rPr lang="fa-IR" sz="2400" dirty="0" err="1">
                <a:cs typeface="B Nazanin" panose="00000400000000000000" pitchFamily="2" charset="-78"/>
              </a:rPr>
              <a:t>آرئول</a:t>
            </a:r>
            <a:r>
              <a:rPr lang="fa-IR" sz="2400" dirty="0">
                <a:cs typeface="B Nazanin" panose="00000400000000000000" pitchFamily="2" charset="-78"/>
              </a:rPr>
              <a:t>، بود.</a:t>
            </a:r>
            <a:endParaRPr lang="en-US" sz="2400" dirty="0">
              <a:cs typeface="B Nazanin" panose="00000400000000000000" pitchFamily="2" charset="-78"/>
            </a:endParaRPr>
          </a:p>
          <a:p>
            <a:r>
              <a:rPr lang="fa-IR" sz="2400" b="1" dirty="0">
                <a:cs typeface="B Nazanin" panose="00000400000000000000" pitchFamily="2" charset="-78"/>
              </a:rPr>
              <a:t>در نوزادان </a:t>
            </a:r>
            <a:r>
              <a:rPr lang="fa-IR" sz="2400" b="1" dirty="0" smtClean="0">
                <a:cs typeface="B Nazanin" panose="00000400000000000000" pitchFamily="2" charset="-78"/>
              </a:rPr>
              <a:t>اواخر نارسی</a:t>
            </a:r>
            <a:r>
              <a:rPr lang="fa-IR" sz="2400" dirty="0" smtClean="0">
                <a:cs typeface="B Nazanin" panose="00000400000000000000" pitchFamily="2" charset="-78"/>
              </a:rPr>
              <a:t>، می­تواند </a:t>
            </a:r>
            <a:r>
              <a:rPr lang="fa-IR" sz="2400" dirty="0">
                <a:cs typeface="B Nazanin" panose="00000400000000000000" pitchFamily="2" charset="-78"/>
              </a:rPr>
              <a:t>به دلایل مشابه استفاده شوند، اما اغلب به </a:t>
            </a:r>
            <a:r>
              <a:rPr lang="fa-IR" sz="2400" dirty="0" smtClean="0">
                <a:cs typeface="B Nazanin" panose="00000400000000000000" pitchFamily="2" charset="-78"/>
              </a:rPr>
              <a:t>دلایل زیر </a:t>
            </a:r>
            <a:r>
              <a:rPr lang="fa-IR" sz="2400" dirty="0">
                <a:cs typeface="B Nazanin" panose="00000400000000000000" pitchFamily="2" charset="-78"/>
              </a:rPr>
              <a:t>استفاده می </a:t>
            </a:r>
            <a:r>
              <a:rPr lang="fa-IR" sz="2400" dirty="0" smtClean="0">
                <a:cs typeface="B Nazanin" panose="00000400000000000000" pitchFamily="2" charset="-78"/>
              </a:rPr>
              <a:t>شوند:</a:t>
            </a:r>
          </a:p>
          <a:p>
            <a:r>
              <a:rPr lang="fa-IR" sz="2400" dirty="0" smtClean="0">
                <a:cs typeface="B Nazanin" panose="00000400000000000000" pitchFamily="2" charset="-78"/>
              </a:rPr>
              <a:t>کمک </a:t>
            </a:r>
            <a:r>
              <a:rPr lang="fa-IR" sz="2400" dirty="0">
                <a:cs typeface="B Nazanin" panose="00000400000000000000" pitchFamily="2" charset="-78"/>
              </a:rPr>
              <a:t>به کاهش قدرت مکش لازم از طرف نوزاد  </a:t>
            </a:r>
            <a:r>
              <a:rPr lang="fa-IR" sz="2400" dirty="0" err="1">
                <a:cs typeface="B Nazanin" panose="00000400000000000000" pitchFamily="2" charset="-78"/>
              </a:rPr>
              <a:t>درانتقال</a:t>
            </a:r>
            <a:r>
              <a:rPr lang="fa-IR" sz="2400" dirty="0">
                <a:cs typeface="B Nazanin" panose="00000400000000000000" pitchFamily="2" charset="-78"/>
              </a:rPr>
              <a:t> شیر یا </a:t>
            </a:r>
            <a:r>
              <a:rPr lang="fa-IR" sz="2400" dirty="0" smtClean="0">
                <a:cs typeface="B Nazanin" panose="00000400000000000000" pitchFamily="2" charset="-78"/>
              </a:rPr>
              <a:t>آغوز</a:t>
            </a:r>
          </a:p>
          <a:p>
            <a:r>
              <a:rPr lang="fa-IR" sz="2400" dirty="0" smtClean="0">
                <a:cs typeface="B Nazanin" panose="00000400000000000000" pitchFamily="2" charset="-78"/>
              </a:rPr>
              <a:t>برای </a:t>
            </a:r>
            <a:r>
              <a:rPr lang="fa-IR" sz="2400" dirty="0">
                <a:cs typeface="B Nazanin" panose="00000400000000000000" pitchFamily="2" charset="-78"/>
              </a:rPr>
              <a:t>کاهش جریان شیر بیش از حد در عدم توانایی نوزاد در کنترل جریان شیر؛ و </a:t>
            </a:r>
            <a:endParaRPr lang="fa-IR" sz="2400" dirty="0" smtClean="0">
              <a:cs typeface="B Nazanin" panose="00000400000000000000" pitchFamily="2" charset="-78"/>
            </a:endParaRPr>
          </a:p>
          <a:p>
            <a:r>
              <a:rPr lang="fa-IR" sz="2400" dirty="0" smtClean="0">
                <a:cs typeface="B Nazanin" panose="00000400000000000000" pitchFamily="2" charset="-78"/>
              </a:rPr>
              <a:t>به </a:t>
            </a:r>
            <a:r>
              <a:rPr lang="fa-IR" sz="2400" dirty="0">
                <a:cs typeface="B Nazanin" panose="00000400000000000000" pitchFamily="2" charset="-78"/>
              </a:rPr>
              <a:t>عنوان محرکی برای تشویق نوزاد برای شروع و ادامه </a:t>
            </a:r>
            <a:r>
              <a:rPr lang="fa-IR" sz="2400" dirty="0" smtClean="0">
                <a:cs typeface="B Nazanin" panose="00000400000000000000" pitchFamily="2" charset="-78"/>
              </a:rPr>
              <a:t>مکیدن</a:t>
            </a:r>
            <a:endParaRPr lang="en-US" sz="2400" dirty="0">
              <a:cs typeface="B Nazanin" panose="00000400000000000000" pitchFamily="2" charset="-78"/>
            </a:endParaRPr>
          </a:p>
        </p:txBody>
      </p:sp>
      <p:graphicFrame>
        <p:nvGraphicFramePr>
          <p:cNvPr id="4" name="Diagram 3"/>
          <p:cNvGraphicFramePr/>
          <p:nvPr>
            <p:extLst>
              <p:ext uri="{D42A27DB-BD31-4B8C-83A1-F6EECF244321}">
                <p14:modId xmlns:p14="http://schemas.microsoft.com/office/powerpoint/2010/main" val="1273266815"/>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19529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2058" y="1556792"/>
            <a:ext cx="8229600" cy="4525962"/>
          </a:xfrm>
        </p:spPr>
        <p:txBody>
          <a:bodyPr/>
          <a:lstStyle/>
          <a:p>
            <a:r>
              <a:rPr lang="fa-IR" sz="3200" dirty="0">
                <a:cs typeface="B Nazanin" panose="00000400000000000000" pitchFamily="2" charset="-78"/>
              </a:rPr>
              <a:t>انواع بسیار نازک محافظ </a:t>
            </a:r>
            <a:r>
              <a:rPr lang="fa-IR" sz="3200" dirty="0" smtClean="0">
                <a:cs typeface="B Nazanin" panose="00000400000000000000" pitchFamily="2" charset="-78"/>
              </a:rPr>
              <a:t>ها از </a:t>
            </a:r>
            <a:r>
              <a:rPr lang="fa-IR" sz="3200" dirty="0">
                <a:cs typeface="B Nazanin" panose="00000400000000000000" pitchFamily="2" charset="-78"/>
              </a:rPr>
              <a:t>جنس </a:t>
            </a:r>
            <a:r>
              <a:rPr lang="fa-IR" sz="3200" dirty="0" err="1" smtClean="0">
                <a:cs typeface="B Nazanin" panose="00000400000000000000" pitchFamily="2" charset="-78"/>
              </a:rPr>
              <a:t>سیلیکونی</a:t>
            </a:r>
            <a:r>
              <a:rPr lang="fa-IR" sz="3200" dirty="0" smtClean="0">
                <a:cs typeface="B Nazanin" panose="00000400000000000000" pitchFamily="2" charset="-78"/>
              </a:rPr>
              <a:t> جدید، اثرات </a:t>
            </a:r>
            <a:r>
              <a:rPr lang="fa-IR" sz="3200" dirty="0">
                <a:cs typeface="B Nazanin" panose="00000400000000000000" pitchFamily="2" charset="-78"/>
              </a:rPr>
              <a:t>منفی مربوط به انواع دیگر محافظ ها را از </a:t>
            </a:r>
            <a:r>
              <a:rPr lang="fa-IR" sz="3200" dirty="0" smtClean="0">
                <a:cs typeface="B Nazanin" panose="00000400000000000000" pitchFamily="2" charset="-78"/>
              </a:rPr>
              <a:t>قبیل:</a:t>
            </a:r>
          </a:p>
          <a:p>
            <a:r>
              <a:rPr lang="fa-IR" sz="3200" b="1" dirty="0" smtClean="0">
                <a:cs typeface="B Nazanin" panose="00000400000000000000" pitchFamily="2" charset="-78"/>
              </a:rPr>
              <a:t>کاهش </a:t>
            </a:r>
            <a:r>
              <a:rPr lang="fa-IR" sz="3200" b="1" dirty="0">
                <a:cs typeface="B Nazanin" panose="00000400000000000000" pitchFamily="2" charset="-78"/>
              </a:rPr>
              <a:t>انتقال شیر</a:t>
            </a:r>
            <a:r>
              <a:rPr lang="fa-IR" sz="3200" b="1" dirty="0" smtClean="0">
                <a:cs typeface="B Nazanin" panose="00000400000000000000" pitchFamily="2" charset="-78"/>
              </a:rPr>
              <a:t>،</a:t>
            </a:r>
          </a:p>
          <a:p>
            <a:r>
              <a:rPr lang="fa-IR" sz="3200" b="1" dirty="0" smtClean="0">
                <a:cs typeface="B Nazanin" panose="00000400000000000000" pitchFamily="2" charset="-78"/>
              </a:rPr>
              <a:t> </a:t>
            </a:r>
            <a:r>
              <a:rPr lang="fa-IR" sz="3200" b="1" dirty="0">
                <a:cs typeface="B Nazanin" panose="00000400000000000000" pitchFamily="2" charset="-78"/>
              </a:rPr>
              <a:t>کاهش تحریک نوک پستان</a:t>
            </a:r>
            <a:r>
              <a:rPr lang="fa-IR" sz="3200" b="1" dirty="0" smtClean="0">
                <a:cs typeface="B Nazanin" panose="00000400000000000000" pitchFamily="2" charset="-78"/>
              </a:rPr>
              <a:t>، </a:t>
            </a:r>
            <a:r>
              <a:rPr lang="fa-IR" sz="3200" b="1" dirty="0">
                <a:cs typeface="B Nazanin" panose="00000400000000000000" pitchFamily="2" charset="-78"/>
              </a:rPr>
              <a:t>و </a:t>
            </a:r>
            <a:endParaRPr lang="fa-IR" sz="3200" b="1" dirty="0" smtClean="0">
              <a:cs typeface="B Nazanin" panose="00000400000000000000" pitchFamily="2" charset="-78"/>
            </a:endParaRPr>
          </a:p>
          <a:p>
            <a:r>
              <a:rPr lang="fa-IR" sz="3200" b="1" dirty="0" smtClean="0">
                <a:cs typeface="B Nazanin" panose="00000400000000000000" pitchFamily="2" charset="-78"/>
              </a:rPr>
              <a:t>قطع </a:t>
            </a:r>
            <a:r>
              <a:rPr lang="fa-IR" sz="3200" b="1" dirty="0">
                <a:cs typeface="B Nazanin" panose="00000400000000000000" pitchFamily="2" charset="-78"/>
              </a:rPr>
              <a:t>زودهنگام شیردهی</a:t>
            </a:r>
            <a:r>
              <a:rPr lang="fa-IR" sz="3200" dirty="0">
                <a:cs typeface="B Nazanin" panose="00000400000000000000" pitchFamily="2" charset="-78"/>
              </a:rPr>
              <a:t> را ندارند.</a:t>
            </a:r>
            <a:endParaRPr lang="en-US" sz="3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47</a:t>
            </a:fld>
            <a:endParaRPr lang="fa-IR" dirty="0"/>
          </a:p>
        </p:txBody>
      </p:sp>
      <p:grpSp>
        <p:nvGrpSpPr>
          <p:cNvPr id="5" name="Group 4"/>
          <p:cNvGrpSpPr/>
          <p:nvPr/>
        </p:nvGrpSpPr>
        <p:grpSpPr>
          <a:xfrm>
            <a:off x="535841" y="260648"/>
            <a:ext cx="8229600" cy="1141801"/>
            <a:chOff x="0" y="599"/>
            <a:chExt cx="8229600" cy="1141801"/>
          </a:xfrm>
        </p:grpSpPr>
        <p:sp>
          <p:nvSpPr>
            <p:cNvPr id="6" name="Rounded Rectangle 5"/>
            <p:cNvSpPr/>
            <p:nvPr/>
          </p:nvSpPr>
          <p:spPr>
            <a:xfrm>
              <a:off x="0" y="599"/>
              <a:ext cx="8229600" cy="114180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38" y="56337"/>
              <a:ext cx="8118124" cy="10303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3600" b="1" kern="1200" dirty="0" smtClean="0">
                  <a:effectLst>
                    <a:outerShdw blurRad="38100" dist="38100" dir="2700000" algn="tl">
                      <a:srgbClr val="000000">
                        <a:alpha val="43137"/>
                      </a:srgbClr>
                    </a:outerShdw>
                  </a:effectLst>
                  <a:cs typeface="B Nazanin" panose="00000400000000000000" pitchFamily="2" charset="-78"/>
                </a:rPr>
                <a:t>معمای محافظ نوک پستان: استفاده شوند یا نه</a:t>
              </a:r>
              <a:endParaRPr lang="en-US" sz="3600" b="1" kern="1200" dirty="0">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72052196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104885184"/>
              </p:ext>
            </p:extLst>
          </p:nvPr>
        </p:nvGraphicFramePr>
        <p:xfrm>
          <a:off x="539750" y="333375"/>
          <a:ext cx="8229600" cy="137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5540" name="Rectangle 3"/>
          <p:cNvSpPr>
            <a:spLocks noChangeArrowheads="1"/>
          </p:cNvSpPr>
          <p:nvPr/>
        </p:nvSpPr>
        <p:spPr bwMode="auto">
          <a:xfrm>
            <a:off x="705631" y="1805998"/>
            <a:ext cx="7715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65000"/>
              <a:buFont typeface="Wingdings" pitchFamily="2" charset="2"/>
              <a:buChar char="n"/>
              <a:defRPr sz="3200">
                <a:solidFill>
                  <a:schemeClr val="tx1"/>
                </a:solidFill>
                <a:latin typeface="Tahoma" pitchFamily="34" charset="0"/>
                <a:cs typeface="Arial" charset="0"/>
              </a:defRPr>
            </a:lvl1pPr>
            <a:lvl2pPr marL="742950" indent="-285750" eaLnBrk="0" hangingPunct="0">
              <a:spcBef>
                <a:spcPct val="20000"/>
              </a:spcBef>
              <a:buClr>
                <a:schemeClr val="folHlink"/>
              </a:buClr>
              <a:buSzPct val="65000"/>
              <a:buFont typeface="Wingdings" pitchFamily="2" charset="2"/>
              <a:buChar char="n"/>
              <a:defRPr sz="2800">
                <a:solidFill>
                  <a:schemeClr val="tx1"/>
                </a:solidFill>
                <a:latin typeface="Tahoma" pitchFamily="34" charset="0"/>
                <a:cs typeface="Arial" charset="0"/>
              </a:defRPr>
            </a:lvl2pPr>
            <a:lvl3pPr marL="1143000" indent="-228600" eaLnBrk="0" hangingPunct="0">
              <a:spcBef>
                <a:spcPct val="20000"/>
              </a:spcBef>
              <a:buClr>
                <a:schemeClr val="hlink"/>
              </a:buClr>
              <a:buSzPct val="65000"/>
              <a:buFont typeface="Wingdings" pitchFamily="2" charset="2"/>
              <a:buChar char="n"/>
              <a:defRPr sz="2400">
                <a:solidFill>
                  <a:schemeClr val="tx1"/>
                </a:solidFill>
                <a:latin typeface="Tahoma" pitchFamily="34" charset="0"/>
                <a:cs typeface="Arial" charset="0"/>
              </a:defRPr>
            </a:lvl3pPr>
            <a:lvl4pPr marL="1600200" indent="-228600" eaLnBrk="0" hangingPunct="0">
              <a:spcBef>
                <a:spcPct val="20000"/>
              </a:spcBef>
              <a:buClr>
                <a:schemeClr val="folHlink"/>
              </a:buClr>
              <a:buSzPct val="65000"/>
              <a:buFont typeface="Wingdings" pitchFamily="2" charset="2"/>
              <a:buChar char="n"/>
              <a:defRPr sz="2000">
                <a:solidFill>
                  <a:schemeClr val="tx1"/>
                </a:solidFill>
                <a:latin typeface="Tahoma" pitchFamily="34" charset="0"/>
                <a:cs typeface="Arial" charset="0"/>
              </a:defRPr>
            </a:lvl4pPr>
            <a:lvl5pPr marL="2057400" indent="-228600" eaLnBrk="0" hangingPunct="0">
              <a:spcBef>
                <a:spcPct val="20000"/>
              </a:spcBef>
              <a:buClr>
                <a:schemeClr val="hlink"/>
              </a:buClr>
              <a:buSzPct val="65000"/>
              <a:buFont typeface="Wingdings" pitchFamily="2" charset="2"/>
              <a:buChar char="n"/>
              <a:defRPr sz="2000">
                <a:solidFill>
                  <a:schemeClr val="tx1"/>
                </a:solidFill>
                <a:latin typeface="Tahoma" pitchFamily="34" charset="0"/>
                <a:cs typeface="Arial"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9pPr>
          </a:lstStyle>
          <a:p>
            <a:pPr algn="ctr" eaLnBrk="1" fontAlgn="auto" hangingPunct="1">
              <a:spcBef>
                <a:spcPct val="0"/>
              </a:spcBef>
              <a:spcAft>
                <a:spcPts val="0"/>
              </a:spcAft>
              <a:buClrTx/>
              <a:buSzTx/>
              <a:buFontTx/>
              <a:buNone/>
            </a:pPr>
            <a:r>
              <a:rPr lang="en-US" altLang="en-US" sz="2000" dirty="0">
                <a:solidFill>
                  <a:prstClr val="black"/>
                </a:solidFill>
                <a:latin typeface="Georgia" pitchFamily="18" charset="0"/>
              </a:rPr>
              <a:t>A nipple shield is a thin flexible silicone cover </a:t>
            </a:r>
          </a:p>
        </p:txBody>
      </p:sp>
      <p:sp>
        <p:nvSpPr>
          <p:cNvPr id="3" name="Rectangle 2"/>
          <p:cNvSpPr/>
          <p:nvPr/>
        </p:nvSpPr>
        <p:spPr>
          <a:xfrm>
            <a:off x="1295400" y="5180272"/>
            <a:ext cx="6781800" cy="646331"/>
          </a:xfrm>
          <a:prstGeom prst="rect">
            <a:avLst/>
          </a:prstGeom>
        </p:spPr>
        <p:txBody>
          <a:bodyPr wrap="square">
            <a:spAutoFit/>
          </a:bodyPr>
          <a:lstStyle/>
          <a:p>
            <a:pPr fontAlgn="auto">
              <a:spcBef>
                <a:spcPts val="0"/>
              </a:spcBef>
              <a:spcAft>
                <a:spcPts val="0"/>
              </a:spcAft>
            </a:pPr>
            <a:r>
              <a:rPr lang="en-US" dirty="0">
                <a:solidFill>
                  <a:prstClr val="black"/>
                </a:solidFill>
                <a:latin typeface="Lucida Sans Unicode"/>
              </a:rPr>
              <a:t>Nipple shields with a cut-out section enable the infant to have </a:t>
            </a:r>
            <a:r>
              <a:rPr lang="en-US" b="1" dirty="0">
                <a:solidFill>
                  <a:prstClr val="black"/>
                </a:solidFill>
                <a:latin typeface="Lucida Sans Unicode"/>
              </a:rPr>
              <a:t>contact with the skin </a:t>
            </a:r>
            <a:r>
              <a:rPr lang="en-US" dirty="0">
                <a:solidFill>
                  <a:prstClr val="black"/>
                </a:solidFill>
                <a:latin typeface="Lucida Sans Unicode"/>
              </a:rPr>
              <a:t>and </a:t>
            </a:r>
            <a:r>
              <a:rPr lang="en-US" b="1" dirty="0">
                <a:solidFill>
                  <a:prstClr val="black"/>
                </a:solidFill>
                <a:latin typeface="Lucida Sans Unicode"/>
              </a:rPr>
              <a:t>to smell the mother</a:t>
            </a:r>
          </a:p>
        </p:txBody>
      </p:sp>
      <p:pic>
        <p:nvPicPr>
          <p:cNvPr id="5" name="Picture 4"/>
          <p:cNvPicPr>
            <a:picLocks noChangeAspect="1"/>
          </p:cNvPicPr>
          <p:nvPr/>
        </p:nvPicPr>
        <p:blipFill rotWithShape="1">
          <a:blip r:embed="rId8">
            <a:extLst>
              <a:ext uri="{28A0092B-C50C-407E-A947-70E740481C1C}">
                <a14:useLocalDpi xmlns:a14="http://schemas.microsoft.com/office/drawing/2010/main" val="0"/>
              </a:ext>
            </a:extLst>
          </a:blip>
          <a:srcRect t="11876" b="1"/>
          <a:stretch/>
        </p:blipFill>
        <p:spPr>
          <a:xfrm>
            <a:off x="4859310" y="2110098"/>
            <a:ext cx="3001842" cy="3121859"/>
          </a:xfrm>
          <a:prstGeom prst="rect">
            <a:avLst/>
          </a:prstGeom>
        </p:spPr>
      </p:pic>
      <p:pic>
        <p:nvPicPr>
          <p:cNvPr id="6" name="Picture 5"/>
          <p:cNvPicPr>
            <a:picLocks noChangeAspect="1"/>
          </p:cNvPicPr>
          <p:nvPr/>
        </p:nvPicPr>
        <p:blipFill rotWithShape="1">
          <a:blip r:embed="rId9">
            <a:extLst>
              <a:ext uri="{28A0092B-C50C-407E-A947-70E740481C1C}">
                <a14:useLocalDpi xmlns:a14="http://schemas.microsoft.com/office/drawing/2010/main" val="0"/>
              </a:ext>
            </a:extLst>
          </a:blip>
          <a:srcRect t="10390" b="9542"/>
          <a:stretch/>
        </p:blipFill>
        <p:spPr>
          <a:xfrm>
            <a:off x="911386" y="2110098"/>
            <a:ext cx="3834409" cy="3070174"/>
          </a:xfrm>
          <a:prstGeom prst="rect">
            <a:avLst/>
          </a:prstGeom>
        </p:spPr>
      </p:pic>
    </p:spTree>
    <p:extLst>
      <p:ext uri="{BB962C8B-B14F-4D97-AF65-F5344CB8AC3E}">
        <p14:creationId xmlns:p14="http://schemas.microsoft.com/office/powerpoint/2010/main" val="162841941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71600"/>
            <a:ext cx="8305800" cy="4525962"/>
          </a:xfrm>
        </p:spPr>
        <p:txBody>
          <a:bodyPr/>
          <a:lstStyle/>
          <a:p>
            <a:pPr algn="l" rtl="0"/>
            <a:r>
              <a:rPr lang="en-US" sz="3200" b="1" u="sng" dirty="0">
                <a:solidFill>
                  <a:srgbClr val="FF0000"/>
                </a:solidFill>
              </a:rPr>
              <a:t>Nipple shields </a:t>
            </a:r>
            <a:r>
              <a:rPr lang="en-US" sz="3200" b="1" u="sng" dirty="0" smtClean="0">
                <a:solidFill>
                  <a:srgbClr val="FF0000"/>
                </a:solidFill>
              </a:rPr>
              <a:t>should not be </a:t>
            </a:r>
            <a:r>
              <a:rPr lang="en-US" sz="3200" b="1" u="sng" dirty="0" err="1" smtClean="0">
                <a:solidFill>
                  <a:srgbClr val="FF0000"/>
                </a:solidFill>
              </a:rPr>
              <a:t>offerd</a:t>
            </a:r>
            <a:r>
              <a:rPr lang="en-US" sz="3200" b="1" u="sng" dirty="0" smtClean="0">
                <a:solidFill>
                  <a:srgbClr val="FF0000"/>
                </a:solidFill>
              </a:rPr>
              <a:t> on routine basis</a:t>
            </a:r>
            <a:r>
              <a:rPr lang="en-US" sz="3200" b="1" u="sng" dirty="0" smtClean="0"/>
              <a:t>, </a:t>
            </a:r>
            <a:r>
              <a:rPr lang="en-US" sz="3200" u="sng" dirty="0" smtClean="0"/>
              <a:t>but rather weighing up risk versus benefit  </a:t>
            </a:r>
          </a:p>
          <a:p>
            <a:pPr algn="l" rtl="0"/>
            <a:r>
              <a:rPr lang="en-US" sz="3200" u="sng" dirty="0" smtClean="0"/>
              <a:t>when </a:t>
            </a:r>
            <a:r>
              <a:rPr lang="en-US" sz="3200" u="sng" dirty="0"/>
              <a:t>circumstances </a:t>
            </a:r>
            <a:r>
              <a:rPr lang="en-US" sz="3200" u="sng" dirty="0" smtClean="0"/>
              <a:t>occur that </a:t>
            </a:r>
            <a:r>
              <a:rPr lang="en-US" sz="3200" u="sng" dirty="0"/>
              <a:t>may result in disruption or cessation of breastfeeding, </a:t>
            </a:r>
            <a:r>
              <a:rPr lang="en-US" sz="3200" u="sng" dirty="0" smtClean="0"/>
              <a:t>nipple shields </a:t>
            </a:r>
            <a:r>
              <a:rPr lang="en-US" sz="3200" u="sng" dirty="0"/>
              <a:t>might be a safe </a:t>
            </a:r>
            <a:r>
              <a:rPr lang="en-US" sz="3200" dirty="0"/>
              <a:t>tool to </a:t>
            </a:r>
            <a:r>
              <a:rPr lang="en-US" sz="3200" b="1" dirty="0"/>
              <a:t>manage effective breastfeeding </a:t>
            </a:r>
            <a:r>
              <a:rPr lang="en-US" sz="3200" b="1" dirty="0" smtClean="0">
                <a:solidFill>
                  <a:srgbClr val="FF0000"/>
                </a:solidFill>
              </a:rPr>
              <a:t>when other</a:t>
            </a:r>
            <a:r>
              <a:rPr lang="fa-IR" sz="3200" b="1" dirty="0" smtClean="0">
                <a:solidFill>
                  <a:srgbClr val="FF0000"/>
                </a:solidFill>
              </a:rPr>
              <a:t> </a:t>
            </a:r>
            <a:r>
              <a:rPr lang="en-US" sz="3200" b="1" dirty="0" smtClean="0">
                <a:solidFill>
                  <a:srgbClr val="FF0000"/>
                </a:solidFill>
              </a:rPr>
              <a:t>interventions </a:t>
            </a:r>
            <a:r>
              <a:rPr lang="en-US" sz="3200" b="1" dirty="0">
                <a:solidFill>
                  <a:srgbClr val="FF0000"/>
                </a:solidFill>
              </a:rPr>
              <a:t>have failed.</a:t>
            </a:r>
          </a:p>
        </p:txBody>
      </p:sp>
      <p:graphicFrame>
        <p:nvGraphicFramePr>
          <p:cNvPr id="5" name="Diagram 4"/>
          <p:cNvGraphicFramePr/>
          <p:nvPr>
            <p:extLst>
              <p:ext uri="{D42A27DB-BD31-4B8C-83A1-F6EECF244321}">
                <p14:modId xmlns:p14="http://schemas.microsoft.com/office/powerpoint/2010/main" val="3978192205"/>
              </p:ext>
            </p:extLst>
          </p:nvPr>
        </p:nvGraphicFramePr>
        <p:xfrm>
          <a:off x="525845" y="356611"/>
          <a:ext cx="8125978" cy="9577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243380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4848" y="1690327"/>
            <a:ext cx="8373616" cy="4525962"/>
          </a:xfrm>
        </p:spPr>
        <p:txBody>
          <a:bodyPr/>
          <a:lstStyle/>
          <a:p>
            <a:r>
              <a:rPr lang="fa-IR" sz="2800" dirty="0" smtClean="0">
                <a:cs typeface="B Nazanin" panose="00000400000000000000" pitchFamily="2" charset="-78"/>
              </a:rPr>
              <a:t>آگاهی و باور</a:t>
            </a:r>
            <a:r>
              <a:rPr lang="en-US" sz="2800" dirty="0" smtClean="0">
                <a:cs typeface="B Nazanin" panose="00000400000000000000" pitchFamily="2" charset="-78"/>
              </a:rPr>
              <a:t> </a:t>
            </a:r>
            <a:r>
              <a:rPr lang="fa-IR" sz="2800" dirty="0" smtClean="0">
                <a:cs typeface="B Nazanin" panose="00000400000000000000" pitchFamily="2" charset="-78"/>
              </a:rPr>
              <a:t>پزشک</a:t>
            </a:r>
            <a:r>
              <a:rPr lang="fa-IR" sz="2800" b="1" dirty="0" smtClean="0">
                <a:cs typeface="B Nazanin" panose="00000400000000000000" pitchFamily="2" charset="-78"/>
                <a:hlinkClick r:id="" action="ppaction://customshow?id=87&amp;return=true"/>
              </a:rPr>
              <a:t>(دستور به </a:t>
            </a:r>
            <a:r>
              <a:rPr lang="fa-IR" sz="2800" b="1" dirty="0" err="1" smtClean="0">
                <a:cs typeface="B Nazanin" panose="00000400000000000000" pitchFamily="2" charset="-78"/>
                <a:hlinkClick r:id="" action="ppaction://customshow?id=87&amp;return=true"/>
              </a:rPr>
              <a:t>شیرمادرکافی</a:t>
            </a:r>
            <a:r>
              <a:rPr lang="fa-IR" sz="2800" b="1" dirty="0" smtClean="0">
                <a:cs typeface="B Nazanin" panose="00000400000000000000" pitchFamily="2" charset="-78"/>
                <a:hlinkClick r:id="" action="ppaction://customshow?id=87&amp;return=true"/>
              </a:rPr>
              <a:t> است ؟!)، </a:t>
            </a:r>
            <a:r>
              <a:rPr lang="fa-IR" sz="2800" dirty="0" smtClean="0">
                <a:cs typeface="B Nazanin" panose="00000400000000000000" pitchFamily="2" charset="-78"/>
              </a:rPr>
              <a:t>تاکید به والدین، کسب مهارت خودمان، </a:t>
            </a:r>
            <a:r>
              <a:rPr lang="fa-IR" sz="2800" dirty="0" err="1" smtClean="0">
                <a:cs typeface="B Nazanin" panose="00000400000000000000" pitchFamily="2" charset="-78"/>
              </a:rPr>
              <a:t>و</a:t>
            </a:r>
            <a:r>
              <a:rPr lang="fa-IR" sz="2800" b="1" dirty="0" err="1" smtClean="0">
                <a:cs typeface="B Nazanin" panose="00000400000000000000" pitchFamily="2" charset="-78"/>
                <a:hlinkClick r:id="" action="ppaction://customshow?id=86&amp;return=true"/>
              </a:rPr>
              <a:t>آموزش</a:t>
            </a:r>
            <a:r>
              <a:rPr lang="fa-IR" sz="2800" b="1" dirty="0" smtClean="0">
                <a:cs typeface="B Nazanin" panose="00000400000000000000" pitchFamily="2" charset="-78"/>
                <a:hlinkClick r:id="" action="ppaction://customshow?id=86&amp;return=true"/>
              </a:rPr>
              <a:t>، توانمند نمودن و تغییر رفتار در مادر </a:t>
            </a:r>
            <a:endParaRPr lang="fa-IR" sz="2800" b="1" dirty="0" smtClean="0">
              <a:cs typeface="B Nazanin" panose="00000400000000000000" pitchFamily="2" charset="-78"/>
            </a:endParaRPr>
          </a:p>
          <a:p>
            <a:r>
              <a:rPr lang="fa-IR" sz="2800" dirty="0" smtClean="0">
                <a:cs typeface="B Nazanin" panose="00000400000000000000" pitchFamily="2" charset="-78"/>
              </a:rPr>
              <a:t>شناخت وضعیت و توانائی های نوزاد، </a:t>
            </a:r>
            <a:r>
              <a:rPr lang="fa-IR" sz="2800" b="1" dirty="0" smtClean="0">
                <a:cs typeface="B Nazanin" panose="00000400000000000000" pitchFamily="2" charset="-78"/>
                <a:hlinkClick r:id="" action="ppaction://customshow?id=82&amp;return=true"/>
              </a:rPr>
              <a:t>گرچه بظاهر بزرگ و سالم است</a:t>
            </a:r>
            <a:endParaRPr lang="fa-IR" sz="2800" b="1" dirty="0" smtClean="0">
              <a:cs typeface="B Nazanin" panose="00000400000000000000" pitchFamily="2" charset="-78"/>
            </a:endParaRPr>
          </a:p>
          <a:p>
            <a:r>
              <a:rPr lang="fa-IR" sz="2800" b="1" u="sng" dirty="0" smtClean="0">
                <a:cs typeface="B Nazanin" panose="00000400000000000000" pitchFamily="2" charset="-78"/>
              </a:rPr>
              <a:t>هدف کاهش میزان اتلاف انرژی: </a:t>
            </a:r>
            <a:r>
              <a:rPr lang="fa-IR" sz="2800" dirty="0" smtClean="0">
                <a:cs typeface="B Nazanin" panose="00000400000000000000" pitchFamily="2" charset="-78"/>
              </a:rPr>
              <a:t>پوزیشن، لچ، یک یا دو پستان، فشردن پستان، شیردوشی، ابزار شیردهی(نیپل شیلد، </a:t>
            </a:r>
            <a:r>
              <a:rPr lang="en-US" sz="2800" dirty="0" smtClean="0">
                <a:cs typeface="B Nazanin" panose="00000400000000000000" pitchFamily="2" charset="-78"/>
              </a:rPr>
              <a:t>SNS</a:t>
            </a:r>
            <a:r>
              <a:rPr lang="fa-IR" sz="2800" dirty="0" smtClean="0">
                <a:cs typeface="B Nazanin" panose="00000400000000000000" pitchFamily="2" charset="-78"/>
              </a:rPr>
              <a:t>، فنجان و...) </a:t>
            </a:r>
            <a:endParaRPr lang="fa-IR" sz="2800" dirty="0">
              <a:cs typeface="B Nazanin" panose="00000400000000000000" pitchFamily="2" charset="-78"/>
            </a:endParaRPr>
          </a:p>
        </p:txBody>
      </p:sp>
      <p:graphicFrame>
        <p:nvGraphicFramePr>
          <p:cNvPr id="5" name="Diagram 4"/>
          <p:cNvGraphicFramePr/>
          <p:nvPr>
            <p:extLst>
              <p:ext uri="{D42A27DB-BD31-4B8C-83A1-F6EECF244321}">
                <p14:modId xmlns:p14="http://schemas.microsoft.com/office/powerpoint/2010/main" val="1155814373"/>
              </p:ext>
            </p:extLst>
          </p:nvPr>
        </p:nvGraphicFramePr>
        <p:xfrm>
          <a:off x="395536" y="332656"/>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5</a:t>
            </a:fld>
            <a:endParaRPr lang="fa-IR" dirty="0">
              <a:solidFill>
                <a:prstClr val="black"/>
              </a:solidFill>
            </a:endParaRPr>
          </a:p>
        </p:txBody>
      </p:sp>
      <p:pic>
        <p:nvPicPr>
          <p:cNvPr id="3074"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b="50000"/>
          <a:stretch/>
        </p:blipFill>
        <p:spPr bwMode="auto">
          <a:xfrm>
            <a:off x="2771800" y="4445847"/>
            <a:ext cx="3408862"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58047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639342"/>
            <a:ext cx="8229600" cy="4525962"/>
          </a:xfrm>
        </p:spPr>
        <p:txBody>
          <a:bodyPr/>
          <a:lstStyle/>
          <a:p>
            <a:pPr algn="l" rtl="0"/>
            <a:r>
              <a:rPr lang="en-US" sz="3200" dirty="0"/>
              <a:t>A nipple shield should </a:t>
            </a:r>
            <a:r>
              <a:rPr lang="en-US" sz="3200" b="1" dirty="0"/>
              <a:t>not usually be used before a mother’s milk has </a:t>
            </a:r>
            <a:r>
              <a:rPr lang="en-US" sz="3200" b="1" dirty="0">
                <a:solidFill>
                  <a:srgbClr val="FF0000"/>
                </a:solidFill>
              </a:rPr>
              <a:t>‘come in’ </a:t>
            </a:r>
            <a:r>
              <a:rPr lang="en-US" sz="3200" dirty="0" smtClean="0"/>
              <a:t>typically </a:t>
            </a:r>
            <a:r>
              <a:rPr lang="en-US" sz="3200" dirty="0"/>
              <a:t>around day 2–6 after the birth of her baby</a:t>
            </a:r>
            <a:r>
              <a:rPr lang="en-US" sz="3200" dirty="0" smtClean="0"/>
              <a:t>.</a:t>
            </a:r>
          </a:p>
          <a:p>
            <a:pPr algn="l" rtl="0"/>
            <a:r>
              <a:rPr lang="en-US" sz="3200" dirty="0"/>
              <a:t>Mothers must be advised to </a:t>
            </a:r>
            <a:r>
              <a:rPr lang="en-US" sz="3200" b="1" u="sng" dirty="0"/>
              <a:t>empty the breast </a:t>
            </a:r>
            <a:r>
              <a:rPr lang="en-US" sz="3200" dirty="0"/>
              <a:t>following a feed, since the use of a shield may decreases the amount of milk removed from the breast.  </a:t>
            </a:r>
            <a:endParaRPr lang="en-US" sz="3200" dirty="0" smtClean="0"/>
          </a:p>
        </p:txBody>
      </p:sp>
      <p:graphicFrame>
        <p:nvGraphicFramePr>
          <p:cNvPr id="7" name="Diagram 6"/>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ounded Rectangle 4"/>
          <p:cNvSpPr/>
          <p:nvPr/>
        </p:nvSpPr>
        <p:spPr>
          <a:xfrm>
            <a:off x="623637" y="315478"/>
            <a:ext cx="81199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ctr" defTabSz="1778000" rtl="1">
              <a:lnSpc>
                <a:spcPct val="90000"/>
              </a:lnSpc>
              <a:spcAft>
                <a:spcPct val="35000"/>
              </a:spcAft>
            </a:pPr>
            <a:endParaRPr lang="en-US" sz="4000"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4595725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9552" y="1484784"/>
            <a:ext cx="8208912" cy="4824536"/>
          </a:xfrm>
        </p:spPr>
        <p:txBody>
          <a:bodyPr/>
          <a:lstStyle/>
          <a:p>
            <a:r>
              <a:rPr lang="fa-IR" sz="2800" dirty="0" smtClean="0">
                <a:cs typeface="B Nazanin" panose="00000400000000000000" pitchFamily="2" charset="-78"/>
              </a:rPr>
              <a:t>استفاده </a:t>
            </a:r>
            <a:r>
              <a:rPr lang="fa-IR" sz="2800" dirty="0" err="1" smtClean="0">
                <a:cs typeface="B Nazanin" panose="00000400000000000000" pitchFamily="2" charset="-78"/>
              </a:rPr>
              <a:t>ازمحافظ</a:t>
            </a:r>
            <a:r>
              <a:rPr lang="fa-IR" sz="2800" dirty="0" smtClean="0">
                <a:cs typeface="B Nazanin" panose="00000400000000000000" pitchFamily="2" charset="-78"/>
              </a:rPr>
              <a:t> </a:t>
            </a:r>
            <a:r>
              <a:rPr lang="fa-IR" sz="2800" dirty="0" err="1">
                <a:cs typeface="B Nazanin" panose="00000400000000000000" pitchFamily="2" charset="-78"/>
              </a:rPr>
              <a:t>سیلیکونی</a:t>
            </a:r>
            <a:r>
              <a:rPr lang="fa-IR" sz="2800" dirty="0">
                <a:cs typeface="B Nazanin" panose="00000400000000000000" pitchFamily="2" charset="-78"/>
              </a:rPr>
              <a:t> ظریف و </a:t>
            </a:r>
            <a:r>
              <a:rPr lang="fa-IR" sz="2800" dirty="0" smtClean="0">
                <a:cs typeface="B Nazanin" panose="00000400000000000000" pitchFamily="2" charset="-78"/>
              </a:rPr>
              <a:t>مناسب نوک پستان</a:t>
            </a:r>
            <a:r>
              <a:rPr lang="fa-IR" sz="2800" dirty="0">
                <a:cs typeface="B Nazanin" panose="00000400000000000000" pitchFamily="2" charset="-78"/>
              </a:rPr>
              <a:t>(جنس و اندازه) </a:t>
            </a:r>
            <a:r>
              <a:rPr lang="fa-IR" sz="2800" dirty="0" smtClean="0">
                <a:cs typeface="B Nazanin" panose="00000400000000000000" pitchFamily="2" charset="-78"/>
              </a:rPr>
              <a:t> </a:t>
            </a:r>
            <a:r>
              <a:rPr lang="fa-IR" sz="2800" dirty="0">
                <a:cs typeface="B Nazanin" panose="00000400000000000000" pitchFamily="2" charset="-78"/>
              </a:rPr>
              <a:t>اغلب </a:t>
            </a:r>
            <a:r>
              <a:rPr lang="fa-IR" sz="2800" dirty="0" smtClean="0">
                <a:cs typeface="B Nazanin" panose="00000400000000000000" pitchFamily="2" charset="-78"/>
              </a:rPr>
              <a:t>به دلایل زیر است: </a:t>
            </a:r>
          </a:p>
          <a:p>
            <a:pPr lvl="1"/>
            <a:r>
              <a:rPr lang="fa-IR" sz="2400" dirty="0" smtClean="0">
                <a:cs typeface="B Nazanin" panose="00000400000000000000" pitchFamily="2" charset="-78"/>
              </a:rPr>
              <a:t>کمک </a:t>
            </a:r>
            <a:r>
              <a:rPr lang="fa-IR" sz="2400" dirty="0">
                <a:cs typeface="B Nazanin" panose="00000400000000000000" pitchFamily="2" charset="-78"/>
              </a:rPr>
              <a:t>به کاهش قدرت مکش لازم نوزاد  </a:t>
            </a:r>
            <a:r>
              <a:rPr lang="fa-IR" sz="2400" dirty="0" err="1">
                <a:cs typeface="B Nazanin" panose="00000400000000000000" pitchFamily="2" charset="-78"/>
              </a:rPr>
              <a:t>درانتقال</a:t>
            </a:r>
            <a:r>
              <a:rPr lang="fa-IR" sz="2400" dirty="0">
                <a:cs typeface="B Nazanin" panose="00000400000000000000" pitchFamily="2" charset="-78"/>
              </a:rPr>
              <a:t> شیر یا آغوز (</a:t>
            </a:r>
            <a:r>
              <a:rPr lang="fa-IR" sz="2400" b="1" dirty="0">
                <a:solidFill>
                  <a:srgbClr val="FF0000"/>
                </a:solidFill>
                <a:cs typeface="B Nazanin" panose="00000400000000000000" pitchFamily="2" charset="-78"/>
              </a:rPr>
              <a:t>کاهش فضای مرده دهان)</a:t>
            </a:r>
            <a:r>
              <a:rPr lang="fa-IR" sz="2400" dirty="0">
                <a:cs typeface="B Nazanin" panose="00000400000000000000" pitchFamily="2" charset="-78"/>
              </a:rPr>
              <a:t> ، </a:t>
            </a:r>
            <a:endParaRPr lang="fa-IR" sz="2400" dirty="0" smtClean="0">
              <a:cs typeface="B Nazanin" panose="00000400000000000000" pitchFamily="2" charset="-78"/>
            </a:endParaRPr>
          </a:p>
          <a:p>
            <a:pPr lvl="1"/>
            <a:r>
              <a:rPr lang="fa-IR" sz="2400" dirty="0" smtClean="0">
                <a:cs typeface="B Nazanin" panose="00000400000000000000" pitchFamily="2" charset="-78"/>
              </a:rPr>
              <a:t>کاهش </a:t>
            </a:r>
            <a:r>
              <a:rPr lang="fa-IR" sz="2400" dirty="0">
                <a:cs typeface="B Nazanin" panose="00000400000000000000" pitchFamily="2" charset="-78"/>
              </a:rPr>
              <a:t>جریان شیر بیش از حد توان نوزاد</a:t>
            </a:r>
            <a:r>
              <a:rPr lang="fa-IR" sz="2400" b="1" dirty="0">
                <a:solidFill>
                  <a:srgbClr val="FF0000"/>
                </a:solidFill>
                <a:cs typeface="B Nazanin" panose="00000400000000000000" pitchFamily="2" charset="-78"/>
              </a:rPr>
              <a:t>( کنترل جریان </a:t>
            </a:r>
            <a:r>
              <a:rPr lang="fa-IR" sz="2400" b="1" dirty="0" smtClean="0">
                <a:solidFill>
                  <a:srgbClr val="FF0000"/>
                </a:solidFill>
                <a:cs typeface="B Nazanin" panose="00000400000000000000" pitchFamily="2" charset="-78"/>
              </a:rPr>
              <a:t>شیر مادر با </a:t>
            </a:r>
            <a:r>
              <a:rPr lang="fa-IR" sz="2400" b="1" dirty="0" err="1">
                <a:solidFill>
                  <a:srgbClr val="FF0000"/>
                </a:solidFill>
                <a:cs typeface="B Nazanin" panose="00000400000000000000" pitchFamily="2" charset="-78"/>
              </a:rPr>
              <a:t>رفلکس</a:t>
            </a:r>
            <a:r>
              <a:rPr lang="fa-IR" sz="2400" b="1" dirty="0">
                <a:solidFill>
                  <a:srgbClr val="FF0000"/>
                </a:solidFill>
                <a:cs typeface="B Nazanin" panose="00000400000000000000" pitchFamily="2" charset="-78"/>
              </a:rPr>
              <a:t> جهش شیر قوی </a:t>
            </a:r>
            <a:r>
              <a:rPr lang="fa-IR" sz="2400" b="1" dirty="0" smtClean="0">
                <a:solidFill>
                  <a:srgbClr val="FF0000"/>
                </a:solidFill>
                <a:cs typeface="B Nazanin" panose="00000400000000000000" pitchFamily="2" charset="-78"/>
              </a:rPr>
              <a:t>و </a:t>
            </a:r>
            <a:r>
              <a:rPr lang="fa-IR" sz="2400" b="1" u="sng" dirty="0">
                <a:solidFill>
                  <a:srgbClr val="FF0000"/>
                </a:solidFill>
                <a:cs typeface="B Nazanin" panose="00000400000000000000" pitchFamily="2" charset="-78"/>
              </a:rPr>
              <a:t>کاهش استرس و حفظ انرژی نوزاد </a:t>
            </a:r>
            <a:r>
              <a:rPr lang="fa-IR" sz="2400" b="1" dirty="0" smtClean="0">
                <a:solidFill>
                  <a:srgbClr val="FF0000"/>
                </a:solidFill>
                <a:cs typeface="B Nazanin" panose="00000400000000000000" pitchFamily="2" charset="-78"/>
              </a:rPr>
              <a:t>)</a:t>
            </a:r>
            <a:r>
              <a:rPr lang="fa-IR" sz="2400" dirty="0" smtClean="0">
                <a:cs typeface="B Nazanin" panose="00000400000000000000" pitchFamily="2" charset="-78"/>
              </a:rPr>
              <a:t>  و </a:t>
            </a:r>
          </a:p>
          <a:p>
            <a:pPr lvl="1"/>
            <a:r>
              <a:rPr lang="fa-IR" sz="2400" dirty="0" smtClean="0">
                <a:cs typeface="B Nazanin" panose="00000400000000000000" pitchFamily="2" charset="-78"/>
              </a:rPr>
              <a:t>محرکی </a:t>
            </a:r>
            <a:r>
              <a:rPr lang="fa-IR" sz="2400" dirty="0">
                <a:cs typeface="B Nazanin" panose="00000400000000000000" pitchFamily="2" charset="-78"/>
              </a:rPr>
              <a:t>برای تشویق نوزاد برای </a:t>
            </a:r>
            <a:r>
              <a:rPr lang="fa-IR" sz="2400" b="1" u="sng" dirty="0">
                <a:solidFill>
                  <a:srgbClr val="FF0000"/>
                </a:solidFill>
                <a:cs typeface="B Nazanin" panose="00000400000000000000" pitchFamily="2" charset="-78"/>
              </a:rPr>
              <a:t>شروع</a:t>
            </a:r>
            <a:r>
              <a:rPr lang="fa-IR" sz="2400" b="1" dirty="0">
                <a:solidFill>
                  <a:srgbClr val="FF0000"/>
                </a:solidFill>
                <a:cs typeface="B Nazanin" panose="00000400000000000000" pitchFamily="2" charset="-78"/>
              </a:rPr>
              <a:t> و </a:t>
            </a:r>
            <a:r>
              <a:rPr lang="fa-IR" sz="2400" b="1" u="sng" dirty="0">
                <a:solidFill>
                  <a:srgbClr val="FF0000"/>
                </a:solidFill>
                <a:cs typeface="B Nazanin" panose="00000400000000000000" pitchFamily="2" charset="-78"/>
              </a:rPr>
              <a:t>ادامه </a:t>
            </a:r>
            <a:r>
              <a:rPr lang="fa-IR" sz="2400" b="1" u="sng" dirty="0" smtClean="0">
                <a:solidFill>
                  <a:srgbClr val="FF0000"/>
                </a:solidFill>
                <a:cs typeface="B Nazanin" panose="00000400000000000000" pitchFamily="2" charset="-78"/>
              </a:rPr>
              <a:t>مکیدن</a:t>
            </a:r>
          </a:p>
          <a:p>
            <a:pPr lvl="1"/>
            <a:r>
              <a:rPr lang="fa-IR" sz="2400" dirty="0" smtClean="0">
                <a:cs typeface="B Nazanin" panose="00000400000000000000" pitchFamily="2" charset="-78"/>
              </a:rPr>
              <a:t>نگرفتن پستان، یا گرفتن </a:t>
            </a:r>
            <a:r>
              <a:rPr lang="fa-IR" sz="2400" dirty="0">
                <a:cs typeface="B Nazanin" panose="00000400000000000000" pitchFamily="2" charset="-78"/>
              </a:rPr>
              <a:t>پستان </a:t>
            </a:r>
            <a:r>
              <a:rPr lang="fa-IR" sz="2400" dirty="0" smtClean="0">
                <a:cs typeface="B Nazanin" panose="00000400000000000000" pitchFamily="2" charset="-78"/>
              </a:rPr>
              <a:t>با شیرخوردن کمتر از </a:t>
            </a:r>
            <a:r>
              <a:rPr lang="fa-IR" sz="2400" dirty="0">
                <a:cs typeface="B Nazanin" panose="00000400000000000000" pitchFamily="2" charset="-78"/>
              </a:rPr>
              <a:t>5 دقیقه در روز اول تولد و 10 دقیقه در روزهای پس از </a:t>
            </a:r>
            <a:r>
              <a:rPr lang="fa-IR" sz="2400" dirty="0" smtClean="0">
                <a:cs typeface="B Nazanin" panose="00000400000000000000" pitchFamily="2" charset="-78"/>
              </a:rPr>
              <a:t>آن</a:t>
            </a:r>
          </a:p>
          <a:p>
            <a:pPr lvl="1"/>
            <a:r>
              <a:rPr lang="fa-IR" sz="2400" dirty="0" smtClean="0">
                <a:cs typeface="B Nazanin" panose="00000400000000000000" pitchFamily="2" charset="-78"/>
              </a:rPr>
              <a:t>در صورت عدم شروع </a:t>
            </a:r>
            <a:r>
              <a:rPr lang="fa-IR" sz="2400" dirty="0" err="1" smtClean="0">
                <a:cs typeface="B Nazanin" panose="00000400000000000000" pitchFamily="2" charset="-78"/>
              </a:rPr>
              <a:t>ویا</a:t>
            </a:r>
            <a:r>
              <a:rPr lang="fa-IR" sz="2400" dirty="0" smtClean="0">
                <a:cs typeface="B Nazanin" panose="00000400000000000000" pitchFamily="2" charset="-78"/>
              </a:rPr>
              <a:t> </a:t>
            </a:r>
            <a:r>
              <a:rPr lang="fa-IR" sz="2400" dirty="0">
                <a:cs typeface="B Nazanin" panose="00000400000000000000" pitchFamily="2" charset="-78"/>
              </a:rPr>
              <a:t>نداشتن مکیدن نسبتا </a:t>
            </a:r>
            <a:r>
              <a:rPr lang="fa-IR" sz="2400" dirty="0" smtClean="0">
                <a:cs typeface="B Nazanin" panose="00000400000000000000" pitchFamily="2" charset="-78"/>
              </a:rPr>
              <a:t>قوی در طی </a:t>
            </a:r>
            <a:r>
              <a:rPr lang="fa-IR" sz="2400" dirty="0">
                <a:cs typeface="B Nazanin" panose="00000400000000000000" pitchFamily="2" charset="-78"/>
              </a:rPr>
              <a:t>چند دقیقه </a:t>
            </a:r>
            <a:r>
              <a:rPr lang="fa-IR" sz="2400" dirty="0" smtClean="0">
                <a:cs typeface="B Nazanin" panose="00000400000000000000" pitchFamily="2" charset="-78"/>
              </a:rPr>
              <a:t>پس </a:t>
            </a:r>
            <a:r>
              <a:rPr lang="fa-IR" sz="2400" dirty="0" err="1">
                <a:cs typeface="B Nazanin" panose="00000400000000000000" pitchFamily="2" charset="-78"/>
              </a:rPr>
              <a:t>ازگرفتن</a:t>
            </a:r>
            <a:r>
              <a:rPr lang="fa-IR" sz="2400" dirty="0">
                <a:cs typeface="B Nazanin" panose="00000400000000000000" pitchFamily="2" charset="-78"/>
              </a:rPr>
              <a:t> </a:t>
            </a:r>
            <a:r>
              <a:rPr lang="fa-IR" sz="2400" dirty="0" smtClean="0">
                <a:cs typeface="B Nazanin" panose="00000400000000000000" pitchFamily="2" charset="-78"/>
              </a:rPr>
              <a:t>پستان که با </a:t>
            </a:r>
            <a:r>
              <a:rPr lang="fa-IR" sz="2400" dirty="0">
                <a:cs typeface="B Nazanin" panose="00000400000000000000" pitchFamily="2" charset="-78"/>
              </a:rPr>
              <a:t>فشردن </a:t>
            </a:r>
            <a:r>
              <a:rPr lang="fa-IR" sz="2400" dirty="0" smtClean="0">
                <a:cs typeface="B Nazanin" panose="00000400000000000000" pitchFamily="2" charset="-78"/>
              </a:rPr>
              <a:t>پستان نیز توأم شده است</a:t>
            </a:r>
          </a:p>
        </p:txBody>
      </p:sp>
      <p:graphicFrame>
        <p:nvGraphicFramePr>
          <p:cNvPr id="6" name="Diagram 5"/>
          <p:cNvGraphicFramePr/>
          <p:nvPr>
            <p:extLst>
              <p:ext uri="{D42A27DB-BD31-4B8C-83A1-F6EECF244321}">
                <p14:modId xmlns:p14="http://schemas.microsoft.com/office/powerpoint/2010/main" val="3664558355"/>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50329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623887" indent="-514350" algn="l" rtl="0">
              <a:buFont typeface="+mj-lt"/>
              <a:buAutoNum type="arabicPeriod"/>
            </a:pPr>
            <a:r>
              <a:rPr lang="en-US" dirty="0"/>
              <a:t>It should </a:t>
            </a:r>
            <a:r>
              <a:rPr lang="en-US" dirty="0" smtClean="0"/>
              <a:t>be washed </a:t>
            </a:r>
            <a:r>
              <a:rPr lang="en-US" dirty="0"/>
              <a:t>with </a:t>
            </a:r>
            <a:r>
              <a:rPr lang="en-US" dirty="0" smtClean="0"/>
              <a:t>hot, soapy </a:t>
            </a:r>
            <a:r>
              <a:rPr lang="en-US" dirty="0"/>
              <a:t>water and </a:t>
            </a:r>
            <a:r>
              <a:rPr lang="en-US" dirty="0" smtClean="0"/>
              <a:t>then rinsed </a:t>
            </a:r>
            <a:r>
              <a:rPr lang="en-US" dirty="0"/>
              <a:t>with hot water</a:t>
            </a:r>
            <a:r>
              <a:rPr lang="en-US" dirty="0" smtClean="0"/>
              <a:t>.</a:t>
            </a:r>
          </a:p>
        </p:txBody>
      </p:sp>
      <p:grpSp>
        <p:nvGrpSpPr>
          <p:cNvPr id="4" name="Group 3"/>
          <p:cNvGrpSpPr/>
          <p:nvPr/>
        </p:nvGrpSpPr>
        <p:grpSpPr>
          <a:xfrm>
            <a:off x="741553" y="228600"/>
            <a:ext cx="7772400" cy="1142098"/>
            <a:chOff x="0" y="450"/>
            <a:chExt cx="7772400" cy="1142098"/>
          </a:xfrm>
        </p:grpSpPr>
        <p:sp>
          <p:nvSpPr>
            <p:cNvPr id="5" name="Rounded Rectangle 4"/>
            <p:cNvSpPr/>
            <p:nvPr/>
          </p:nvSpPr>
          <p:spPr>
            <a:xfrm>
              <a:off x="0" y="450"/>
              <a:ext cx="7772400" cy="114209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ounded Rectangle 4"/>
            <p:cNvSpPr/>
            <p:nvPr/>
          </p:nvSpPr>
          <p:spPr>
            <a:xfrm>
              <a:off x="55753" y="5620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fontAlgn="auto">
                <a:lnSpc>
                  <a:spcPct val="90000"/>
                </a:lnSpc>
                <a:spcAft>
                  <a:spcPct val="35000"/>
                </a:spcAft>
              </a:pPr>
              <a:r>
                <a:rPr lang="en-US" sz="4400" b="1" dirty="0">
                  <a:solidFill>
                    <a:prstClr val="white"/>
                  </a:solidFill>
                  <a:effectLst>
                    <a:outerShdw blurRad="38100" dist="38100" dir="2700000" algn="tl">
                      <a:srgbClr val="000000">
                        <a:alpha val="43137"/>
                      </a:srgbClr>
                    </a:outerShdw>
                  </a:effectLst>
                </a:rPr>
                <a:t>Applying the Nipple Shield</a:t>
              </a:r>
            </a:p>
          </p:txBody>
        </p:sp>
      </p:grpSp>
      <p:pic>
        <p:nvPicPr>
          <p:cNvPr id="1027" name="Picture 3" descr="D:\slides\Update slides\new pic\my pic and position\my pic and movies\jadid 2\۲۰۱۵۱۰۰۳_۱۰۲۵۳۶.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6833"/>
          <a:stretch/>
        </p:blipFill>
        <p:spPr bwMode="auto">
          <a:xfrm rot="5400000">
            <a:off x="1638408" y="3242745"/>
            <a:ext cx="3653247" cy="22056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28" name="Picture 4" descr="D:\slides\Update slides\new pic\my pic and position\my pic and movies\jadid 2\۲۰۱۵۱۰۰۳_۱۰۲۵۵۸.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905"/>
          <a:stretch/>
        </p:blipFill>
        <p:spPr bwMode="auto">
          <a:xfrm rot="5400000">
            <a:off x="4114420" y="3200780"/>
            <a:ext cx="3653246" cy="22808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1393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2565" y="5029200"/>
            <a:ext cx="8250376" cy="1588610"/>
          </a:xfrm>
        </p:spPr>
        <p:txBody>
          <a:bodyPr/>
          <a:lstStyle/>
          <a:p>
            <a:pPr marL="623887" indent="-514350" algn="l" rtl="0">
              <a:buFont typeface="+mj-lt"/>
              <a:buAutoNum type="arabicPeriod" startAt="2"/>
            </a:pPr>
            <a:r>
              <a:rPr lang="en-US" sz="2000" dirty="0" smtClean="0"/>
              <a:t>Start </a:t>
            </a:r>
            <a:r>
              <a:rPr lang="en-US" sz="2000" dirty="0"/>
              <a:t>by pushing down on the </a:t>
            </a:r>
            <a:r>
              <a:rPr lang="en-US" sz="2000" dirty="0" smtClean="0"/>
              <a:t>nipple part </a:t>
            </a:r>
            <a:r>
              <a:rPr lang="en-US" sz="2000" dirty="0"/>
              <a:t>with your thumb, while pulling up from the </a:t>
            </a:r>
            <a:r>
              <a:rPr lang="en-US" sz="2000" dirty="0" smtClean="0"/>
              <a:t>bottom with </a:t>
            </a:r>
            <a:r>
              <a:rPr lang="en-US" sz="2000" dirty="0"/>
              <a:t>your </a:t>
            </a:r>
            <a:r>
              <a:rPr lang="en-US" sz="2000" dirty="0" smtClean="0"/>
              <a:t>fingers.</a:t>
            </a:r>
          </a:p>
          <a:p>
            <a:pPr marL="623887" indent="-514350" algn="l" rtl="0">
              <a:buFont typeface="+mj-lt"/>
              <a:buAutoNum type="arabicPeriod" startAt="2"/>
            </a:pPr>
            <a:r>
              <a:rPr lang="en-US" sz="2000" dirty="0"/>
              <a:t>Nipple tip pushed down halfway</a:t>
            </a:r>
          </a:p>
        </p:txBody>
      </p:sp>
      <p:grpSp>
        <p:nvGrpSpPr>
          <p:cNvPr id="4" name="Group 3"/>
          <p:cNvGrpSpPr/>
          <p:nvPr/>
        </p:nvGrpSpPr>
        <p:grpSpPr>
          <a:xfrm>
            <a:off x="741553" y="228600"/>
            <a:ext cx="7772400" cy="1142098"/>
            <a:chOff x="0" y="450"/>
            <a:chExt cx="7772400" cy="1142098"/>
          </a:xfrm>
        </p:grpSpPr>
        <p:sp>
          <p:nvSpPr>
            <p:cNvPr id="5" name="Rounded Rectangle 4"/>
            <p:cNvSpPr/>
            <p:nvPr/>
          </p:nvSpPr>
          <p:spPr>
            <a:xfrm>
              <a:off x="0" y="450"/>
              <a:ext cx="7772400" cy="114209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ounded Rectangle 4"/>
            <p:cNvSpPr/>
            <p:nvPr/>
          </p:nvSpPr>
          <p:spPr>
            <a:xfrm>
              <a:off x="55753" y="5620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fontAlgn="auto">
                <a:lnSpc>
                  <a:spcPct val="90000"/>
                </a:lnSpc>
                <a:spcAft>
                  <a:spcPct val="35000"/>
                </a:spcAft>
              </a:pPr>
              <a:r>
                <a:rPr lang="en-US" sz="4400" b="1" dirty="0">
                  <a:solidFill>
                    <a:prstClr val="white"/>
                  </a:solidFill>
                  <a:effectLst>
                    <a:outerShdw blurRad="38100" dist="38100" dir="2700000" algn="tl">
                      <a:srgbClr val="000000">
                        <a:alpha val="43137"/>
                      </a:srgbClr>
                    </a:outerShdw>
                  </a:effectLst>
                </a:rPr>
                <a:t>Applying the Nipple Shield</a:t>
              </a:r>
            </a:p>
          </p:txBody>
        </p:sp>
      </p:grpSp>
      <p:pic>
        <p:nvPicPr>
          <p:cNvPr id="2049" name="Picture 1" descr="D:\slides\Update slides\new pic\my pic and position\my pic and movies\jadid 2\۲۰۱۵۱۰۰۳_۱۰۲۷۴۸.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098"/>
          <a:stretch/>
        </p:blipFill>
        <p:spPr bwMode="auto">
          <a:xfrm>
            <a:off x="1219200" y="1395334"/>
            <a:ext cx="2111060" cy="35991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050" name="Picture 2" descr="D:\slides\Update slides\new pic\my pic and position\my pic and movies\jadid 2\۲۰۱۵۱۰۰۳_۱۰۲۸۳۶.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477"/>
          <a:stretch/>
        </p:blipFill>
        <p:spPr bwMode="auto">
          <a:xfrm>
            <a:off x="3512564" y="1421567"/>
            <a:ext cx="2126236" cy="35729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051" name="Picture 3" descr="D:\slides\Update slides\new pic\my pic and position\my pic and movies\jadid 2\۲۰۱۵۱۰۰۳_۱۰۲۸۵۲.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1200" y="1371600"/>
            <a:ext cx="2037892" cy="36229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90650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5638800"/>
            <a:ext cx="8153400" cy="990600"/>
          </a:xfrm>
        </p:spPr>
        <p:txBody>
          <a:bodyPr/>
          <a:lstStyle/>
          <a:p>
            <a:pPr marL="452437" indent="-342900" algn="l" rtl="0">
              <a:buFont typeface="+mj-lt"/>
              <a:buAutoNum type="arabicPeriod" startAt="4"/>
            </a:pPr>
            <a:r>
              <a:rPr lang="en-US" sz="1800" dirty="0"/>
              <a:t>Place the tip of the nipple shield centered over the tip of </a:t>
            </a:r>
            <a:r>
              <a:rPr lang="en-US" sz="1800" dirty="0" smtClean="0"/>
              <a:t>the nipple</a:t>
            </a:r>
            <a:r>
              <a:rPr lang="en-US" sz="1800" dirty="0"/>
              <a:t>, pushing into the breast gently but </a:t>
            </a:r>
            <a:r>
              <a:rPr lang="en-US" sz="1800" dirty="0" smtClean="0"/>
              <a:t>firmly </a:t>
            </a:r>
            <a:r>
              <a:rPr lang="en-US" sz="1800" dirty="0"/>
              <a:t>to create a </a:t>
            </a:r>
            <a:r>
              <a:rPr lang="en-US" sz="1800" dirty="0" smtClean="0"/>
              <a:t>seal</a:t>
            </a:r>
            <a:endParaRPr lang="en-US" sz="1800" dirty="0"/>
          </a:p>
          <a:p>
            <a:pPr algn="l" rtl="0"/>
            <a:endParaRPr lang="en-US" sz="1800" dirty="0"/>
          </a:p>
        </p:txBody>
      </p:sp>
      <p:sp>
        <p:nvSpPr>
          <p:cNvPr id="4" name="Rounded Rectangle 4"/>
          <p:cNvSpPr/>
          <p:nvPr/>
        </p:nvSpPr>
        <p:spPr>
          <a:xfrm>
            <a:off x="797306" y="28435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fontAlgn="auto">
              <a:lnSpc>
                <a:spcPct val="90000"/>
              </a:lnSpc>
              <a:spcAft>
                <a:spcPct val="35000"/>
              </a:spcAft>
            </a:pPr>
            <a:r>
              <a:rPr lang="en-US" sz="4400" b="1" dirty="0">
                <a:solidFill>
                  <a:prstClr val="white"/>
                </a:solidFill>
              </a:rPr>
              <a:t>Applying the Nipple Shield</a:t>
            </a:r>
          </a:p>
        </p:txBody>
      </p:sp>
      <p:grpSp>
        <p:nvGrpSpPr>
          <p:cNvPr id="5" name="Group 4"/>
          <p:cNvGrpSpPr/>
          <p:nvPr/>
        </p:nvGrpSpPr>
        <p:grpSpPr>
          <a:xfrm>
            <a:off x="741553" y="228600"/>
            <a:ext cx="7772400" cy="1086345"/>
            <a:chOff x="0" y="450"/>
            <a:chExt cx="7772400" cy="1142098"/>
          </a:xfrm>
        </p:grpSpPr>
        <p:sp>
          <p:nvSpPr>
            <p:cNvPr id="6" name="Rounded Rectangle 5"/>
            <p:cNvSpPr/>
            <p:nvPr/>
          </p:nvSpPr>
          <p:spPr>
            <a:xfrm>
              <a:off x="0" y="450"/>
              <a:ext cx="7772400" cy="114209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53" y="5620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fontAlgn="auto">
                <a:lnSpc>
                  <a:spcPct val="90000"/>
                </a:lnSpc>
                <a:spcAft>
                  <a:spcPct val="35000"/>
                </a:spcAft>
              </a:pPr>
              <a:r>
                <a:rPr lang="en-US" sz="4400" b="1" dirty="0">
                  <a:solidFill>
                    <a:prstClr val="white"/>
                  </a:solidFill>
                  <a:effectLst>
                    <a:outerShdw blurRad="38100" dist="38100" dir="2700000" algn="tl">
                      <a:srgbClr val="000000">
                        <a:alpha val="43137"/>
                      </a:srgbClr>
                    </a:outerShdw>
                  </a:effectLst>
                </a:rPr>
                <a:t>Applying the Nipple Shield</a:t>
              </a:r>
            </a:p>
          </p:txBody>
        </p:sp>
      </p:grpSp>
      <p:pic>
        <p:nvPicPr>
          <p:cNvPr id="3074" name="Picture 2" descr="D:\slides\Update slides\new pic\my pic and position\my pic and movies\jadid 2\۲۰۱۵۱۰۰۳_۱۰۲۹۱۶.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7095"/>
          <a:stretch/>
        </p:blipFill>
        <p:spPr bwMode="auto">
          <a:xfrm>
            <a:off x="1261542" y="1370698"/>
            <a:ext cx="3234258" cy="41919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075" name="Picture 3" descr="D:\slides\Update slides\new pic\my pic and position\my pic and movies\jadid 2\۲۰۱۵۱۰۰۳_۱۰۳۲۱۷.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1135" b="4091"/>
          <a:stretch/>
        </p:blipFill>
        <p:spPr bwMode="auto">
          <a:xfrm>
            <a:off x="4781804" y="1370698"/>
            <a:ext cx="3153457" cy="41919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6409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40566" y="5257800"/>
            <a:ext cx="8498634" cy="990600"/>
          </a:xfrm>
        </p:spPr>
        <p:txBody>
          <a:bodyPr/>
          <a:lstStyle/>
          <a:p>
            <a:pPr marL="452437" indent="-342900" algn="l" rtl="0">
              <a:buFont typeface="+mj-lt"/>
              <a:buAutoNum type="arabicPeriod" startAt="4"/>
            </a:pPr>
            <a:r>
              <a:rPr lang="en-US" sz="1800" dirty="0"/>
              <a:t>While pushing gently into the breast, insert a finger from </a:t>
            </a:r>
            <a:r>
              <a:rPr lang="en-US" sz="1800" dirty="0" smtClean="0"/>
              <a:t>each hand </a:t>
            </a:r>
            <a:r>
              <a:rPr lang="en-US" sz="1800" dirty="0"/>
              <a:t>into the ridge between the nipple part of the shield </a:t>
            </a:r>
            <a:r>
              <a:rPr lang="en-US" sz="1800" dirty="0" smtClean="0"/>
              <a:t>and the </a:t>
            </a:r>
            <a:r>
              <a:rPr lang="en-US" sz="1800" dirty="0"/>
              <a:t>outer part of the shield. Fingers should be parallel </a:t>
            </a:r>
            <a:r>
              <a:rPr lang="en-US" sz="1800" dirty="0" smtClean="0"/>
              <a:t>to the </a:t>
            </a:r>
            <a:r>
              <a:rPr lang="en-US" sz="1800" dirty="0"/>
              <a:t>nipple</a:t>
            </a:r>
          </a:p>
        </p:txBody>
      </p:sp>
      <p:sp>
        <p:nvSpPr>
          <p:cNvPr id="4" name="Rounded Rectangle 4"/>
          <p:cNvSpPr/>
          <p:nvPr/>
        </p:nvSpPr>
        <p:spPr>
          <a:xfrm>
            <a:off x="797306" y="28435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fontAlgn="auto">
              <a:lnSpc>
                <a:spcPct val="90000"/>
              </a:lnSpc>
              <a:spcAft>
                <a:spcPct val="35000"/>
              </a:spcAft>
            </a:pPr>
            <a:r>
              <a:rPr lang="en-US" sz="4400" b="1" dirty="0">
                <a:solidFill>
                  <a:prstClr val="white"/>
                </a:solidFill>
              </a:rPr>
              <a:t>Applying the Nipple Shield</a:t>
            </a:r>
          </a:p>
        </p:txBody>
      </p:sp>
      <p:grpSp>
        <p:nvGrpSpPr>
          <p:cNvPr id="5" name="Group 4"/>
          <p:cNvGrpSpPr/>
          <p:nvPr/>
        </p:nvGrpSpPr>
        <p:grpSpPr>
          <a:xfrm>
            <a:off x="741553" y="228600"/>
            <a:ext cx="7772400" cy="1142098"/>
            <a:chOff x="0" y="450"/>
            <a:chExt cx="7772400" cy="1142098"/>
          </a:xfrm>
        </p:grpSpPr>
        <p:sp>
          <p:nvSpPr>
            <p:cNvPr id="6" name="Rounded Rectangle 5"/>
            <p:cNvSpPr/>
            <p:nvPr/>
          </p:nvSpPr>
          <p:spPr>
            <a:xfrm>
              <a:off x="0" y="450"/>
              <a:ext cx="7772400" cy="114209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53" y="5620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fontAlgn="auto">
                <a:lnSpc>
                  <a:spcPct val="90000"/>
                </a:lnSpc>
                <a:spcAft>
                  <a:spcPct val="35000"/>
                </a:spcAft>
              </a:pPr>
              <a:r>
                <a:rPr lang="en-US" sz="4400" b="1" dirty="0">
                  <a:solidFill>
                    <a:prstClr val="white"/>
                  </a:solidFill>
                  <a:effectLst>
                    <a:outerShdw blurRad="38100" dist="38100" dir="2700000" algn="tl">
                      <a:srgbClr val="000000">
                        <a:alpha val="43137"/>
                      </a:srgbClr>
                    </a:outerShdw>
                  </a:effectLst>
                </a:rPr>
                <a:t>Applying the Nipple Shield</a:t>
              </a:r>
            </a:p>
          </p:txBody>
        </p:sp>
      </p:grpSp>
      <p:pic>
        <p:nvPicPr>
          <p:cNvPr id="4098" name="Picture 2" descr="D:\slides\Update slides\new pic\my pic and position\my pic and movies\jadid 2\۲۰۱۵۱۰۰۳_۱۰۳۲۴۲.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9374"/>
          <a:stretch/>
        </p:blipFill>
        <p:spPr bwMode="auto">
          <a:xfrm>
            <a:off x="1905000" y="1435058"/>
            <a:ext cx="2667000" cy="38227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4099" name="Picture 3" descr="D:\slides\Update slides\new pic\my pic and position\my pic and movies\jadid 2\۲۰۱۵۱۰۰۳_۱۰۳۳۲۰.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918" b="4372"/>
          <a:stretch/>
        </p:blipFill>
        <p:spPr bwMode="auto">
          <a:xfrm>
            <a:off x="4994156" y="1391934"/>
            <a:ext cx="2397244" cy="38658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405952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5537" y="5782455"/>
            <a:ext cx="8498634" cy="990600"/>
          </a:xfrm>
        </p:spPr>
        <p:txBody>
          <a:bodyPr/>
          <a:lstStyle/>
          <a:p>
            <a:pPr marL="452437" indent="-342900" algn="l" rtl="0">
              <a:buFont typeface="+mj-lt"/>
              <a:buAutoNum type="arabicPeriod" startAt="4"/>
            </a:pPr>
            <a:r>
              <a:rPr lang="en-US" sz="1800" dirty="0" smtClean="0"/>
              <a:t>the </a:t>
            </a:r>
            <a:r>
              <a:rPr lang="en-US" sz="1800" dirty="0"/>
              <a:t>nipple</a:t>
            </a:r>
          </a:p>
        </p:txBody>
      </p:sp>
      <p:sp>
        <p:nvSpPr>
          <p:cNvPr id="4" name="Rounded Rectangle 4"/>
          <p:cNvSpPr/>
          <p:nvPr/>
        </p:nvSpPr>
        <p:spPr>
          <a:xfrm>
            <a:off x="797306" y="284353"/>
            <a:ext cx="7660894" cy="1030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fontAlgn="auto">
              <a:lnSpc>
                <a:spcPct val="90000"/>
              </a:lnSpc>
              <a:spcAft>
                <a:spcPct val="35000"/>
              </a:spcAft>
            </a:pPr>
            <a:r>
              <a:rPr lang="en-US" sz="4400" b="1" dirty="0">
                <a:solidFill>
                  <a:prstClr val="white"/>
                </a:solidFill>
              </a:rPr>
              <a:t>Applying the Nipple Shield</a:t>
            </a:r>
          </a:p>
        </p:txBody>
      </p:sp>
      <p:grpSp>
        <p:nvGrpSpPr>
          <p:cNvPr id="5" name="Group 4"/>
          <p:cNvGrpSpPr/>
          <p:nvPr/>
        </p:nvGrpSpPr>
        <p:grpSpPr>
          <a:xfrm>
            <a:off x="0" y="0"/>
            <a:ext cx="9144000" cy="799649"/>
            <a:chOff x="0" y="-92999"/>
            <a:chExt cx="7772400" cy="1235547"/>
          </a:xfrm>
        </p:grpSpPr>
        <p:sp>
          <p:nvSpPr>
            <p:cNvPr id="6" name="Rounded Rectangle 5"/>
            <p:cNvSpPr/>
            <p:nvPr/>
          </p:nvSpPr>
          <p:spPr>
            <a:xfrm>
              <a:off x="0" y="450"/>
              <a:ext cx="7772400" cy="114209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5753" y="-92999"/>
              <a:ext cx="7660894" cy="12355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640" tIns="167640" rIns="167640" bIns="167640" numCol="1" spcCol="1270" anchor="ctr" anchorCtr="0">
              <a:noAutofit/>
            </a:bodyPr>
            <a:lstStyle/>
            <a:p>
              <a:pPr algn="ctr" defTabSz="1955800" rtl="1" fontAlgn="auto">
                <a:lnSpc>
                  <a:spcPct val="90000"/>
                </a:lnSpc>
                <a:spcAft>
                  <a:spcPct val="35000"/>
                </a:spcAft>
              </a:pPr>
              <a:r>
                <a:rPr lang="en-US" sz="3200" b="1" dirty="0">
                  <a:solidFill>
                    <a:prstClr val="white"/>
                  </a:solidFill>
                  <a:effectLst>
                    <a:outerShdw blurRad="38100" dist="38100" dir="2700000" algn="tl">
                      <a:srgbClr val="000000">
                        <a:alpha val="43137"/>
                      </a:srgbClr>
                    </a:outerShdw>
                  </a:effectLst>
                </a:rPr>
                <a:t>remove the nipple shield from the breast</a:t>
              </a:r>
            </a:p>
          </p:txBody>
        </p:sp>
      </p:gr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14971"/>
          <a:stretch/>
        </p:blipFill>
        <p:spPr>
          <a:xfrm>
            <a:off x="0" y="824459"/>
            <a:ext cx="9144000" cy="6049139"/>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4286"/>
          <a:stretch/>
        </p:blipFill>
        <p:spPr>
          <a:xfrm>
            <a:off x="0" y="835354"/>
            <a:ext cx="9144000" cy="6000750"/>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14901"/>
          <a:stretch/>
        </p:blipFill>
        <p:spPr>
          <a:xfrm>
            <a:off x="65592" y="799649"/>
            <a:ext cx="9078408" cy="600075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356" y="835354"/>
            <a:ext cx="9144000" cy="6022646"/>
          </a:xfrm>
          <a:prstGeom prst="rect">
            <a:avLst/>
          </a:prstGeom>
        </p:spPr>
      </p:pic>
    </p:spTree>
    <p:extLst>
      <p:ext uri="{BB962C8B-B14F-4D97-AF65-F5344CB8AC3E}">
        <p14:creationId xmlns:p14="http://schemas.microsoft.com/office/powerpoint/2010/main" val="2939663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00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200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300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2317" t="4840" r="4281" b="5396"/>
          <a:stretch/>
        </p:blipFill>
        <p:spPr>
          <a:xfrm>
            <a:off x="1826067" y="1916832"/>
            <a:ext cx="5993754" cy="38402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2" name="Diagram 1"/>
          <p:cNvGraphicFramePr/>
          <p:nvPr>
            <p:extLst>
              <p:ext uri="{D42A27DB-BD31-4B8C-83A1-F6EECF244321}">
                <p14:modId xmlns:p14="http://schemas.microsoft.com/office/powerpoint/2010/main" val="3503766368"/>
              </p:ext>
            </p:extLst>
          </p:nvPr>
        </p:nvGraphicFramePr>
        <p:xfrm>
          <a:off x="304800" y="152400"/>
          <a:ext cx="8229600" cy="137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3731" name="Picture 5" descr="Fig3-0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73344" y="1642319"/>
            <a:ext cx="6299200" cy="43892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27"/>
          <p:cNvSpPr>
            <a:spLocks noChangeShapeType="1"/>
          </p:cNvSpPr>
          <p:nvPr/>
        </p:nvSpPr>
        <p:spPr bwMode="auto">
          <a:xfrm flipH="1">
            <a:off x="6588224" y="4581128"/>
            <a:ext cx="1080122" cy="651952"/>
          </a:xfrm>
          <a:prstGeom prst="line">
            <a:avLst/>
          </a:prstGeom>
          <a:ln w="57150">
            <a:solidFill>
              <a:schemeClr val="bg1"/>
            </a:solidFill>
            <a:headEnd/>
            <a:tailEnd type="triangle" w="med" len="med"/>
          </a:ln>
        </p:spPr>
        <p:style>
          <a:lnRef idx="3">
            <a:schemeClr val="accent2"/>
          </a:lnRef>
          <a:fillRef idx="0">
            <a:schemeClr val="accent2"/>
          </a:fillRef>
          <a:effectRef idx="2">
            <a:schemeClr val="accent2"/>
          </a:effectRef>
          <a:fontRef idx="minor">
            <a:schemeClr val="tx1"/>
          </a:fontRef>
        </p:style>
        <p:txBody>
          <a:bodyPr/>
          <a:lstStyle/>
          <a:p>
            <a:pPr fontAlgn="auto">
              <a:spcBef>
                <a:spcPts val="0"/>
              </a:spcBef>
              <a:spcAft>
                <a:spcPts val="0"/>
              </a:spcAft>
              <a:defRPr/>
            </a:pPr>
            <a:endParaRPr lang="en-US">
              <a:solidFill>
                <a:prstClr val="black"/>
              </a:solidFill>
            </a:endParaRPr>
          </a:p>
        </p:txBody>
      </p:sp>
    </p:spTree>
    <p:extLst>
      <p:ext uri="{BB962C8B-B14F-4D97-AF65-F5344CB8AC3E}">
        <p14:creationId xmlns:p14="http://schemas.microsoft.com/office/powerpoint/2010/main" val="328469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7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549570273"/>
              </p:ext>
            </p:extLst>
          </p:nvPr>
        </p:nvGraphicFramePr>
        <p:xfrm>
          <a:off x="357188" y="214313"/>
          <a:ext cx="8389937"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02437" name="Picture 5" descr="Fig3-025"/>
          <p:cNvPicPr>
            <a:picLocks noChangeAspect="1" noChangeArrowheads="1"/>
          </p:cNvPicPr>
          <p:nvPr/>
        </p:nvPicPr>
        <p:blipFill>
          <a:blip r:embed="rId7"/>
          <a:srcRect/>
          <a:stretch>
            <a:fillRect/>
          </a:stretch>
        </p:blipFill>
        <p:spPr bwMode="auto">
          <a:xfrm>
            <a:off x="1220376" y="1600200"/>
            <a:ext cx="6557962" cy="45695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12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186922">
            <a:off x="5782563" y="2817111"/>
            <a:ext cx="1828800" cy="1940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949229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128318717"/>
              </p:ext>
            </p:extLst>
          </p:nvPr>
        </p:nvGraphicFramePr>
        <p:xfrm>
          <a:off x="500063" y="285750"/>
          <a:ext cx="8229600" cy="19191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5779" name="Picture 5" descr="Fig3-02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19672" y="2060847"/>
            <a:ext cx="5832648" cy="40641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06644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Content Placeholder 6"/>
          <p:cNvSpPr>
            <a:spLocks noGrp="1"/>
          </p:cNvSpPr>
          <p:nvPr>
            <p:ph sz="quarter" idx="2"/>
          </p:nvPr>
        </p:nvSpPr>
        <p:spPr>
          <a:xfrm>
            <a:off x="467544" y="1340768"/>
            <a:ext cx="4173860" cy="4045289"/>
          </a:xfrm>
        </p:spPr>
        <p:txBody>
          <a:bodyPr anchor="ctr"/>
          <a:lstStyle/>
          <a:p>
            <a:pPr marL="109537" indent="0" algn="ctr">
              <a:buNone/>
            </a:pPr>
            <a:r>
              <a:rPr lang="fa-IR" dirty="0">
                <a:cs typeface="B Nazanin" panose="00000400000000000000" pitchFamily="2" charset="-78"/>
              </a:rPr>
              <a:t>تقدیم به همه نوزادان اواخر </a:t>
            </a:r>
            <a:r>
              <a:rPr lang="fa-IR" dirty="0" smtClean="0">
                <a:cs typeface="B Nazanin" panose="00000400000000000000" pitchFamily="2" charset="-78"/>
              </a:rPr>
              <a:t>نارسی و والدین </a:t>
            </a:r>
            <a:r>
              <a:rPr lang="fa-IR" dirty="0">
                <a:cs typeface="B Nazanin" panose="00000400000000000000" pitchFamily="2" charset="-78"/>
              </a:rPr>
              <a:t>صبور آن ها که در طی سال ها ،افتخار کارکردن با آن ها را داشته و </a:t>
            </a:r>
            <a:r>
              <a:rPr lang="fa-IR" b="1" u="sng" dirty="0">
                <a:cs typeface="B Nazanin" panose="00000400000000000000" pitchFamily="2" charset="-78"/>
              </a:rPr>
              <a:t>تشکر از آنچه که به من آموخته اند.</a:t>
            </a:r>
            <a:endParaRPr lang="en-US" b="1" u="sng"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6</a:t>
            </a:fld>
            <a:endParaRPr lang="fa-IR" dirty="0">
              <a:solidFill>
                <a:prstClr val="black"/>
              </a:solidFill>
            </a:endParaRPr>
          </a:p>
        </p:txBody>
      </p:sp>
      <p:sp>
        <p:nvSpPr>
          <p:cNvPr id="10" name="Rectangle 9"/>
          <p:cNvSpPr/>
          <p:nvPr/>
        </p:nvSpPr>
        <p:spPr>
          <a:xfrm>
            <a:off x="539552" y="548680"/>
            <a:ext cx="4032448" cy="56166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860032" y="548680"/>
            <a:ext cx="3960440" cy="56166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4915395" y="777729"/>
            <a:ext cx="3825394" cy="5171366"/>
          </a:xfrm>
          <a:prstGeom prst="rect">
            <a:avLst/>
          </a:prstGeom>
        </p:spPr>
      </p:pic>
    </p:spTree>
    <p:extLst>
      <p:ext uri="{BB962C8B-B14F-4D97-AF65-F5344CB8AC3E}">
        <p14:creationId xmlns:p14="http://schemas.microsoft.com/office/powerpoint/2010/main" val="2756474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0" name="Content Placeholder 9"/>
          <p:cNvGraphicFramePr>
            <a:graphicFrameLocks noGrp="1"/>
          </p:cNvGraphicFramePr>
          <p:nvPr>
            <p:ph idx="1"/>
            <p:extLst>
              <p:ext uri="{D42A27DB-BD31-4B8C-83A1-F6EECF244321}">
                <p14:modId xmlns:p14="http://schemas.microsoft.com/office/powerpoint/2010/main" val="3967279599"/>
              </p:ext>
            </p:extLst>
          </p:nvPr>
        </p:nvGraphicFramePr>
        <p:xfrm>
          <a:off x="-828600" y="188640"/>
          <a:ext cx="10657184"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lide Number Placeholder 6"/>
          <p:cNvSpPr>
            <a:spLocks noGrp="1"/>
          </p:cNvSpPr>
          <p:nvPr>
            <p:ph type="sldNum" sz="quarter" idx="12"/>
          </p:nvPr>
        </p:nvSpPr>
        <p:spPr/>
        <p:txBody>
          <a:bodyPr/>
          <a:lstStyle/>
          <a:p>
            <a:pPr>
              <a:defRPr/>
            </a:pPr>
            <a:fld id="{9F92FDB1-4CDB-401A-97FA-64FF19B31A97}" type="slidenum">
              <a:rPr lang="fa-IR" smtClean="0">
                <a:solidFill>
                  <a:prstClr val="black"/>
                </a:solidFill>
              </a:rPr>
              <a:pPr>
                <a:defRPr/>
              </a:pPr>
              <a:t>7</a:t>
            </a:fld>
            <a:endParaRPr lang="fa-IR">
              <a:solidFill>
                <a:prstClr val="black"/>
              </a:solidFill>
            </a:endParaRPr>
          </a:p>
        </p:txBody>
      </p:sp>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l="38521" t="39096" r="22958" b="17659"/>
          <a:stretch/>
        </p:blipFill>
        <p:spPr>
          <a:xfrm>
            <a:off x="2411760" y="1916832"/>
            <a:ext cx="4261962" cy="29166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991175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8405"/>
            <a:ext cx="9143999" cy="68580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idx="1"/>
          </p:nvPr>
        </p:nvSpPr>
        <p:spPr>
          <a:xfrm>
            <a:off x="550589" y="1639275"/>
            <a:ext cx="8042821" cy="4886069"/>
          </a:xfrm>
          <a:solidFill>
            <a:schemeClr val="accent2">
              <a:alpha val="53000"/>
            </a:schemeClr>
          </a:solidFill>
        </p:spPr>
        <p:txBody>
          <a:bodyPr/>
          <a:lstStyle/>
          <a:p>
            <a:r>
              <a:rPr lang="fa-IR" sz="2400" dirty="0" smtClean="0">
                <a:ln w="0"/>
                <a:effectLst>
                  <a:outerShdw blurRad="38100" dist="19050" dir="2700000" algn="tl" rotWithShape="0">
                    <a:schemeClr val="dk1">
                      <a:alpha val="40000"/>
                    </a:schemeClr>
                  </a:outerShdw>
                </a:effectLst>
                <a:cs typeface="B Nazanin" panose="00000400000000000000" pitchFamily="2" charset="-78"/>
              </a:rPr>
              <a:t>ارائه‌ </a:t>
            </a:r>
            <a:r>
              <a:rPr lang="fa-IR" sz="2400" dirty="0">
                <a:ln w="0"/>
                <a:effectLst>
                  <a:outerShdw blurRad="38100" dist="19050" dir="2700000" algn="tl" rotWithShape="0">
                    <a:schemeClr val="dk1">
                      <a:alpha val="40000"/>
                    </a:schemeClr>
                  </a:outerShdw>
                </a:effectLst>
                <a:cs typeface="B Nazanin" panose="00000400000000000000" pitchFamily="2" charset="-78"/>
              </a:rPr>
              <a:t>اطلاعات کتبی و شفاهی </a:t>
            </a:r>
            <a:r>
              <a:rPr lang="fa-IR" sz="2400" u="sng" dirty="0">
                <a:ln w="0"/>
                <a:effectLst>
                  <a:outerShdw blurRad="38100" dist="19050" dir="2700000" algn="tl" rotWithShape="0">
                    <a:schemeClr val="dk1">
                      <a:alpha val="40000"/>
                    </a:schemeClr>
                  </a:outerShdw>
                </a:effectLst>
                <a:cs typeface="B Nazanin" panose="00000400000000000000" pitchFamily="2" charset="-78"/>
              </a:rPr>
              <a:t>مزایای تغذیه با شیرمادر </a:t>
            </a:r>
            <a:endParaRPr lang="fa-IR" sz="2400" u="sng" dirty="0" smtClean="0">
              <a:ln w="0"/>
              <a:effectLst>
                <a:outerShdw blurRad="38100" dist="19050" dir="2700000" algn="tl" rotWithShape="0">
                  <a:schemeClr val="dk1">
                    <a:alpha val="40000"/>
                  </a:schemeClr>
                </a:outerShdw>
              </a:effectLst>
              <a:cs typeface="B Nazanin" panose="00000400000000000000" pitchFamily="2" charset="-78"/>
            </a:endParaRPr>
          </a:p>
          <a:p>
            <a:r>
              <a:rPr lang="fa-IR" sz="2400" u="sng" dirty="0">
                <a:ln w="0"/>
                <a:effectLst>
                  <a:outerShdw blurRad="38100" dist="19050" dir="2700000" algn="tl" rotWithShape="0">
                    <a:schemeClr val="dk1">
                      <a:alpha val="40000"/>
                    </a:schemeClr>
                  </a:outerShdw>
                </a:effectLst>
                <a:cs typeface="B Nazanin" panose="00000400000000000000" pitchFamily="2" charset="-78"/>
              </a:rPr>
              <a:t>مخاطرات </a:t>
            </a:r>
            <a:r>
              <a:rPr lang="fa-IR" sz="2400" u="sng" dirty="0" smtClean="0">
                <a:ln w="0"/>
                <a:effectLst>
                  <a:outerShdw blurRad="38100" dist="19050" dir="2700000" algn="tl" rotWithShape="0">
                    <a:schemeClr val="dk1">
                      <a:alpha val="40000"/>
                    </a:schemeClr>
                  </a:outerShdw>
                </a:effectLst>
                <a:cs typeface="B Nazanin" panose="00000400000000000000" pitchFamily="2" charset="-78"/>
              </a:rPr>
              <a:t>تجویز </a:t>
            </a:r>
            <a:r>
              <a:rPr lang="fa-IR" sz="2400" u="sng" dirty="0" err="1">
                <a:ln w="0"/>
                <a:effectLst>
                  <a:outerShdw blurRad="38100" dist="19050" dir="2700000" algn="tl" rotWithShape="0">
                    <a:schemeClr val="dk1">
                      <a:alpha val="40000"/>
                    </a:schemeClr>
                  </a:outerShdw>
                </a:effectLst>
                <a:cs typeface="B Nazanin" panose="00000400000000000000" pitchFamily="2" charset="-78"/>
              </a:rPr>
              <a:t>غیرضروری</a:t>
            </a:r>
            <a:r>
              <a:rPr lang="fa-IR" sz="2400" u="sng" dirty="0">
                <a:ln w="0"/>
                <a:effectLst>
                  <a:outerShdw blurRad="38100" dist="19050" dir="2700000" algn="tl" rotWithShape="0">
                    <a:schemeClr val="dk1">
                      <a:alpha val="40000"/>
                    </a:schemeClr>
                  </a:outerShdw>
                </a:effectLst>
                <a:cs typeface="B Nazanin" panose="00000400000000000000" pitchFamily="2" charset="-78"/>
              </a:rPr>
              <a:t> </a:t>
            </a:r>
            <a:r>
              <a:rPr lang="fa-IR" sz="2400" u="sng" dirty="0" err="1">
                <a:ln w="0"/>
                <a:effectLst>
                  <a:outerShdw blurRad="38100" dist="19050" dir="2700000" algn="tl" rotWithShape="0">
                    <a:schemeClr val="dk1">
                      <a:alpha val="40000"/>
                    </a:schemeClr>
                  </a:outerShdw>
                </a:effectLst>
                <a:cs typeface="B Nazanin" panose="00000400000000000000" pitchFamily="2" charset="-78"/>
              </a:rPr>
              <a:t>شیرمصنوعی</a:t>
            </a:r>
            <a:r>
              <a:rPr lang="fa-IR" sz="2400" u="sng" dirty="0">
                <a:ln w="0"/>
                <a:effectLst>
                  <a:outerShdw blurRad="38100" dist="19050" dir="2700000" algn="tl" rotWithShape="0">
                    <a:schemeClr val="dk1">
                      <a:alpha val="40000"/>
                    </a:schemeClr>
                  </a:outerShdw>
                </a:effectLst>
                <a:cs typeface="B Nazanin" panose="00000400000000000000" pitchFamily="2" charset="-78"/>
              </a:rPr>
              <a:t> </a:t>
            </a:r>
            <a:r>
              <a:rPr lang="fa-IR" sz="2400" dirty="0" err="1" smtClean="0">
                <a:ln w="0"/>
                <a:effectLst>
                  <a:outerShdw blurRad="38100" dist="19050" dir="2700000" algn="tl" rotWithShape="0">
                    <a:schemeClr val="dk1">
                      <a:alpha val="40000"/>
                    </a:schemeClr>
                  </a:outerShdw>
                </a:effectLst>
                <a:cs typeface="B Nazanin" panose="00000400000000000000" pitchFamily="2" charset="-78"/>
              </a:rPr>
              <a:t>وتشویق</a:t>
            </a:r>
            <a:r>
              <a:rPr lang="fa-IR" sz="2400" dirty="0" smtClean="0">
                <a:ln w="0"/>
                <a:effectLst>
                  <a:outerShdw blurRad="38100" dist="19050" dir="2700000" algn="tl" rotWithShape="0">
                    <a:schemeClr val="dk1">
                      <a:alpha val="40000"/>
                    </a:schemeClr>
                  </a:outerShdw>
                </a:effectLst>
                <a:cs typeface="B Nazanin" panose="00000400000000000000" pitchFamily="2" charset="-78"/>
              </a:rPr>
              <a:t> </a:t>
            </a:r>
            <a:r>
              <a:rPr lang="fa-IR" sz="2400" dirty="0">
                <a:ln w="0"/>
                <a:effectLst>
                  <a:outerShdw blurRad="38100" dist="19050" dir="2700000" algn="tl" rotWithShape="0">
                    <a:schemeClr val="dk1">
                      <a:alpha val="40000"/>
                    </a:schemeClr>
                  </a:outerShdw>
                </a:effectLst>
                <a:cs typeface="B Nazanin" panose="00000400000000000000" pitchFamily="2" charset="-78"/>
              </a:rPr>
              <a:t>به دوشیدن مکرر </a:t>
            </a:r>
            <a:r>
              <a:rPr lang="fa-IR" sz="2400" dirty="0" smtClean="0">
                <a:ln w="0"/>
                <a:effectLst>
                  <a:outerShdw blurRad="38100" dist="19050" dir="2700000" algn="tl" rotWithShape="0">
                    <a:schemeClr val="dk1">
                      <a:alpha val="40000"/>
                    </a:schemeClr>
                  </a:outerShdw>
                </a:effectLst>
                <a:cs typeface="B Nazanin" panose="00000400000000000000" pitchFamily="2" charset="-78"/>
              </a:rPr>
              <a:t>آغوز</a:t>
            </a:r>
          </a:p>
          <a:p>
            <a:r>
              <a:rPr lang="fa-IR" sz="2400" u="sng" dirty="0" smtClean="0">
                <a:ln w="0"/>
                <a:effectLst>
                  <a:outerShdw blurRad="38100" dist="19050" dir="2700000" algn="tl" rotWithShape="0">
                    <a:schemeClr val="dk1">
                      <a:alpha val="40000"/>
                    </a:schemeClr>
                  </a:outerShdw>
                </a:effectLst>
                <a:cs typeface="B Nazanin" panose="00000400000000000000" pitchFamily="2" charset="-78"/>
              </a:rPr>
              <a:t>اهمیت </a:t>
            </a:r>
            <a:r>
              <a:rPr lang="fa-IR" sz="2400" u="sng" dirty="0">
                <a:ln w="0"/>
                <a:effectLst>
                  <a:outerShdw blurRad="38100" dist="19050" dir="2700000" algn="tl" rotWithShape="0">
                    <a:schemeClr val="dk1">
                      <a:alpha val="40000"/>
                    </a:schemeClr>
                  </a:outerShdw>
                </a:effectLst>
                <a:cs typeface="B Nazanin" panose="00000400000000000000" pitchFamily="2" charset="-78"/>
              </a:rPr>
              <a:t>تماس دائم پوست به پوست </a:t>
            </a:r>
            <a:r>
              <a:rPr lang="fa-IR" sz="2400" dirty="0">
                <a:ln w="0"/>
                <a:effectLst>
                  <a:outerShdw blurRad="38100" dist="19050" dir="2700000" algn="tl" rotWithShape="0">
                    <a:schemeClr val="dk1">
                      <a:alpha val="40000"/>
                    </a:schemeClr>
                  </a:outerShdw>
                </a:effectLst>
                <a:cs typeface="B Nazanin" panose="00000400000000000000" pitchFamily="2" charset="-78"/>
              </a:rPr>
              <a:t>تا </a:t>
            </a:r>
            <a:r>
              <a:rPr lang="fa-IR" sz="2400" dirty="0" smtClean="0">
                <a:ln w="0"/>
                <a:effectLst>
                  <a:outerShdw blurRad="38100" dist="19050" dir="2700000" algn="tl" rotWithShape="0">
                    <a:schemeClr val="dk1">
                      <a:alpha val="40000"/>
                    </a:schemeClr>
                  </a:outerShdw>
                </a:effectLst>
                <a:cs typeface="B Nazanin" panose="00000400000000000000" pitchFamily="2" charset="-78"/>
              </a:rPr>
              <a:t>زمانی </a:t>
            </a:r>
            <a:r>
              <a:rPr lang="fa-IR" sz="2400" dirty="0">
                <a:ln w="0"/>
                <a:effectLst>
                  <a:outerShdw blurRad="38100" dist="19050" dir="2700000" algn="tl" rotWithShape="0">
                    <a:schemeClr val="dk1">
                      <a:alpha val="40000"/>
                    </a:schemeClr>
                  </a:outerShdw>
                </a:effectLst>
                <a:cs typeface="B Nazanin" panose="00000400000000000000" pitchFamily="2" charset="-78"/>
              </a:rPr>
              <a:t>که تولید شیر به شدت افزایش </a:t>
            </a:r>
            <a:r>
              <a:rPr lang="fa-IR" sz="2400" dirty="0" smtClean="0">
                <a:ln w="0"/>
                <a:effectLst>
                  <a:outerShdw blurRad="38100" dist="19050" dir="2700000" algn="tl" rotWithShape="0">
                    <a:schemeClr val="dk1">
                      <a:alpha val="40000"/>
                    </a:schemeClr>
                  </a:outerShdw>
                </a:effectLst>
                <a:cs typeface="B Nazanin" panose="00000400000000000000" pitchFamily="2" charset="-78"/>
              </a:rPr>
              <a:t>یابد</a:t>
            </a:r>
          </a:p>
          <a:p>
            <a:r>
              <a:rPr lang="fa-IR" sz="2400" dirty="0" smtClean="0">
                <a:ln w="0"/>
                <a:effectLst>
                  <a:outerShdw blurRad="38100" dist="19050" dir="2700000" algn="tl" rotWithShape="0">
                    <a:schemeClr val="dk1">
                      <a:alpha val="40000"/>
                    </a:schemeClr>
                  </a:outerShdw>
                </a:effectLst>
                <a:cs typeface="B Nazanin" panose="00000400000000000000" pitchFamily="2" charset="-78"/>
              </a:rPr>
              <a:t>تأکید </a:t>
            </a:r>
            <a:r>
              <a:rPr lang="fa-IR" sz="2400" dirty="0">
                <a:ln w="0"/>
                <a:effectLst>
                  <a:outerShdw blurRad="38100" dist="19050" dir="2700000" algn="tl" rotWithShape="0">
                    <a:schemeClr val="dk1">
                      <a:alpha val="40000"/>
                    </a:schemeClr>
                  </a:outerShdw>
                </a:effectLst>
                <a:cs typeface="B Nazanin" panose="00000400000000000000" pitchFamily="2" charset="-78"/>
              </a:rPr>
              <a:t>بر </a:t>
            </a:r>
            <a:r>
              <a:rPr lang="fa-IR" sz="2400" u="sng" dirty="0">
                <a:ln w="0"/>
                <a:effectLst>
                  <a:outerShdw blurRad="38100" dist="19050" dir="2700000" algn="tl" rotWithShape="0">
                    <a:schemeClr val="dk1">
                      <a:alpha val="40000"/>
                    </a:schemeClr>
                  </a:outerShdw>
                </a:effectLst>
                <a:cs typeface="B Nazanin" panose="00000400000000000000" pitchFamily="2" charset="-78"/>
              </a:rPr>
              <a:t>اهمیت شیردهی مکرر از پستان</a:t>
            </a:r>
            <a:r>
              <a:rPr lang="fa-IR" sz="2400" dirty="0">
                <a:ln w="0"/>
                <a:effectLst>
                  <a:outerShdw blurRad="38100" dist="19050" dir="2700000" algn="tl" rotWithShape="0">
                    <a:schemeClr val="dk1">
                      <a:alpha val="40000"/>
                    </a:schemeClr>
                  </a:outerShdw>
                </a:effectLst>
                <a:cs typeface="B Nazanin" panose="00000400000000000000" pitchFamily="2" charset="-78"/>
              </a:rPr>
              <a:t>، حداقل 10 تا 12 بار در 24 </a:t>
            </a:r>
            <a:r>
              <a:rPr lang="fa-IR" sz="2400" dirty="0" smtClean="0">
                <a:ln w="0"/>
                <a:effectLst>
                  <a:outerShdw blurRad="38100" dist="19050" dir="2700000" algn="tl" rotWithShape="0">
                    <a:schemeClr val="dk1">
                      <a:alpha val="40000"/>
                    </a:schemeClr>
                  </a:outerShdw>
                </a:effectLst>
                <a:cs typeface="B Nazanin" panose="00000400000000000000" pitchFamily="2" charset="-78"/>
              </a:rPr>
              <a:t>ساعت</a:t>
            </a:r>
          </a:p>
          <a:p>
            <a:r>
              <a:rPr lang="fa-IR" sz="2400" dirty="0" smtClean="0">
                <a:ln w="0"/>
                <a:effectLst>
                  <a:outerShdw blurRad="38100" dist="19050" dir="2700000" algn="tl" rotWithShape="0">
                    <a:schemeClr val="dk1">
                      <a:alpha val="40000"/>
                    </a:schemeClr>
                  </a:outerShdw>
                </a:effectLst>
                <a:cs typeface="B Nazanin" panose="00000400000000000000" pitchFamily="2" charset="-78"/>
              </a:rPr>
              <a:t>تأکید </a:t>
            </a:r>
            <a:r>
              <a:rPr lang="fa-IR" sz="2400" dirty="0">
                <a:ln w="0"/>
                <a:effectLst>
                  <a:outerShdw blurRad="38100" dist="19050" dir="2700000" algn="tl" rotWithShape="0">
                    <a:schemeClr val="dk1">
                      <a:alpha val="40000"/>
                    </a:schemeClr>
                  </a:outerShdw>
                </a:effectLst>
                <a:cs typeface="B Nazanin" panose="00000400000000000000" pitchFamily="2" charset="-78"/>
              </a:rPr>
              <a:t>بر </a:t>
            </a:r>
            <a:r>
              <a:rPr lang="fa-IR" sz="2400" u="sng" dirty="0">
                <a:ln w="0"/>
                <a:effectLst>
                  <a:outerShdw blurRad="38100" dist="19050" dir="2700000" algn="tl" rotWithShape="0">
                    <a:schemeClr val="dk1">
                      <a:alpha val="40000"/>
                    </a:schemeClr>
                  </a:outerShdw>
                </a:effectLst>
                <a:cs typeface="B Nazanin" panose="00000400000000000000" pitchFamily="2" charset="-78"/>
              </a:rPr>
              <a:t>اهمیت وضعیت شیردهی مناسب  </a:t>
            </a:r>
            <a:r>
              <a:rPr lang="fa-IR" sz="2400" dirty="0">
                <a:ln w="0"/>
                <a:effectLst>
                  <a:outerShdw blurRad="38100" dist="19050" dir="2700000" algn="tl" rotWithShape="0">
                    <a:schemeClr val="dk1">
                      <a:alpha val="40000"/>
                    </a:schemeClr>
                  </a:outerShdw>
                </a:effectLst>
                <a:cs typeface="B Nazanin" panose="00000400000000000000" pitchFamily="2" charset="-78"/>
              </a:rPr>
              <a:t>و تضمین این مسئله که مادر روش را درک </a:t>
            </a:r>
            <a:r>
              <a:rPr lang="fa-IR" sz="2400" dirty="0" smtClean="0">
                <a:ln w="0"/>
                <a:effectLst>
                  <a:outerShdw blurRad="38100" dist="19050" dir="2700000" algn="tl" rotWithShape="0">
                    <a:schemeClr val="dk1">
                      <a:alpha val="40000"/>
                    </a:schemeClr>
                  </a:outerShdw>
                </a:effectLst>
                <a:cs typeface="B Nazanin" panose="00000400000000000000" pitchFamily="2" charset="-78"/>
              </a:rPr>
              <a:t>کند </a:t>
            </a:r>
            <a:r>
              <a:rPr lang="fa-IR" sz="2400" dirty="0">
                <a:ln w="0"/>
                <a:effectLst>
                  <a:outerShdw blurRad="38100" dist="19050" dir="2700000" algn="tl" rotWithShape="0">
                    <a:schemeClr val="dk1">
                      <a:alpha val="40000"/>
                    </a:schemeClr>
                  </a:outerShdw>
                </a:effectLst>
                <a:cs typeface="B Nazanin" panose="00000400000000000000" pitchFamily="2" charset="-78"/>
              </a:rPr>
              <a:t>و </a:t>
            </a:r>
            <a:r>
              <a:rPr lang="fa-IR" sz="2400" dirty="0" smtClean="0">
                <a:ln w="0"/>
                <a:effectLst>
                  <a:outerShdw blurRad="38100" dist="19050" dir="2700000" algn="tl" rotWithShape="0">
                    <a:schemeClr val="dk1">
                      <a:alpha val="40000"/>
                    </a:schemeClr>
                  </a:outerShdw>
                </a:effectLst>
                <a:cs typeface="B Nazanin" panose="00000400000000000000" pitchFamily="2" charset="-78"/>
              </a:rPr>
              <a:t>بیاموزد</a:t>
            </a:r>
          </a:p>
          <a:p>
            <a:r>
              <a:rPr lang="fa-IR" sz="2400" dirty="0" smtClean="0">
                <a:ln w="0"/>
                <a:effectLst>
                  <a:outerShdw blurRad="38100" dist="19050" dir="2700000" algn="tl" rotWithShape="0">
                    <a:schemeClr val="dk1">
                      <a:alpha val="40000"/>
                    </a:schemeClr>
                  </a:outerShdw>
                </a:effectLst>
                <a:cs typeface="B Nazanin" panose="00000400000000000000" pitchFamily="2" charset="-78"/>
              </a:rPr>
              <a:t>آموزش </a:t>
            </a:r>
            <a:r>
              <a:rPr lang="fa-IR" sz="2400" dirty="0" err="1" smtClean="0">
                <a:ln w="0"/>
                <a:effectLst>
                  <a:outerShdw blurRad="38100" dist="19050" dir="2700000" algn="tl" rotWithShape="0">
                    <a:schemeClr val="dk1">
                      <a:alpha val="40000"/>
                    </a:schemeClr>
                  </a:outerShdw>
                </a:effectLst>
                <a:cs typeface="B Nazanin" panose="00000400000000000000" pitchFamily="2" charset="-78"/>
              </a:rPr>
              <a:t>وتأکید</a:t>
            </a:r>
            <a:r>
              <a:rPr lang="fa-IR" sz="2400" dirty="0" smtClean="0">
                <a:ln w="0"/>
                <a:effectLst>
                  <a:outerShdw blurRad="38100" dist="19050" dir="2700000" algn="tl" rotWithShape="0">
                    <a:schemeClr val="dk1">
                      <a:alpha val="40000"/>
                    </a:schemeClr>
                  </a:outerShdw>
                </a:effectLst>
                <a:cs typeface="B Nazanin" panose="00000400000000000000" pitchFamily="2" charset="-78"/>
              </a:rPr>
              <a:t> </a:t>
            </a:r>
            <a:r>
              <a:rPr lang="fa-IR" sz="2400" dirty="0">
                <a:ln w="0"/>
                <a:effectLst>
                  <a:outerShdw blurRad="38100" dist="19050" dir="2700000" algn="tl" rotWithShape="0">
                    <a:schemeClr val="dk1">
                      <a:alpha val="40000"/>
                    </a:schemeClr>
                  </a:outerShdw>
                </a:effectLst>
                <a:cs typeface="B Nazanin" panose="00000400000000000000" pitchFamily="2" charset="-78"/>
              </a:rPr>
              <a:t>بر </a:t>
            </a:r>
            <a:r>
              <a:rPr lang="fa-IR" sz="2400" u="sng" dirty="0">
                <a:ln w="0"/>
                <a:effectLst>
                  <a:outerShdw blurRad="38100" dist="19050" dir="2700000" algn="tl" rotWithShape="0">
                    <a:schemeClr val="dk1">
                      <a:alpha val="40000"/>
                    </a:schemeClr>
                  </a:outerShdw>
                </a:effectLst>
                <a:cs typeface="B Nazanin" panose="00000400000000000000" pitchFamily="2" charset="-78"/>
              </a:rPr>
              <a:t>اهمیت فشردن پستان </a:t>
            </a:r>
            <a:r>
              <a:rPr lang="fa-IR" sz="2400" dirty="0">
                <a:ln w="0"/>
                <a:effectLst>
                  <a:outerShdw blurRad="38100" dist="19050" dir="2700000" algn="tl" rotWithShape="0">
                    <a:schemeClr val="dk1">
                      <a:alpha val="40000"/>
                    </a:schemeClr>
                  </a:outerShdw>
                </a:effectLst>
                <a:cs typeface="B Nazanin" panose="00000400000000000000" pitchFamily="2" charset="-78"/>
              </a:rPr>
              <a:t>در طول تغذیه تا زمانی که نوزاد به خوبی تغذیه </a:t>
            </a:r>
            <a:r>
              <a:rPr lang="fa-IR" sz="2400" dirty="0" smtClean="0">
                <a:ln w="0"/>
                <a:effectLst>
                  <a:outerShdw blurRad="38100" dist="19050" dir="2700000" algn="tl" rotWithShape="0">
                    <a:schemeClr val="dk1">
                      <a:alpha val="40000"/>
                    </a:schemeClr>
                  </a:outerShdw>
                </a:effectLst>
                <a:cs typeface="B Nazanin" panose="00000400000000000000" pitchFamily="2" charset="-78"/>
              </a:rPr>
              <a:t>کند</a:t>
            </a:r>
          </a:p>
          <a:p>
            <a:r>
              <a:rPr lang="fa-IR" sz="2400" dirty="0" smtClean="0">
                <a:ln w="0"/>
                <a:effectLst>
                  <a:outerShdw blurRad="38100" dist="19050" dir="2700000" algn="tl" rotWithShape="0">
                    <a:schemeClr val="dk1">
                      <a:alpha val="40000"/>
                    </a:schemeClr>
                  </a:outerShdw>
                </a:effectLst>
                <a:cs typeface="B Nazanin" panose="00000400000000000000" pitchFamily="2" charset="-78"/>
              </a:rPr>
              <a:t>آموزش </a:t>
            </a:r>
            <a:r>
              <a:rPr lang="fa-IR" sz="2400" dirty="0">
                <a:ln w="0"/>
                <a:effectLst>
                  <a:outerShdw blurRad="38100" dist="19050" dir="2700000" algn="tl" rotWithShape="0">
                    <a:schemeClr val="dk1">
                      <a:alpha val="40000"/>
                    </a:schemeClr>
                  </a:outerShdw>
                </a:effectLst>
                <a:cs typeface="B Nazanin" panose="00000400000000000000" pitchFamily="2" charset="-78"/>
              </a:rPr>
              <a:t>روش بکاربردن </a:t>
            </a:r>
            <a:r>
              <a:rPr lang="fa-IR" sz="2400" u="sng" dirty="0" smtClean="0">
                <a:ln w="0"/>
                <a:effectLst>
                  <a:outerShdw blurRad="38100" dist="19050" dir="2700000" algn="tl" rotWithShape="0">
                    <a:schemeClr val="dk1">
                      <a:alpha val="40000"/>
                    </a:schemeClr>
                  </a:outerShdw>
                </a:effectLst>
                <a:cs typeface="B Nazanin" panose="00000400000000000000" pitchFamily="2" charset="-78"/>
              </a:rPr>
              <a:t>محافظ </a:t>
            </a:r>
            <a:r>
              <a:rPr lang="fa-IR" sz="2400" u="sng" dirty="0">
                <a:ln w="0"/>
                <a:effectLst>
                  <a:outerShdw blurRad="38100" dist="19050" dir="2700000" algn="tl" rotWithShape="0">
                    <a:schemeClr val="dk1">
                      <a:alpha val="40000"/>
                    </a:schemeClr>
                  </a:outerShdw>
                </a:effectLst>
                <a:cs typeface="B Nazanin" panose="00000400000000000000" pitchFamily="2" charset="-78"/>
              </a:rPr>
              <a:t>نوک </a:t>
            </a:r>
            <a:r>
              <a:rPr lang="fa-IR" sz="2400" u="sng" dirty="0" smtClean="0">
                <a:ln w="0"/>
                <a:effectLst>
                  <a:outerShdw blurRad="38100" dist="19050" dir="2700000" algn="tl" rotWithShape="0">
                    <a:schemeClr val="dk1">
                      <a:alpha val="40000"/>
                    </a:schemeClr>
                  </a:outerShdw>
                </a:effectLst>
                <a:cs typeface="B Nazanin" panose="00000400000000000000" pitchFamily="2" charset="-78"/>
              </a:rPr>
              <a:t>پستان</a:t>
            </a:r>
          </a:p>
          <a:p>
            <a:r>
              <a:rPr lang="fa-IR" sz="2400" u="sng" dirty="0" smtClean="0">
                <a:ln w="0"/>
                <a:effectLst>
                  <a:outerShdw blurRad="38100" dist="19050" dir="2700000" algn="tl" rotWithShape="0">
                    <a:schemeClr val="dk1">
                      <a:alpha val="40000"/>
                    </a:schemeClr>
                  </a:outerShdw>
                </a:effectLst>
                <a:cs typeface="B Nazanin" panose="00000400000000000000" pitchFamily="2" charset="-78"/>
              </a:rPr>
              <a:t>اهمیت بررسی دفع ادرار </a:t>
            </a:r>
            <a:r>
              <a:rPr lang="fa-IR" sz="2400" u="sng" dirty="0">
                <a:ln w="0"/>
                <a:effectLst>
                  <a:outerShdw blurRad="38100" dist="19050" dir="2700000" algn="tl" rotWithShape="0">
                    <a:schemeClr val="dk1">
                      <a:alpha val="40000"/>
                    </a:schemeClr>
                  </a:outerShdw>
                </a:effectLst>
                <a:cs typeface="B Nazanin" panose="00000400000000000000" pitchFamily="2" charset="-78"/>
              </a:rPr>
              <a:t>و </a:t>
            </a:r>
            <a:r>
              <a:rPr lang="fa-IR" sz="2400" u="sng" dirty="0" smtClean="0">
                <a:ln w="0"/>
                <a:effectLst>
                  <a:outerShdw blurRad="38100" dist="19050" dir="2700000" algn="tl" rotWithShape="0">
                    <a:schemeClr val="dk1">
                      <a:alpha val="40000"/>
                    </a:schemeClr>
                  </a:outerShdw>
                </a:effectLst>
                <a:cs typeface="B Nazanin" panose="00000400000000000000" pitchFamily="2" charset="-78"/>
              </a:rPr>
              <a:t>مدفوع </a:t>
            </a:r>
          </a:p>
          <a:p>
            <a:r>
              <a:rPr lang="fa-IR" sz="2400" dirty="0" smtClean="0">
                <a:ln w="0"/>
                <a:effectLst>
                  <a:outerShdw blurRad="38100" dist="19050" dir="2700000" algn="tl" rotWithShape="0">
                    <a:schemeClr val="dk1">
                      <a:alpha val="40000"/>
                    </a:schemeClr>
                  </a:outerShdw>
                </a:effectLst>
                <a:cs typeface="B Nazanin" panose="00000400000000000000" pitchFamily="2" charset="-78"/>
              </a:rPr>
              <a:t>تشویق </a:t>
            </a:r>
            <a:r>
              <a:rPr lang="fa-IR" sz="2400" dirty="0">
                <a:ln w="0"/>
                <a:effectLst>
                  <a:outerShdw blurRad="38100" dist="19050" dir="2700000" algn="tl" rotWithShape="0">
                    <a:schemeClr val="dk1">
                      <a:alpha val="40000"/>
                    </a:schemeClr>
                  </a:outerShdw>
                </a:effectLst>
                <a:cs typeface="B Nazanin" panose="00000400000000000000" pitchFamily="2" charset="-78"/>
              </a:rPr>
              <a:t>مادر برای درخواست  کمک در صورت نیاز </a:t>
            </a:r>
          </a:p>
        </p:txBody>
      </p:sp>
      <p:sp>
        <p:nvSpPr>
          <p:cNvPr id="4" name="Slide Number Placeholder 3"/>
          <p:cNvSpPr>
            <a:spLocks noGrp="1"/>
          </p:cNvSpPr>
          <p:nvPr>
            <p:ph type="sldNum" sz="quarter" idx="12"/>
          </p:nvPr>
        </p:nvSpPr>
        <p:spPr/>
        <p:txBody>
          <a:bodyPr/>
          <a:lstStyle/>
          <a:p>
            <a:pPr>
              <a:defRPr/>
            </a:pPr>
            <a:fld id="{10A915E6-25D4-4478-83EA-8A1184D8A544}" type="slidenum">
              <a:rPr lang="fa-IR" smtClean="0">
                <a:solidFill>
                  <a:prstClr val="black"/>
                </a:solidFill>
              </a:rPr>
              <a:pPr>
                <a:defRPr/>
              </a:pPr>
              <a:t>8</a:t>
            </a:fld>
            <a:endParaRPr lang="fa-IR" dirty="0">
              <a:solidFill>
                <a:prstClr val="black"/>
              </a:solidFill>
            </a:endParaRPr>
          </a:p>
        </p:txBody>
      </p:sp>
      <p:sp>
        <p:nvSpPr>
          <p:cNvPr id="3" name="Rectangle 2"/>
          <p:cNvSpPr/>
          <p:nvPr/>
        </p:nvSpPr>
        <p:spPr>
          <a:xfrm>
            <a:off x="1763688" y="332656"/>
            <a:ext cx="6048672" cy="769441"/>
          </a:xfrm>
          <a:prstGeom prst="rect">
            <a:avLst/>
          </a:prstGeom>
        </p:spPr>
        <p:txBody>
          <a:bodyPr wrap="square">
            <a:spAutoFit/>
          </a:bodyPr>
          <a:lstStyle/>
          <a:p>
            <a:r>
              <a:rPr lang="fa-IR" sz="4400" b="1" dirty="0">
                <a:solidFill>
                  <a:schemeClr val="bg1"/>
                </a:solidFill>
                <a:effectLst>
                  <a:outerShdw blurRad="38100" dist="38100" dir="2700000" algn="tl">
                    <a:srgbClr val="000000">
                      <a:alpha val="43137"/>
                    </a:srgbClr>
                  </a:outerShdw>
                </a:effectLst>
                <a:cs typeface="B Nazanin" panose="00000400000000000000" pitchFamily="2" charset="-78"/>
              </a:rPr>
              <a:t>آموزش والدین در بیمارستان</a:t>
            </a:r>
          </a:p>
        </p:txBody>
      </p:sp>
      <p:sp>
        <p:nvSpPr>
          <p:cNvPr id="7" name="Rounded Rectangle 6"/>
          <p:cNvSpPr/>
          <p:nvPr/>
        </p:nvSpPr>
        <p:spPr>
          <a:xfrm>
            <a:off x="651940" y="1495259"/>
            <a:ext cx="8096524" cy="488606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763688" y="332656"/>
            <a:ext cx="6120680" cy="720080"/>
          </a:xfrm>
          <a:prstGeom prst="roundRect">
            <a:avLst/>
          </a:prstGeom>
          <a:solidFill>
            <a:schemeClr val="accent1">
              <a:alpha val="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endParaRPr lang="en-US" b="1">
              <a:ln/>
              <a:solidFill>
                <a:schemeClr val="accent3"/>
              </a:solidFill>
            </a:endParaRPr>
          </a:p>
        </p:txBody>
      </p:sp>
    </p:spTree>
    <p:extLst>
      <p:ext uri="{BB962C8B-B14F-4D97-AF65-F5344CB8AC3E}">
        <p14:creationId xmlns:p14="http://schemas.microsoft.com/office/powerpoint/2010/main" val="1746507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742778762"/>
              </p:ext>
            </p:extLst>
          </p:nvPr>
        </p:nvGraphicFramePr>
        <p:xfrm>
          <a:off x="457200" y="274638"/>
          <a:ext cx="86868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0869" y="1556792"/>
            <a:ext cx="3794248" cy="31605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862067" y="5080153"/>
            <a:ext cx="4051109" cy="461665"/>
          </a:xfrm>
          <a:prstGeom prst="rect">
            <a:avLst/>
          </a:prstGeom>
        </p:spPr>
        <p:txBody>
          <a:bodyPr wrap="none">
            <a:spAutoFit/>
          </a:bodyPr>
          <a:lstStyle/>
          <a:p>
            <a:r>
              <a:rPr lang="en-US" sz="2400" b="1" dirty="0">
                <a:solidFill>
                  <a:srgbClr val="FF0000"/>
                </a:solidFill>
              </a:rPr>
              <a:t>Some are great imposters </a:t>
            </a:r>
          </a:p>
        </p:txBody>
      </p:sp>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22429" y="1412776"/>
            <a:ext cx="2161940" cy="3742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22429" y="5599183"/>
            <a:ext cx="2319787" cy="765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a:hlinkClick r:id="rId11" action="ppaction://program"/>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44553" y="1412776"/>
            <a:ext cx="2415979"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a:hlinkClick r:id="rId13" action="ppaction://program"/>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555776" y="1412776"/>
            <a:ext cx="2368654"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37784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1"/>
                                        </p:tgtEl>
                                        <p:attrNameLst>
                                          <p:attrName>style.visibility</p:attrName>
                                        </p:attrNameLst>
                                      </p:cBhvr>
                                      <p:to>
                                        <p:strVal val="visible"/>
                                      </p:to>
                                    </p:set>
                                  </p:childTnLst>
                                </p:cTn>
                              </p:par>
                              <p:par>
                                <p:cTn id="9" presetID="10" presetClass="entr" presetSubtype="0" repeatCount="indefinite" fill="hold" nodeType="withEffect">
                                  <p:stCondLst>
                                    <p:cond delay="0"/>
                                  </p:stCondLst>
                                  <p:endCondLst>
                                    <p:cond evt="onNext" delay="0">
                                      <p:tgtEl>
                                        <p:sldTgt/>
                                      </p:tgtEl>
                                    </p:cond>
                                  </p:endCondLst>
                                  <p:childTnLst>
                                    <p:set>
                                      <p:cBhvr>
                                        <p:cTn id="10" dur="1" fill="hold">
                                          <p:stCondLst>
                                            <p:cond delay="0"/>
                                          </p:stCondLst>
                                        </p:cTn>
                                        <p:tgtEl>
                                          <p:spTgt spid="1028"/>
                                        </p:tgtEl>
                                        <p:attrNameLst>
                                          <p:attrName>style.visibility</p:attrName>
                                        </p:attrNameLst>
                                      </p:cBhvr>
                                      <p:to>
                                        <p:strVal val="visible"/>
                                      </p:to>
                                    </p:set>
                                    <p:animEffect transition="in" filter="fade">
                                      <p:cBhvr>
                                        <p:cTn id="11"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9_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1_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4_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6.xml><?xml version="1.0" encoding="utf-8"?>
<a:theme xmlns:a="http://schemas.openxmlformats.org/drawingml/2006/main" name="5_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7.xml><?xml version="1.0" encoding="utf-8"?>
<a:theme xmlns:a="http://schemas.openxmlformats.org/drawingml/2006/main" name="6_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8.xml><?xml version="1.0" encoding="utf-8"?>
<a:theme xmlns:a="http://schemas.openxmlformats.org/drawingml/2006/main" name="8_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0.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2.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3.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4.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5.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6.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7.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8.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9.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0.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2.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3.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4.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5.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6.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7.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8.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9.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3.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30.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3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32.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4.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5.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6.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7.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8.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9.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docProps/app.xml><?xml version="1.0" encoding="utf-8"?>
<Properties xmlns="http://schemas.openxmlformats.org/officeDocument/2006/extended-properties" xmlns:vt="http://schemas.openxmlformats.org/officeDocument/2006/docPropsVTypes">
  <Template>فرمت اسلايد</Template>
  <TotalTime>17203</TotalTime>
  <Words>3391</Words>
  <Application>Microsoft Office PowerPoint</Application>
  <PresentationFormat>On-screen Show (4:3)</PresentationFormat>
  <Paragraphs>301</Paragraphs>
  <Slides>59</Slides>
  <Notes>20</Notes>
  <HiddenSlides>13</HiddenSlides>
  <MMClips>0</MMClips>
  <ScaleCrop>false</ScaleCrop>
  <HeadingPairs>
    <vt:vector size="6" baseType="variant">
      <vt:variant>
        <vt:lpstr>Theme</vt:lpstr>
      </vt:variant>
      <vt:variant>
        <vt:i4>8</vt:i4>
      </vt:variant>
      <vt:variant>
        <vt:lpstr>Slide Titles</vt:lpstr>
      </vt:variant>
      <vt:variant>
        <vt:i4>59</vt:i4>
      </vt:variant>
      <vt:variant>
        <vt:lpstr>Custom Shows</vt:lpstr>
      </vt:variant>
      <vt:variant>
        <vt:i4>94</vt:i4>
      </vt:variant>
    </vt:vector>
  </HeadingPairs>
  <TitlesOfParts>
    <vt:vector size="161" baseType="lpstr">
      <vt:lpstr>فرمت اسلايد</vt:lpstr>
      <vt:lpstr>3_فرمت اسلايد</vt:lpstr>
      <vt:lpstr>9_فرمت اسلايد</vt:lpstr>
      <vt:lpstr>1_فرمت اسلايد</vt:lpstr>
      <vt:lpstr>4_فرمت اسلايد</vt:lpstr>
      <vt:lpstr>5_فرمت اسلايد</vt:lpstr>
      <vt:lpstr>6_فرمت اسلايد</vt:lpstr>
      <vt:lpstr>8_فرمت اسلايد</vt:lpstr>
      <vt:lpstr>نکات مهم تغذیه با شیرمادر درنوزاد          اواخر نارسی آموزش وحمایت مادر وچالش های رایج Late Preterm Infants</vt:lpstr>
      <vt:lpstr>A little baby with big needs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تماس پوست به پوست مادر و نوزاد و شیردهی زودهنگام و مکرر</vt:lpstr>
      <vt:lpstr>PowerPoint Presentation</vt:lpstr>
      <vt:lpstr>وضعیت مناسب برای شیردهی  نوزاد اواخر نارسی</vt:lpstr>
      <vt:lpstr>PowerPoint Presentation</vt:lpstr>
      <vt:lpstr>PowerPoint Presentation</vt:lpstr>
      <vt:lpstr>PowerPoint Presentation</vt:lpstr>
      <vt:lpstr>PowerPoint Presentation</vt:lpstr>
      <vt:lpstr>PowerPoint Presentation</vt:lpstr>
      <vt:lpstr>PowerPoint Presentation</vt:lpstr>
      <vt:lpstr>اطمینان از گرفتن صحیح پستان توسط نوزاد و مکیدن قوی او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فشردن پستان بخصوص برای                         نوزادان اواخر نارسی</vt:lpstr>
      <vt:lpstr>PowerPoint Presentation</vt:lpstr>
      <vt:lpstr>PowerPoint Presentation</vt:lpstr>
      <vt:lpstr>PowerPoint Presentation</vt:lpstr>
      <vt:lpstr>PowerPoint Presentation</vt:lpstr>
      <vt:lpstr>PowerPoint Presentation</vt:lpstr>
      <vt:lpstr>استفاده از محافظ نوک پستان NIPPLE SHIELD  درنوزادان اواخر نارسی  ممکن است ضروری باشد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warm</vt:lpstr>
      <vt:lpstr>ahamyate bm</vt:lpstr>
      <vt:lpstr>good pos</vt:lpstr>
      <vt:lpstr>clostrum</vt:lpstr>
      <vt:lpstr>bavare ghalat</vt:lpstr>
      <vt:lpstr>saate ava3</vt:lpstr>
      <vt:lpstr>rom</vt:lpstr>
      <vt:lpstr>taghaza</vt:lpstr>
      <vt:lpstr>Custom Show 12ahesh</vt:lpstr>
      <vt:lpstr>bre</vt:lpstr>
      <vt:lpstr>key point</vt:lpstr>
      <vt:lpstr>مشفزا</vt:lpstr>
      <vt:lpstr>breast sup</vt:lpstr>
      <vt:lpstr>aid</vt:lpstr>
      <vt:lpstr>ibfat</vt:lpstr>
      <vt:lpstr>latch</vt:lpstr>
      <vt:lpstr>posi</vt:lpstr>
      <vt:lpstr>flat on back</vt:lpstr>
      <vt:lpstr>pahlu</vt:lpstr>
      <vt:lpstr>cradle</vt:lpstr>
      <vt:lpstr>croos</vt:lpstr>
      <vt:lpstr>under</vt:lpstr>
      <vt:lpstr>side</vt:lpstr>
      <vt:lpstr>پرهیز  در طی</vt:lpstr>
      <vt:lpstr>صندلی</vt:lpstr>
      <vt:lpstr>نشسته</vt:lpstr>
      <vt:lpstr>پشت</vt:lpstr>
      <vt:lpstr>نشستهوو</vt:lpstr>
      <vt:lpstr>نکات کلیدی</vt:lpstr>
      <vt:lpstr>پستان حمایت</vt:lpstr>
      <vt:lpstr>Custom Show 1حمایییییییت</vt:lpstr>
      <vt:lpstr>حوله</vt:lpstr>
      <vt:lpstr>گرفتن</vt:lpstr>
      <vt:lpstr>قلب موفق</vt:lpstr>
      <vt:lpstr>بینی</vt:lpstr>
      <vt:lpstr>دهان</vt:lpstr>
      <vt:lpstr>lip smacking</vt:lpstr>
      <vt:lpstr>123</vt:lpstr>
      <vt:lpstr>بلع</vt:lpstr>
      <vt:lpstr>good latch on</vt:lpstr>
      <vt:lpstr>good lo</vt:lpstr>
      <vt:lpstr>avoid</vt:lpstr>
      <vt:lpstr>6</vt:lpstr>
      <vt:lpstr>Custom Show 1وضعیت را حت مادرر</vt:lpstr>
      <vt:lpstr>همسطح</vt:lpstr>
      <vt:lpstr>sacral</vt:lpstr>
      <vt:lpstr>positio bilo</vt:lpstr>
      <vt:lpstr>ووضضععیتکارامد</vt:lpstr>
      <vt:lpstr>sacralvv</vt:lpstr>
      <vt:lpstr>مکیدن غلط</vt:lpstr>
      <vt:lpstr>hedayate shirkhar</vt:lpstr>
      <vt:lpstr>ntn</vt:lpstr>
      <vt:lpstr>acymetri</vt:lpstr>
      <vt:lpstr>cc</vt:lpstr>
      <vt:lpstr>دست</vt:lpstr>
      <vt:lpstr>hand father</vt:lpstr>
      <vt:lpstr>ساک</vt:lpstr>
      <vt:lpstr>بالش</vt:lpstr>
      <vt:lpstr> رها</vt:lpstr>
      <vt:lpstr>بازتاب</vt:lpstr>
      <vt:lpstr>مکیدن ارام عمیق</vt:lpstr>
      <vt:lpstr>طولانی</vt:lpstr>
      <vt:lpstr>ideal latch</vt:lpstr>
      <vt:lpstr>bc</vt:lpstr>
      <vt:lpstr>besr latch</vt:lpstr>
      <vt:lpstr>drink</vt:lpstr>
      <vt:lpstr>bc2</vt:lpstr>
      <vt:lpstr>ماساژپستان</vt:lpstr>
      <vt:lpstr>سرنگ</vt:lpstr>
      <vt:lpstr>قاشق</vt:lpstr>
      <vt:lpstr>پوش</vt:lpstr>
      <vt:lpstr>روتیت</vt:lpstr>
      <vt:lpstr>تعویض پستانها</vt:lpstr>
      <vt:lpstr>switch</vt:lpstr>
      <vt:lpstr>mildly flat</vt:lpstr>
      <vt:lpstr>syrun</vt:lpstr>
      <vt:lpstr>danestan</vt:lpstr>
      <vt:lpstr>روند شیر دهی</vt:lpstr>
      <vt:lpstr>hand head</vt:lpstr>
      <vt:lpstr>new</vt:lpstr>
      <vt:lpstr>newman</vt:lpstr>
      <vt:lpstr>کروس</vt:lpstr>
      <vt:lpstr>بزرگ</vt:lpstr>
      <vt:lpstr>پمپ با ماساژ</vt:lpstr>
      <vt:lpstr>الگوریتم</vt:lpstr>
      <vt:lpstr>energy</vt:lpstr>
      <vt:lpstr>مادر</vt:lpstr>
      <vt:lpstr>کتاب</vt:lpstr>
      <vt:lpstr>poor stamina</vt:lpstr>
      <vt:lpstr>under urm</vt:lpstr>
      <vt:lpstr>head suport</vt:lpstr>
      <vt:lpstr>poor suck</vt:lpstr>
      <vt:lpstr>فشردن پستان</vt:lpstr>
      <vt:lpstr>bcc</vt:lpstr>
    </vt:vector>
  </TitlesOfParts>
  <Company>Office07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هپاتیت های ویرال</dc:title>
  <dc:creator>a-moghisi</dc:creator>
  <cp:lastModifiedBy>user</cp:lastModifiedBy>
  <cp:revision>1436</cp:revision>
  <dcterms:created xsi:type="dcterms:W3CDTF">2012-04-07T08:49:36Z</dcterms:created>
  <dcterms:modified xsi:type="dcterms:W3CDTF">2021-02-14T09:10:31Z</dcterms:modified>
</cp:coreProperties>
</file>