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0" r:id="rId1"/>
  </p:sldMasterIdLst>
  <p:sldIdLst>
    <p:sldId id="258" r:id="rId2"/>
    <p:sldId id="290" r:id="rId3"/>
    <p:sldId id="291" r:id="rId4"/>
    <p:sldId id="266" r:id="rId5"/>
    <p:sldId id="272" r:id="rId6"/>
    <p:sldId id="263" r:id="rId7"/>
    <p:sldId id="273" r:id="rId8"/>
    <p:sldId id="299" r:id="rId9"/>
    <p:sldId id="267" r:id="rId10"/>
    <p:sldId id="268" r:id="rId11"/>
    <p:sldId id="269" r:id="rId12"/>
    <p:sldId id="271" r:id="rId13"/>
    <p:sldId id="274" r:id="rId14"/>
    <p:sldId id="293" r:id="rId15"/>
    <p:sldId id="276" r:id="rId16"/>
    <p:sldId id="277" r:id="rId17"/>
    <p:sldId id="278" r:id="rId18"/>
    <p:sldId id="280" r:id="rId19"/>
    <p:sldId id="281" r:id="rId20"/>
    <p:sldId id="297" r:id="rId21"/>
    <p:sldId id="284" r:id="rId22"/>
    <p:sldId id="285" r:id="rId23"/>
    <p:sldId id="286" r:id="rId24"/>
    <p:sldId id="287" r:id="rId25"/>
    <p:sldId id="29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BBF1"/>
    <a:srgbClr val="CCCCFF"/>
    <a:srgbClr val="FFCCCC"/>
    <a:srgbClr val="FA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99" autoAdjust="0"/>
    <p:restoredTop sz="94660"/>
  </p:normalViewPr>
  <p:slideViewPr>
    <p:cSldViewPr snapToGrid="0">
      <p:cViewPr varScale="1">
        <p:scale>
          <a:sx n="86" d="100"/>
          <a:sy n="8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AD1EA49-8E96-4B9A-BEC6-BB3EB355D342}" type="datetimeFigureOut">
              <a:rPr lang="en-US" smtClean="0"/>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1126197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D1EA49-8E96-4B9A-BEC6-BB3EB355D342}" type="datetimeFigureOut">
              <a:rPr lang="en-US" smtClean="0"/>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291326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D1EA49-8E96-4B9A-BEC6-BB3EB355D342}" type="datetimeFigureOut">
              <a:rPr lang="en-US" smtClean="0"/>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547187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D1EA49-8E96-4B9A-BEC6-BB3EB355D342}" type="datetimeFigureOut">
              <a:rPr lang="en-US" smtClean="0"/>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60126E-863F-4127-A02C-F4F707BC5C5A}"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065273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D1EA49-8E96-4B9A-BEC6-BB3EB355D342}" type="datetimeFigureOut">
              <a:rPr lang="en-US" smtClean="0"/>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24575984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AAD1EA49-8E96-4B9A-BEC6-BB3EB355D342}" type="datetimeFigureOut">
              <a:rPr lang="en-US" smtClean="0"/>
              <a:t>11/17/2022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25544055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AAD1EA49-8E96-4B9A-BEC6-BB3EB355D342}" type="datetimeFigureOut">
              <a:rPr lang="en-US" smtClean="0"/>
              <a:t>11/17/2022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1486942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AD1EA49-8E96-4B9A-BEC6-BB3EB355D342}" type="datetimeFigureOut">
              <a:rPr lang="en-US" smtClean="0"/>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15425458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AD1EA49-8E96-4B9A-BEC6-BB3EB355D342}" type="datetimeFigureOut">
              <a:rPr lang="en-US" smtClean="0"/>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2933105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AD1EA49-8E96-4B9A-BEC6-BB3EB355D342}" type="datetimeFigureOut">
              <a:rPr lang="en-US" smtClean="0"/>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3015540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AD1EA49-8E96-4B9A-BEC6-BB3EB355D342}" type="datetimeFigureOut">
              <a:rPr lang="en-US" smtClean="0"/>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1881325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AD1EA49-8E96-4B9A-BEC6-BB3EB355D342}" type="datetimeFigureOut">
              <a:rPr lang="en-US" smtClean="0"/>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3680560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AD1EA49-8E96-4B9A-BEC6-BB3EB355D342}" type="datetimeFigureOut">
              <a:rPr lang="en-US" smtClean="0"/>
              <a:t>11/17/2022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153257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AD1EA49-8E96-4B9A-BEC6-BB3EB355D342}" type="datetimeFigureOut">
              <a:rPr lang="en-US" smtClean="0"/>
              <a:t>11/17/2022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1786521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AAD1EA49-8E96-4B9A-BEC6-BB3EB355D342}" type="datetimeFigureOut">
              <a:rPr lang="en-US" smtClean="0"/>
              <a:t>11/17/2022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1468022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D1EA49-8E96-4B9A-BEC6-BB3EB355D342}" type="datetimeFigureOut">
              <a:rPr lang="en-US" smtClean="0"/>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1215018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D1EA49-8E96-4B9A-BEC6-BB3EB355D342}" type="datetimeFigureOut">
              <a:rPr lang="en-US" smtClean="0"/>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60126E-863F-4127-A02C-F4F707BC5C5A}" type="slidenum">
              <a:rPr lang="en-US" smtClean="0"/>
              <a:t>‹#›</a:t>
            </a:fld>
            <a:endParaRPr lang="en-US"/>
          </a:p>
        </p:txBody>
      </p:sp>
    </p:spTree>
    <p:extLst>
      <p:ext uri="{BB962C8B-B14F-4D97-AF65-F5344CB8AC3E}">
        <p14:creationId xmlns:p14="http://schemas.microsoft.com/office/powerpoint/2010/main" val="657195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AAD1EA49-8E96-4B9A-BEC6-BB3EB355D342}" type="datetimeFigureOut">
              <a:rPr lang="en-US" smtClean="0"/>
              <a:t>11/17/2022</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1D60126E-863F-4127-A02C-F4F707BC5C5A}" type="slidenum">
              <a:rPr lang="en-US" smtClean="0"/>
              <a:t>‹#›</a:t>
            </a:fld>
            <a:endParaRPr lang="en-US"/>
          </a:p>
        </p:txBody>
      </p:sp>
    </p:spTree>
    <p:extLst>
      <p:ext uri="{BB962C8B-B14F-4D97-AF65-F5344CB8AC3E}">
        <p14:creationId xmlns:p14="http://schemas.microsoft.com/office/powerpoint/2010/main" val="1764459771"/>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 id="2147483943" r:id="rId13"/>
    <p:sldLayoutId id="2147483944" r:id="rId14"/>
    <p:sldLayoutId id="2147483945" r:id="rId15"/>
    <p:sldLayoutId id="2147483946" r:id="rId16"/>
    <p:sldLayoutId id="2147483947"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descr="وکتور بسم الله الرحمن الرحیم - پیکتور مرجع فروش آثار گرافیک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99581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600"/>
            <a:ext cx="10364452" cy="672790"/>
          </a:xfrm>
        </p:spPr>
        <p:txBody>
          <a:bodyPr/>
          <a:lstStyle/>
          <a:p>
            <a:r>
              <a:rPr lang="fa-IR" dirty="0">
                <a:solidFill>
                  <a:schemeClr val="accent6">
                    <a:lumMod val="75000"/>
                  </a:schemeClr>
                </a:solidFill>
                <a:cs typeface="B Titr" panose="00000700000000000000" pitchFamily="2" charset="-78"/>
              </a:rPr>
              <a:t>سازگاری ضعیف با زندگی خارج رحمی</a:t>
            </a: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913774" y="1438507"/>
            <a:ext cx="10364452" cy="2964527"/>
          </a:xfrm>
        </p:spPr>
        <p:txBody>
          <a:bodyPr>
            <a:normAutofit/>
          </a:bodyPr>
          <a:lstStyle/>
          <a:p>
            <a:pPr marL="835025" marR="671830" indent="2540" algn="just" rtl="1">
              <a:lnSpc>
                <a:spcPct val="99000"/>
              </a:lnSpc>
              <a:spcAft>
                <a:spcPts val="2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نوزادان اواخر نارسی به دلیل داشتن رفلکسهای نخاعی تکامل نایافته تر با سیناپسهای کمتر و در نتیجه حرکات ارادی کمتر، چرخه خواب متفاوت و ساعات بیداری کمتر، مشکلات بیشتری در سازگاری با محرکها و استعداد بیشتری در ابتلابه صدمات مغزی و اختلالات عصبی خواهند داشت. </a:t>
            </a:r>
            <a:endParaRPr lang="fa-IR" sz="2000" b="1" dirty="0" smtClean="0">
              <a:solidFill>
                <a:srgbClr val="000000"/>
              </a:solidFill>
              <a:latin typeface="Calibri" panose="020F0502020204030204" pitchFamily="34" charset="0"/>
              <a:ea typeface="Tahoma" panose="020B0604030504040204" pitchFamily="34" charset="0"/>
              <a:cs typeface="B Nazanin" panose="00000400000000000000" pitchFamily="2" charset="-78"/>
            </a:endParaRPr>
          </a:p>
          <a:p>
            <a:pPr marL="835025" marR="671830" indent="2540" algn="just" rtl="1">
              <a:lnSpc>
                <a:spcPct val="99000"/>
              </a:lnSpc>
              <a:spcAft>
                <a:spcPts val="25"/>
              </a:spcAft>
            </a:pPr>
            <a:r>
              <a:rPr lang="ar-SA" sz="2000" b="1" dirty="0" smtClean="0">
                <a:solidFill>
                  <a:srgbClr val="000000"/>
                </a:solidFill>
                <a:ea typeface="Tahoma" panose="020B0604030504040204" pitchFamily="34" charset="0"/>
                <a:cs typeface="B Nazanin" panose="00000400000000000000" pitchFamily="2" charset="-78"/>
              </a:rPr>
              <a:t>این </a:t>
            </a:r>
            <a:r>
              <a:rPr lang="ar-SA" sz="2000" b="1" dirty="0">
                <a:solidFill>
                  <a:srgbClr val="000000"/>
                </a:solidFill>
                <a:ea typeface="Tahoma" panose="020B0604030504040204" pitchFamily="34" charset="0"/>
                <a:cs typeface="B Nazanin" panose="00000400000000000000" pitchFamily="2" charset="-78"/>
              </a:rPr>
              <a:t>نوزادان اغلب دچار هیپوتونی و بسیار خواب آلود هستند و میلی به شیرخوردن ندارند. همه این موارد موجب کاهش کیفیت تغذیه با شیرمادر می</a:t>
            </a:r>
            <a:r>
              <a:rPr lang="fa-IR" sz="2000" b="1" dirty="0">
                <a:solidFill>
                  <a:srgbClr val="000000"/>
                </a:solidFill>
                <a:ea typeface="Tahoma" panose="020B0604030504040204" pitchFamily="34" charset="0"/>
                <a:cs typeface="B Nazanin" panose="00000400000000000000" pitchFamily="2" charset="-78"/>
              </a:rPr>
              <a:t> </a:t>
            </a:r>
            <a:r>
              <a:rPr lang="ar-SA" sz="2000" b="1" dirty="0">
                <a:solidFill>
                  <a:srgbClr val="000000"/>
                </a:solidFill>
                <a:ea typeface="Tahoma" panose="020B0604030504040204" pitchFamily="34" charset="0"/>
                <a:cs typeface="B Nazanin" panose="00000400000000000000" pitchFamily="2" charset="-78"/>
              </a:rPr>
              <a:t>شود.</a:t>
            </a:r>
            <a:endParaRPr lang="fa-IR" sz="2000" b="1"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017" y="4403034"/>
            <a:ext cx="3766931" cy="2295940"/>
          </a:xfrm>
          <a:prstGeom prst="rect">
            <a:avLst/>
          </a:prstGeom>
        </p:spPr>
      </p:pic>
    </p:spTree>
    <p:extLst>
      <p:ext uri="{BB962C8B-B14F-4D97-AF65-F5344CB8AC3E}">
        <p14:creationId xmlns:p14="http://schemas.microsoft.com/office/powerpoint/2010/main" val="17104191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289932"/>
            <a:ext cx="10364452" cy="925551"/>
          </a:xfrm>
        </p:spPr>
        <p:txBody>
          <a:bodyPr/>
          <a:lstStyle/>
          <a:p>
            <a:r>
              <a:rPr lang="fa-IR" dirty="0">
                <a:solidFill>
                  <a:schemeClr val="accent6">
                    <a:lumMod val="75000"/>
                  </a:schemeClr>
                </a:solidFill>
                <a:cs typeface="B Titr" panose="00000700000000000000" pitchFamily="2" charset="-78"/>
              </a:rPr>
              <a:t>چگونه یک مغز تکامل نیافته بر روی تغذیه با شیرمادر تاثیر گذار است؟ </a:t>
            </a: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2955072" y="1215483"/>
            <a:ext cx="9005279" cy="5551077"/>
          </a:xfrm>
        </p:spPr>
        <p:txBody>
          <a:bodyPr>
            <a:noAutofit/>
          </a:bodyPr>
          <a:lstStyle/>
          <a:p>
            <a:pPr algn="just" rtl="1">
              <a:lnSpc>
                <a:spcPct val="100000"/>
              </a:lnSpc>
            </a:pPr>
            <a:r>
              <a:rPr lang="fa-IR" sz="1800" b="1" dirty="0">
                <a:cs typeface="B Nazanin" panose="00000400000000000000" pitchFamily="2" charset="-78"/>
              </a:rPr>
              <a:t>نا امید کننده ترین جنبه در عدم تکامل مغز نوزادان اواخر نارسی، بیدار شدن یا بیدار ماندن آن ها برای تغذیه است. </a:t>
            </a:r>
          </a:p>
          <a:p>
            <a:pPr algn="just" rtl="1">
              <a:lnSpc>
                <a:spcPct val="100000"/>
              </a:lnSpc>
            </a:pPr>
            <a:r>
              <a:rPr lang="fa-IR" sz="1800" b="1" dirty="0">
                <a:cs typeface="B Nazanin" panose="00000400000000000000" pitchFamily="2" charset="-78"/>
              </a:rPr>
              <a:t>نوزادان اواخر نارسی در مقایسه با نوزادان ترم دوره های خواب طولانی تر و دوره های بیداری کوتاه تری دارند.  مادان باید قادر باشند نشانه های اولیه آمادگی به تغذیه را شناسایی و فوری نوزادشان را تغذیه کنند. تاخیر به مدت چند ثانیه می تواند سبب  شود نوزاد بدون شیر خوردن از پستان دوباره به خواب رود .تصور این که این نوزادان به زودی گرسنه می شوند برای شیر خوردن بیدار می شوند، اشتباه است.</a:t>
            </a:r>
          </a:p>
          <a:p>
            <a:pPr algn="just" rtl="1">
              <a:lnSpc>
                <a:spcPct val="100000"/>
              </a:lnSpc>
            </a:pPr>
            <a:r>
              <a:rPr lang="fa-IR" sz="1800" b="1" dirty="0">
                <a:cs typeface="B Nazanin" panose="00000400000000000000" pitchFamily="2" charset="-78"/>
              </a:rPr>
              <a:t> </a:t>
            </a:r>
            <a:r>
              <a:rPr lang="ar-SA" sz="1800" b="1" dirty="0">
                <a:cs typeface="B Nazanin" panose="00000400000000000000" pitchFamily="2" charset="-78"/>
              </a:rPr>
              <a:t> تماس دائم پوست به پوست مادر و نوزاد به وی کمک می کند که نوزاد پستان را بو کند و به بیشتر بیدار بودن و شیر خوردن او نیزکمک کند. همچنین این عمل مادر را نیز ترغیب می کند تا شاهد اولین نشانه های گرسنگی در نوزاد خود باشد و به او شیر بدهد.</a:t>
            </a:r>
            <a:endParaRPr lang="fa-IR" sz="1800" b="1" dirty="0">
              <a:cs typeface="B Nazanin" panose="00000400000000000000" pitchFamily="2" charset="-78"/>
            </a:endParaRPr>
          </a:p>
          <a:p>
            <a:pPr algn="just" rtl="1">
              <a:lnSpc>
                <a:spcPct val="100000"/>
              </a:lnSpc>
            </a:pPr>
            <a:r>
              <a:rPr lang="fa-IR" sz="1800" b="1" dirty="0">
                <a:cs typeface="B Nazanin" panose="00000400000000000000" pitchFamily="2" charset="-78"/>
              </a:rPr>
              <a:t> </a:t>
            </a:r>
            <a:r>
              <a:rPr lang="ar-SA" sz="1800" b="1" dirty="0">
                <a:cs typeface="B Nazanin" panose="00000400000000000000" pitchFamily="2" charset="-78"/>
              </a:rPr>
              <a:t>فشردن پستان درحین شیر خوردن کمک می کند که آغوز یا شیر بیشتر به سمت نوک پستان جاری شود و با چشیدن پیوسته شیر توسط نوزاد، تشویق شود که بدون صرف انرژی بیشتربه مکیدن ادامه دهد.بطور معمول نوزادان معمولاً بین هر مرحله از مکیدنهای پستان توقف کوتاه مدت دارند و چنانچه در نوزادان اواخر نارسی این توقف ها بیش از چند ثانیه به طول انجامد احتمال دارد که نوزاد به خواب رود یا فراموش کند که مشغول چه کاری</a:t>
            </a:r>
            <a:r>
              <a:rPr lang="fa-IR" sz="1800" b="1" dirty="0">
                <a:cs typeface="B Nazanin" panose="00000400000000000000" pitchFamily="2" charset="-78"/>
              </a:rPr>
              <a:t> </a:t>
            </a:r>
            <a:r>
              <a:rPr lang="ar-SA" sz="1800" b="1" dirty="0">
                <a:cs typeface="B Nazanin" panose="00000400000000000000" pitchFamily="2" charset="-78"/>
              </a:rPr>
              <a:t>بوده بنابراین باز هم هوشیاری مادر برای تشویق به ادامه مکیدن ضروری است. </a:t>
            </a:r>
            <a:endParaRPr lang="fa-IR" sz="1800" b="1" dirty="0">
              <a:cs typeface="B Nazanin" panose="00000400000000000000" pitchFamily="2" charset="-78"/>
            </a:endParaRPr>
          </a:p>
          <a:p>
            <a:pPr algn="just" rtl="1">
              <a:lnSpc>
                <a:spcPct val="100000"/>
              </a:lnSpc>
            </a:pPr>
            <a:r>
              <a:rPr lang="ar-SA" sz="1800" b="1" dirty="0">
                <a:cs typeface="B Nazanin" panose="00000400000000000000" pitchFamily="2" charset="-78"/>
              </a:rPr>
              <a:t>جالب است حتی هنگامی که به نظر می رسد این نوزادان در خواب هستند اگر از پستان جدا نشوند باز هم به میکدن ادامه می دهند</a:t>
            </a:r>
            <a:r>
              <a:rPr lang="fa-IR" b="1" dirty="0">
                <a:cs typeface="B Nazanin" panose="00000400000000000000" pitchFamily="2" charset="-78"/>
              </a:rPr>
              <a:t>. </a:t>
            </a:r>
            <a:r>
              <a:rPr lang="fa-IR" sz="1800" b="1" dirty="0">
                <a:cs typeface="B Nazanin" panose="00000400000000000000" pitchFamily="2" charset="-78"/>
              </a:rPr>
              <a:t>بنابراین</a:t>
            </a:r>
            <a:r>
              <a:rPr lang="fa-IR" b="1" dirty="0">
                <a:cs typeface="B Nazanin" panose="00000400000000000000" pitchFamily="2" charset="-78"/>
              </a:rPr>
              <a:t> </a:t>
            </a:r>
            <a:r>
              <a:rPr lang="fa-IR" sz="1800" b="1" dirty="0">
                <a:cs typeface="B Nazanin" panose="00000400000000000000" pitchFamily="2" charset="-78"/>
              </a:rPr>
              <a:t>نباید تصورنمود که بسته بودن چشمان به این معنا است که دهان او کار نخواهد کرد</a:t>
            </a:r>
            <a:endParaRPr lang="en-US" sz="1800" b="1" dirty="0">
              <a:cs typeface="B Nazanin" panose="00000400000000000000" pitchFamily="2" charset="-78"/>
            </a:endParaRPr>
          </a:p>
        </p:txBody>
      </p:sp>
      <p:pic>
        <p:nvPicPr>
          <p:cNvPr id="4" name="Picture 3"/>
          <p:cNvPicPr/>
          <p:nvPr/>
        </p:nvPicPr>
        <p:blipFill>
          <a:blip r:embed="rId2"/>
          <a:stretch>
            <a:fillRect/>
          </a:stretch>
        </p:blipFill>
        <p:spPr>
          <a:xfrm>
            <a:off x="312234" y="2171699"/>
            <a:ext cx="2642839" cy="3470817"/>
          </a:xfrm>
          <a:prstGeom prst="rect">
            <a:avLst/>
          </a:prstGeom>
        </p:spPr>
      </p:pic>
    </p:spTree>
    <p:extLst>
      <p:ext uri="{BB962C8B-B14F-4D97-AF65-F5344CB8AC3E}">
        <p14:creationId xmlns:p14="http://schemas.microsoft.com/office/powerpoint/2010/main" val="33286076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599"/>
            <a:ext cx="10364452" cy="795455"/>
          </a:xfrm>
        </p:spPr>
        <p:txBody>
          <a:bodyPr/>
          <a:lstStyle/>
          <a:p>
            <a:r>
              <a:rPr lang="ar-SA" dirty="0">
                <a:solidFill>
                  <a:schemeClr val="accent6">
                    <a:lumMod val="75000"/>
                  </a:schemeClr>
                </a:solidFill>
                <a:ea typeface="Tahoma" panose="020B0604030504040204" pitchFamily="34" charset="0"/>
                <a:cs typeface="B Titr" panose="00000700000000000000" pitchFamily="2" charset="-78"/>
              </a:rPr>
              <a:t>تداخل کاهش رفلکسها در تغذیه با شیرمادر</a:t>
            </a:r>
            <a:r>
              <a:rPr lang="ar-SA" dirty="0">
                <a:solidFill>
                  <a:srgbClr val="54A021"/>
                </a:solidFill>
                <a:ea typeface="Tahoma" panose="020B0604030504040204" pitchFamily="34" charset="0"/>
                <a:cs typeface="B Titr" panose="00000700000000000000" pitchFamily="2" charset="-78"/>
              </a:rPr>
              <a:t> </a:t>
            </a:r>
            <a:endParaRPr lang="en-US" dirty="0">
              <a:cs typeface="B Titr" panose="00000700000000000000" pitchFamily="2" charset="-78"/>
            </a:endParaRPr>
          </a:p>
        </p:txBody>
      </p:sp>
      <p:sp>
        <p:nvSpPr>
          <p:cNvPr id="3" name="Text Placeholder 2"/>
          <p:cNvSpPr>
            <a:spLocks noGrp="1"/>
          </p:cNvSpPr>
          <p:nvPr>
            <p:ph type="body" sz="half" idx="2"/>
          </p:nvPr>
        </p:nvSpPr>
        <p:spPr>
          <a:xfrm>
            <a:off x="2676293" y="2319455"/>
            <a:ext cx="8601933" cy="3189248"/>
          </a:xfrm>
        </p:spPr>
        <p:txBody>
          <a:bodyPr>
            <a:normAutofit lnSpcReduction="10000"/>
          </a:bodyPr>
          <a:lstStyle/>
          <a:p>
            <a:pPr marL="509270" marR="281305" algn="just" rtl="1">
              <a:lnSpc>
                <a:spcPct val="99000"/>
              </a:lnSpc>
              <a:spcAft>
                <a:spcPts val="145"/>
              </a:spcAft>
            </a:pPr>
            <a:r>
              <a:rPr lang="ar-SA" sz="2000" b="1" dirty="0">
                <a:solidFill>
                  <a:srgbClr val="000000"/>
                </a:solidFill>
                <a:latin typeface="Tahoma" panose="020B0604030504040204" pitchFamily="34" charset="0"/>
                <a:ea typeface="Tahoma" panose="020B0604030504040204" pitchFamily="34" charset="0"/>
                <a:cs typeface="B Nazanin" panose="00000400000000000000" pitchFamily="2" charset="-78"/>
              </a:rPr>
              <a:t>فقدان تکامل مغز سبب کاهش رفلکسها، از جمله رفلکس جستجو کردن پستان می شود که در </a:t>
            </a:r>
            <a:r>
              <a:rPr lang="en-US" sz="2000" b="1" dirty="0">
                <a:solidFill>
                  <a:srgbClr val="000000"/>
                </a:solidFill>
                <a:latin typeface="Tahoma" panose="020B0604030504040204" pitchFamily="34" charset="0"/>
                <a:ea typeface="Tahoma" panose="020B0604030504040204" pitchFamily="34" charset="0"/>
                <a:cs typeface="B Nazanin" panose="00000400000000000000" pitchFamily="2" charset="-78"/>
              </a:rPr>
              <a:t>40</a:t>
            </a:r>
            <a:r>
              <a:rPr lang="ar-SA" sz="2000" b="1" dirty="0">
                <a:solidFill>
                  <a:srgbClr val="000000"/>
                </a:solidFill>
                <a:latin typeface="Tahoma" panose="020B0604030504040204" pitchFamily="34" charset="0"/>
                <a:ea typeface="Tahoma" panose="020B0604030504040204" pitchFamily="34" charset="0"/>
                <a:cs typeface="B Nazanin" panose="00000400000000000000" pitchFamily="2" charset="-78"/>
              </a:rPr>
              <a:t> هفتگی بارداری کاملا مشهود است. بنابراین نوزادان اواخرنارسی ممکن است تلاشی در گرفتن پستان همانند نوزادان رسیده نداشته باشد. این وضعیت معمولاً سبب می شود که نوزاد نتواند با محرکهای عادی برای تحریک رفلکس جستجو، مانند تماس گونه و چانه وی با پستان ویا مالیدن نوک پستان مادر از بینی به سمت چانه نوزاد، دهان خود را به طور صحیح و مناسب باز کند. تماس انگشت مادر به گونه های نوزاد در حین گرفتن پستان یا طی شیرخوردن وی نیز با وقفه در بروز رفلکس جستجوی پستان، سبب اختلال بیشتر در شیرخوردن وی می</a:t>
            </a:r>
            <a:r>
              <a:rPr lang="fa-IR" sz="2000" b="1" dirty="0">
                <a:solidFill>
                  <a:srgbClr val="000000"/>
                </a:solidFill>
                <a:latin typeface="Tahoma" panose="020B0604030504040204" pitchFamily="34" charset="0"/>
                <a:ea typeface="Tahoma" panose="020B0604030504040204" pitchFamily="34" charset="0"/>
                <a:cs typeface="B Nazanin" panose="00000400000000000000" pitchFamily="2" charset="-78"/>
              </a:rPr>
              <a:t> </a:t>
            </a:r>
            <a:r>
              <a:rPr lang="ar-SA" sz="2000" b="1" dirty="0">
                <a:solidFill>
                  <a:srgbClr val="000000"/>
                </a:solidFill>
                <a:latin typeface="Tahoma" panose="020B0604030504040204" pitchFamily="34" charset="0"/>
                <a:ea typeface="Tahoma" panose="020B0604030504040204" pitchFamily="34" charset="0"/>
                <a:cs typeface="B Nazanin" panose="00000400000000000000" pitchFamily="2" charset="-78"/>
              </a:rPr>
              <a:t>شود زیرا نوزاد در چنین حالتی باید تفاوت بین نوک پستان واقعی را که در دهان او قرار دارد با نوک پستانی که فکرمی کند با گونه اش در تماس است تشخیص دهدبا این رخداد، نوزاد اواخر نارسی معمولا به کلی از مکیدن دست بر می دارد و ممکن است به خواب رود</a:t>
            </a:r>
            <a:endParaRPr lang="en-US" sz="2000" b="1" dirty="0">
              <a:cs typeface="B Nazanin" panose="00000400000000000000" pitchFamily="2" charset="-78"/>
            </a:endParaRPr>
          </a:p>
        </p:txBody>
      </p:sp>
      <p:pic>
        <p:nvPicPr>
          <p:cNvPr id="4" name="Picture 3"/>
          <p:cNvPicPr/>
          <p:nvPr/>
        </p:nvPicPr>
        <p:blipFill>
          <a:blip r:embed="rId2"/>
          <a:stretch>
            <a:fillRect/>
          </a:stretch>
        </p:blipFill>
        <p:spPr>
          <a:xfrm>
            <a:off x="412596" y="2499732"/>
            <a:ext cx="1984917" cy="3111190"/>
          </a:xfrm>
          <a:prstGeom prst="rect">
            <a:avLst/>
          </a:prstGeom>
        </p:spPr>
      </p:pic>
    </p:spTree>
    <p:extLst>
      <p:ext uri="{BB962C8B-B14F-4D97-AF65-F5344CB8AC3E}">
        <p14:creationId xmlns:p14="http://schemas.microsoft.com/office/powerpoint/2010/main" val="36335238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3091" y="609600"/>
            <a:ext cx="9998066" cy="817757"/>
          </a:xfrm>
        </p:spPr>
        <p:txBody>
          <a:bodyPr>
            <a:normAutofit fontScale="90000"/>
          </a:bodyPr>
          <a:lstStyle/>
          <a:p>
            <a:pPr marL="755650" marR="4361180" indent="-6350" algn="r">
              <a:lnSpc>
                <a:spcPct val="107000"/>
              </a:lnSpc>
              <a:spcAft>
                <a:spcPts val="0"/>
              </a:spcAft>
            </a:pPr>
            <a:r>
              <a:rPr lang="ar-SA" sz="3600" b="1" dirty="0">
                <a:solidFill>
                  <a:schemeClr val="accent6">
                    <a:lumMod val="75000"/>
                  </a:schemeClr>
                </a:solidFill>
                <a:latin typeface="Tahoma" panose="020B0604030504040204" pitchFamily="34" charset="0"/>
                <a:ea typeface="Tahoma" panose="020B0604030504040204" pitchFamily="34" charset="0"/>
                <a:cs typeface="B Titr" panose="00000700000000000000" pitchFamily="2" charset="-78"/>
              </a:rPr>
              <a:t>کاهش حرکات ارادی</a:t>
            </a:r>
            <a:r>
              <a:rPr lang="en-US" b="1" dirty="0">
                <a:solidFill>
                  <a:srgbClr val="54A021"/>
                </a:solidFill>
                <a:latin typeface="Tahoma" panose="020B0604030504040204" pitchFamily="34" charset="0"/>
                <a:ea typeface="Tahoma" panose="020B0604030504040204" pitchFamily="34" charset="0"/>
              </a:rPr>
              <a:t/>
            </a:r>
            <a:br>
              <a:rPr lang="en-US" b="1" dirty="0">
                <a:solidFill>
                  <a:srgbClr val="54A021"/>
                </a:solidFill>
                <a:latin typeface="Tahoma" panose="020B0604030504040204" pitchFamily="34" charset="0"/>
                <a:ea typeface="Tahoma" panose="020B0604030504040204" pitchFamily="34" charset="0"/>
              </a:rPr>
            </a:br>
            <a:endParaRPr lang="en-US" dirty="0"/>
          </a:p>
        </p:txBody>
      </p:sp>
      <p:sp>
        <p:nvSpPr>
          <p:cNvPr id="3" name="Text Placeholder 2"/>
          <p:cNvSpPr>
            <a:spLocks noGrp="1"/>
          </p:cNvSpPr>
          <p:nvPr>
            <p:ph type="body" sz="half" idx="2"/>
          </p:nvPr>
        </p:nvSpPr>
        <p:spPr>
          <a:xfrm>
            <a:off x="904353" y="1427357"/>
            <a:ext cx="10373874" cy="2903483"/>
          </a:xfrm>
        </p:spPr>
        <p:txBody>
          <a:bodyPr>
            <a:normAutofit/>
          </a:bodyPr>
          <a:lstStyle/>
          <a:p>
            <a:pPr algn="just" rtl="1"/>
            <a:r>
              <a:rPr lang="ar-SA" sz="2000" b="1" dirty="0">
                <a:solidFill>
                  <a:srgbClr val="000000"/>
                </a:solidFill>
                <a:ea typeface="Tahoma" panose="020B0604030504040204" pitchFamily="34" charset="0"/>
                <a:cs typeface="B Nazanin" panose="00000400000000000000" pitchFamily="2" charset="-78"/>
              </a:rPr>
              <a:t>فقدان میلین سازی کامل در نوزادان اواخر نارسی، تحریکات سیناپسی را در مغز کاهش می</a:t>
            </a:r>
            <a:r>
              <a:rPr lang="fa-IR" sz="2000" b="1" dirty="0">
                <a:solidFill>
                  <a:srgbClr val="000000"/>
                </a:solidFill>
                <a:ea typeface="Tahoma" panose="020B0604030504040204" pitchFamily="34" charset="0"/>
                <a:cs typeface="B Nazanin" panose="00000400000000000000" pitchFamily="2" charset="-78"/>
              </a:rPr>
              <a:t> </a:t>
            </a:r>
            <a:r>
              <a:rPr lang="ar-SA" sz="2000" b="1" dirty="0">
                <a:solidFill>
                  <a:srgbClr val="000000"/>
                </a:solidFill>
                <a:ea typeface="Tahoma" panose="020B0604030504040204" pitchFamily="34" charset="0"/>
                <a:cs typeface="B Nazanin" panose="00000400000000000000" pitchFamily="2" charset="-78"/>
              </a:rPr>
              <a:t>دهد. این امر انجام هر کار ارادی را برای او مشکل می کند. بنابراین حتی اگر نوزاد پستان را بگیرد، نوک پستان نرم و انعطاف پذیر مادر ممکن است به دلیل عدم تحریک عصبی کافی دهان نوزاد، محرک کافی برای آغاز یا ادامه مکیدن او نباشد. در این مورد ،استفاده از محافظ نوک پستان مفید است زیرا دهان را پر و تماس بیشتری بین نوک پستان و زبان و دهان ایجاد می کند و در نتیجه احتمال کامل انتقال عصبی به واسطه افزایش تحریک سیناپسی ،بیشتر می شود. </a:t>
            </a:r>
            <a:endParaRPr lang="en-US" sz="2000" b="1"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938" y="4631477"/>
            <a:ext cx="4324954" cy="1895740"/>
          </a:xfrm>
          <a:prstGeom prst="rect">
            <a:avLst/>
          </a:prstGeom>
        </p:spPr>
      </p:pic>
    </p:spTree>
    <p:extLst>
      <p:ext uri="{BB962C8B-B14F-4D97-AF65-F5344CB8AC3E}">
        <p14:creationId xmlns:p14="http://schemas.microsoft.com/office/powerpoint/2010/main" val="18463837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600"/>
            <a:ext cx="10364452" cy="1208050"/>
          </a:xfrm>
        </p:spPr>
        <p:txBody>
          <a:bodyPr/>
          <a:lstStyle/>
          <a:p>
            <a:r>
              <a:rPr lang="fa-IR" dirty="0">
                <a:solidFill>
                  <a:schemeClr val="accent6">
                    <a:lumMod val="75000"/>
                  </a:schemeClr>
                </a:solidFill>
                <a:cs typeface="B Titr" panose="00000700000000000000" pitchFamily="2" charset="-78"/>
              </a:rPr>
              <a:t>تنش بیش از حد به واسطه تحریکات خارجی</a:t>
            </a: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913775" y="2241395"/>
            <a:ext cx="10364452" cy="3549806"/>
          </a:xfrm>
        </p:spPr>
        <p:txBody>
          <a:bodyPr/>
          <a:lstStyle/>
          <a:p>
            <a:pPr lvl="0" algn="just" rtl="1">
              <a:buClr>
                <a:prstClr val="black"/>
              </a:buClr>
            </a:pPr>
            <a:r>
              <a:rPr lang="fa-IR" sz="2000" b="1" dirty="0">
                <a:solidFill>
                  <a:srgbClr val="000000"/>
                </a:solidFill>
                <a:ea typeface="Tahoma" panose="020B0604030504040204" pitchFamily="34" charset="0"/>
                <a:cs typeface="B Nazanin" panose="00000400000000000000" pitchFamily="2" charset="-78"/>
              </a:rPr>
              <a:t>کاهش میزان ماده سفید و خاکستری و کاهش سطح کورتکس مغز به دلیل کاهش چین و شکنچ های مغز، بر روی توانایی های نوزادان اواخر نارسی در پاسخ به محرک های عادی خارج رحمی تاثیر می گذارد. </a:t>
            </a:r>
          </a:p>
          <a:p>
            <a:pPr lvl="0" algn="just" rtl="1">
              <a:buClr>
                <a:prstClr val="black"/>
              </a:buClr>
            </a:pPr>
            <a:r>
              <a:rPr lang="ar-SA" sz="2000" b="1" dirty="0">
                <a:solidFill>
                  <a:srgbClr val="000000"/>
                </a:solidFill>
                <a:ea typeface="Tahoma" panose="020B0604030504040204" pitchFamily="34" charset="0"/>
                <a:cs typeface="B Nazanin" panose="00000400000000000000" pitchFamily="2" charset="-78"/>
              </a:rPr>
              <a:t>حرکت، سر </a:t>
            </a:r>
            <a:r>
              <a:rPr lang="fa-IR" sz="2000" b="1" dirty="0">
                <a:solidFill>
                  <a:srgbClr val="000000"/>
                </a:solidFill>
                <a:ea typeface="Tahoma" panose="020B0604030504040204" pitchFamily="34" charset="0"/>
                <a:cs typeface="B Nazanin" panose="00000400000000000000" pitchFamily="2" charset="-78"/>
              </a:rPr>
              <a:t>وصدا، </a:t>
            </a:r>
            <a:r>
              <a:rPr lang="ar-SA" sz="2000" b="1" dirty="0">
                <a:solidFill>
                  <a:srgbClr val="000000"/>
                </a:solidFill>
                <a:ea typeface="Tahoma" panose="020B0604030504040204" pitchFamily="34" charset="0"/>
                <a:cs typeface="B Nazanin" panose="00000400000000000000" pitchFamily="2" charset="-78"/>
              </a:rPr>
              <a:t>لمس و نور</a:t>
            </a:r>
            <a:r>
              <a:rPr lang="fa-IR" sz="2000" b="1" dirty="0">
                <a:solidFill>
                  <a:srgbClr val="000000"/>
                </a:solidFill>
                <a:ea typeface="Tahoma" panose="020B0604030504040204" pitchFamily="34" charset="0"/>
                <a:cs typeface="B Nazanin" panose="00000400000000000000" pitchFamily="2" charset="-78"/>
              </a:rPr>
              <a:t> </a:t>
            </a:r>
            <a:r>
              <a:rPr lang="ar-SA" sz="2000" b="1" dirty="0">
                <a:solidFill>
                  <a:srgbClr val="000000"/>
                </a:solidFill>
                <a:ea typeface="Tahoma" panose="020B0604030504040204" pitchFamily="34" charset="0"/>
                <a:cs typeface="B Nazanin" panose="00000400000000000000" pitchFamily="2" charset="-78"/>
              </a:rPr>
              <a:t>همگی میتوانند سبب امتناع یا دست کشیدن از شیرخوردن نوزاد شوند. </a:t>
            </a:r>
            <a:endParaRPr lang="fa-IR" sz="2000" b="1" dirty="0">
              <a:solidFill>
                <a:srgbClr val="000000"/>
              </a:solidFill>
              <a:ea typeface="Tahoma" panose="020B0604030504040204" pitchFamily="34" charset="0"/>
              <a:cs typeface="B Nazanin" panose="00000400000000000000" pitchFamily="2" charset="-78"/>
            </a:endParaRPr>
          </a:p>
          <a:p>
            <a:pPr lvl="0" algn="just" rtl="1">
              <a:buClr>
                <a:prstClr val="black"/>
              </a:buClr>
            </a:pPr>
            <a:r>
              <a:rPr lang="fa-IR" sz="2000" b="1" dirty="0">
                <a:solidFill>
                  <a:srgbClr val="000000"/>
                </a:solidFill>
                <a:ea typeface="Tahoma" panose="020B0604030504040204" pitchFamily="34" charset="0"/>
                <a:cs typeface="B Nazanin" panose="00000400000000000000" pitchFamily="2" charset="-78"/>
              </a:rPr>
              <a:t>از تحریک بیش از حد نوزاد با ایجاد حرکات اضافی مانند استفاده از صندلی های گهواره ای، لمس شدید، مانند ضربه زدن یا ایجاد صدا یا نوراضافی در حین شیرخوردن پرهیز شود. </a:t>
            </a:r>
            <a:endParaRPr lang="en-US" sz="2000" b="1" dirty="0">
              <a:solidFill>
                <a:prstClr val="black"/>
              </a:solidFill>
              <a:cs typeface="B Nazanin" panose="00000400000000000000" pitchFamily="2" charset="-78"/>
            </a:endParaRPr>
          </a:p>
          <a:p>
            <a:endParaRPr lang="en-US" dirty="0"/>
          </a:p>
        </p:txBody>
      </p:sp>
    </p:spTree>
    <p:extLst>
      <p:ext uri="{BB962C8B-B14F-4D97-AF65-F5344CB8AC3E}">
        <p14:creationId xmlns:p14="http://schemas.microsoft.com/office/powerpoint/2010/main" val="32332095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599"/>
            <a:ext cx="10364452" cy="985025"/>
          </a:xfrm>
        </p:spPr>
        <p:txBody>
          <a:bodyPr/>
          <a:lstStyle/>
          <a:p>
            <a:r>
              <a:rPr lang="ar-SA" dirty="0">
                <a:solidFill>
                  <a:schemeClr val="accent6">
                    <a:lumMod val="75000"/>
                  </a:schemeClr>
                </a:solidFill>
                <a:ea typeface="Calibri" panose="020F0502020204030204" pitchFamily="34" charset="0"/>
                <a:cs typeface="B Titr" panose="00000700000000000000" pitchFamily="2" charset="-78"/>
              </a:rPr>
              <a:t>ناپایداری دمای بدن، کاهش قندخون، و افزایش سوخت و ساز</a:t>
            </a: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983348" y="1594624"/>
            <a:ext cx="10534514" cy="3169655"/>
          </a:xfrm>
        </p:spPr>
        <p:txBody>
          <a:bodyPr>
            <a:normAutofit/>
          </a:bodyPr>
          <a:lstStyle/>
          <a:p>
            <a:pPr marL="1534160" marR="224155" indent="74295" algn="just" rtl="1">
              <a:lnSpc>
                <a:spcPct val="99000"/>
              </a:lnSpc>
              <a:spcAft>
                <a:spcPts val="365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ناپایداری دمای بدن، کاهش قند خون و افزایش متابولیسم همگی </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حالت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متداولی هستند که نوزادان اواخر نارسی تجربه می کنند.</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هریک از این شرایط به خودی خود مشکلاتی را برای تعادل حیاتی و سازگاری با زندگی خارج رحمی پیش می آورداما در ترکیب با هم که اغلب در این نوزادان همین طور است، عواض ناشی از آن چندین و چند برابر می شود. </a:t>
            </a:r>
          </a:p>
          <a:p>
            <a:pPr marL="1534160" marR="224155" indent="74295" algn="just" rtl="1">
              <a:lnSpc>
                <a:spcPct val="99000"/>
              </a:lnSpc>
              <a:spcAft>
                <a:spcPts val="3655"/>
              </a:spcAft>
            </a:pPr>
            <a:r>
              <a:rPr lang="fa-IR" sz="2000" b="1" dirty="0">
                <a:solidFill>
                  <a:schemeClr val="accent6">
                    <a:lumMod val="75000"/>
                  </a:schemeClr>
                </a:solidFill>
                <a:latin typeface="Calibri" panose="020F0502020204030204" pitchFamily="34" charset="0"/>
                <a:ea typeface="Tahoma" panose="020B0604030504040204" pitchFamily="34" charset="0"/>
                <a:cs typeface="B Nazanin" panose="00000400000000000000" pitchFamily="2" charset="-78"/>
              </a:rPr>
              <a:t>نیاز به تغذیه زود هنگام، موثر و به دفعات مکرر با شیر مادر برای پیشگیری از عوارض ناشی از این سه چالش ضروری است. </a:t>
            </a:r>
            <a:endParaRPr lang="en-US" sz="2000" b="1" dirty="0">
              <a:solidFill>
                <a:schemeClr val="accent6">
                  <a:lumMod val="75000"/>
                </a:schemeClr>
              </a:solidFill>
              <a:latin typeface="Calibri" panose="020F0502020204030204" pitchFamily="34" charset="0"/>
              <a:ea typeface="Tahoma" panose="020B0604030504040204" pitchFamily="34" charset="0"/>
              <a:cs typeface="B Nazanin" panose="00000400000000000000" pitchFamily="2" charset="-78"/>
            </a:endParaRPr>
          </a:p>
          <a:p>
            <a:pPr rtl="1"/>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96" y="4218432"/>
            <a:ext cx="3401567" cy="2586278"/>
          </a:xfrm>
          <a:prstGeom prst="rect">
            <a:avLst/>
          </a:prstGeom>
        </p:spPr>
      </p:pic>
    </p:spTree>
    <p:extLst>
      <p:ext uri="{BB962C8B-B14F-4D97-AF65-F5344CB8AC3E}">
        <p14:creationId xmlns:p14="http://schemas.microsoft.com/office/powerpoint/2010/main" val="30558794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599"/>
            <a:ext cx="10364452" cy="962723"/>
          </a:xfrm>
        </p:spPr>
        <p:txBody>
          <a:bodyPr/>
          <a:lstStyle/>
          <a:p>
            <a:r>
              <a:rPr lang="ar-SA" b="1" dirty="0">
                <a:solidFill>
                  <a:schemeClr val="accent6">
                    <a:lumMod val="75000"/>
                  </a:schemeClr>
                </a:solidFill>
                <a:ea typeface="Calibri" panose="020F0502020204030204" pitchFamily="34" charset="0"/>
                <a:cs typeface="B Titr" panose="00000700000000000000" pitchFamily="2" charset="-78"/>
              </a:rPr>
              <a:t>اهمیت تنظیم دما در نوزادان اواخر نارسی </a:t>
            </a:r>
            <a:endParaRPr lang="en-US" b="1"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1402080" y="1784195"/>
            <a:ext cx="9876146" cy="3811933"/>
          </a:xfrm>
        </p:spPr>
        <p:txBody>
          <a:bodyPr>
            <a:normAutofit/>
          </a:bodyPr>
          <a:lstStyle/>
          <a:p>
            <a:pPr marL="1534160" marR="410210" algn="just" rtl="1">
              <a:lnSpc>
                <a:spcPct val="99000"/>
              </a:lnSpc>
              <a:spcAft>
                <a:spcPts val="2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هیپوترمی 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تواند منجر به مصرف اکسیژن بیشتر، افت قند خون و زردی شود که همه این موارد بر روی موفقیت در تغذیه با شیرمادر تأثیر بسزایی دارند. از سوی دیگر هیپرترمی بر اثر عواملی کاملا قابل پیشگیری مانند گرم کردن بیش از حد دمای اتاق یا پوشاندن بیش از اندازه لباس رخ میدهد. بالا رفتن دمای بدن میتواند به واسطه ایجاد تحریک پذیری، بیحالی، آریتمی قلبی و کم آبی بدن، فرایند </a:t>
            </a:r>
            <a:r>
              <a:rPr lang="ar-SA" sz="2000" b="1" dirty="0">
                <a:solidFill>
                  <a:srgbClr val="000000"/>
                </a:solidFill>
                <a:ea typeface="Tahoma" panose="020B0604030504040204" pitchFamily="34" charset="0"/>
                <a:cs typeface="B Nazanin" panose="00000400000000000000" pitchFamily="2" charset="-78"/>
              </a:rPr>
              <a:t>شیردهی را دچار اختلال کند. هردو حالت افت یا بالا رفتن دمای بدن میتواند نشانه ای از وجود سپتی سمی باشد</a:t>
            </a:r>
            <a:r>
              <a:rPr lang="fa-IR" sz="2000" b="1" dirty="0">
                <a:solidFill>
                  <a:srgbClr val="000000"/>
                </a:solidFill>
                <a:ea typeface="Tahoma" panose="020B0604030504040204" pitchFamily="34" charset="0"/>
                <a:cs typeface="B Nazanin" panose="00000400000000000000" pitchFamily="2" charset="-78"/>
              </a:rPr>
              <a:t>.</a:t>
            </a:r>
          </a:p>
          <a:p>
            <a:pPr marL="1534160" marR="410210" algn="just" rtl="1">
              <a:lnSpc>
                <a:spcPct val="99000"/>
              </a:lnSpc>
              <a:spcAft>
                <a:spcPts val="25"/>
              </a:spcAft>
            </a:pPr>
            <a:r>
              <a:rPr lang="fa-IR" sz="2000" b="1" dirty="0">
                <a:solidFill>
                  <a:srgbClr val="000000"/>
                </a:solidFill>
                <a:ea typeface="Tahoma" panose="020B0604030504040204" pitchFamily="34" charset="0"/>
                <a:cs typeface="B Nazanin" panose="00000400000000000000" pitchFamily="2" charset="-78"/>
              </a:rPr>
              <a:t>بنابراین حفظ دمای بدن برای رد کردن سپتی سمی و پیشگیری از اقدامات غیر ضروری، تحمیل دردنوزاد، جداکردن مادرو نوزادو افزایش هزینه های پزشکی ضروری است. </a:t>
            </a:r>
            <a:endParaRPr lang="en-US" sz="2000" b="1" dirty="0">
              <a:cs typeface="B Nazanin" panose="00000400000000000000" pitchFamily="2" charset="-78"/>
            </a:endParaRPr>
          </a:p>
        </p:txBody>
      </p:sp>
    </p:spTree>
    <p:extLst>
      <p:ext uri="{BB962C8B-B14F-4D97-AF65-F5344CB8AC3E}">
        <p14:creationId xmlns:p14="http://schemas.microsoft.com/office/powerpoint/2010/main" val="21907129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425885"/>
            <a:ext cx="10364452" cy="979169"/>
          </a:xfrm>
        </p:spPr>
        <p:txBody>
          <a:bodyPr>
            <a:normAutofit fontScale="90000"/>
          </a:bodyPr>
          <a:lstStyle/>
          <a:p>
            <a:r>
              <a:rPr lang="ar-SA" sz="3600" b="1" dirty="0">
                <a:solidFill>
                  <a:schemeClr val="accent6">
                    <a:lumMod val="75000"/>
                  </a:schemeClr>
                </a:solidFill>
                <a:ea typeface="Calibri" panose="020F0502020204030204" pitchFamily="34" charset="0"/>
                <a:cs typeface="B Titr" panose="00000700000000000000" pitchFamily="2" charset="-78"/>
              </a:rPr>
              <a:t>چربی قهوه ای</a:t>
            </a:r>
            <a:r>
              <a:rPr lang="fa-IR" sz="3600" b="1" dirty="0">
                <a:solidFill>
                  <a:schemeClr val="accent6">
                    <a:lumMod val="75000"/>
                  </a:schemeClr>
                </a:solidFill>
                <a:ea typeface="Calibri" panose="020F0502020204030204" pitchFamily="34" charset="0"/>
                <a:cs typeface="B Titr" panose="00000700000000000000" pitchFamily="2" charset="-78"/>
              </a:rPr>
              <a:t> و سفید و</a:t>
            </a:r>
            <a:r>
              <a:rPr lang="ar-SA" sz="3600" b="1" dirty="0">
                <a:solidFill>
                  <a:schemeClr val="accent6">
                    <a:lumMod val="75000"/>
                  </a:schemeClr>
                </a:solidFill>
                <a:ea typeface="Calibri" panose="020F0502020204030204" pitchFamily="34" charset="0"/>
                <a:cs typeface="B Titr" panose="00000700000000000000" pitchFamily="2" charset="-78"/>
              </a:rPr>
              <a:t> نقش آن در تنظیم دمای بدن</a:t>
            </a:r>
            <a:r>
              <a:rPr lang="fa-IR" dirty="0">
                <a:solidFill>
                  <a:schemeClr val="accent6">
                    <a:lumMod val="75000"/>
                  </a:schemeClr>
                </a:solidFill>
                <a:ea typeface="Calibri" panose="020F0502020204030204" pitchFamily="34" charset="0"/>
                <a:cs typeface="B Titr" panose="00000700000000000000" pitchFamily="2" charset="-78"/>
              </a:rPr>
              <a:t/>
            </a:r>
            <a:br>
              <a:rPr lang="fa-IR" dirty="0">
                <a:solidFill>
                  <a:schemeClr val="accent6">
                    <a:lumMod val="75000"/>
                  </a:schemeClr>
                </a:solidFill>
                <a:ea typeface="Calibri" panose="020F0502020204030204" pitchFamily="34" charset="0"/>
                <a:cs typeface="B Titr" panose="00000700000000000000" pitchFamily="2" charset="-78"/>
              </a:rPr>
            </a:b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447261" y="1728439"/>
            <a:ext cx="10830965" cy="3897109"/>
          </a:xfrm>
        </p:spPr>
        <p:txBody>
          <a:bodyPr>
            <a:normAutofit/>
          </a:bodyPr>
          <a:lstStyle/>
          <a:p>
            <a:pPr marL="1787525" marR="371475" indent="2540" algn="just" rtl="1">
              <a:lnSpc>
                <a:spcPct val="99000"/>
              </a:lnSpc>
              <a:spcAft>
                <a:spcPts val="2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جنین بین هفته های </a:t>
            </a:r>
            <a:r>
              <a:rPr lang="en-US" sz="1400" b="1" dirty="0">
                <a:solidFill>
                  <a:srgbClr val="000000"/>
                </a:solidFill>
                <a:latin typeface="Tahoma" panose="020B0604030504040204" pitchFamily="34" charset="0"/>
                <a:ea typeface="Tahoma" panose="020B0604030504040204" pitchFamily="34" charset="0"/>
                <a:cs typeface="B Nazanin" panose="00000400000000000000" pitchFamily="2" charset="-78"/>
              </a:rPr>
              <a:t>26</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تا </a:t>
            </a:r>
            <a:r>
              <a:rPr lang="en-US" sz="1400" b="1" dirty="0">
                <a:solidFill>
                  <a:srgbClr val="000000"/>
                </a:solidFill>
                <a:latin typeface="Tahoma" panose="020B0604030504040204" pitchFamily="34" charset="0"/>
                <a:ea typeface="Tahoma" panose="020B0604030504040204" pitchFamily="34" charset="0"/>
                <a:cs typeface="B Nazanin" panose="00000400000000000000" pitchFamily="2" charset="-78"/>
              </a:rPr>
              <a:t>28</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بارداری آغاز به ساخت بافتی خاص به نام چربی قهوه ای  می کند ذخیره سازی این چربی تا پایان بارداری و حتی تا هفته های سوم تا پنجم پس از تولد نیز ادامه پیدا می کند. چربی قهوه ای به شدت دارای عروق است و به </a:t>
            </a:r>
            <a:r>
              <a:rPr lang="ar-SA" sz="2000" b="1" dirty="0">
                <a:solidFill>
                  <a:srgbClr val="000000"/>
                </a:solidFill>
                <a:ea typeface="Tahoma" panose="020B0604030504040204" pitchFamily="34" charset="0"/>
                <a:cs typeface="B Nazanin" panose="00000400000000000000" pitchFamily="2" charset="-78"/>
              </a:rPr>
              <a:t>همین علت دارای رنگ خاص قهوه ای بوده گرما وارد جریان خون نوزاد می کند و این گرما به بخشهای مختلف بدن نوزاد منتشر شده و او را گرم می کند.</a:t>
            </a:r>
            <a:endParaRPr lang="fa-IR" sz="2000" b="1" dirty="0">
              <a:solidFill>
                <a:srgbClr val="000000"/>
              </a:solidFill>
              <a:ea typeface="Tahoma" panose="020B0604030504040204" pitchFamily="34" charset="0"/>
              <a:cs typeface="B Nazanin" panose="00000400000000000000" pitchFamily="2" charset="-78"/>
            </a:endParaRPr>
          </a:p>
          <a:p>
            <a:pPr marL="1787525" marR="371475" indent="2540" algn="just" rtl="1">
              <a:lnSpc>
                <a:spcPct val="99000"/>
              </a:lnSpc>
              <a:spcAft>
                <a:spcPts val="25"/>
              </a:spcAft>
            </a:pPr>
            <a:r>
              <a:rPr lang="ar-SA" sz="2000" b="1" dirty="0">
                <a:solidFill>
                  <a:srgbClr val="000000"/>
                </a:solidFill>
                <a:ea typeface="Tahoma" panose="020B0604030504040204" pitchFamily="34" charset="0"/>
                <a:cs typeface="B Nazanin" panose="00000400000000000000" pitchFamily="2" charset="-78"/>
              </a:rPr>
              <a:t>این چربیها معمولا در پشت گردن  ناحیه پشت کتف،زیر بغل، کشاله ران و اطراف کلیه و غدد فوق کلیوی قرار دارند</a:t>
            </a:r>
            <a:r>
              <a:rPr lang="fa-IR" sz="2000" b="1" dirty="0">
                <a:solidFill>
                  <a:srgbClr val="000000"/>
                </a:solidFill>
                <a:ea typeface="Tahoma" panose="020B0604030504040204" pitchFamily="34" charset="0"/>
                <a:cs typeface="B Nazanin" panose="00000400000000000000" pitchFamily="2" charset="-78"/>
              </a:rPr>
              <a:t>.</a:t>
            </a:r>
          </a:p>
          <a:p>
            <a:pPr marL="1787525" marR="371475" indent="2540" algn="just" rtl="1">
              <a:lnSpc>
                <a:spcPct val="99000"/>
              </a:lnSpc>
              <a:spcAft>
                <a:spcPts val="25"/>
              </a:spcAft>
            </a:pPr>
            <a:r>
              <a:rPr kumimoji="0" lang="ar-SA" sz="2000" b="1" i="0" u="none" strike="noStrike" kern="1200" cap="all" spc="0" normalizeH="0" baseline="0" noProof="0" dirty="0">
                <a:ln>
                  <a:noFill/>
                </a:ln>
                <a:solidFill>
                  <a:srgbClr val="000000"/>
                </a:solidFill>
                <a:effectLst/>
                <a:uLnTx/>
                <a:uFillTx/>
                <a:latin typeface="Calibri" panose="020F0502020204030204" pitchFamily="34" charset="0"/>
                <a:ea typeface="Tahoma" panose="020B0604030504040204" pitchFamily="34" charset="0"/>
                <a:cs typeface="B Nazanin" panose="00000400000000000000" pitchFamily="2" charset="-78"/>
              </a:rPr>
              <a:t>چربی زیر پوستی یا چربی سفید در نوزادان </a:t>
            </a:r>
            <a:r>
              <a:rPr kumimoji="0" lang="en-US" sz="1400" b="1" i="0" u="none" strike="noStrike" kern="1200" cap="all"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B Nazanin" panose="00000400000000000000" pitchFamily="2" charset="-78"/>
              </a:rPr>
              <a:t>16</a:t>
            </a:r>
            <a:r>
              <a:rPr kumimoji="0" lang="ar-SA" sz="2000" b="1" i="0" u="none" strike="noStrike" kern="1200" cap="all" spc="0" normalizeH="0" baseline="0" noProof="0" dirty="0">
                <a:ln>
                  <a:noFill/>
                </a:ln>
                <a:solidFill>
                  <a:srgbClr val="000000"/>
                </a:solidFill>
                <a:effectLst/>
                <a:uLnTx/>
                <a:uFillTx/>
                <a:latin typeface="Calibri" panose="020F0502020204030204" pitchFamily="34" charset="0"/>
                <a:ea typeface="Tahoma" panose="020B0604030504040204" pitchFamily="34" charset="0"/>
                <a:cs typeface="B Nazanin" panose="00000400000000000000" pitchFamily="2" charset="-78"/>
              </a:rPr>
              <a:t> درصد چربی بدن را تشکیل می</a:t>
            </a:r>
            <a:r>
              <a:rPr kumimoji="0" lang="fa-IR" sz="2000" b="1" i="0" u="none" strike="noStrike" kern="1200" cap="all" spc="0" normalizeH="0" baseline="0" noProof="0" dirty="0">
                <a:ln>
                  <a:noFill/>
                </a:ln>
                <a:solidFill>
                  <a:srgbClr val="000000"/>
                </a:solidFill>
                <a:effectLst/>
                <a:uLnTx/>
                <a:uFillTx/>
                <a:latin typeface="Calibri" panose="020F0502020204030204" pitchFamily="34" charset="0"/>
                <a:ea typeface="Tahoma" panose="020B0604030504040204" pitchFamily="34" charset="0"/>
                <a:cs typeface="B Nazanin" panose="00000400000000000000" pitchFamily="2" charset="-78"/>
              </a:rPr>
              <a:t> </a:t>
            </a:r>
            <a:r>
              <a:rPr kumimoji="0" lang="ar-SA" sz="2000" b="1" i="0" u="none" strike="noStrike" kern="1200" cap="all" spc="0" normalizeH="0" baseline="0" noProof="0" dirty="0">
                <a:ln>
                  <a:noFill/>
                </a:ln>
                <a:solidFill>
                  <a:srgbClr val="000000"/>
                </a:solidFill>
                <a:effectLst/>
                <a:uLnTx/>
                <a:uFillTx/>
                <a:latin typeface="Calibri" panose="020F0502020204030204" pitchFamily="34" charset="0"/>
                <a:ea typeface="Tahoma" panose="020B0604030504040204" pitchFamily="34" charset="0"/>
                <a:cs typeface="B Nazanin" panose="00000400000000000000" pitchFamily="2" charset="-78"/>
              </a:rPr>
              <a:t>دهد و در عایق سازی بدن نقش دارد. </a:t>
            </a:r>
            <a:endParaRPr lang="en-US" sz="2000" b="1" dirty="0">
              <a:cs typeface="B Nazanin" panose="00000400000000000000" pitchFamily="2" charset="-78"/>
            </a:endParaRPr>
          </a:p>
        </p:txBody>
      </p:sp>
    </p:spTree>
    <p:extLst>
      <p:ext uri="{BB962C8B-B14F-4D97-AF65-F5344CB8AC3E}">
        <p14:creationId xmlns:p14="http://schemas.microsoft.com/office/powerpoint/2010/main" val="25214184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600"/>
            <a:ext cx="10364452" cy="781878"/>
          </a:xfrm>
        </p:spPr>
        <p:txBody>
          <a:bodyPr>
            <a:normAutofit/>
          </a:bodyPr>
          <a:lstStyle/>
          <a:p>
            <a:pPr rtl="1"/>
            <a:r>
              <a:rPr lang="ar-SA" dirty="0">
                <a:solidFill>
                  <a:schemeClr val="accent6">
                    <a:lumMod val="75000"/>
                  </a:schemeClr>
                </a:solidFill>
                <a:latin typeface="Shruti" panose="020B0502040204020203" pitchFamily="34" charset="0"/>
                <a:ea typeface="Tahoma" panose="020B0604030504040204" pitchFamily="34" charset="0"/>
                <a:cs typeface="B Titr" panose="00000700000000000000" pitchFamily="2" charset="-78"/>
              </a:rPr>
              <a:t>مشکلاتی که موجب کاهش دمای بدن در نوزاد اواخر نارسی می شود</a:t>
            </a:r>
            <a:endParaRPr lang="en-US" dirty="0">
              <a:solidFill>
                <a:schemeClr val="accent6">
                  <a:lumMod val="75000"/>
                </a:schemeClr>
              </a:solidFill>
              <a:latin typeface="Shruti" panose="020B0502040204020203" pitchFamily="34" charset="0"/>
              <a:cs typeface="B Titr" panose="00000700000000000000" pitchFamily="2" charset="-78"/>
            </a:endParaRPr>
          </a:p>
        </p:txBody>
      </p:sp>
      <p:sp>
        <p:nvSpPr>
          <p:cNvPr id="3" name="Text Placeholder 2"/>
          <p:cNvSpPr>
            <a:spLocks noGrp="1"/>
          </p:cNvSpPr>
          <p:nvPr>
            <p:ph type="body" sz="half" idx="2"/>
          </p:nvPr>
        </p:nvSpPr>
        <p:spPr>
          <a:xfrm>
            <a:off x="913775" y="1540565"/>
            <a:ext cx="10364452" cy="4250635"/>
          </a:xfrm>
        </p:spPr>
        <p:txBody>
          <a:bodyPr>
            <a:normAutofit fontScale="92500"/>
          </a:bodyPr>
          <a:lstStyle/>
          <a:p>
            <a:pPr marL="1340485" marR="1236345" indent="-342900" algn="just" rtl="1">
              <a:lnSpc>
                <a:spcPct val="100000"/>
              </a:lnSpc>
              <a:spcAft>
                <a:spcPts val="2125"/>
              </a:spcAft>
              <a:buFont typeface="Wingdings" panose="05000000000000000000" pitchFamily="2" charset="2"/>
              <a:buChar char="Ø"/>
            </a:pPr>
            <a:r>
              <a:rPr lang="fa-IR" sz="2000" b="1" dirty="0">
                <a:solidFill>
                  <a:srgbClr val="000000"/>
                </a:solidFill>
                <a:latin typeface="Tahoma" panose="020B0604030504040204" pitchFamily="34" charset="0"/>
                <a:ea typeface="Tahoma" panose="020B0604030504040204" pitchFamily="34" charset="0"/>
                <a:cs typeface="B Nazanin" panose="00000400000000000000" pitchFamily="2" charset="-78"/>
              </a:rPr>
              <a:t>این نوزادان در رحم زمان کمتری برای ذخیره سازی چربی دارند و در نتیجه با چربی قهوه ای و چربی سفید کمتری متولد می شوند.</a:t>
            </a:r>
          </a:p>
          <a:p>
            <a:pPr marL="1340485" marR="1236345" indent="-342900" algn="just" rtl="1">
              <a:lnSpc>
                <a:spcPct val="100000"/>
              </a:lnSpc>
              <a:spcAft>
                <a:spcPts val="2125"/>
              </a:spcAft>
              <a:buFont typeface="Wingdings" panose="05000000000000000000" pitchFamily="2" charset="2"/>
              <a:buChar char="Ø"/>
            </a:pPr>
            <a:r>
              <a:rPr lang="fa-IR" sz="2000" b="1" dirty="0">
                <a:solidFill>
                  <a:srgbClr val="000000"/>
                </a:solidFill>
                <a:latin typeface="Tahoma" panose="020B0604030504040204" pitchFamily="34" charset="0"/>
                <a:ea typeface="Tahoma" panose="020B0604030504040204" pitchFamily="34" charset="0"/>
                <a:cs typeface="B Nazanin" panose="00000400000000000000" pitchFamily="2" charset="-78"/>
              </a:rPr>
              <a:t>نسبت سطح بدن به وزن بیشتری دارند که منجر به انتقال گرما به محیط و افزایش از دست دادن گرما به واسطه تعریق در این نوزادان می شود. </a:t>
            </a:r>
          </a:p>
          <a:p>
            <a:pPr marL="1340485" marR="1236345" indent="-342900" algn="just" rtl="1">
              <a:lnSpc>
                <a:spcPct val="100000"/>
              </a:lnSpc>
              <a:spcAft>
                <a:spcPts val="2125"/>
              </a:spcAft>
              <a:buFont typeface="Wingdings" panose="05000000000000000000" pitchFamily="2" charset="2"/>
              <a:buChar char="Ø"/>
            </a:pPr>
            <a:r>
              <a:rPr lang="ar-SA" sz="2000" b="1" dirty="0">
                <a:solidFill>
                  <a:srgbClr val="000000"/>
                </a:solidFill>
                <a:latin typeface="Tahoma" panose="020B0604030504040204" pitchFamily="34" charset="0"/>
                <a:ea typeface="Tahoma" panose="020B0604030504040204" pitchFamily="34" charset="0"/>
                <a:cs typeface="B Nazanin" panose="00000400000000000000" pitchFamily="2" charset="-78"/>
              </a:rPr>
              <a:t>نوزادان رسیده بهتر می توانند از دست دادن گرما از سطوح بدن را با حالت خمیده گرفتن خود، کاهش دهند ولی نوزادان اواخر نارسی بیشتر هیپوتون هستند و حالت کشیده به خود میگیرند که سبب میشود سطح بیشتری از بدن آنها در معرض از دست دادن گرما باشد. </a:t>
            </a:r>
            <a:endParaRPr lang="fa-IR" sz="2000" b="1" dirty="0">
              <a:solidFill>
                <a:srgbClr val="000000"/>
              </a:solidFill>
              <a:latin typeface="Tahoma" panose="020B0604030504040204" pitchFamily="34" charset="0"/>
              <a:ea typeface="Tahoma" panose="020B0604030504040204" pitchFamily="34" charset="0"/>
              <a:cs typeface="B Nazanin" panose="00000400000000000000" pitchFamily="2" charset="-78"/>
            </a:endParaRPr>
          </a:p>
          <a:p>
            <a:pPr marL="1340485" marR="1236345" indent="-342900" algn="just" rtl="1">
              <a:lnSpc>
                <a:spcPct val="100000"/>
              </a:lnSpc>
              <a:spcAft>
                <a:spcPts val="2125"/>
              </a:spcAft>
              <a:buFont typeface="Wingdings" panose="05000000000000000000" pitchFamily="2" charset="2"/>
              <a:buChar char="Ø"/>
            </a:pPr>
            <a:r>
              <a:rPr lang="ar-SA" sz="2000" b="1" dirty="0">
                <a:solidFill>
                  <a:srgbClr val="000000"/>
                </a:solidFill>
                <a:latin typeface="Tahoma" panose="020B0604030504040204" pitchFamily="34" charset="0"/>
                <a:ea typeface="Tahoma" panose="020B0604030504040204" pitchFamily="34" charset="0"/>
                <a:cs typeface="B Nazanin" panose="00000400000000000000" pitchFamily="2" charset="-78"/>
              </a:rPr>
              <a:t>همچنین این نوزادان در مقایسه با نوزادان رسیده، کمتر با شیر مادر تغذیه می</a:t>
            </a:r>
            <a:r>
              <a:rPr lang="fa-IR" sz="2000" b="1" dirty="0">
                <a:solidFill>
                  <a:srgbClr val="000000"/>
                </a:solidFill>
                <a:latin typeface="Tahoma" panose="020B0604030504040204" pitchFamily="34" charset="0"/>
                <a:ea typeface="Tahoma" panose="020B0604030504040204" pitchFamily="34" charset="0"/>
                <a:cs typeface="B Nazanin" panose="00000400000000000000" pitchFamily="2" charset="-78"/>
              </a:rPr>
              <a:t> </a:t>
            </a:r>
            <a:r>
              <a:rPr lang="ar-SA" sz="2000" b="1" dirty="0">
                <a:solidFill>
                  <a:srgbClr val="000000"/>
                </a:solidFill>
                <a:latin typeface="Tahoma" panose="020B0604030504040204" pitchFamily="34" charset="0"/>
                <a:ea typeface="Tahoma" panose="020B0604030504040204" pitchFamily="34" charset="0"/>
                <a:cs typeface="B Nazanin" panose="00000400000000000000" pitchFamily="2" charset="-78"/>
              </a:rPr>
              <a:t>شوند که این مسئله منجر به ناتوانی در صرف کالری کافی برای تأمین غذا برای ایجاد گرما می</a:t>
            </a:r>
            <a:r>
              <a:rPr lang="fa-IR" sz="2000" b="1" dirty="0">
                <a:solidFill>
                  <a:srgbClr val="000000"/>
                </a:solidFill>
                <a:latin typeface="Tahoma" panose="020B0604030504040204" pitchFamily="34" charset="0"/>
                <a:ea typeface="Tahoma" panose="020B0604030504040204" pitchFamily="34" charset="0"/>
                <a:cs typeface="B Nazanin" panose="00000400000000000000" pitchFamily="2" charset="-78"/>
              </a:rPr>
              <a:t> </a:t>
            </a:r>
            <a:r>
              <a:rPr lang="ar-SA" sz="2000" b="1" dirty="0">
                <a:solidFill>
                  <a:srgbClr val="000000"/>
                </a:solidFill>
                <a:latin typeface="Tahoma" panose="020B0604030504040204" pitchFamily="34" charset="0"/>
                <a:ea typeface="Tahoma" panose="020B0604030504040204" pitchFamily="34" charset="0"/>
                <a:cs typeface="B Nazanin" panose="00000400000000000000" pitchFamily="2" charset="-78"/>
              </a:rPr>
              <a:t>شود. </a:t>
            </a:r>
            <a:endParaRPr lang="en-US" sz="2000" b="1" dirty="0">
              <a:solidFill>
                <a:srgbClr val="000000"/>
              </a:solidFill>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Tree>
    <p:extLst>
      <p:ext uri="{BB962C8B-B14F-4D97-AF65-F5344CB8AC3E}">
        <p14:creationId xmlns:p14="http://schemas.microsoft.com/office/powerpoint/2010/main" val="9441021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600"/>
            <a:ext cx="10364452" cy="683942"/>
          </a:xfrm>
        </p:spPr>
        <p:txBody>
          <a:bodyPr>
            <a:noAutofit/>
          </a:bodyPr>
          <a:lstStyle/>
          <a:p>
            <a:r>
              <a:rPr lang="ar-SA" dirty="0">
                <a:solidFill>
                  <a:schemeClr val="accent6">
                    <a:lumMod val="75000"/>
                  </a:schemeClr>
                </a:solidFill>
                <a:ea typeface="Tahoma" panose="020B0604030504040204" pitchFamily="34" charset="0"/>
                <a:cs typeface="B Titr" panose="00000700000000000000" pitchFamily="2" charset="-78"/>
              </a:rPr>
              <a:t>چگونه هیپوترمی منجر به هیپوگلیسمی، افزایش مصرف اکسیژن و زردی می</a:t>
            </a:r>
            <a:r>
              <a:rPr lang="fa-IR" dirty="0">
                <a:solidFill>
                  <a:schemeClr val="accent6">
                    <a:lumMod val="75000"/>
                  </a:schemeClr>
                </a:solidFill>
                <a:ea typeface="Tahoma" panose="020B0604030504040204" pitchFamily="34" charset="0"/>
                <a:cs typeface="B Titr" panose="00000700000000000000" pitchFamily="2" charset="-78"/>
              </a:rPr>
              <a:t> </a:t>
            </a:r>
            <a:r>
              <a:rPr lang="ar-SA" dirty="0">
                <a:solidFill>
                  <a:schemeClr val="accent6">
                    <a:lumMod val="75000"/>
                  </a:schemeClr>
                </a:solidFill>
                <a:ea typeface="Tahoma" panose="020B0604030504040204" pitchFamily="34" charset="0"/>
                <a:cs typeface="B Titr" panose="00000700000000000000" pitchFamily="2" charset="-78"/>
              </a:rPr>
              <a:t>شود؟</a:t>
            </a:r>
            <a:r>
              <a:rPr lang="ar-SA" dirty="0">
                <a:solidFill>
                  <a:srgbClr val="54A021"/>
                </a:solidFill>
                <a:ea typeface="Tahoma" panose="020B0604030504040204" pitchFamily="34" charset="0"/>
                <a:cs typeface="B Titr" panose="00000700000000000000" pitchFamily="2" charset="-78"/>
              </a:rPr>
              <a:t> </a:t>
            </a:r>
            <a:endParaRPr lang="en-US" dirty="0">
              <a:cs typeface="B Titr" panose="00000700000000000000" pitchFamily="2" charset="-78"/>
            </a:endParaRPr>
          </a:p>
        </p:txBody>
      </p:sp>
      <p:sp>
        <p:nvSpPr>
          <p:cNvPr id="3" name="Text Placeholder 2"/>
          <p:cNvSpPr>
            <a:spLocks noGrp="1"/>
          </p:cNvSpPr>
          <p:nvPr>
            <p:ph type="body" sz="half" idx="2"/>
          </p:nvPr>
        </p:nvSpPr>
        <p:spPr>
          <a:xfrm>
            <a:off x="913775" y="1416205"/>
            <a:ext cx="10364452" cy="4374996"/>
          </a:xfrm>
        </p:spPr>
        <p:txBody>
          <a:bodyPr>
            <a:normAutofit/>
          </a:bodyPr>
          <a:lstStyle/>
          <a:p>
            <a:pPr marL="1000760" marR="1695450" indent="-3175" algn="just" rtl="1">
              <a:lnSpc>
                <a:spcPct val="100000"/>
              </a:lnSpc>
              <a:spcAft>
                <a:spcPts val="1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فرایند اکسیداسیون تری گلیسیرید و تبدیل چربی قهوه ای به گرما مستلزم افزایش مصرف اکسیژن و گلوکز است. این افزایش مصرف اکسیژن سبب 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شود که نوزادان اواخر </a:t>
            </a:r>
            <a:r>
              <a:rPr lang="ar-SA" sz="2000" b="1" dirty="0">
                <a:solidFill>
                  <a:srgbClr val="000000"/>
                </a:solidFill>
                <a:ea typeface="Tahoma" panose="020B0604030504040204" pitchFamily="34" charset="0"/>
                <a:cs typeface="B Nazanin" panose="00000400000000000000" pitchFamily="2" charset="-78"/>
              </a:rPr>
              <a:t>نارسی دچار دیسترس تنفسی شوند. مصرف بیش از حد اکسیژن می</a:t>
            </a:r>
            <a:r>
              <a:rPr lang="fa-IR" sz="2000" b="1" dirty="0">
                <a:solidFill>
                  <a:srgbClr val="000000"/>
                </a:solidFill>
                <a:ea typeface="Tahoma" panose="020B0604030504040204" pitchFamily="34" charset="0"/>
                <a:cs typeface="B Nazanin" panose="00000400000000000000" pitchFamily="2" charset="-78"/>
              </a:rPr>
              <a:t> </a:t>
            </a:r>
            <a:r>
              <a:rPr lang="ar-SA" sz="2000" b="1" dirty="0">
                <a:solidFill>
                  <a:srgbClr val="000000"/>
                </a:solidFill>
                <a:ea typeface="Tahoma" panose="020B0604030504040204" pitchFamily="34" charset="0"/>
                <a:cs typeface="B Nazanin" panose="00000400000000000000" pitchFamily="2" charset="-78"/>
              </a:rPr>
              <a:t>تواند موجب افزایش تولید اسیدلاکتیک و اسیدوز متابولیک شود.  تولید گرما به روش بی هوازی، مصرف گلوکز را افزایش می دهد</a:t>
            </a:r>
            <a:r>
              <a:rPr lang="fa-IR" sz="2000" b="1" dirty="0">
                <a:solidFill>
                  <a:srgbClr val="000000"/>
                </a:solidFill>
                <a:ea typeface="Tahoma" panose="020B0604030504040204" pitchFamily="34" charset="0"/>
                <a:cs typeface="B Nazanin" panose="00000400000000000000" pitchFamily="2" charset="-78"/>
              </a:rPr>
              <a:t> </a:t>
            </a:r>
            <a:r>
              <a:rPr lang="ar-SA" sz="2000" b="1" dirty="0">
                <a:solidFill>
                  <a:srgbClr val="000000"/>
                </a:solidFill>
                <a:ea typeface="Tahoma" panose="020B0604030504040204" pitchFamily="34" charset="0"/>
                <a:cs typeface="B Nazanin" panose="00000400000000000000" pitchFamily="2" charset="-78"/>
              </a:rPr>
              <a:t>که درنهایت احتمالا منجر به هیپوگلیسمی می</a:t>
            </a:r>
            <a:r>
              <a:rPr lang="fa-IR" sz="2000" b="1" dirty="0">
                <a:solidFill>
                  <a:srgbClr val="000000"/>
                </a:solidFill>
                <a:ea typeface="Tahoma" panose="020B0604030504040204" pitchFamily="34" charset="0"/>
                <a:cs typeface="B Nazanin" panose="00000400000000000000" pitchFamily="2" charset="-78"/>
              </a:rPr>
              <a:t> </a:t>
            </a:r>
            <a:r>
              <a:rPr lang="ar-SA" sz="2000" b="1" dirty="0">
                <a:solidFill>
                  <a:srgbClr val="000000"/>
                </a:solidFill>
                <a:ea typeface="Tahoma" panose="020B0604030504040204" pitchFamily="34" charset="0"/>
                <a:cs typeface="B Nazanin" panose="00000400000000000000" pitchFamily="2" charset="-78"/>
              </a:rPr>
              <a:t>شود. افت قند خون خود سبب هیپوترمی می</a:t>
            </a:r>
            <a:r>
              <a:rPr lang="fa-IR" sz="2000" b="1" dirty="0">
                <a:solidFill>
                  <a:srgbClr val="000000"/>
                </a:solidFill>
                <a:ea typeface="Tahoma" panose="020B0604030504040204" pitchFamily="34" charset="0"/>
                <a:cs typeface="B Nazanin" panose="00000400000000000000" pitchFamily="2" charset="-78"/>
              </a:rPr>
              <a:t> </a:t>
            </a:r>
            <a:r>
              <a:rPr lang="ar-SA" sz="2000" b="1" dirty="0">
                <a:solidFill>
                  <a:srgbClr val="000000"/>
                </a:solidFill>
                <a:ea typeface="Tahoma" panose="020B0604030504040204" pitchFamily="34" charset="0"/>
                <a:cs typeface="B Nazanin" panose="00000400000000000000" pitchFamily="2" charset="-78"/>
              </a:rPr>
              <a:t>شود زیرا برای ایجاد انرژی گرما، گلوکز کافی وجود ندارد. همچنین هیپوترمی می</a:t>
            </a:r>
            <a:r>
              <a:rPr lang="fa-IR" sz="2000" b="1" dirty="0">
                <a:solidFill>
                  <a:srgbClr val="000000"/>
                </a:solidFill>
                <a:ea typeface="Tahoma" panose="020B0604030504040204" pitchFamily="34" charset="0"/>
                <a:cs typeface="B Nazanin" panose="00000400000000000000" pitchFamily="2" charset="-78"/>
              </a:rPr>
              <a:t> </a:t>
            </a:r>
            <a:r>
              <a:rPr lang="ar-SA" sz="2000" b="1" dirty="0">
                <a:solidFill>
                  <a:srgbClr val="000000"/>
                </a:solidFill>
                <a:ea typeface="Tahoma" panose="020B0604030504040204" pitchFamily="34" charset="0"/>
                <a:cs typeface="B Nazanin" panose="00000400000000000000" pitchFamily="2" charset="-78"/>
              </a:rPr>
              <a:t>تواند زردی را افزایش دهد زیرا سوخت و ساز چربی قهوه  ای اسیدهای چرب را آزاد می کند و این اسیدهای چرب با بیلی</a:t>
            </a:r>
            <a:r>
              <a:rPr lang="fa-IR" sz="2000" b="1" dirty="0">
                <a:solidFill>
                  <a:srgbClr val="000000"/>
                </a:solidFill>
                <a:ea typeface="Tahoma" panose="020B0604030504040204" pitchFamily="34" charset="0"/>
                <a:cs typeface="B Nazanin" panose="00000400000000000000" pitchFamily="2" charset="-78"/>
              </a:rPr>
              <a:t> </a:t>
            </a:r>
            <a:r>
              <a:rPr lang="ar-SA" sz="2000" b="1" dirty="0">
                <a:solidFill>
                  <a:srgbClr val="000000"/>
                </a:solidFill>
                <a:ea typeface="Tahoma" panose="020B0604030504040204" pitchFamily="34" charset="0"/>
                <a:cs typeface="B Nazanin" panose="00000400000000000000" pitchFamily="2" charset="-78"/>
              </a:rPr>
              <a:t>روبین در اتصال به آلبومین رقابت می کند</a:t>
            </a:r>
            <a:r>
              <a:rPr lang="fa-IR" sz="2000" b="1" dirty="0">
                <a:solidFill>
                  <a:srgbClr val="000000"/>
                </a:solidFill>
                <a:ea typeface="Tahoma" panose="020B0604030504040204" pitchFamily="34" charset="0"/>
                <a:cs typeface="B Nazanin" panose="00000400000000000000" pitchFamily="2" charset="-78"/>
              </a:rPr>
              <a:t>.</a:t>
            </a:r>
            <a:endParaRPr lang="en-US" sz="2000" b="1" dirty="0">
              <a:cs typeface="B Nazanin" panose="00000400000000000000" pitchFamily="2" charset="-78"/>
            </a:endParaRPr>
          </a:p>
        </p:txBody>
      </p:sp>
    </p:spTree>
    <p:extLst>
      <p:ext uri="{BB962C8B-B14F-4D97-AF65-F5344CB8AC3E}">
        <p14:creationId xmlns:p14="http://schemas.microsoft.com/office/powerpoint/2010/main" val="34903097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6478" y="618517"/>
            <a:ext cx="4995746" cy="5494157"/>
          </a:xfrm>
        </p:spPr>
        <p:txBody>
          <a:bodyPr/>
          <a:lstStyle/>
          <a:p>
            <a:pPr rtl="1"/>
            <a:r>
              <a:rPr lang="fa-IR" dirty="0"/>
              <a:t/>
            </a:r>
            <a:br>
              <a:rPr lang="fa-IR" dirty="0"/>
            </a:br>
            <a:r>
              <a:rPr lang="fa-IR" sz="2800" b="1" dirty="0">
                <a:solidFill>
                  <a:schemeClr val="accent6">
                    <a:lumMod val="75000"/>
                  </a:schemeClr>
                </a:solidFill>
                <a:cs typeface="B Nazanin" panose="00000400000000000000" pitchFamily="2" charset="-78"/>
              </a:rPr>
              <a:t>چالش های فیزیولوژیک کاهنده موفقیت تغذیه با شیر مادر در </a:t>
            </a:r>
            <a:r>
              <a:rPr lang="fa-IR" sz="2800" b="1" dirty="0" smtClean="0">
                <a:solidFill>
                  <a:schemeClr val="accent6">
                    <a:lumMod val="75000"/>
                  </a:schemeClr>
                </a:solidFill>
                <a:cs typeface="B Nazanin" panose="00000400000000000000" pitchFamily="2" charset="-78"/>
              </a:rPr>
              <a:t>نوزادان</a:t>
            </a:r>
            <a:br>
              <a:rPr lang="fa-IR" sz="2800" b="1" dirty="0" smtClean="0">
                <a:solidFill>
                  <a:schemeClr val="accent6">
                    <a:lumMod val="75000"/>
                  </a:schemeClr>
                </a:solidFill>
                <a:cs typeface="B Nazanin" panose="00000400000000000000" pitchFamily="2" charset="-78"/>
              </a:rPr>
            </a:br>
            <a:r>
              <a:rPr lang="fa-IR" sz="2800" b="1" dirty="0" smtClean="0">
                <a:solidFill>
                  <a:schemeClr val="accent6">
                    <a:lumMod val="75000"/>
                  </a:schemeClr>
                </a:solidFill>
                <a:cs typeface="B Nazanin" panose="00000400000000000000" pitchFamily="2" charset="-78"/>
              </a:rPr>
              <a:t> </a:t>
            </a:r>
            <a:r>
              <a:rPr lang="fa-IR" sz="2800" b="1" dirty="0">
                <a:solidFill>
                  <a:schemeClr val="accent6">
                    <a:lumMod val="75000"/>
                  </a:schemeClr>
                </a:solidFill>
                <a:cs typeface="B Nazanin" panose="00000400000000000000" pitchFamily="2" charset="-78"/>
              </a:rPr>
              <a:t>اواخر </a:t>
            </a:r>
            <a:r>
              <a:rPr lang="fa-IR" sz="2800" b="1" dirty="0" smtClean="0">
                <a:solidFill>
                  <a:schemeClr val="accent6">
                    <a:lumMod val="75000"/>
                  </a:schemeClr>
                </a:solidFill>
                <a:cs typeface="B Nazanin" panose="00000400000000000000" pitchFamily="2" charset="-78"/>
              </a:rPr>
              <a:t>نارسی</a:t>
            </a:r>
            <a:br>
              <a:rPr lang="fa-IR" sz="2800" b="1" dirty="0" smtClean="0">
                <a:solidFill>
                  <a:schemeClr val="accent6">
                    <a:lumMod val="75000"/>
                  </a:schemeClr>
                </a:solidFill>
                <a:cs typeface="B Nazanin" panose="00000400000000000000" pitchFamily="2" charset="-78"/>
              </a:rPr>
            </a:br>
            <a:r>
              <a:rPr lang="fa-IR" sz="2800" b="1" dirty="0">
                <a:solidFill>
                  <a:schemeClr val="accent6">
                    <a:lumMod val="75000"/>
                  </a:schemeClr>
                </a:solidFill>
                <a:cs typeface="B Nazanin" panose="00000400000000000000" pitchFamily="2" charset="-78"/>
              </a:rPr>
              <a:t/>
            </a:r>
            <a:br>
              <a:rPr lang="fa-IR" sz="2800" b="1" dirty="0">
                <a:solidFill>
                  <a:schemeClr val="accent6">
                    <a:lumMod val="75000"/>
                  </a:schemeClr>
                </a:solidFill>
                <a:cs typeface="B Nazanin" panose="00000400000000000000" pitchFamily="2" charset="-78"/>
              </a:rPr>
            </a:br>
            <a:r>
              <a:rPr lang="fa-IR" sz="2800" b="1" dirty="0" smtClean="0">
                <a:solidFill>
                  <a:schemeClr val="accent6">
                    <a:lumMod val="75000"/>
                  </a:schemeClr>
                </a:solidFill>
                <a:cs typeface="B Nazanin" panose="00000400000000000000" pitchFamily="2" charset="-78"/>
              </a:rPr>
              <a:t/>
            </a:r>
            <a:br>
              <a:rPr lang="fa-IR" sz="2800" b="1" dirty="0" smtClean="0">
                <a:solidFill>
                  <a:schemeClr val="accent6">
                    <a:lumMod val="75000"/>
                  </a:schemeClr>
                </a:solidFill>
                <a:cs typeface="B Nazanin" panose="00000400000000000000" pitchFamily="2" charset="-78"/>
              </a:rPr>
            </a:br>
            <a:r>
              <a:rPr lang="fa-IR" sz="2800" b="1" dirty="0">
                <a:solidFill>
                  <a:schemeClr val="accent6">
                    <a:lumMod val="75000"/>
                  </a:schemeClr>
                </a:solidFill>
                <a:cs typeface="B Nazanin" panose="00000400000000000000" pitchFamily="2" charset="-78"/>
              </a:rPr>
              <a:t/>
            </a:r>
            <a:br>
              <a:rPr lang="fa-IR" sz="2800" b="1" dirty="0">
                <a:solidFill>
                  <a:schemeClr val="accent6">
                    <a:lumMod val="75000"/>
                  </a:schemeClr>
                </a:solidFill>
                <a:cs typeface="B Nazanin" panose="00000400000000000000" pitchFamily="2" charset="-78"/>
              </a:rPr>
            </a:br>
            <a:r>
              <a:rPr lang="fa-IR" sz="2800" b="1" dirty="0" smtClean="0">
                <a:solidFill>
                  <a:schemeClr val="accent6">
                    <a:lumMod val="75000"/>
                  </a:schemeClr>
                </a:solidFill>
                <a:cs typeface="B Nazanin" panose="00000400000000000000" pitchFamily="2" charset="-78"/>
              </a:rPr>
              <a:t>زهرا صفری </a:t>
            </a:r>
            <a:r>
              <a:rPr lang="fa-IR" sz="2800" b="1" smtClean="0">
                <a:solidFill>
                  <a:schemeClr val="accent6">
                    <a:lumMod val="75000"/>
                  </a:schemeClr>
                </a:solidFill>
                <a:cs typeface="B Nazanin" panose="00000400000000000000" pitchFamily="2" charset="-78"/>
              </a:rPr>
              <a:t>کارشناس </a:t>
            </a:r>
            <a:r>
              <a:rPr lang="fa-IR" sz="2800" b="1" smtClean="0">
                <a:solidFill>
                  <a:schemeClr val="accent6">
                    <a:lumMod val="75000"/>
                  </a:schemeClr>
                </a:solidFill>
                <a:cs typeface="B Nazanin" panose="00000400000000000000" pitchFamily="2" charset="-78"/>
              </a:rPr>
              <a:t>سلامت نوزادان </a:t>
            </a:r>
            <a:r>
              <a:rPr lang="fa-IR" sz="2800" b="1" smtClean="0">
                <a:solidFill>
                  <a:schemeClr val="accent6">
                    <a:lumMod val="75000"/>
                  </a:schemeClr>
                </a:solidFill>
                <a:cs typeface="B Nazanin" panose="00000400000000000000" pitchFamily="2" charset="-78"/>
              </a:rPr>
              <a:t>معاونت بهداشت </a:t>
            </a:r>
            <a:endParaRPr lang="en-US" sz="2800" b="1" dirty="0">
              <a:solidFill>
                <a:schemeClr val="accent6">
                  <a:lumMod val="75000"/>
                </a:schemeClr>
              </a:solidFill>
              <a:cs typeface="B Nazanin" panose="00000400000000000000" pitchFamily="2" charset="-78"/>
            </a:endParaRPr>
          </a:p>
        </p:txBody>
      </p:sp>
      <p:pic>
        <p:nvPicPr>
          <p:cNvPr id="5" name="Picture 4"/>
          <p:cNvPicPr/>
          <p:nvPr/>
        </p:nvPicPr>
        <p:blipFill>
          <a:blip r:embed="rId2"/>
          <a:stretch>
            <a:fillRect/>
          </a:stretch>
        </p:blipFill>
        <p:spPr>
          <a:xfrm>
            <a:off x="5352585" y="556369"/>
            <a:ext cx="5452947" cy="5343704"/>
          </a:xfrm>
          <a:prstGeom prst="rect">
            <a:avLst/>
          </a:prstGeom>
          <a:solidFill>
            <a:schemeClr val="accent6">
              <a:lumMod val="20000"/>
              <a:lumOff val="80000"/>
            </a:schemeClr>
          </a:solidFill>
        </p:spPr>
      </p:pic>
    </p:spTree>
    <p:extLst>
      <p:ext uri="{BB962C8B-B14F-4D97-AF65-F5344CB8AC3E}">
        <p14:creationId xmlns:p14="http://schemas.microsoft.com/office/powerpoint/2010/main" val="22348397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599"/>
            <a:ext cx="10364452" cy="182881"/>
          </a:xfrm>
        </p:spPr>
        <p:txBody>
          <a:bodyPr>
            <a:normAutofit fontScale="90000"/>
          </a:bodyPr>
          <a:lstStyle/>
          <a:p>
            <a:endParaRPr lang="en-US" dirty="0"/>
          </a:p>
        </p:txBody>
      </p:sp>
      <p:sp>
        <p:nvSpPr>
          <p:cNvPr id="3" name="Text Placeholder 2"/>
          <p:cNvSpPr>
            <a:spLocks noGrp="1"/>
          </p:cNvSpPr>
          <p:nvPr>
            <p:ph type="body" sz="half" idx="2"/>
          </p:nvPr>
        </p:nvSpPr>
        <p:spPr>
          <a:xfrm>
            <a:off x="913775" y="1143000"/>
            <a:ext cx="10364452" cy="3916017"/>
          </a:xfrm>
        </p:spPr>
        <p:txBody>
          <a:bodyPr>
            <a:normAutofit/>
          </a:bodyPr>
          <a:lstStyle/>
          <a:p>
            <a:pPr algn="just" rtl="1"/>
            <a:r>
              <a:rPr lang="fa-IR" sz="2000" b="1" dirty="0">
                <a:solidFill>
                  <a:schemeClr val="accent6">
                    <a:lumMod val="50000"/>
                  </a:schemeClr>
                </a:solidFill>
                <a:cs typeface="B Nazanin" panose="00000400000000000000" pitchFamily="2" charset="-78"/>
              </a:rPr>
              <a:t>نوزادان در معرض خطر افت قند خون: </a:t>
            </a:r>
            <a:r>
              <a:rPr lang="fa-IR" sz="2000" b="1" dirty="0">
                <a:cs typeface="B Nazanin" panose="00000400000000000000" pitchFamily="2" charset="-78"/>
              </a:rPr>
              <a:t>نوزادان کم وزن،نوزادان مادران دیابتی، نوزادان اواخر نارسی، آسفیکسی زایمان،  افزایش تلاش تنفسی، استرس ناشی از سرما، سپتی سمی</a:t>
            </a:r>
          </a:p>
          <a:p>
            <a:pPr algn="just" rtl="1"/>
            <a:r>
              <a:rPr lang="fa-IR" sz="2000" b="1" dirty="0">
                <a:solidFill>
                  <a:schemeClr val="accent6">
                    <a:lumMod val="50000"/>
                  </a:schemeClr>
                </a:solidFill>
                <a:cs typeface="B Nazanin" panose="00000400000000000000" pitchFamily="2" charset="-78"/>
              </a:rPr>
              <a:t>نشانه های افت قند خون: </a:t>
            </a:r>
            <a:r>
              <a:rPr lang="fa-IR" sz="2000" b="1" dirty="0">
                <a:cs typeface="B Nazanin" panose="00000400000000000000" pitchFamily="2" charset="-78"/>
              </a:rPr>
              <a:t>لرزش و بی قراری، تحریک پذیری، رفلکس موروی تشدید یافته و تشنج، گریه خیای بلند یا ضعیف، سیانوز، آپنه، تاکی پنه، هیپوتونی، بیحالی، هیپوترمی، ناپایداری دمای بدن، شیر نخوردن</a:t>
            </a:r>
            <a:endParaRPr lang="en-US" sz="2000" b="1" dirty="0">
              <a:cs typeface="B Nazanin" panose="00000400000000000000" pitchFamily="2" charset="-78"/>
            </a:endParaRPr>
          </a:p>
        </p:txBody>
      </p:sp>
      <p:pic>
        <p:nvPicPr>
          <p:cNvPr id="4" name="Picture 3"/>
          <p:cNvPicPr/>
          <p:nvPr/>
        </p:nvPicPr>
        <p:blipFill>
          <a:blip r:embed="rId2"/>
          <a:stretch>
            <a:fillRect/>
          </a:stretch>
        </p:blipFill>
        <p:spPr>
          <a:xfrm>
            <a:off x="499872" y="4584192"/>
            <a:ext cx="5779008" cy="2097024"/>
          </a:xfrm>
          <a:prstGeom prst="rect">
            <a:avLst/>
          </a:prstGeom>
        </p:spPr>
      </p:pic>
    </p:spTree>
    <p:extLst>
      <p:ext uri="{BB962C8B-B14F-4D97-AF65-F5344CB8AC3E}">
        <p14:creationId xmlns:p14="http://schemas.microsoft.com/office/powerpoint/2010/main" val="11845995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5" y="799169"/>
            <a:ext cx="10364452" cy="695094"/>
          </a:xfrm>
        </p:spPr>
        <p:txBody>
          <a:bodyPr/>
          <a:lstStyle/>
          <a:p>
            <a:r>
              <a:rPr lang="ar-SA" dirty="0">
                <a:solidFill>
                  <a:schemeClr val="accent6">
                    <a:lumMod val="75000"/>
                  </a:schemeClr>
                </a:solidFill>
                <a:ea typeface="Calibri" panose="020F0502020204030204" pitchFamily="34" charset="0"/>
                <a:cs typeface="B Titr" panose="00000700000000000000" pitchFamily="2" charset="-78"/>
              </a:rPr>
              <a:t>نقش چربی قهوه ای در مسیر سوخت و ساز</a:t>
            </a: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1402079" y="1759226"/>
            <a:ext cx="9876147" cy="3687418"/>
          </a:xfrm>
        </p:spPr>
        <p:txBody>
          <a:bodyPr/>
          <a:lstStyle/>
          <a:p>
            <a:pPr marL="1007110" marR="1304290" algn="just" rtl="1">
              <a:lnSpc>
                <a:spcPct val="99000"/>
              </a:lnSpc>
              <a:spcAft>
                <a:spcPts val="2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ذخایر چربی قهوه ای در روزهای نخست پس از تولد برای حفظ دمای بدن مورد استفاده قرار 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گیرد و انرژی مورد نیاز نوزاد را تا زمان موفقیت در شیردهی، یعنی زمانی که نوزاد بتواند تمامی مواد غذایی مورد نیاز خود را از شیر مادر کسب کند تأمین می کند. در یک نوزاد رسیده این چربی قهوه ای به اسیدهای چرب و گلیسرول تجزیه 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شود. اسیدهای چرب مسئول افزایش جریان خون به منظور گرم کردن و پایداری دمای بدن هستند و گلیسرول در زنجیره گلوکونئوژنز به کار 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رود. </a:t>
            </a:r>
            <a:endParaRPr lang="en-US" sz="2000" b="1" dirty="0">
              <a:solidFill>
                <a:srgbClr val="000000"/>
              </a:solidFill>
              <a:latin typeface="Calibri" panose="020F0502020204030204" pitchFamily="34" charset="0"/>
              <a:ea typeface="Calibri" panose="020F0502020204030204" pitchFamily="34" charset="0"/>
              <a:cs typeface="B Nazanin" panose="00000400000000000000" pitchFamily="2" charset="-78"/>
            </a:endParaRP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444" y="4881689"/>
            <a:ext cx="4035287" cy="1659835"/>
          </a:xfrm>
          <a:prstGeom prst="rect">
            <a:avLst/>
          </a:prstGeom>
        </p:spPr>
      </p:pic>
    </p:spTree>
    <p:extLst>
      <p:ext uri="{BB962C8B-B14F-4D97-AF65-F5344CB8AC3E}">
        <p14:creationId xmlns:p14="http://schemas.microsoft.com/office/powerpoint/2010/main" val="12588972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600"/>
            <a:ext cx="10364452" cy="683942"/>
          </a:xfrm>
        </p:spPr>
        <p:txBody>
          <a:bodyPr/>
          <a:lstStyle/>
          <a:p>
            <a:r>
              <a:rPr lang="ar-SA" dirty="0">
                <a:solidFill>
                  <a:schemeClr val="accent6">
                    <a:lumMod val="75000"/>
                  </a:schemeClr>
                </a:solidFill>
                <a:ea typeface="Tahoma" panose="020B0604030504040204" pitchFamily="34" charset="0"/>
                <a:cs typeface="B Titr" panose="00000700000000000000" pitchFamily="2" charset="-78"/>
              </a:rPr>
              <a:t>نقش گلیکوژن کبدی در حفظ پایداری گلوکز</a:t>
            </a: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606287" y="1973766"/>
            <a:ext cx="10671940" cy="2816895"/>
          </a:xfrm>
        </p:spPr>
        <p:txBody>
          <a:bodyPr>
            <a:normAutofit/>
          </a:bodyPr>
          <a:lstStyle/>
          <a:p>
            <a:pPr marL="342900" indent="-342900" algn="just" rtl="1">
              <a:buFont typeface="Wingdings" panose="05000000000000000000" pitchFamily="2" charset="2"/>
              <a:buChar char="Ø"/>
            </a:pPr>
            <a:r>
              <a:rPr lang="ar-SA" sz="2000" b="1" dirty="0">
                <a:solidFill>
                  <a:srgbClr val="000000"/>
                </a:solidFill>
                <a:ea typeface="Tahoma" panose="020B0604030504040204" pitchFamily="34" charset="0"/>
                <a:cs typeface="B Nazanin" panose="00000400000000000000" pitchFamily="2" charset="-78"/>
              </a:rPr>
              <a:t>بلافاصله پس از تولد و بریدن بند ناف، نوزاد دیگر نمیتواند از مادر خود گلوکز دریافت کند، در این زمان، ذخایر گلیکوژن کبدی بسیج میشوند که با تبدیل گلیکوژن به گلوکز توسط کبد، ذخیرهای دائم برای تأمین قند مغز فراهم کنند. </a:t>
            </a:r>
            <a:endParaRPr lang="fa-IR" sz="2000" b="1" dirty="0">
              <a:solidFill>
                <a:srgbClr val="000000"/>
              </a:solidFill>
              <a:ea typeface="Tahoma" panose="020B0604030504040204" pitchFamily="34" charset="0"/>
              <a:cs typeface="B Nazanin" panose="00000400000000000000" pitchFamily="2" charset="-78"/>
            </a:endParaRPr>
          </a:p>
          <a:p>
            <a:pPr marL="342900" indent="-342900" algn="just" rtl="1">
              <a:buFont typeface="Wingdings" panose="05000000000000000000" pitchFamily="2" charset="2"/>
              <a:buChar char="Ø"/>
            </a:pPr>
            <a:r>
              <a:rPr lang="fa-IR" sz="2000" b="1" dirty="0">
                <a:solidFill>
                  <a:srgbClr val="000000"/>
                </a:solidFill>
                <a:ea typeface="Tahoma" panose="020B0604030504040204" pitchFamily="34" charset="0"/>
                <a:cs typeface="B Nazanin" panose="00000400000000000000" pitchFamily="2" charset="-78"/>
              </a:rPr>
              <a:t>دریک نوزاد سالم ترم حدود 90 درصد گلیکوژن کبدی ظرف 3 ساعت نخست زندگی مصرف می شود .</a:t>
            </a:r>
            <a:endParaRPr lang="en-US" sz="2000"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073426" y="4693961"/>
            <a:ext cx="4214191" cy="1724025"/>
          </a:xfrm>
          <a:prstGeom prst="rect">
            <a:avLst/>
          </a:prstGeom>
        </p:spPr>
      </p:pic>
    </p:spTree>
    <p:extLst>
      <p:ext uri="{BB962C8B-B14F-4D97-AF65-F5344CB8AC3E}">
        <p14:creationId xmlns:p14="http://schemas.microsoft.com/office/powerpoint/2010/main" val="18706612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457200"/>
            <a:ext cx="10364452" cy="724830"/>
          </a:xfrm>
        </p:spPr>
        <p:txBody>
          <a:bodyPr>
            <a:normAutofit fontScale="90000"/>
          </a:bodyPr>
          <a:lstStyle/>
          <a:p>
            <a:pPr marL="1675765" indent="-6350" rtl="1">
              <a:lnSpc>
                <a:spcPct val="107000"/>
              </a:lnSpc>
              <a:spcAft>
                <a:spcPts val="1730"/>
              </a:spcAft>
            </a:pPr>
            <a:r>
              <a:rPr lang="ar-SA" sz="3600" dirty="0">
                <a:solidFill>
                  <a:schemeClr val="accent6">
                    <a:lumMod val="75000"/>
                  </a:schemeClr>
                </a:solidFill>
                <a:latin typeface="Calibri" panose="020F0502020204030204" pitchFamily="34" charset="0"/>
                <a:ea typeface="Tahoma" panose="020B0604030504040204" pitchFamily="34" charset="0"/>
                <a:cs typeface="B Titr" panose="00000700000000000000" pitchFamily="2" charset="-78"/>
              </a:rPr>
              <a:t>تأثیر گلیکوژنولیز و گلوکونئوژنز بر نوزاد اواخر نارسی</a:t>
            </a:r>
            <a:r>
              <a:rPr lang="en-US" sz="1400" dirty="0">
                <a:solidFill>
                  <a:srgbClr val="000000"/>
                </a:solidFill>
                <a:latin typeface="Calibri" panose="020F0502020204030204" pitchFamily="34" charset="0"/>
                <a:ea typeface="Calibri" panose="020F0502020204030204" pitchFamily="34" charset="0"/>
              </a:rPr>
              <a:t/>
            </a:r>
            <a:br>
              <a:rPr lang="en-US" sz="1400" dirty="0">
                <a:solidFill>
                  <a:srgbClr val="000000"/>
                </a:solidFill>
                <a:latin typeface="Calibri" panose="020F0502020204030204" pitchFamily="34" charset="0"/>
                <a:ea typeface="Calibri" panose="020F0502020204030204" pitchFamily="34" charset="0"/>
              </a:rPr>
            </a:br>
            <a:endParaRPr lang="en-US" dirty="0"/>
          </a:p>
        </p:txBody>
      </p:sp>
      <p:sp>
        <p:nvSpPr>
          <p:cNvPr id="3" name="Text Placeholder 2"/>
          <p:cNvSpPr>
            <a:spLocks noGrp="1"/>
          </p:cNvSpPr>
          <p:nvPr>
            <p:ph type="body" sz="half" idx="2"/>
          </p:nvPr>
        </p:nvSpPr>
        <p:spPr>
          <a:xfrm>
            <a:off x="4047891" y="1182030"/>
            <a:ext cx="7230335" cy="5352586"/>
          </a:xfrm>
        </p:spPr>
        <p:txBody>
          <a:bodyPr>
            <a:normAutofit lnSpcReduction="10000"/>
          </a:bodyPr>
          <a:lstStyle/>
          <a:p>
            <a:pPr marL="1534160" marR="1304290" algn="just" rtl="1">
              <a:lnSpc>
                <a:spcPct val="99000"/>
              </a:lnSpc>
              <a:spcAft>
                <a:spcPts val="2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این نوزادان اقامت کمتری در رحم دارند پس دارای چربی قهوه ای و ذخایر گلیکوژن کبدی کمتری هستند. به علاوه، عدم تکامل کبد، سبب کاهش کارکرد کبد در تبدیل ذخیره گلیکوژن میشود. اعضای بدن بویژه مغز به عنوان منبع اصلی تأمین انرژی خود، وابسته به گلوکز است بطوری که مغز سهم </a:t>
            </a:r>
            <a:r>
              <a:rPr lang="en-US" sz="2000" b="1" dirty="0">
                <a:solidFill>
                  <a:srgbClr val="000000"/>
                </a:solidFill>
                <a:latin typeface="Tahoma" panose="020B0604030504040204" pitchFamily="34" charset="0"/>
                <a:ea typeface="Tahoma" panose="020B0604030504040204" pitchFamily="34" charset="0"/>
                <a:cs typeface="B Nazanin" panose="00000400000000000000" pitchFamily="2" charset="-78"/>
              </a:rPr>
              <a:t>90</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درصدی از کل گلوکز مصرفی را در نوزادان دارد. مغز نوزاد حتی با پایین بودن سطح گلوکز آغاز به سوخت و ساز لاکتات که به وفور موجود است می کند تا سوخت رسانی به مغز ادامه پیدا کند. در نوزاد سالم ترم در طی </a:t>
            </a:r>
            <a:r>
              <a:rPr lang="en-US" sz="2000" b="1" dirty="0">
                <a:solidFill>
                  <a:srgbClr val="000000"/>
                </a:solidFill>
                <a:latin typeface="Tahoma" panose="020B0604030504040204" pitchFamily="34" charset="0"/>
                <a:ea typeface="Tahoma" panose="020B0604030504040204" pitchFamily="34" charset="0"/>
                <a:cs typeface="B Nazanin" panose="00000400000000000000" pitchFamily="2" charset="-78"/>
              </a:rPr>
              <a:t>3</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یا </a:t>
            </a:r>
            <a:r>
              <a:rPr lang="en-US" sz="2000" b="1" dirty="0">
                <a:solidFill>
                  <a:srgbClr val="000000"/>
                </a:solidFill>
                <a:latin typeface="Tahoma" panose="020B0604030504040204" pitchFamily="34" charset="0"/>
                <a:ea typeface="Tahoma" panose="020B0604030504040204" pitchFamily="34" charset="0"/>
                <a:cs typeface="B Nazanin" panose="00000400000000000000" pitchFamily="2" charset="-78"/>
              </a:rPr>
              <a:t>4</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ساعت نخست پس از تولد، گلوکز از کبد و ذخایر چربی قهوه ای جابجا می شود ولی در نوزاد اواخر نارسی که دارای منابع گلیکوژن کبدی یا ذخایر چربی قهوه ای نیست این گلوکز به سرعت به اتمام میرسد. </a:t>
            </a:r>
            <a:r>
              <a:rPr lang="ar-SA" sz="2000" b="1" dirty="0">
                <a:solidFill>
                  <a:schemeClr val="accent6">
                    <a:lumMod val="75000"/>
                  </a:schemeClr>
                </a:solidFill>
                <a:latin typeface="Calibri" panose="020F0502020204030204" pitchFamily="34" charset="0"/>
                <a:ea typeface="Tahoma" panose="020B0604030504040204" pitchFamily="34" charset="0"/>
                <a:cs typeface="B Nazanin" panose="00000400000000000000" pitchFamily="2" charset="-78"/>
              </a:rPr>
              <a:t>بدون تغذیه مؤثر و بهنگام، به سرعت افت قندخون و عوارض ناشی از آن بروز می کند.</a:t>
            </a:r>
            <a:endParaRPr lang="en-US" sz="2000" b="1" dirty="0">
              <a:solidFill>
                <a:schemeClr val="accent6">
                  <a:lumMod val="75000"/>
                </a:schemeClr>
              </a:solidFill>
              <a:latin typeface="Calibri" panose="020F0502020204030204" pitchFamily="34" charset="0"/>
              <a:ea typeface="Calibri" panose="020F0502020204030204" pitchFamily="34" charset="0"/>
              <a:cs typeface="B Nazanin" panose="00000400000000000000" pitchFamily="2" charset="-78"/>
            </a:endParaRPr>
          </a:p>
          <a:p>
            <a:endParaRPr lang="en-US" dirty="0"/>
          </a:p>
        </p:txBody>
      </p:sp>
      <p:pic>
        <p:nvPicPr>
          <p:cNvPr id="4" name="Picture 3"/>
          <p:cNvPicPr/>
          <p:nvPr/>
        </p:nvPicPr>
        <p:blipFill>
          <a:blip r:embed="rId2"/>
          <a:stretch>
            <a:fillRect/>
          </a:stretch>
        </p:blipFill>
        <p:spPr>
          <a:xfrm>
            <a:off x="111512" y="1527717"/>
            <a:ext cx="3936380" cy="5006899"/>
          </a:xfrm>
          <a:prstGeom prst="rect">
            <a:avLst/>
          </a:prstGeom>
        </p:spPr>
      </p:pic>
    </p:spTree>
    <p:extLst>
      <p:ext uri="{BB962C8B-B14F-4D97-AF65-F5344CB8AC3E}">
        <p14:creationId xmlns:p14="http://schemas.microsoft.com/office/powerpoint/2010/main" val="14277185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600"/>
            <a:ext cx="10364452" cy="973874"/>
          </a:xfrm>
        </p:spPr>
        <p:txBody>
          <a:bodyPr>
            <a:normAutofit fontScale="90000"/>
          </a:bodyPr>
          <a:lstStyle/>
          <a:p>
            <a:pPr marL="1546225" marR="4361180" indent="-6350" algn="l" rtl="1">
              <a:lnSpc>
                <a:spcPct val="107000"/>
              </a:lnSpc>
              <a:spcAft>
                <a:spcPts val="165"/>
              </a:spcAft>
            </a:pPr>
            <a:r>
              <a:rPr lang="ar-SA" b="1" dirty="0">
                <a:solidFill>
                  <a:schemeClr val="accent6">
                    <a:lumMod val="75000"/>
                  </a:schemeClr>
                </a:solidFill>
                <a:latin typeface="Tahoma" panose="020B0604030504040204" pitchFamily="34" charset="0"/>
                <a:ea typeface="Tahoma" panose="020B0604030504040204" pitchFamily="34" charset="0"/>
              </a:rPr>
              <a:t>افزایش سوخت و ساز </a:t>
            </a:r>
            <a:r>
              <a:rPr lang="en-US" b="1" dirty="0">
                <a:solidFill>
                  <a:schemeClr val="accent6">
                    <a:lumMod val="75000"/>
                  </a:schemeClr>
                </a:solidFill>
                <a:latin typeface="Tahoma" panose="020B0604030504040204" pitchFamily="34" charset="0"/>
                <a:ea typeface="Tahoma" panose="020B0604030504040204" pitchFamily="34" charset="0"/>
              </a:rPr>
              <a:t/>
            </a:r>
            <a:br>
              <a:rPr lang="en-US" b="1" dirty="0">
                <a:solidFill>
                  <a:schemeClr val="accent6">
                    <a:lumMod val="75000"/>
                  </a:schemeClr>
                </a:solidFill>
                <a:latin typeface="Tahoma" panose="020B0604030504040204" pitchFamily="34" charset="0"/>
                <a:ea typeface="Tahoma" panose="020B0604030504040204" pitchFamily="34" charset="0"/>
              </a:rPr>
            </a:br>
            <a:endParaRPr lang="en-US" dirty="0">
              <a:solidFill>
                <a:schemeClr val="accent6">
                  <a:lumMod val="75000"/>
                </a:schemeClr>
              </a:solidFill>
            </a:endParaRPr>
          </a:p>
        </p:txBody>
      </p:sp>
      <p:sp>
        <p:nvSpPr>
          <p:cNvPr id="3" name="Text Placeholder 2"/>
          <p:cNvSpPr>
            <a:spLocks noGrp="1"/>
          </p:cNvSpPr>
          <p:nvPr>
            <p:ph type="body" sz="half" idx="2"/>
          </p:nvPr>
        </p:nvSpPr>
        <p:spPr>
          <a:xfrm>
            <a:off x="512064" y="1092821"/>
            <a:ext cx="10766163" cy="4186315"/>
          </a:xfrm>
        </p:spPr>
        <p:txBody>
          <a:bodyPr>
            <a:noAutofit/>
          </a:bodyPr>
          <a:lstStyle/>
          <a:p>
            <a:pPr marL="1534160" marR="1304290" algn="just" rtl="1">
              <a:lnSpc>
                <a:spcPct val="99000"/>
              </a:lnSpc>
              <a:spcAft>
                <a:spcPts val="2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وقتی گلوکز مورد نیاز برای تأمین انرژی کاهش یابد بدن در صورت وجود از سوختهای جایگزینی دیگر مانند اجسام کتونی، اسید</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لاکتیک</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اسیدهای چرب آزاد و گلیسرول استفاده می کند تا از تأمین گلوکز کافی برای مغز اطمینان حاصل کند. این امر سبب افزایش سوخت و ساز مصرف اکسیژن و از دست دادن آب نامحسوس 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شود.</a:t>
            </a:r>
            <a:endParaRPr lang="en-US" sz="2000" b="1" dirty="0">
              <a:solidFill>
                <a:srgbClr val="000000"/>
              </a:solidFill>
              <a:latin typeface="Calibri" panose="020F0502020204030204" pitchFamily="34" charset="0"/>
              <a:ea typeface="Calibri" panose="020F0502020204030204" pitchFamily="34" charset="0"/>
              <a:cs typeface="B Nazanin" panose="00000400000000000000" pitchFamily="2" charset="-78"/>
            </a:endParaRPr>
          </a:p>
          <a:p>
            <a:pPr marL="1534160" marR="1304290" algn="just" rtl="1">
              <a:lnSpc>
                <a:spcPct val="99000"/>
              </a:lnSpc>
              <a:spcAft>
                <a:spcPts val="2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افزایش متابولیسم، کالری بیشتری 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سوزاند.این مسئله منجر به افت قند خون و از دست دادن بیش از حد وزن در این نوزادان 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شود. افزایش مصرف اکسیژن با افزایش سوخت و ساز، نوزادان اواخر نارسی را بیش ازپیش درمعرض مشکلات تنفسی قرارمی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دهد که این امر خود منجر به تاکی پنه </a:t>
            </a:r>
            <a:r>
              <a:rPr lang="ar-SA" sz="2000" b="1" dirty="0" smtClean="0">
                <a:solidFill>
                  <a:srgbClr val="000000"/>
                </a:solidFill>
                <a:latin typeface="Calibri" panose="020F0502020204030204" pitchFamily="34" charset="0"/>
                <a:ea typeface="Tahoma" panose="020B0604030504040204" pitchFamily="34" charset="0"/>
                <a:cs typeface="B Nazanin" panose="00000400000000000000" pitchFamily="2" charset="-78"/>
              </a:rPr>
              <a:t>می</a:t>
            </a:r>
            <a:r>
              <a:rPr lang="fa-IR" sz="2000" b="1" dirty="0" smtClean="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smtClean="0">
                <a:solidFill>
                  <a:srgbClr val="000000"/>
                </a:solidFill>
                <a:latin typeface="Calibri" panose="020F0502020204030204" pitchFamily="34" charset="0"/>
                <a:ea typeface="Tahoma" panose="020B0604030504040204" pitchFamily="34" charset="0"/>
                <a:cs typeface="B Nazanin" panose="00000400000000000000" pitchFamily="2" charset="-78"/>
              </a:rPr>
              <a:t>گردد</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از دست دادن نا محسوس آب به واسطه افزایش متابولیسم، او را در معرض کم آبی قرار می</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دهد.  </a:t>
            </a:r>
            <a:endParaRPr lang="en-US" sz="2000" b="1" dirty="0">
              <a:solidFill>
                <a:srgbClr val="000000"/>
              </a:solidFill>
              <a:latin typeface="Calibri" panose="020F0502020204030204" pitchFamily="34" charset="0"/>
              <a:ea typeface="Calibri" panose="020F0502020204030204" pitchFamily="34" charset="0"/>
              <a:cs typeface="B Nazanin" panose="00000400000000000000" pitchFamily="2" charset="-78"/>
            </a:endParaRPr>
          </a:p>
          <a:p>
            <a:pPr marL="1542415" marR="267970" indent="-6350" algn="just" rtl="1">
              <a:lnSpc>
                <a:spcPct val="107000"/>
              </a:lnSpc>
              <a:spcAft>
                <a:spcPts val="15"/>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کاراترین راهکار در ثابت نگاه داشتن دمای بدن نوزادان</a:t>
            </a:r>
            <a:r>
              <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تأخیری</a:t>
            </a:r>
            <a:r>
              <a:rPr lang="ar-SA" sz="2000" b="1" dirty="0">
                <a:latin typeface="Calibri" panose="020F0502020204030204" pitchFamily="34" charset="0"/>
                <a:ea typeface="Tahoma" panose="020B0604030504040204" pitchFamily="34" charset="0"/>
                <a:cs typeface="B Nazanin" panose="00000400000000000000" pitchFamily="2" charset="-78"/>
              </a:rPr>
              <a:t>،</a:t>
            </a:r>
            <a:r>
              <a:rPr lang="ar-SA" sz="2000" b="1" dirty="0">
                <a:solidFill>
                  <a:srgbClr val="E6B91E"/>
                </a:solidFill>
                <a:latin typeface="Calibri" panose="020F0502020204030204" pitchFamily="34" charset="0"/>
                <a:ea typeface="Tahoma" panose="020B0604030504040204" pitchFamily="34" charset="0"/>
                <a:cs typeface="B Nazanin" panose="00000400000000000000" pitchFamily="2" charset="-78"/>
              </a:rPr>
              <a:t> </a:t>
            </a:r>
            <a:r>
              <a:rPr lang="ar-SA" sz="2000" b="1" dirty="0">
                <a:solidFill>
                  <a:srgbClr val="7030A0"/>
                </a:solidFill>
                <a:latin typeface="Calibri" panose="020F0502020204030204" pitchFamily="34" charset="0"/>
                <a:ea typeface="Tahoma" panose="020B0604030504040204" pitchFamily="34" charset="0"/>
                <a:cs typeface="B Nazanin" panose="00000400000000000000" pitchFamily="2" charset="-78"/>
              </a:rPr>
              <a:t>حفظ تماس پوست با پوست</a:t>
            </a:r>
            <a:endParaRPr lang="fa-IR" sz="2000" b="1" dirty="0">
              <a:solidFill>
                <a:srgbClr val="7030A0"/>
              </a:solidFill>
              <a:latin typeface="Calibri" panose="020F0502020204030204" pitchFamily="34" charset="0"/>
              <a:ea typeface="Tahoma" panose="020B0604030504040204" pitchFamily="34" charset="0"/>
              <a:cs typeface="B Nazanin" panose="00000400000000000000" pitchFamily="2" charset="-78"/>
            </a:endParaRPr>
          </a:p>
          <a:p>
            <a:pPr marL="1542415" marR="267970" indent="-6350" algn="just" rtl="1">
              <a:lnSpc>
                <a:spcPct val="107000"/>
              </a:lnSpc>
              <a:spcAft>
                <a:spcPts val="15"/>
              </a:spcAft>
            </a:pPr>
            <a:r>
              <a:rPr lang="ar-SA" sz="2000" b="1" dirty="0">
                <a:solidFill>
                  <a:srgbClr val="7030A0"/>
                </a:solidFill>
                <a:latin typeface="Calibri" panose="020F0502020204030204" pitchFamily="34" charset="0"/>
                <a:ea typeface="Tahoma" panose="020B0604030504040204" pitchFamily="34" charset="0"/>
                <a:cs typeface="B Nazanin" panose="00000400000000000000" pitchFamily="2" charset="-78"/>
              </a:rPr>
              <a:t> مادر و نوزاد وکاهش محرکها و مصرف </a:t>
            </a:r>
            <a:r>
              <a:rPr lang="ar-SA" sz="2000" b="1" dirty="0" smtClean="0">
                <a:solidFill>
                  <a:srgbClr val="7030A0"/>
                </a:solidFill>
                <a:latin typeface="Calibri" panose="020F0502020204030204" pitchFamily="34" charset="0"/>
                <a:ea typeface="Tahoma" panose="020B0604030504040204" pitchFamily="34" charset="0"/>
                <a:cs typeface="B Nazanin" panose="00000400000000000000" pitchFamily="2" charset="-78"/>
              </a:rPr>
              <a:t>انرژی </a:t>
            </a:r>
            <a:r>
              <a:rPr lang="ar-SA" sz="2000" b="1" dirty="0" smtClean="0">
                <a:solidFill>
                  <a:srgbClr val="000000"/>
                </a:solidFill>
                <a:latin typeface="Calibri" panose="020F0502020204030204" pitchFamily="34" charset="0"/>
                <a:ea typeface="Tahoma" panose="020B0604030504040204" pitchFamily="34" charset="0"/>
                <a:cs typeface="B Nazanin" panose="00000400000000000000" pitchFamily="2" charset="-78"/>
              </a:rPr>
              <a:t>است</a:t>
            </a:r>
            <a:endParaRPr lang="en-US" sz="2000" b="1" dirty="0">
              <a:solidFill>
                <a:srgbClr val="000000"/>
              </a:solidFill>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319035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609600"/>
            <a:ext cx="10364452" cy="1341864"/>
          </a:xfrm>
        </p:spPr>
        <p:txBody>
          <a:bodyPr/>
          <a:lstStyle/>
          <a:p>
            <a:endParaRPr lang="en-US" dirty="0"/>
          </a:p>
        </p:txBody>
      </p:sp>
      <p:sp>
        <p:nvSpPr>
          <p:cNvPr id="3" name="Text Placeholder 2"/>
          <p:cNvSpPr>
            <a:spLocks noGrp="1"/>
          </p:cNvSpPr>
          <p:nvPr>
            <p:ph type="body" sz="half" idx="2"/>
          </p:nvPr>
        </p:nvSpPr>
        <p:spPr>
          <a:xfrm>
            <a:off x="913775" y="4192859"/>
            <a:ext cx="10364452" cy="1598342"/>
          </a:xfrm>
        </p:spPr>
        <p:txBody>
          <a:bodyPr/>
          <a:lstStyle/>
          <a:p>
            <a:endParaRPr lang="en-US" dirty="0"/>
          </a:p>
        </p:txBody>
      </p:sp>
      <p:pic>
        <p:nvPicPr>
          <p:cNvPr id="4" name="Picture 3"/>
          <p:cNvPicPr/>
          <p:nvPr/>
        </p:nvPicPr>
        <p:blipFill>
          <a:blip r:embed="rId2"/>
          <a:stretch>
            <a:fillRect/>
          </a:stretch>
        </p:blipFill>
        <p:spPr>
          <a:xfrm>
            <a:off x="913774" y="609600"/>
            <a:ext cx="10650041" cy="5066372"/>
          </a:xfrm>
          <a:prstGeom prst="rect">
            <a:avLst/>
          </a:prstGeom>
        </p:spPr>
      </p:pic>
    </p:spTree>
    <p:extLst>
      <p:ext uri="{BB962C8B-B14F-4D97-AF65-F5344CB8AC3E}">
        <p14:creationId xmlns:p14="http://schemas.microsoft.com/office/powerpoint/2010/main" val="3962379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600"/>
            <a:ext cx="10364452" cy="394010"/>
          </a:xfrm>
        </p:spPr>
        <p:txBody>
          <a:bodyPr>
            <a:normAutofit fontScale="90000"/>
          </a:bodyPr>
          <a:lstStyle/>
          <a:p>
            <a:endParaRPr lang="en-US" dirty="0"/>
          </a:p>
        </p:txBody>
      </p:sp>
      <p:sp>
        <p:nvSpPr>
          <p:cNvPr id="3" name="Text Placeholder 2"/>
          <p:cNvSpPr>
            <a:spLocks noGrp="1"/>
          </p:cNvSpPr>
          <p:nvPr>
            <p:ph type="body" sz="half" idx="2"/>
          </p:nvPr>
        </p:nvSpPr>
        <p:spPr>
          <a:xfrm>
            <a:off x="913775" y="847493"/>
            <a:ext cx="10364452" cy="4928839"/>
          </a:xfrm>
        </p:spPr>
        <p:txBody>
          <a:bodyPr>
            <a:normAutofit/>
          </a:bodyPr>
          <a:lstStyle/>
          <a:p>
            <a:pPr algn="just" rtl="1"/>
            <a:r>
              <a:rPr lang="fa-IR" sz="2000" b="1" dirty="0">
                <a:cs typeface="B Nazanin" panose="00000400000000000000" pitchFamily="2" charset="-78"/>
              </a:rPr>
              <a:t>بتازگی پزشکان متخصص کودکان ونوزادان وپرستاران بخش های نوزادان به چالشهای نوزادان اواخرنارسی پس ازانتقال به زندگی خارج رحمی پی برده اند. با این که نوزادان اواخر نارسی در مرحله اول ممکن است نوزادان تکامل یافته رسیده های به نظر بیایند که فقط از نظر جثه کوچکتر هستند اما این نوزادان نیازمند بیشترین مراقبت های پزشکی در گروه نوزادان هستند.</a:t>
            </a:r>
          </a:p>
          <a:p>
            <a:pPr algn="just" rtl="1"/>
            <a:r>
              <a:rPr lang="fa-IR" sz="2000" b="1" dirty="0">
                <a:cs typeface="B Nazanin" panose="00000400000000000000" pitchFamily="2" charset="-78"/>
              </a:rPr>
              <a:t> نوزادان اواخرنارسی معمولا 24 تا 72 ساعت پس از تولد یا حتی کمتر با عوارض تشخیص داده نشده  ناشی از زایمان زودرس بیمارستان را ترک می کنند و به اشتباه فرض می شود که این نوزادان در منزل مشکلی نخواهند داشت. </a:t>
            </a:r>
          </a:p>
          <a:p>
            <a:pPr algn="just" rtl="1"/>
            <a:r>
              <a:rPr lang="fa-IR" sz="2000" b="1" dirty="0">
                <a:cs typeface="B Nazanin" panose="00000400000000000000" pitchFamily="2" charset="-78"/>
              </a:rPr>
              <a:t>سیزده درصد این نوزادان در طی چند هفته اول پس از ترخیص به دلیل عوارض جدی ناشی از اختلالات تنفسی،متابولیکی،عصبی و نیز رخدادهای مربوط به دستگاه ایمنی دوباره در بیمارستان پذیرش می شوند.بیشتر این اختلالات ممکن است به دلیل شیردهی نامناسب در این گروه خاص از نوزادان تشدید شود.</a:t>
            </a:r>
          </a:p>
          <a:p>
            <a:pPr algn="just" rtl="1"/>
            <a:r>
              <a:rPr lang="fa-IR" sz="2000" b="1" dirty="0">
                <a:cs typeface="B Nazanin" panose="00000400000000000000" pitchFamily="2" charset="-78"/>
              </a:rPr>
              <a:t>نوزادان اواخر نارسی با مشکلات متعددی مواجه هستند واگر اقدامی سریع برای غلبه بر وقوع اختلالات متابولیکی،عصبی و ایمنی انها صورت نگیرد این نوزادان در شرایط نامطلوبی قرار میگیرند که  پیامدهایی برای آنها دربرخواهد داشت.</a:t>
            </a:r>
            <a:endParaRPr lang="en-US" sz="2000" b="1" dirty="0">
              <a:cs typeface="B Nazanin" panose="00000400000000000000" pitchFamily="2" charset="-78"/>
            </a:endParaRPr>
          </a:p>
        </p:txBody>
      </p:sp>
    </p:spTree>
    <p:extLst>
      <p:ext uri="{BB962C8B-B14F-4D97-AF65-F5344CB8AC3E}">
        <p14:creationId xmlns:p14="http://schemas.microsoft.com/office/powerpoint/2010/main" val="26672666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189571"/>
            <a:ext cx="10364452" cy="892097"/>
          </a:xfrm>
        </p:spPr>
        <p:txBody>
          <a:bodyPr/>
          <a:lstStyle/>
          <a:p>
            <a:r>
              <a:rPr lang="fa-IR" dirty="0">
                <a:solidFill>
                  <a:schemeClr val="accent6">
                    <a:lumMod val="75000"/>
                  </a:schemeClr>
                </a:solidFill>
                <a:cs typeface="B Titr" panose="00000700000000000000" pitchFamily="2" charset="-78"/>
              </a:rPr>
              <a:t>عوارض تولد اواخر نارسی</a:t>
            </a: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913775" y="981307"/>
            <a:ext cx="10364452" cy="5096108"/>
          </a:xfrm>
        </p:spPr>
        <p:txBody>
          <a:bodyPr>
            <a:normAutofit fontScale="77500" lnSpcReduction="20000"/>
          </a:bodyPr>
          <a:lstStyle/>
          <a:p>
            <a:pPr algn="just" rtl="1"/>
            <a:r>
              <a:rPr lang="fa-IR" sz="3600" dirty="0">
                <a:solidFill>
                  <a:schemeClr val="accent6"/>
                </a:solidFill>
                <a:cs typeface="B Titr" panose="00000700000000000000" pitchFamily="2" charset="-78"/>
              </a:rPr>
              <a:t>پیامد های کوتاه مدت: </a:t>
            </a:r>
          </a:p>
          <a:p>
            <a:pPr marL="457200" indent="-457200" algn="just" rtl="1">
              <a:buFont typeface="Wingdings" panose="05000000000000000000" pitchFamily="2" charset="2"/>
              <a:buChar char="Ø"/>
            </a:pPr>
            <a:r>
              <a:rPr lang="fa-IR" sz="2600" b="1" dirty="0">
                <a:cs typeface="B Nazanin" panose="00000400000000000000" pitchFamily="2" charset="-78"/>
              </a:rPr>
              <a:t>مشکلات تغذیه ای و  زردی </a:t>
            </a:r>
          </a:p>
          <a:p>
            <a:pPr marL="457200" indent="-457200" algn="just" rtl="1">
              <a:buFont typeface="Wingdings" panose="05000000000000000000" pitchFamily="2" charset="2"/>
              <a:buChar char="Ø"/>
            </a:pPr>
            <a:r>
              <a:rPr lang="fa-IR" sz="2600" b="1" dirty="0">
                <a:cs typeface="B Nazanin" panose="00000400000000000000" pitchFamily="2" charset="-78"/>
              </a:rPr>
              <a:t>افت قند خون</a:t>
            </a:r>
          </a:p>
          <a:p>
            <a:pPr marL="457200" indent="-457200" algn="just" rtl="1">
              <a:buFont typeface="Wingdings" panose="05000000000000000000" pitchFamily="2" charset="2"/>
              <a:buChar char="Ø"/>
            </a:pPr>
            <a:r>
              <a:rPr lang="fa-IR" sz="2600" b="1" dirty="0">
                <a:cs typeface="B Nazanin" panose="00000400000000000000" pitchFamily="2" charset="-78"/>
              </a:rPr>
              <a:t> ناپایداری دمای </a:t>
            </a:r>
            <a:r>
              <a:rPr lang="fa-IR" sz="2600" b="1" dirty="0" smtClean="0">
                <a:cs typeface="B Nazanin" panose="00000400000000000000" pitchFamily="2" charset="-78"/>
              </a:rPr>
              <a:t>بدن</a:t>
            </a:r>
          </a:p>
          <a:p>
            <a:pPr marL="457200" indent="-457200" algn="just" rtl="1">
              <a:buFont typeface="Wingdings" panose="05000000000000000000" pitchFamily="2" charset="2"/>
              <a:buChar char="Ø"/>
            </a:pPr>
            <a:r>
              <a:rPr lang="fa-IR" sz="2600" b="1" dirty="0">
                <a:cs typeface="B Nazanin" panose="00000400000000000000" pitchFamily="2" charset="-78"/>
              </a:rPr>
              <a:t>دیسترس تنفسی، آپنه</a:t>
            </a:r>
          </a:p>
          <a:p>
            <a:pPr marL="457200" indent="-457200" algn="just" rtl="1">
              <a:buFont typeface="Wingdings" panose="05000000000000000000" pitchFamily="2" charset="2"/>
              <a:buChar char="Ø"/>
            </a:pPr>
            <a:r>
              <a:rPr lang="fa-IR" sz="2600" b="1" dirty="0" smtClean="0">
                <a:cs typeface="B Nazanin" panose="00000400000000000000" pitchFamily="2" charset="-78"/>
              </a:rPr>
              <a:t> </a:t>
            </a:r>
            <a:r>
              <a:rPr lang="fa-IR" sz="2600" b="1" dirty="0">
                <a:cs typeface="B Nazanin" panose="00000400000000000000" pitchFamily="2" charset="-78"/>
              </a:rPr>
              <a:t>هیپوتونی و افزایش خطرابتلا به عفونت  و کم آبی </a:t>
            </a:r>
          </a:p>
          <a:p>
            <a:pPr algn="just" rtl="1"/>
            <a:r>
              <a:rPr lang="fa-IR" sz="3600" dirty="0">
                <a:solidFill>
                  <a:schemeClr val="accent6"/>
                </a:solidFill>
                <a:cs typeface="B Titr" panose="00000700000000000000" pitchFamily="2" charset="-78"/>
              </a:rPr>
              <a:t>پیامد های بلند مدت :</a:t>
            </a:r>
          </a:p>
          <a:p>
            <a:pPr marL="457200" indent="-457200" algn="just" rtl="1">
              <a:buFont typeface="Wingdings" panose="05000000000000000000" pitchFamily="2" charset="2"/>
              <a:buChar char="Ø"/>
            </a:pPr>
            <a:r>
              <a:rPr lang="fa-IR" sz="2600" dirty="0">
                <a:solidFill>
                  <a:schemeClr val="accent6"/>
                </a:solidFill>
                <a:cs typeface="B Nazanin" panose="00000400000000000000" pitchFamily="2" charset="-78"/>
              </a:rPr>
              <a:t> </a:t>
            </a:r>
            <a:r>
              <a:rPr lang="fa-IR" sz="2600" b="1" dirty="0">
                <a:cs typeface="B Nazanin" panose="00000400000000000000" pitchFamily="2" charset="-78"/>
              </a:rPr>
              <a:t>مشکلات شناختی</a:t>
            </a:r>
          </a:p>
          <a:p>
            <a:pPr marL="457200" indent="-457200" algn="just" rtl="1">
              <a:buFont typeface="Wingdings" panose="05000000000000000000" pitchFamily="2" charset="2"/>
              <a:buChar char="Ø"/>
            </a:pPr>
            <a:r>
              <a:rPr lang="fa-IR" sz="2600" b="1" dirty="0">
                <a:cs typeface="B Nazanin" panose="00000400000000000000" pitchFamily="2" charset="-78"/>
              </a:rPr>
              <a:t>کاهش عملکرد در مدرسه</a:t>
            </a:r>
          </a:p>
          <a:p>
            <a:pPr marL="457200" indent="-457200" algn="just" rtl="1">
              <a:buFont typeface="Wingdings" panose="05000000000000000000" pitchFamily="2" charset="2"/>
              <a:buChar char="Ø"/>
            </a:pPr>
            <a:r>
              <a:rPr lang="fa-IR" sz="2600" b="1" dirty="0">
                <a:cs typeface="B Nazanin" panose="00000400000000000000" pitchFamily="2" charset="-78"/>
              </a:rPr>
              <a:t>مشکلات رفتاری و روان شناختی</a:t>
            </a:r>
          </a:p>
          <a:p>
            <a:pPr marL="457200" indent="-457200" algn="just" rtl="1">
              <a:buFont typeface="Wingdings" panose="05000000000000000000" pitchFamily="2" charset="2"/>
              <a:buChar char="Ø"/>
            </a:pPr>
            <a:r>
              <a:rPr lang="fa-IR" sz="2600" b="1" dirty="0">
                <a:cs typeface="B Nazanin" panose="00000400000000000000" pitchFamily="2" charset="-78"/>
              </a:rPr>
              <a:t> افزایش احتمال سندرم مرگ ناگهانی نوزاد و مشکلات باروری </a:t>
            </a:r>
          </a:p>
        </p:txBody>
      </p:sp>
      <p:pic>
        <p:nvPicPr>
          <p:cNvPr id="4" name="Picture 3"/>
          <p:cNvPicPr/>
          <p:nvPr/>
        </p:nvPicPr>
        <p:blipFill>
          <a:blip r:embed="rId2"/>
          <a:stretch>
            <a:fillRect/>
          </a:stretch>
        </p:blipFill>
        <p:spPr>
          <a:xfrm>
            <a:off x="1048215" y="1338146"/>
            <a:ext cx="4259765" cy="2308303"/>
          </a:xfrm>
          <a:prstGeom prst="rect">
            <a:avLst/>
          </a:prstGeom>
        </p:spPr>
      </p:pic>
      <p:pic>
        <p:nvPicPr>
          <p:cNvPr id="6" name="Picture 5"/>
          <p:cNvPicPr/>
          <p:nvPr/>
        </p:nvPicPr>
        <p:blipFill>
          <a:blip r:embed="rId3"/>
          <a:stretch>
            <a:fillRect/>
          </a:stretch>
        </p:blipFill>
        <p:spPr>
          <a:xfrm>
            <a:off x="1048214" y="3746810"/>
            <a:ext cx="4259765" cy="2587083"/>
          </a:xfrm>
          <a:prstGeom prst="rect">
            <a:avLst/>
          </a:prstGeom>
        </p:spPr>
      </p:pic>
    </p:spTree>
    <p:extLst>
      <p:ext uri="{BB962C8B-B14F-4D97-AF65-F5344CB8AC3E}">
        <p14:creationId xmlns:p14="http://schemas.microsoft.com/office/powerpoint/2010/main" val="19906524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434899"/>
            <a:ext cx="10364452" cy="434896"/>
          </a:xfrm>
        </p:spPr>
        <p:txBody>
          <a:bodyPr>
            <a:noAutofit/>
          </a:bodyPr>
          <a:lstStyle/>
          <a:p>
            <a:r>
              <a:rPr lang="fa-IR" dirty="0">
                <a:solidFill>
                  <a:schemeClr val="accent6"/>
                </a:solidFill>
                <a:cs typeface="B Titr" panose="00000700000000000000" pitchFamily="2" charset="-78"/>
              </a:rPr>
              <a:t>تغذیه موثربا شیر مادر برای پیشگیری از عوارض</a:t>
            </a:r>
            <a:endParaRPr lang="en-US" dirty="0">
              <a:solidFill>
                <a:schemeClr val="accent6"/>
              </a:solidFill>
              <a:cs typeface="B Titr" panose="00000700000000000000" pitchFamily="2" charset="-78"/>
            </a:endParaRPr>
          </a:p>
        </p:txBody>
      </p:sp>
      <p:pic>
        <p:nvPicPr>
          <p:cNvPr id="4" name="Picture 3"/>
          <p:cNvPicPr/>
          <p:nvPr/>
        </p:nvPicPr>
        <p:blipFill>
          <a:blip r:embed="rId2"/>
          <a:stretch>
            <a:fillRect/>
          </a:stretch>
        </p:blipFill>
        <p:spPr>
          <a:xfrm>
            <a:off x="913774" y="2464420"/>
            <a:ext cx="9847153" cy="3914077"/>
          </a:xfrm>
          <a:prstGeom prst="rect">
            <a:avLst/>
          </a:prstGeom>
        </p:spPr>
      </p:pic>
      <p:sp>
        <p:nvSpPr>
          <p:cNvPr id="6" name="Text Placeholder 2"/>
          <p:cNvSpPr>
            <a:spLocks noGrp="1"/>
          </p:cNvSpPr>
          <p:nvPr>
            <p:ph type="body" sz="half" idx="2"/>
          </p:nvPr>
        </p:nvSpPr>
        <p:spPr>
          <a:xfrm>
            <a:off x="913775" y="981309"/>
            <a:ext cx="9847152" cy="1717286"/>
          </a:xfrm>
        </p:spPr>
        <p:txBody>
          <a:bodyPr>
            <a:normAutofit/>
          </a:bodyPr>
          <a:lstStyle/>
          <a:p>
            <a:pPr rtl="1"/>
            <a:r>
              <a:rPr lang="fa-IR" sz="2000" b="1" dirty="0">
                <a:ea typeface="Tahoma" panose="020B0604030504040204" pitchFamily="34" charset="0"/>
                <a:cs typeface="B Nazanin" panose="00000400000000000000" pitchFamily="2" charset="-78"/>
              </a:rPr>
              <a:t>اگر چه مشکلات بلند مدت چند جنبه ای هستند و راهکار آشکاری برای پرهیز از آن وجود ندارد ولی عوارض کوتاه مدت و بستری دوباره در بیمارستان را می توان با</a:t>
            </a:r>
            <a:r>
              <a:rPr lang="ar-SA" sz="2000" b="1" dirty="0">
                <a:solidFill>
                  <a:schemeClr val="accent6"/>
                </a:solidFill>
                <a:ea typeface="Tahoma" panose="020B0604030504040204" pitchFamily="34" charset="0"/>
                <a:cs typeface="B Nazanin" panose="00000400000000000000" pitchFamily="2" charset="-78"/>
              </a:rPr>
              <a:t>تغذیه مؤثر با شیر مادر</a:t>
            </a:r>
            <a:r>
              <a:rPr lang="fa-IR" sz="2000" b="1" dirty="0">
                <a:ea typeface="Tahoma" panose="020B0604030504040204" pitchFamily="34" charset="0"/>
                <a:cs typeface="B Nazanin" panose="00000400000000000000" pitchFamily="2" charset="-78"/>
              </a:rPr>
              <a:t>کاهش داد یا به کل از میان برد</a:t>
            </a:r>
            <a:endParaRPr lang="en-US" sz="2000" b="1" dirty="0">
              <a:ea typeface="Tahoma" panose="020B0604030504040204" pitchFamily="34" charset="0"/>
              <a:cs typeface="B Nazanin" panose="00000400000000000000" pitchFamily="2" charset="-78"/>
            </a:endParaRPr>
          </a:p>
        </p:txBody>
      </p:sp>
    </p:spTree>
    <p:extLst>
      <p:ext uri="{BB962C8B-B14F-4D97-AF65-F5344CB8AC3E}">
        <p14:creationId xmlns:p14="http://schemas.microsoft.com/office/powerpoint/2010/main" val="40212275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600"/>
            <a:ext cx="10364452" cy="902208"/>
          </a:xfrm>
        </p:spPr>
        <p:txBody>
          <a:bodyPr>
            <a:normAutofit/>
          </a:bodyPr>
          <a:lstStyle/>
          <a:p>
            <a:pPr rtl="1"/>
            <a:r>
              <a:rPr lang="fa-IR" dirty="0">
                <a:solidFill>
                  <a:schemeClr val="accent6">
                    <a:lumMod val="75000"/>
                  </a:schemeClr>
                </a:solidFill>
                <a:cs typeface="B Titr" panose="00000700000000000000" pitchFamily="2" charset="-78"/>
              </a:rPr>
              <a:t>تعریف نوزاد اواخر نارسی</a:t>
            </a: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451104" y="1633729"/>
            <a:ext cx="10827123" cy="2548127"/>
          </a:xfrm>
        </p:spPr>
        <p:txBody>
          <a:bodyPr>
            <a:noAutofit/>
          </a:bodyPr>
          <a:lstStyle/>
          <a:p>
            <a:pPr algn="just" rtl="1"/>
            <a:r>
              <a:rPr lang="fa-IR" sz="2000" b="1" dirty="0">
                <a:cs typeface="B Nazanin" panose="00000400000000000000" pitchFamily="2" charset="-78"/>
              </a:rPr>
              <a:t>نوزادان اواخر نارسی بین 0+34 و 6+36 هفته بارداری متولد می شوند که این زمان 3 تا 6 هفته زودتر از دوران اقامت 40 هفتگی شان در رحم است .در نتیجه ی تولد زود هنگام، تکامل ضروری بسیاری از دستگاه ها متوقف می شود و بنابراین سازگاری با فرایند های عادی که لازمه زندگی خارج رحمی است به تاخیر می افتد. </a:t>
            </a:r>
          </a:p>
          <a:p>
            <a:pPr algn="just" rtl="1"/>
            <a:r>
              <a:rPr lang="fa-IR" sz="2000" b="1" dirty="0">
                <a:cs typeface="B Nazanin" panose="00000400000000000000" pitchFamily="2" charset="-78"/>
              </a:rPr>
              <a:t>.</a:t>
            </a:r>
          </a:p>
        </p:txBody>
      </p:sp>
      <p:pic>
        <p:nvPicPr>
          <p:cNvPr id="4" name="Picture 3"/>
          <p:cNvPicPr/>
          <p:nvPr/>
        </p:nvPicPr>
        <p:blipFill>
          <a:blip r:embed="rId2"/>
          <a:stretch>
            <a:fillRect/>
          </a:stretch>
        </p:blipFill>
        <p:spPr>
          <a:xfrm>
            <a:off x="451105" y="4181856"/>
            <a:ext cx="5253956" cy="2328672"/>
          </a:xfrm>
          <a:prstGeom prst="rect">
            <a:avLst/>
          </a:prstGeom>
        </p:spPr>
      </p:pic>
    </p:spTree>
    <p:extLst>
      <p:ext uri="{BB962C8B-B14F-4D97-AF65-F5344CB8AC3E}">
        <p14:creationId xmlns:p14="http://schemas.microsoft.com/office/powerpoint/2010/main" val="2142568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599"/>
            <a:ext cx="10364452" cy="1587191"/>
          </a:xfrm>
        </p:spPr>
        <p:txBody>
          <a:bodyPr/>
          <a:lstStyle/>
          <a:p>
            <a:r>
              <a:rPr lang="fa-IR" b="1" dirty="0">
                <a:solidFill>
                  <a:schemeClr val="accent6"/>
                </a:solidFill>
                <a:cs typeface="B Titr" panose="00000700000000000000" pitchFamily="2" charset="-78"/>
              </a:rPr>
              <a:t>دلایل شایع در تولد نوزادان اواخر نارسی</a:t>
            </a:r>
            <a:endParaRPr lang="en-US" b="1" dirty="0">
              <a:solidFill>
                <a:schemeClr val="accent6"/>
              </a:solidFill>
              <a:cs typeface="B Titr" panose="00000700000000000000" pitchFamily="2" charset="-78"/>
            </a:endParaRPr>
          </a:p>
        </p:txBody>
      </p:sp>
      <p:sp>
        <p:nvSpPr>
          <p:cNvPr id="3" name="Text Placeholder 2"/>
          <p:cNvSpPr>
            <a:spLocks noGrp="1"/>
          </p:cNvSpPr>
          <p:nvPr>
            <p:ph type="body" sz="half" idx="2"/>
          </p:nvPr>
        </p:nvSpPr>
        <p:spPr>
          <a:xfrm>
            <a:off x="913775" y="1750742"/>
            <a:ext cx="10364452" cy="4040460"/>
          </a:xfrm>
        </p:spPr>
        <p:txBody>
          <a:bodyPr/>
          <a:lstStyle/>
          <a:p>
            <a:pPr algn="just" rtl="1"/>
            <a:r>
              <a:rPr lang="ar-SA" b="1" dirty="0">
                <a:solidFill>
                  <a:schemeClr val="accent6">
                    <a:lumMod val="75000"/>
                  </a:schemeClr>
                </a:solidFill>
                <a:cs typeface="B Titr" panose="00000700000000000000" pitchFamily="2" charset="-78"/>
              </a:rPr>
              <a:t>مشکلات مادری:</a:t>
            </a:r>
            <a:endParaRPr lang="fa-IR" b="1" dirty="0">
              <a:solidFill>
                <a:schemeClr val="accent6">
                  <a:lumMod val="75000"/>
                </a:schemeClr>
              </a:solidFill>
              <a:cs typeface="B Titr" panose="00000700000000000000" pitchFamily="2" charset="-78"/>
            </a:endParaRPr>
          </a:p>
          <a:p>
            <a:pPr marL="785495" marR="499745" indent="93980" algn="just" rtl="1">
              <a:lnSpc>
                <a:spcPct val="99000"/>
              </a:lnSpc>
              <a:spcAft>
                <a:spcPts val="1160"/>
              </a:spcAft>
            </a:pP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پره اکلامپسی، جدا شدگی جفت، کم شدن مایع آمنیوتیک، بیماریهای </a:t>
            </a:r>
            <a:r>
              <a:rPr lang="en-US" sz="2000" b="1" dirty="0">
                <a:solidFill>
                  <a:srgbClr val="000000"/>
                </a:solidFill>
                <a:latin typeface="Trebuchet MS" panose="020B0603020202020204" pitchFamily="34" charset="0"/>
                <a:ea typeface="Trebuchet MS" panose="020B0603020202020204" pitchFamily="34" charset="0"/>
                <a:cs typeface="B Nazanin" panose="00000400000000000000" pitchFamily="2" charset="-78"/>
              </a:rPr>
              <a:t>Rh </a:t>
            </a:r>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مربوط به ناسازگاری دیابت، فشارخون مزمن، آسم، بیماریهای قلبی، بیماریهای کلیوی و اختلالات خود ایمنی باشند. سایر عوامل مربوط به مادر که سبب افزایش خطر تولد این نوزادان میشوند عبارت از درمانهای نازایی، بالا بودن سن مادر، چندقلویی، چاقی، سیگار، داشتن سابقه تولد نوزاد اواخر نارسی و توأم شدن چند بیماری با هم است. </a:t>
            </a:r>
            <a:endParaRPr lang="fa-IR" sz="2000" b="1" dirty="0">
              <a:solidFill>
                <a:srgbClr val="000000"/>
              </a:solidFill>
              <a:latin typeface="Calibri" panose="020F0502020204030204" pitchFamily="34" charset="0"/>
              <a:ea typeface="Tahoma" panose="020B0604030504040204" pitchFamily="34" charset="0"/>
              <a:cs typeface="B Nazanin" panose="00000400000000000000" pitchFamily="2" charset="-78"/>
            </a:endParaRPr>
          </a:p>
          <a:p>
            <a:pPr marR="499745" algn="just" rtl="1">
              <a:spcAft>
                <a:spcPts val="1160"/>
              </a:spcAft>
            </a:pPr>
            <a:r>
              <a:rPr lang="fa-IR" b="1" dirty="0">
                <a:solidFill>
                  <a:schemeClr val="accent6">
                    <a:lumMod val="75000"/>
                  </a:schemeClr>
                </a:solidFill>
                <a:cs typeface="B Titr" panose="00000700000000000000" pitchFamily="2" charset="-78"/>
              </a:rPr>
              <a:t>عوارض جنینی:</a:t>
            </a:r>
            <a:endParaRPr lang="en-US" b="1" dirty="0">
              <a:solidFill>
                <a:schemeClr val="accent6">
                  <a:lumMod val="75000"/>
                </a:schemeClr>
              </a:solidFill>
              <a:cs typeface="B Titr" panose="00000700000000000000" pitchFamily="2" charset="-78"/>
            </a:endParaRPr>
          </a:p>
          <a:p>
            <a:pPr algn="just" rtl="1"/>
            <a:r>
              <a:rPr lang="ar-SA" sz="2000" b="1" dirty="0">
                <a:solidFill>
                  <a:srgbClr val="000000"/>
                </a:solidFill>
                <a:latin typeface="Calibri" panose="020F0502020204030204" pitchFamily="34" charset="0"/>
                <a:ea typeface="Tahoma" panose="020B0604030504040204" pitchFamily="34" charset="0"/>
                <a:cs typeface="B Nazanin" panose="00000400000000000000" pitchFamily="2" charset="-78"/>
              </a:rPr>
              <a:t>تأخیر رشد درون رحمی، ناهنجاریهای بدو تولد، نتایج غیر مطمئن آزمایش های جنینی و پارگی زود هنگام کیسه آب</a:t>
            </a:r>
            <a:endParaRPr lang="en-US" sz="2000" b="1" dirty="0">
              <a:solidFill>
                <a:srgbClr val="000000"/>
              </a:solidFill>
              <a:latin typeface="Calibri" panose="020F0502020204030204" pitchFamily="34" charset="0"/>
              <a:ea typeface="Tahoma" panose="020B0604030504040204" pitchFamily="34" charset="0"/>
              <a:cs typeface="B Nazanin" panose="00000400000000000000" pitchFamily="2" charset="-78"/>
            </a:endParaRPr>
          </a:p>
        </p:txBody>
      </p:sp>
    </p:spTree>
    <p:extLst>
      <p:ext uri="{BB962C8B-B14F-4D97-AF65-F5344CB8AC3E}">
        <p14:creationId xmlns:p14="http://schemas.microsoft.com/office/powerpoint/2010/main" val="8584583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4" y="609599"/>
            <a:ext cx="10364452" cy="1051933"/>
          </a:xfrm>
        </p:spPr>
        <p:txBody>
          <a:bodyPr/>
          <a:lstStyle/>
          <a:p>
            <a:r>
              <a:rPr lang="fa-IR" dirty="0">
                <a:solidFill>
                  <a:srgbClr val="A35DD1">
                    <a:lumMod val="75000"/>
                  </a:srgbClr>
                </a:solidFill>
                <a:cs typeface="B Titr" panose="00000700000000000000" pitchFamily="2" charset="-78"/>
              </a:rPr>
              <a:t>عدم تکامل سیستم عصبی و هیپوتونی</a:t>
            </a:r>
            <a:endParaRPr lang="en-US" dirty="0"/>
          </a:p>
        </p:txBody>
      </p:sp>
      <p:sp>
        <p:nvSpPr>
          <p:cNvPr id="3" name="Text Placeholder 2"/>
          <p:cNvSpPr>
            <a:spLocks noGrp="1"/>
          </p:cNvSpPr>
          <p:nvPr>
            <p:ph type="body" sz="half" idx="2"/>
          </p:nvPr>
        </p:nvSpPr>
        <p:spPr>
          <a:xfrm>
            <a:off x="825191" y="1583472"/>
            <a:ext cx="10147610" cy="4315523"/>
          </a:xfrm>
        </p:spPr>
        <p:txBody>
          <a:bodyPr>
            <a:normAutofit/>
          </a:bodyPr>
          <a:lstStyle/>
          <a:p>
            <a:pPr lvl="0" algn="just" rtl="1">
              <a:buClr>
                <a:prstClr val="black"/>
              </a:buClr>
            </a:pPr>
            <a:r>
              <a:rPr lang="fa-IR" sz="2000" b="1" kern="1200" cap="all" dirty="0">
                <a:solidFill>
                  <a:srgbClr val="000000"/>
                </a:solidFill>
                <a:effectLst/>
                <a:latin typeface="Tw Cen MT" panose="020B0602020104020603" pitchFamily="34" charset="0"/>
                <a:ea typeface="+mn-ea"/>
                <a:cs typeface="Times New Roman" panose="02020603050405020304" pitchFamily="18" charset="0"/>
              </a:rPr>
              <a:t>شواهد بسیار قوی درباره ارتباط بین سن بارداری زمان تولد و میزان تکامل مغزی وجود دارد</a:t>
            </a:r>
            <a:r>
              <a:rPr lang="ar-SA" sz="2000" b="1" kern="1200" cap="all" dirty="0">
                <a:solidFill>
                  <a:srgbClr val="000000"/>
                </a:solidFill>
                <a:effectLst/>
                <a:latin typeface="Calibri" panose="020F0502020204030204" pitchFamily="34" charset="0"/>
                <a:ea typeface="Tahoma" panose="020B0604030504040204" pitchFamily="34" charset="0"/>
                <a:cs typeface="Times New Roman" panose="02020603050405020304" pitchFamily="18" charset="0"/>
              </a:rPr>
              <a:t>عملکرد نامناسب مغز در کنار سایرعوارض، نوزاد اواخر نارسی را مستعد به اختلالات خواب، هیپوتونی و </a:t>
            </a:r>
            <a:r>
              <a:rPr lang="fa-IR" sz="2000" b="1" kern="1200" cap="all" dirty="0">
                <a:solidFill>
                  <a:srgbClr val="000000"/>
                </a:solidFill>
                <a:effectLst/>
                <a:latin typeface="Calibri" panose="020F0502020204030204" pitchFamily="34" charset="0"/>
                <a:ea typeface="Tahoma" panose="020B0604030504040204" pitchFamily="34" charset="0"/>
                <a:cs typeface="Times New Roman" panose="02020603050405020304" pitchFamily="18" charset="0"/>
              </a:rPr>
              <a:t>کاهش </a:t>
            </a:r>
            <a:r>
              <a:rPr lang="ar-SA" sz="2000" b="1" kern="1200" cap="all" dirty="0">
                <a:solidFill>
                  <a:srgbClr val="000000"/>
                </a:solidFill>
                <a:effectLst/>
                <a:latin typeface="Calibri" panose="020F0502020204030204" pitchFamily="34" charset="0"/>
                <a:ea typeface="Tahoma" panose="020B0604030504040204" pitchFamily="34" charset="0"/>
                <a:cs typeface="Times New Roman" panose="02020603050405020304" pitchFamily="18" charset="0"/>
              </a:rPr>
              <a:t>رفلکس جستجو می کند.همه ی این موارد می توانند سبب کاهش تغذیه با شیرمادر شوند</a:t>
            </a:r>
            <a:endParaRPr lang="fa-IR" sz="2000" b="1" kern="1200" cap="all" dirty="0">
              <a:solidFill>
                <a:srgbClr val="000000"/>
              </a:solidFill>
              <a:effectLst/>
              <a:latin typeface="Tw Cen MT" panose="020B0602020104020603" pitchFamily="34" charset="0"/>
              <a:ea typeface="+mn-ea"/>
              <a:cs typeface="Times New Roman" panose="02020603050405020304" pitchFamily="18" charset="0"/>
            </a:endParaRPr>
          </a:p>
          <a:p>
            <a:pPr lvl="0" algn="just" rtl="1">
              <a:buClr>
                <a:prstClr val="black"/>
              </a:buClr>
            </a:pPr>
            <a:r>
              <a:rPr lang="fa-IR" sz="2000" b="1" kern="1200" cap="all" dirty="0">
                <a:solidFill>
                  <a:srgbClr val="000000"/>
                </a:solidFill>
                <a:effectLst/>
                <a:latin typeface="Tw Cen MT" panose="020B0602020104020603" pitchFamily="34" charset="0"/>
                <a:ea typeface="Tahoma" panose="020B0604030504040204" pitchFamily="34" charset="0"/>
                <a:cs typeface="Times New Roman" panose="02020603050405020304" pitchFamily="18" charset="0"/>
              </a:rPr>
              <a:t>در</a:t>
            </a:r>
            <a:r>
              <a:rPr lang="ar-SA" sz="2000" b="1" kern="1200" cap="all" dirty="0">
                <a:solidFill>
                  <a:srgbClr val="000000"/>
                </a:solidFill>
                <a:effectLst/>
                <a:latin typeface="Tw Cen MT" panose="020B0602020104020603" pitchFamily="34" charset="0"/>
                <a:ea typeface="Tahoma" panose="020B0604030504040204" pitchFamily="34" charset="0"/>
                <a:cs typeface="Times New Roman" panose="02020603050405020304" pitchFamily="18" charset="0"/>
              </a:rPr>
              <a:t>مورد رشد مغزی، این فقط اندازه مغز نیست که تفاوت دارد. در زایمانهای زودرس حتی عملکرد مغز هم متفاوت است. با نزدیک شدن جنین به ترم، اندازه مغز بزرگتر می شود و بسیاری از فرایندها تکامل و بلوغ می یابند</a:t>
            </a:r>
            <a:r>
              <a:rPr lang="fa-IR" sz="2000" b="1" kern="1200" cap="all" dirty="0">
                <a:solidFill>
                  <a:srgbClr val="000000"/>
                </a:solidFill>
                <a:effectLst/>
                <a:latin typeface="Tw Cen MT" panose="020B0602020104020603" pitchFamily="34" charset="0"/>
                <a:ea typeface="Tahoma" panose="020B0604030504040204" pitchFamily="34" charset="0"/>
                <a:cs typeface="Times New Roman" panose="02020603050405020304" pitchFamily="18" charset="0"/>
              </a:rPr>
              <a:t>.تکامل کافی مغز در نوزاد رسیده برای تغذیه موفقیت آمیز با شیر مادر موثر است. </a:t>
            </a:r>
            <a:endParaRPr lang="en-US" sz="2000" b="1" dirty="0">
              <a:cs typeface="B Nazanin" panose="00000400000000000000" pitchFamily="2" charset="-78"/>
            </a:endParaRPr>
          </a:p>
        </p:txBody>
      </p:sp>
    </p:spTree>
    <p:extLst>
      <p:ext uri="{BB962C8B-B14F-4D97-AF65-F5344CB8AC3E}">
        <p14:creationId xmlns:p14="http://schemas.microsoft.com/office/powerpoint/2010/main" val="20222298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6">
                <a:lumMod val="20000"/>
                <a:lumOff val="8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3775" y="0"/>
            <a:ext cx="10364452" cy="981307"/>
          </a:xfrm>
        </p:spPr>
        <p:txBody>
          <a:bodyPr/>
          <a:lstStyle/>
          <a:p>
            <a:r>
              <a:rPr lang="fa-IR" dirty="0">
                <a:solidFill>
                  <a:schemeClr val="accent6">
                    <a:lumMod val="75000"/>
                  </a:schemeClr>
                </a:solidFill>
                <a:cs typeface="B Titr" panose="00000700000000000000" pitchFamily="2" charset="-78"/>
              </a:rPr>
              <a:t>فرایند تکامل مغز</a:t>
            </a:r>
            <a:br>
              <a:rPr lang="fa-IR" dirty="0">
                <a:solidFill>
                  <a:schemeClr val="accent6">
                    <a:lumMod val="75000"/>
                  </a:schemeClr>
                </a:solidFill>
                <a:cs typeface="B Titr" panose="00000700000000000000" pitchFamily="2" charset="-78"/>
              </a:rPr>
            </a:br>
            <a:endParaRPr lang="en-US" dirty="0">
              <a:solidFill>
                <a:schemeClr val="accent6">
                  <a:lumMod val="75000"/>
                </a:schemeClr>
              </a:solidFill>
              <a:cs typeface="B Titr" panose="00000700000000000000" pitchFamily="2" charset="-78"/>
            </a:endParaRPr>
          </a:p>
        </p:txBody>
      </p:sp>
      <p:sp>
        <p:nvSpPr>
          <p:cNvPr id="3" name="Text Placeholder 2"/>
          <p:cNvSpPr>
            <a:spLocks noGrp="1"/>
          </p:cNvSpPr>
          <p:nvPr>
            <p:ph type="body" sz="half" idx="2"/>
          </p:nvPr>
        </p:nvSpPr>
        <p:spPr>
          <a:xfrm>
            <a:off x="913775" y="858644"/>
            <a:ext cx="10364452" cy="5754029"/>
          </a:xfrm>
        </p:spPr>
        <p:txBody>
          <a:bodyPr>
            <a:normAutofit/>
          </a:bodyPr>
          <a:lstStyle/>
          <a:p>
            <a:pPr algn="just" rtl="1"/>
            <a:r>
              <a:rPr lang="fa-IR" sz="2000" b="1" dirty="0">
                <a:cs typeface="B Nazanin" panose="00000400000000000000" pitchFamily="2" charset="-78"/>
              </a:rPr>
              <a:t>تصاویر </a:t>
            </a:r>
            <a:r>
              <a:rPr lang="en-US" sz="2000" b="1" dirty="0">
                <a:cs typeface="B Nazanin" panose="00000400000000000000" pitchFamily="2" charset="-78"/>
              </a:rPr>
              <a:t>MRI</a:t>
            </a:r>
            <a:r>
              <a:rPr lang="fa-IR" sz="2000" b="1" dirty="0">
                <a:cs typeface="B Nazanin" panose="00000400000000000000" pitchFamily="2" charset="-78"/>
              </a:rPr>
              <a:t> نشان می دهد در برخی از نواحی خاص با افزایش سن بارداری به سمت ترم، مقدار ماده خاکستری مغز افزایش می یابد. افزایش ماده خاکستری کارایی تمام واکنش های عصبی نخاعی را افزایش می دهد. </a:t>
            </a:r>
          </a:p>
          <a:p>
            <a:pPr algn="just" rtl="1"/>
            <a:r>
              <a:rPr lang="fa-IR" sz="2000" b="1" dirty="0">
                <a:cs typeface="B Nazanin" panose="00000400000000000000" pitchFamily="2" charset="-78"/>
              </a:rPr>
              <a:t>کوتاه کردن فرایند رشد مغز به واسطه کوتاهی دوره بارداری، مانند تولد نوزاد اواخر نارسی، سبب افزایش خطر عملکرد نادرست رفتاری و روانی نوزاد در طول حیاتش می شود .</a:t>
            </a:r>
          </a:p>
          <a:p>
            <a:pPr algn="just" rtl="1"/>
            <a:r>
              <a:rPr lang="fa-IR" sz="2000" b="1" dirty="0">
                <a:cs typeface="B Nazanin" panose="00000400000000000000" pitchFamily="2" charset="-78"/>
              </a:rPr>
              <a:t>نوزادان اواخر نارسی چرخه خواب کوتاه تری از خود نشان می دهند. بلوغ عملکرد ساقه مغز در این نوزادان در مقایسه با نوزادان رسیده دچار تاخیر است. با پیشرفت نوزاد به ترم، تغییراتی وسیع در تکامل ساقه مغز رخ می دهد. بنابراین دلیل تغییر در الگوی خواب فقدان بلوغ مغز در نوزادان اواخر نارسی است. </a:t>
            </a:r>
          </a:p>
          <a:p>
            <a:pPr lvl="0" algn="just" rtl="1">
              <a:buClr>
                <a:prstClr val="black"/>
              </a:buClr>
            </a:pPr>
            <a:r>
              <a:rPr lang="fa-IR" sz="2000" b="1" dirty="0">
                <a:cs typeface="B Nazanin" panose="00000400000000000000" pitchFamily="2" charset="-78"/>
              </a:rPr>
              <a:t>در مقایسه نوزادان رسیده و نارس ، افزایش حجم کلی بافت مغز به میزان 22 </a:t>
            </a:r>
            <a:r>
              <a:rPr lang="en-US" sz="2000" b="1" dirty="0">
                <a:cs typeface="B Nazanin" panose="00000400000000000000" pitchFamily="2" charset="-78"/>
              </a:rPr>
              <a:t>ml</a:t>
            </a:r>
            <a:r>
              <a:rPr lang="fa-IR" sz="2000" b="1" dirty="0">
                <a:cs typeface="B Nazanin" panose="00000400000000000000" pitchFamily="2" charset="-78"/>
              </a:rPr>
              <a:t> به ازای هر هفته نشان داده شده است. بین هفته های 35-41 بارداری، حجم ماده سفید میلین دار مغزپنج برابر می شود و یک سوم رشد مغز بین هفته های 35 تا 41 بارداری رخ می دهد. </a:t>
            </a:r>
            <a:r>
              <a:rPr lang="fa-IR" sz="2000" b="1" dirty="0">
                <a:solidFill>
                  <a:prstClr val="black"/>
                </a:solidFill>
                <a:cs typeface="B Nazanin" panose="00000400000000000000" pitchFamily="2" charset="-78"/>
              </a:rPr>
              <a:t>بین هفته های 28 تا 40 بارداری حجم قشر مغز چهار برابر می شود. این افزایش قشر سبب افزایش ناحیه کورتکس و افزایش سریع در چین خوردگی های مغز می شود. </a:t>
            </a:r>
          </a:p>
          <a:p>
            <a:pPr lvl="0" algn="just" rtl="1">
              <a:buClr>
                <a:prstClr val="black"/>
              </a:buClr>
            </a:pPr>
            <a:r>
              <a:rPr lang="fa-IR" sz="2000" b="1" dirty="0">
                <a:solidFill>
                  <a:prstClr val="black"/>
                </a:solidFill>
                <a:cs typeface="B Nazanin" panose="00000400000000000000" pitchFamily="2" charset="-78"/>
              </a:rPr>
              <a:t>بین هفته های 28 تا 40 هفته بارداری حجم مخچه سه برابر می شود.  </a:t>
            </a:r>
            <a:endParaRPr lang="en-US" sz="2000" b="1" dirty="0">
              <a:solidFill>
                <a:prstClr val="black"/>
              </a:solidFill>
              <a:cs typeface="B Nazanin" panose="00000400000000000000" pitchFamily="2" charset="-78"/>
            </a:endParaRPr>
          </a:p>
          <a:p>
            <a:pPr algn="just" rtl="1"/>
            <a:endParaRPr lang="fa-IR"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358" y="5446643"/>
            <a:ext cx="2534478" cy="1397582"/>
          </a:xfrm>
          <a:prstGeom prst="rect">
            <a:avLst/>
          </a:prstGeom>
        </p:spPr>
      </p:pic>
    </p:spTree>
    <p:extLst>
      <p:ext uri="{BB962C8B-B14F-4D97-AF65-F5344CB8AC3E}">
        <p14:creationId xmlns:p14="http://schemas.microsoft.com/office/powerpoint/2010/main" val="467130820"/>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TM04033925[[fn=Droplet]]</Template>
  <TotalTime>823</TotalTime>
  <Words>2911</Words>
  <Application>Microsoft Office PowerPoint</Application>
  <PresentationFormat>Widescreen</PresentationFormat>
  <Paragraphs>84</Paragraphs>
  <Slides>25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Arial</vt:lpstr>
      <vt:lpstr>B Nazanin</vt:lpstr>
      <vt:lpstr>B Titr</vt:lpstr>
      <vt:lpstr>Calibri</vt:lpstr>
      <vt:lpstr>Shruti</vt:lpstr>
      <vt:lpstr>Tahoma</vt:lpstr>
      <vt:lpstr>Times New Roman</vt:lpstr>
      <vt:lpstr>Trebuchet MS</vt:lpstr>
      <vt:lpstr>Tw Cen MT</vt:lpstr>
      <vt:lpstr>Wingdings</vt:lpstr>
      <vt:lpstr>Droplet</vt:lpstr>
      <vt:lpstr>PowerPoint Presentation</vt:lpstr>
      <vt:lpstr> چالش های فیزیولوژیک کاهنده موفقیت تغذیه با شیر مادر در نوزادان  اواخر نارسی    زهرا صفری کارشناس سلامت نوزادان معاونت بهداشت </vt:lpstr>
      <vt:lpstr>PowerPoint Presentation</vt:lpstr>
      <vt:lpstr>عوارض تولد اواخر نارسی</vt:lpstr>
      <vt:lpstr>تغذیه موثربا شیر مادر برای پیشگیری از عوارض</vt:lpstr>
      <vt:lpstr>تعریف نوزاد اواخر نارسی</vt:lpstr>
      <vt:lpstr>دلایل شایع در تولد نوزادان اواخر نارسی</vt:lpstr>
      <vt:lpstr>عدم تکامل سیستم عصبی و هیپوتونی</vt:lpstr>
      <vt:lpstr>فرایند تکامل مغز </vt:lpstr>
      <vt:lpstr>سازگاری ضعیف با زندگی خارج رحمی</vt:lpstr>
      <vt:lpstr>چگونه یک مغز تکامل نیافته بر روی تغذیه با شیرمادر تاثیر گذار است؟ </vt:lpstr>
      <vt:lpstr>تداخل کاهش رفلکسها در تغذیه با شیرمادر </vt:lpstr>
      <vt:lpstr>کاهش حرکات ارادی </vt:lpstr>
      <vt:lpstr>تنش بیش از حد به واسطه تحریکات خارجی</vt:lpstr>
      <vt:lpstr>ناپایداری دمای بدن، کاهش قندخون، و افزایش سوخت و ساز</vt:lpstr>
      <vt:lpstr>اهمیت تنظیم دما در نوزادان اواخر نارسی </vt:lpstr>
      <vt:lpstr>چربی قهوه ای و سفید و نقش آن در تنظیم دمای بدن </vt:lpstr>
      <vt:lpstr>مشکلاتی که موجب کاهش دمای بدن در نوزاد اواخر نارسی می شود</vt:lpstr>
      <vt:lpstr>چگونه هیپوترمی منجر به هیپوگلیسمی، افزایش مصرف اکسیژن و زردی می شود؟ </vt:lpstr>
      <vt:lpstr>PowerPoint Presentation</vt:lpstr>
      <vt:lpstr>نقش چربی قهوه ای در مسیر سوخت و ساز</vt:lpstr>
      <vt:lpstr>نقش گلیکوژن کبدی در حفظ پایداری گلوکز</vt:lpstr>
      <vt:lpstr>تأثیر گلیکوژنولیز و گلوکونئوژنز بر نوزاد اواخر نارسی </vt:lpstr>
      <vt:lpstr>افزایش سوخت و ساز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مقدمه </dc:title>
  <dc:creator>Windows User</dc:creator>
  <cp:lastModifiedBy>Windows User</cp:lastModifiedBy>
  <cp:revision>76</cp:revision>
  <dcterms:created xsi:type="dcterms:W3CDTF">2022-11-02T05:57:18Z</dcterms:created>
  <dcterms:modified xsi:type="dcterms:W3CDTF">2022-11-17T05:52:07Z</dcterms:modified>
</cp:coreProperties>
</file>